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313" r:id="rId3"/>
    <p:sldId id="315" r:id="rId4"/>
    <p:sldId id="316" r:id="rId5"/>
    <p:sldId id="317" r:id="rId6"/>
    <p:sldId id="318" r:id="rId7"/>
    <p:sldId id="319" r:id="rId8"/>
    <p:sldId id="321" r:id="rId9"/>
    <p:sldId id="376" r:id="rId10"/>
    <p:sldId id="323" r:id="rId11"/>
    <p:sldId id="324" r:id="rId12"/>
    <p:sldId id="326" r:id="rId13"/>
    <p:sldId id="327" r:id="rId14"/>
    <p:sldId id="328" r:id="rId15"/>
    <p:sldId id="330" r:id="rId16"/>
    <p:sldId id="332" r:id="rId17"/>
    <p:sldId id="334" r:id="rId18"/>
    <p:sldId id="335" r:id="rId19"/>
    <p:sldId id="336" r:id="rId20"/>
    <p:sldId id="339" r:id="rId21"/>
    <p:sldId id="342" r:id="rId22"/>
    <p:sldId id="344" r:id="rId23"/>
    <p:sldId id="345" r:id="rId24"/>
    <p:sldId id="347" r:id="rId25"/>
    <p:sldId id="348" r:id="rId26"/>
    <p:sldId id="351" r:id="rId27"/>
    <p:sldId id="354" r:id="rId28"/>
    <p:sldId id="356" r:id="rId29"/>
    <p:sldId id="357" r:id="rId30"/>
    <p:sldId id="358" r:id="rId31"/>
    <p:sldId id="363" r:id="rId32"/>
    <p:sldId id="365" r:id="rId33"/>
    <p:sldId id="367" r:id="rId34"/>
    <p:sldId id="377" r:id="rId35"/>
    <p:sldId id="369" r:id="rId36"/>
    <p:sldId id="370" r:id="rId37"/>
    <p:sldId id="373" r:id="rId38"/>
    <p:sldId id="378" r:id="rId39"/>
    <p:sldId id="379" r:id="rId40"/>
    <p:sldId id="381"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3"/>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Properties of Radicals</a:t>
            </a:r>
          </a:p>
        </p:txBody>
      </p:sp>
      <p:sp>
        <p:nvSpPr>
          <p:cNvPr id="3" name="Title 2"/>
          <p:cNvSpPr>
            <a:spLocks noGrp="1"/>
          </p:cNvSpPr>
          <p:nvPr>
            <p:ph type="title"/>
          </p:nvPr>
        </p:nvSpPr>
        <p:spPr/>
        <p:txBody>
          <a:bodyPr/>
          <a:lstStyle/>
          <a:p>
            <a:r>
              <a:rPr dirty="0"/>
              <a:t>Section 1.</a:t>
            </a:r>
            <a:r>
              <a:rPr lang="en-US" dirty="0"/>
              <a:t>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Simplified Radical Form</a:t>
            </a:r>
          </a:p>
        </p:txBody>
      </p:sp>
      <p:sp>
        <p:nvSpPr>
          <p:cNvPr id="3" name="Text Placeholder 2"/>
          <p:cNvSpPr>
            <a:spLocks noGrp="1"/>
          </p:cNvSpPr>
          <p:nvPr>
            <p:ph type="body" sz="quarter" idx="10"/>
          </p:nvPr>
        </p:nvSpPr>
        <p:spPr/>
        <p:txBody>
          <a:bodyPr>
            <a:normAutofit fontScale="92500"/>
          </a:bodyPr>
          <a:lstStyle/>
          <a:p>
            <a:pPr algn="ctr">
              <a:defRPr sz="2800" b="1"/>
            </a:pPr>
            <a:r>
              <a:rPr dirty="0"/>
              <a:t>Definition</a:t>
            </a:r>
          </a:p>
          <a:p>
            <a:r>
              <a:rPr sz="2800" dirty="0"/>
              <a:t>A radical expression is in </a:t>
            </a:r>
            <a:r>
              <a:rPr sz="2800" b="1" dirty="0"/>
              <a:t>simplified form</a:t>
            </a:r>
            <a:r>
              <a:rPr sz="2800" dirty="0"/>
              <a:t> when the following conditions are met:</a:t>
            </a:r>
          </a:p>
          <a:p>
            <a:pPr marL="514350" indent="-514350">
              <a:buFont typeface="+mj-lt"/>
              <a:buAutoNum type="arabicPeriod"/>
              <a:defRPr sz="2800"/>
            </a:pPr>
            <a:r>
              <a:rPr dirty="0"/>
              <a:t>​</a:t>
            </a:r>
            <a:r>
              <a:rPr sz="2800" dirty="0"/>
              <a:t>The radicand contains no factor with an exponent greater than or equal to the index of the radical.</a:t>
            </a:r>
          </a:p>
          <a:p>
            <a:pPr marL="514350" indent="-514350">
              <a:buFont typeface="+mj-lt"/>
              <a:buAutoNum type="arabicPeriod" startAt="2"/>
              <a:defRPr sz="2800"/>
            </a:pPr>
            <a:r>
              <a:rPr dirty="0"/>
              <a:t>​</a:t>
            </a:r>
            <a:r>
              <a:rPr sz="2800" dirty="0"/>
              <a:t>The radicand contains no fractions.</a:t>
            </a:r>
          </a:p>
          <a:p>
            <a:pPr marL="514350" indent="-514350">
              <a:buFont typeface="+mj-lt"/>
              <a:buAutoNum type="arabicPeriod" startAt="3"/>
              <a:defRPr sz="2800"/>
            </a:pPr>
            <a:r>
              <a:rPr dirty="0"/>
              <a:t>​</a:t>
            </a:r>
            <a:r>
              <a:rPr sz="2800" dirty="0"/>
              <a:t>The denominator, if there is one, contains no radical.</a:t>
            </a:r>
          </a:p>
          <a:p>
            <a:pPr marL="514350" indent="-514350">
              <a:buFont typeface="+mj-lt"/>
              <a:buAutoNum type="arabicPeriod" startAt="4"/>
              <a:defRPr sz="2800"/>
            </a:pPr>
            <a:r>
              <a:rPr dirty="0"/>
              <a:t>​</a:t>
            </a:r>
            <a:r>
              <a:rPr sz="2800" dirty="0"/>
              <a:t>The greatest common factor of the index and any exponent occurring in the radicand is </a:t>
            </a:r>
            <a:r>
              <a:rPr sz="2800" dirty="0">
                <a:latin typeface="Cambria Math"/>
              </a:rPr>
              <a:t>1</a:t>
            </a:r>
            <a:r>
              <a:rPr sz="2800" dirty="0"/>
              <a:t>. That is, the index and any exponent in the radicand have no common factor other than </a:t>
            </a:r>
            <a:r>
              <a:rPr sz="2800" dirty="0">
                <a:latin typeface="Cambria Math"/>
              </a:rPr>
              <a:t>1</a:t>
            </a:r>
            <a:r>
              <a:rPr sz="28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Radicals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Properties</a:t>
                </a:r>
                <a:endParaRPr dirty="0"/>
              </a:p>
              <a:p>
                <a:pPr>
                  <a:defRPr sz="2800"/>
                </a:pPr>
                <a:r>
                  <a:rPr sz="2800" dirty="0"/>
                  <a:t>In the following properties,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may be taken to represent constants, variables, or more complicated algebraic expressions. The letters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𝑚</m:t>
                    </m:r>
                  </m:oMath>
                </a14:m>
                <a:r>
                  <a:rPr sz="2800" dirty="0"/>
                  <a:t> represent natural numbers. It is assumed that all expressions are defined and are real numbers.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Radicals (cont.)</a:t>
            </a:r>
          </a:p>
        </p:txBody>
      </p:sp>
      <p:sp>
        <p:nvSpPr>
          <p:cNvPr id="3" name="Text Placeholder 2"/>
          <p:cNvSpPr>
            <a:spLocks noGrp="1"/>
          </p:cNvSpPr>
          <p:nvPr>
            <p:ph type="body" sz="quarter" idx="10"/>
          </p:nvPr>
        </p:nvSpPr>
        <p:spPr/>
        <p:txBody>
          <a:bodyPr>
            <a:normAutofit/>
          </a:bodyPr>
          <a:lstStyle/>
          <a:p>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665517397"/>
                  </p:ext>
                </p:extLst>
              </p:nvPr>
            </p:nvGraphicFramePr>
            <p:xfrm>
              <a:off x="762000" y="1371600"/>
              <a:ext cx="7086600" cy="341528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gridSpan="2">
                      <a:txBody>
                        <a:bodyPr/>
                        <a:lstStyle/>
                        <a:p>
                          <a:pPr algn="l">
                            <a:lnSpc>
                              <a:spcPct val="100000"/>
                            </a:lnSpc>
                            <a:defRPr sz="1800" b="1"/>
                          </a:pPr>
                          <a:r>
                            <a:rPr sz="2400" dirty="0"/>
                            <a:t>Property</a:t>
                          </a:r>
                          <a:endParaRPr lang="en-US" sz="2400" dirty="0"/>
                        </a:p>
                      </a:txBody>
                      <a:tcPr/>
                    </a:tc>
                    <a:tc hMerge="1">
                      <a:txBody>
                        <a:bodyPr/>
                        <a:lstStyle/>
                        <a:p>
                          <a:endParaRPr/>
                        </a:p>
                      </a:txBody>
                      <a:tcPr/>
                    </a:tc>
                    <a:tc>
                      <a:txBody>
                        <a:bodyPr/>
                        <a:lstStyle/>
                        <a:p>
                          <a:pPr algn="l">
                            <a:lnSpc>
                              <a:spcPct val="100000"/>
                            </a:lnSpc>
                            <a:defRPr sz="1800" b="1"/>
                          </a:pPr>
                          <a:r>
                            <a:rPr sz="2400" dirty="0"/>
                            <a:t>Example</a:t>
                          </a:r>
                        </a:p>
                      </a:txBody>
                      <a:tcPr/>
                    </a:tc>
                    <a:extLst>
                      <a:ext uri="{0D108BD9-81ED-4DB2-BD59-A6C34878D82A}">
                        <a16:rowId xmlns:a16="http://schemas.microsoft.com/office/drawing/2014/main" val="10000"/>
                      </a:ext>
                    </a:extLst>
                  </a:tr>
                  <a:tr h="370840">
                    <a:tc>
                      <a:txBody>
                        <a:bodyPr/>
                        <a:lstStyle/>
                        <a:p>
                          <a:pPr algn="l">
                            <a:defRPr sz="1800" b="1"/>
                          </a:pPr>
                          <a:r>
                            <a:rPr sz="2000" dirty="0"/>
                            <a:t>1.</a:t>
                          </a:r>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𝑛</m:t>
                                  </m:r>
                                </m:deg>
                                <m:e>
                                  <m:r>
                                    <a:rPr sz="2000">
                                      <a:latin typeface="Cambria Math"/>
                                    </a:rPr>
                                    <m:t>𝑎𝑏</m:t>
                                  </m:r>
                                </m:e>
                              </m:rad>
                              <m:r>
                                <a:rPr sz="2000">
                                  <a:latin typeface="Cambria Math"/>
                                </a:rPr>
                                <m:t>=</m:t>
                              </m:r>
                              <m:rad>
                                <m:radPr>
                                  <m:ctrlPr>
                                    <a:rPr sz="2000" i="1">
                                      <a:latin typeface="Cambria Math" panose="02040503050406030204" pitchFamily="18" charset="0"/>
                                    </a:rPr>
                                  </m:ctrlPr>
                                </m:radPr>
                                <m:deg>
                                  <m:r>
                                    <a:rPr sz="2000">
                                      <a:latin typeface="Cambria Math"/>
                                    </a:rPr>
                                    <m:t>𝑛</m:t>
                                  </m:r>
                                </m:deg>
                                <m:e>
                                  <m:r>
                                    <a:rPr sz="2000">
                                      <a:latin typeface="Cambria Math"/>
                                    </a:rPr>
                                    <m:t>𝑎</m:t>
                                  </m:r>
                                </m:e>
                              </m:rad>
                              <m:r>
                                <a:rPr sz="2000">
                                  <a:latin typeface="Cambria Math"/>
                                </a:rPr>
                                <m:t>⋅</m:t>
                              </m:r>
                              <m:rad>
                                <m:radPr>
                                  <m:ctrlPr>
                                    <a:rPr sz="2000" i="1">
                                      <a:latin typeface="Cambria Math" panose="02040503050406030204" pitchFamily="18" charset="0"/>
                                    </a:rPr>
                                  </m:ctrlPr>
                                </m:radPr>
                                <m:deg>
                                  <m:r>
                                    <a:rPr sz="2000">
                                      <a:latin typeface="Cambria Math"/>
                                    </a:rPr>
                                    <m:t>𝑛</m:t>
                                  </m:r>
                                </m:deg>
                                <m:e>
                                  <m:r>
                                    <a:rPr sz="2000">
                                      <a:latin typeface="Cambria Math"/>
                                    </a:rPr>
                                    <m:t>𝑏</m:t>
                                  </m:r>
                                </m:e>
                              </m:rad>
                            </m:oMath>
                          </a14:m>
                          <a:endParaRPr sz="2000" dirty="0"/>
                        </a:p>
                      </a:txBody>
                      <a:tcPr/>
                    </a:tc>
                    <a:tc>
                      <a:txBody>
                        <a:bodyPr/>
                        <a:lstStyle/>
                        <a:p>
                          <a:pPr algn="l"/>
                          <a14:m>
                            <m:oMathPara xmlns:m="http://schemas.openxmlformats.org/officeDocument/2006/math">
                              <m:oMathParaPr>
                                <m:jc m:val="left"/>
                              </m:oMathParaPr>
                              <m:oMath xmlns:m="http://schemas.openxmlformats.org/officeDocument/2006/math">
                                <m:rad>
                                  <m:radPr>
                                    <m:ctrlPr>
                                      <a:rPr lang="ar-AE" sz="2000" i="1" smtClean="0">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6</m:t>
                                        </m:r>
                                      </m:sup>
                                    </m:sSup>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3</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3</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oMath>
                              <m:oMath xmlns:m="http://schemas.openxmlformats.org/officeDocument/2006/math">
                                <m:phant>
                                  <m:phantPr>
                                    <m:show m:val="off"/>
                                    <m:ctrlPr>
                                      <a:rPr lang="ar-AE" sz="2000" i="1">
                                        <a:latin typeface="Cambria Math" panose="02040503050406030204" pitchFamily="18" charset="0"/>
                                      </a:rPr>
                                    </m:ctrlPr>
                                  </m:phantPr>
                                  <m:e>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6</m:t>
                                            </m:r>
                                          </m:sup>
                                        </m:sSup>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e>
                                </m:phant>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e>
                                </m:rad>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r>
                                  <a:rPr lang="ar-AE" sz="2000">
                                    <a:latin typeface="Cambria Math" panose="02040503050406030204" pitchFamily="18" charset="0"/>
                                  </a:rPr>
                                  <m:t>=</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2</m:t>
                                    </m:r>
                                  </m:sup>
                                </m:sSup>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oMath>
                            </m:oMathPara>
                          </a14:m>
                          <a:endParaRPr lang="en-US" sz="2000" dirty="0"/>
                        </a:p>
                        <a:p>
                          <a:pPr algn="l"/>
                          <a:endParaRPr sz="2000" dirty="0"/>
                        </a:p>
                      </a:txBody>
                      <a:tcPr/>
                    </a:tc>
                    <a:extLst>
                      <a:ext uri="{0D108BD9-81ED-4DB2-BD59-A6C34878D82A}">
                        <a16:rowId xmlns:a16="http://schemas.microsoft.com/office/drawing/2014/main" val="10001"/>
                      </a:ext>
                    </a:extLst>
                  </a:tr>
                  <a:tr h="370840">
                    <a:tc>
                      <a:txBody>
                        <a:bodyPr/>
                        <a:lstStyle/>
                        <a:p>
                          <a:pPr algn="l">
                            <a:lnSpc>
                              <a:spcPct val="200000"/>
                            </a:lnSpc>
                            <a:defRPr sz="1800" b="1"/>
                          </a:pPr>
                          <a:r>
                            <a:rPr sz="2000" dirty="0"/>
                            <a:t>2.</a:t>
                          </a:r>
                          <a:endParaRPr lang="en-US" sz="2000" dirty="0"/>
                        </a:p>
                        <a:p>
                          <a:pPr algn="l">
                            <a:defRPr sz="1800" b="1"/>
                          </a:pPr>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𝑛</m:t>
                                  </m:r>
                                </m:deg>
                                <m:e>
                                  <m:f>
                                    <m:fPr>
                                      <m:ctrlPr>
                                        <a:rPr sz="2000" i="1">
                                          <a:latin typeface="Cambria Math" panose="02040503050406030204" pitchFamily="18" charset="0"/>
                                        </a:rPr>
                                      </m:ctrlPr>
                                    </m:fPr>
                                    <m:num>
                                      <m:r>
                                        <a:rPr sz="2000">
                                          <a:latin typeface="Cambria Math"/>
                                        </a:rPr>
                                        <m:t>𝑎</m:t>
                                      </m:r>
                                    </m:num>
                                    <m:den>
                                      <m:r>
                                        <a:rPr sz="2000">
                                          <a:latin typeface="Cambria Math"/>
                                        </a:rPr>
                                        <m:t>𝑏</m:t>
                                      </m:r>
                                    </m:den>
                                  </m:f>
                                </m:e>
                              </m:rad>
                              <m:r>
                                <a:rPr sz="2000">
                                  <a:latin typeface="Cambria Math"/>
                                </a:rPr>
                                <m:t>=</m:t>
                              </m:r>
                              <m:f>
                                <m:fPr>
                                  <m:ctrlPr>
                                    <a:rPr sz="2000" i="1">
                                      <a:latin typeface="Cambria Math" panose="02040503050406030204" pitchFamily="18" charset="0"/>
                                    </a:rPr>
                                  </m:ctrlPr>
                                </m:fPr>
                                <m:num>
                                  <m:rad>
                                    <m:radPr>
                                      <m:ctrlPr>
                                        <a:rPr sz="2000" i="1">
                                          <a:latin typeface="Cambria Math" panose="02040503050406030204" pitchFamily="18" charset="0"/>
                                        </a:rPr>
                                      </m:ctrlPr>
                                    </m:radPr>
                                    <m:deg>
                                      <m:r>
                                        <a:rPr sz="2000">
                                          <a:latin typeface="Cambria Math"/>
                                        </a:rPr>
                                        <m:t>𝑛</m:t>
                                      </m:r>
                                    </m:deg>
                                    <m:e>
                                      <m:r>
                                        <a:rPr sz="2000">
                                          <a:latin typeface="Cambria Math"/>
                                        </a:rPr>
                                        <m:t>𝑎</m:t>
                                      </m:r>
                                    </m:e>
                                  </m:rad>
                                </m:num>
                                <m:den>
                                  <m:rad>
                                    <m:radPr>
                                      <m:ctrlPr>
                                        <a:rPr sz="2000" i="1">
                                          <a:latin typeface="Cambria Math" panose="02040503050406030204" pitchFamily="18" charset="0"/>
                                        </a:rPr>
                                      </m:ctrlPr>
                                    </m:radPr>
                                    <m:deg>
                                      <m:r>
                                        <a:rPr sz="2000">
                                          <a:latin typeface="Cambria Math"/>
                                        </a:rPr>
                                        <m:t>𝑛</m:t>
                                      </m:r>
                                    </m:deg>
                                    <m:e>
                                      <m:r>
                                        <a:rPr sz="2000">
                                          <a:latin typeface="Cambria Math"/>
                                        </a:rPr>
                                        <m:t>𝑏</m:t>
                                      </m:r>
                                    </m:e>
                                  </m:rad>
                                </m:den>
                              </m:f>
                            </m:oMath>
                          </a14:m>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4</m:t>
                                  </m:r>
                                </m:deg>
                                <m:e>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4</m:t>
                                          </m:r>
                                        </m:sup>
                                      </m:sSup>
                                    </m:num>
                                    <m:den>
                                      <m:r>
                                        <a:rPr sz="2000">
                                          <a:latin typeface="Cambria Math"/>
                                        </a:rPr>
                                        <m:t>16</m:t>
                                      </m:r>
                                    </m:den>
                                  </m:f>
                                </m:e>
                              </m:rad>
                              <m:r>
                                <a:rPr sz="2000">
                                  <a:latin typeface="Cambria Math"/>
                                </a:rPr>
                                <m:t>=</m:t>
                              </m:r>
                              <m:f>
                                <m:fPr>
                                  <m:ctrlPr>
                                    <a:rPr sz="2000" i="1">
                                      <a:latin typeface="Cambria Math" panose="02040503050406030204" pitchFamily="18" charset="0"/>
                                    </a:rPr>
                                  </m:ctrlPr>
                                </m:fPr>
                                <m:num>
                                  <m:rad>
                                    <m:radPr>
                                      <m:ctrlPr>
                                        <a:rPr sz="2000" i="1">
                                          <a:latin typeface="Cambria Math" panose="02040503050406030204" pitchFamily="18" charset="0"/>
                                        </a:rPr>
                                      </m:ctrlPr>
                                    </m:radPr>
                                    <m:deg>
                                      <m:r>
                                        <a:rPr sz="2000">
                                          <a:latin typeface="Cambria Math"/>
                                        </a:rPr>
                                        <m:t>4</m:t>
                                      </m:r>
                                    </m:deg>
                                    <m:e>
                                      <m:sSup>
                                        <m:sSupPr>
                                          <m:ctrlPr>
                                            <a:rPr sz="2000" i="1">
                                              <a:latin typeface="Cambria Math" panose="02040503050406030204" pitchFamily="18" charset="0"/>
                                            </a:rPr>
                                          </m:ctrlPr>
                                        </m:sSupPr>
                                        <m:e>
                                          <m:r>
                                            <a:rPr sz="2000">
                                              <a:latin typeface="Cambria Math"/>
                                            </a:rPr>
                                            <m:t>𝑥</m:t>
                                          </m:r>
                                        </m:e>
                                        <m:sup>
                                          <m:r>
                                            <a:rPr sz="2000">
                                              <a:latin typeface="Cambria Math"/>
                                            </a:rPr>
                                            <m:t>4</m:t>
                                          </m:r>
                                        </m:sup>
                                      </m:sSup>
                                    </m:e>
                                  </m:rad>
                                </m:num>
                                <m:den>
                                  <m:rad>
                                    <m:radPr>
                                      <m:ctrlPr>
                                        <a:rPr sz="2000" i="1">
                                          <a:latin typeface="Cambria Math" panose="02040503050406030204" pitchFamily="18" charset="0"/>
                                        </a:rPr>
                                      </m:ctrlPr>
                                    </m:radPr>
                                    <m:deg>
                                      <m:r>
                                        <a:rPr sz="2000">
                                          <a:latin typeface="Cambria Math"/>
                                        </a:rPr>
                                        <m:t>4</m:t>
                                      </m:r>
                                    </m:deg>
                                    <m:e>
                                      <m:r>
                                        <a:rPr sz="2000">
                                          <a:latin typeface="Cambria Math"/>
                                        </a:rPr>
                                        <m:t>16</m:t>
                                      </m:r>
                                    </m:e>
                                  </m:rad>
                                </m:den>
                              </m:f>
                              <m:r>
                                <a:rPr sz="2000">
                                  <a:latin typeface="Cambria Math"/>
                                </a:rPr>
                                <m:t>=</m:t>
                              </m:r>
                              <m:f>
                                <m:fPr>
                                  <m:ctrlPr>
                                    <a:rPr sz="2000" i="1">
                                      <a:latin typeface="Cambria Math" panose="02040503050406030204" pitchFamily="18" charset="0"/>
                                    </a:rPr>
                                  </m:ctrlPr>
                                </m:fPr>
                                <m:num>
                                  <m:d>
                                    <m:dPr>
                                      <m:begChr m:val="|"/>
                                      <m:endChr m:val="|"/>
                                      <m:ctrlPr>
                                        <a:rPr sz="2000" i="1">
                                          <a:latin typeface="Cambria Math" panose="02040503050406030204" pitchFamily="18" charset="0"/>
                                        </a:rPr>
                                      </m:ctrlPr>
                                    </m:dPr>
                                    <m:e>
                                      <m:r>
                                        <a:rPr sz="2000">
                                          <a:latin typeface="Cambria Math"/>
                                        </a:rPr>
                                        <m:t>𝑥</m:t>
                                      </m:r>
                                    </m:e>
                                  </m:d>
                                </m:num>
                                <m:den>
                                  <m:r>
                                    <a:rPr sz="2000">
                                      <a:latin typeface="Cambria Math"/>
                                    </a:rPr>
                                    <m:t>2</m:t>
                                  </m:r>
                                </m:den>
                              </m:f>
                            </m:oMath>
                          </a14:m>
                          <a:endParaRPr lang="en-US" sz="2000" dirty="0"/>
                        </a:p>
                        <a:p>
                          <a:pPr algn="l">
                            <a:defRPr sz="1800"/>
                          </a:pPr>
                          <a:endParaRPr sz="2000" dirty="0"/>
                        </a:p>
                      </a:txBody>
                      <a:tcPr/>
                    </a:tc>
                    <a:extLst>
                      <a:ext uri="{0D108BD9-81ED-4DB2-BD59-A6C34878D82A}">
                        <a16:rowId xmlns:a16="http://schemas.microsoft.com/office/drawing/2014/main" val="10002"/>
                      </a:ext>
                    </a:extLst>
                  </a:tr>
                  <a:tr h="370840">
                    <a:tc>
                      <a:txBody>
                        <a:bodyPr/>
                        <a:lstStyle/>
                        <a:p>
                          <a:pPr algn="l">
                            <a:lnSpc>
                              <a:spcPct val="100000"/>
                            </a:lnSpc>
                            <a:defRPr sz="1800" b="1"/>
                          </a:pPr>
                          <a:r>
                            <a:rPr sz="2000" dirty="0"/>
                            <a:t>3.</a:t>
                          </a:r>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𝑚</m:t>
                                  </m:r>
                                </m:deg>
                                <m:e>
                                  <m:rad>
                                    <m:radPr>
                                      <m:ctrlPr>
                                        <a:rPr sz="2000" i="1">
                                          <a:latin typeface="Cambria Math" panose="02040503050406030204" pitchFamily="18" charset="0"/>
                                        </a:rPr>
                                      </m:ctrlPr>
                                    </m:radPr>
                                    <m:deg>
                                      <m:r>
                                        <a:rPr sz="2000">
                                          <a:latin typeface="Cambria Math"/>
                                        </a:rPr>
                                        <m:t>𝑛</m:t>
                                      </m:r>
                                    </m:deg>
                                    <m:e>
                                      <m:r>
                                        <a:rPr sz="2000">
                                          <a:latin typeface="Cambria Math"/>
                                        </a:rPr>
                                        <m:t>𝑎</m:t>
                                      </m:r>
                                    </m:e>
                                  </m:rad>
                                </m:e>
                              </m:rad>
                              <m:r>
                                <a:rPr sz="2000">
                                  <a:latin typeface="Cambria Math"/>
                                </a:rPr>
                                <m:t>=</m:t>
                              </m:r>
                              <m:rad>
                                <m:radPr>
                                  <m:ctrlPr>
                                    <a:rPr sz="2000" i="1">
                                      <a:latin typeface="Cambria Math" panose="02040503050406030204" pitchFamily="18" charset="0"/>
                                    </a:rPr>
                                  </m:ctrlPr>
                                </m:radPr>
                                <m:deg>
                                  <m:r>
                                    <a:rPr sz="2000">
                                      <a:latin typeface="Cambria Math"/>
                                    </a:rPr>
                                    <m:t>𝑚𝑛</m:t>
                                  </m:r>
                                </m:deg>
                                <m:e>
                                  <m:r>
                                    <a:rPr sz="2000">
                                      <a:latin typeface="Cambria Math"/>
                                    </a:rPr>
                                    <m:t>𝑎</m:t>
                                  </m:r>
                                </m:e>
                              </m:rad>
                            </m:oMath>
                          </a14:m>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rad>
                                    <m:radPr>
                                      <m:degHide m:val="on"/>
                                      <m:ctrlPr>
                                        <a:rPr sz="2000" i="1">
                                          <a:latin typeface="Cambria Math" panose="02040503050406030204" pitchFamily="18" charset="0"/>
                                        </a:rPr>
                                      </m:ctrlPr>
                                    </m:radPr>
                                    <m:deg/>
                                    <m:e>
                                      <m:r>
                                        <a:rPr sz="2000">
                                          <a:latin typeface="Cambria Math"/>
                                        </a:rPr>
                                        <m:t>64</m:t>
                                      </m:r>
                                    </m:e>
                                  </m:rad>
                                </m:e>
                              </m:rad>
                              <m:r>
                                <a:rPr sz="2000">
                                  <a:latin typeface="Cambria Math"/>
                                </a:rPr>
                                <m:t>=</m:t>
                              </m:r>
                              <m:rad>
                                <m:radPr>
                                  <m:ctrlPr>
                                    <a:rPr sz="2000" i="1">
                                      <a:latin typeface="Cambria Math" panose="02040503050406030204" pitchFamily="18" charset="0"/>
                                    </a:rPr>
                                  </m:ctrlPr>
                                </m:radPr>
                                <m:deg>
                                  <m:r>
                                    <a:rPr sz="2000">
                                      <a:latin typeface="Cambria Math"/>
                                    </a:rPr>
                                    <m:t>3</m:t>
                                  </m:r>
                                </m:deg>
                                <m:e>
                                  <m:rad>
                                    <m:radPr>
                                      <m:ctrlPr>
                                        <a:rPr sz="2000" i="1">
                                          <a:latin typeface="Cambria Math" panose="02040503050406030204" pitchFamily="18" charset="0"/>
                                        </a:rPr>
                                      </m:ctrlPr>
                                    </m:radPr>
                                    <m:deg>
                                      <m:r>
                                        <a:rPr sz="2000">
                                          <a:latin typeface="Cambria Math"/>
                                        </a:rPr>
                                        <m:t>2</m:t>
                                      </m:r>
                                    </m:deg>
                                    <m:e>
                                      <m:r>
                                        <a:rPr sz="2000">
                                          <a:latin typeface="Cambria Math"/>
                                        </a:rPr>
                                        <m:t>64</m:t>
                                      </m:r>
                                    </m:e>
                                  </m:rad>
                                </m:e>
                              </m:rad>
                              <m:r>
                                <a:rPr sz="2000">
                                  <a:latin typeface="Cambria Math"/>
                                </a:rPr>
                                <m:t>=</m:t>
                              </m:r>
                              <m:rad>
                                <m:radPr>
                                  <m:ctrlPr>
                                    <a:rPr sz="2000" i="1">
                                      <a:latin typeface="Cambria Math" panose="02040503050406030204" pitchFamily="18" charset="0"/>
                                    </a:rPr>
                                  </m:ctrlPr>
                                </m:radPr>
                                <m:deg>
                                  <m:r>
                                    <a:rPr sz="2000">
                                      <a:latin typeface="Cambria Math"/>
                                    </a:rPr>
                                    <m:t>6</m:t>
                                  </m:r>
                                </m:deg>
                                <m:e>
                                  <m:r>
                                    <a:rPr sz="2000">
                                      <a:latin typeface="Cambria Math"/>
                                    </a:rPr>
                                    <m:t>64</m:t>
                                  </m:r>
                                </m:e>
                              </m:rad>
                              <m:r>
                                <a:rPr sz="2000">
                                  <a:latin typeface="Cambria Math"/>
                                </a:rPr>
                                <m:t>=</m:t>
                              </m:r>
                              <m:r>
                                <a:rPr sz="2000">
                                  <a:latin typeface="Cambria Math"/>
                                </a:rPr>
                                <m:t>2</m:t>
                              </m:r>
                            </m:oMath>
                          </a14:m>
                          <a:endParaRPr lang="en-US" sz="2000" dirty="0"/>
                        </a:p>
                        <a:p>
                          <a:pPr algn="l">
                            <a:defRPr sz="1800"/>
                          </a:pPr>
                          <a:endParaRPr sz="20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665517397"/>
                  </p:ext>
                </p:extLst>
              </p:nvPr>
            </p:nvGraphicFramePr>
            <p:xfrm>
              <a:off x="762000" y="1371600"/>
              <a:ext cx="7086600" cy="341528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457200">
                    <a:tc gridSpan="2">
                      <a:txBody>
                        <a:bodyPr/>
                        <a:lstStyle/>
                        <a:p>
                          <a:pPr algn="l">
                            <a:lnSpc>
                              <a:spcPct val="100000"/>
                            </a:lnSpc>
                            <a:defRPr sz="1800" b="1"/>
                          </a:pPr>
                          <a:r>
                            <a:rPr sz="2400" dirty="0"/>
                            <a:t>Property</a:t>
                          </a:r>
                          <a:endParaRPr lang="en-US" sz="2400" dirty="0"/>
                        </a:p>
                      </a:txBody>
                      <a:tcPr/>
                    </a:tc>
                    <a:tc hMerge="1">
                      <a:txBody>
                        <a:bodyPr/>
                        <a:lstStyle/>
                        <a:p>
                          <a:endParaRPr/>
                        </a:p>
                      </a:txBody>
                      <a:tcPr/>
                    </a:tc>
                    <a:tc>
                      <a:txBody>
                        <a:bodyPr/>
                        <a:lstStyle/>
                        <a:p>
                          <a:pPr algn="l">
                            <a:lnSpc>
                              <a:spcPct val="100000"/>
                            </a:lnSpc>
                            <a:defRPr sz="1800" b="1"/>
                          </a:pPr>
                          <a:r>
                            <a:rPr sz="2400" dirty="0"/>
                            <a:t>Example</a:t>
                          </a:r>
                        </a:p>
                      </a:txBody>
                      <a:tcPr/>
                    </a:tc>
                    <a:extLst>
                      <a:ext uri="{0D108BD9-81ED-4DB2-BD59-A6C34878D82A}">
                        <a16:rowId xmlns:a16="http://schemas.microsoft.com/office/drawing/2014/main" val="10000"/>
                      </a:ext>
                    </a:extLst>
                  </a:tr>
                  <a:tr h="1151636">
                    <a:tc>
                      <a:txBody>
                        <a:bodyPr/>
                        <a:lstStyle/>
                        <a:p>
                          <a:pPr algn="l">
                            <a:defRPr sz="1800" b="1"/>
                          </a:pPr>
                          <a:r>
                            <a:rPr sz="2000" dirty="0"/>
                            <a:t>1.</a:t>
                          </a:r>
                        </a:p>
                      </a:txBody>
                      <a:tcPr/>
                    </a:tc>
                    <a:tc>
                      <a:txBody>
                        <a:bodyPr/>
                        <a:lstStyle/>
                        <a:p>
                          <a:endParaRPr lang="en-US"/>
                        </a:p>
                      </a:txBody>
                      <a:tcPr>
                        <a:blipFill>
                          <a:blip r:embed="rId2"/>
                          <a:stretch>
                            <a:fillRect l="-18110" t="-43915" r="-187139" b="-157143"/>
                          </a:stretch>
                        </a:blipFill>
                      </a:tcPr>
                    </a:tc>
                    <a:tc>
                      <a:txBody>
                        <a:bodyPr/>
                        <a:lstStyle/>
                        <a:p>
                          <a:endParaRPr lang="en-US"/>
                        </a:p>
                      </a:txBody>
                      <a:tcPr>
                        <a:blipFill>
                          <a:blip r:embed="rId2"/>
                          <a:stretch>
                            <a:fillRect l="-63114" t="-43915" b="-157143"/>
                          </a:stretch>
                        </a:blipFill>
                      </a:tcPr>
                    </a:tc>
                    <a:extLst>
                      <a:ext uri="{0D108BD9-81ED-4DB2-BD59-A6C34878D82A}">
                        <a16:rowId xmlns:a16="http://schemas.microsoft.com/office/drawing/2014/main" val="10001"/>
                      </a:ext>
                    </a:extLst>
                  </a:tr>
                  <a:tr h="1016508">
                    <a:tc>
                      <a:txBody>
                        <a:bodyPr/>
                        <a:lstStyle/>
                        <a:p>
                          <a:pPr algn="l">
                            <a:lnSpc>
                              <a:spcPct val="200000"/>
                            </a:lnSpc>
                            <a:defRPr sz="1800" b="1"/>
                          </a:pPr>
                          <a:r>
                            <a:rPr sz="2000" dirty="0"/>
                            <a:t>2.</a:t>
                          </a:r>
                          <a:endParaRPr lang="en-US" sz="2000" dirty="0"/>
                        </a:p>
                        <a:p>
                          <a:pPr algn="l">
                            <a:defRPr sz="1800" b="1"/>
                          </a:pPr>
                          <a:endParaRPr sz="2000" dirty="0"/>
                        </a:p>
                      </a:txBody>
                      <a:tcPr/>
                    </a:tc>
                    <a:tc>
                      <a:txBody>
                        <a:bodyPr/>
                        <a:lstStyle/>
                        <a:p>
                          <a:endParaRPr lang="en-US"/>
                        </a:p>
                      </a:txBody>
                      <a:tcPr>
                        <a:blipFill>
                          <a:blip r:embed="rId2"/>
                          <a:stretch>
                            <a:fillRect l="-18110" t="-162874" r="-187139" b="-77844"/>
                          </a:stretch>
                        </a:blipFill>
                      </a:tcPr>
                    </a:tc>
                    <a:tc>
                      <a:txBody>
                        <a:bodyPr/>
                        <a:lstStyle/>
                        <a:p>
                          <a:endParaRPr lang="en-US"/>
                        </a:p>
                      </a:txBody>
                      <a:tcPr>
                        <a:blipFill>
                          <a:blip r:embed="rId2"/>
                          <a:stretch>
                            <a:fillRect l="-63114" t="-162874" b="-77844"/>
                          </a:stretch>
                        </a:blipFill>
                      </a:tcPr>
                    </a:tc>
                    <a:extLst>
                      <a:ext uri="{0D108BD9-81ED-4DB2-BD59-A6C34878D82A}">
                        <a16:rowId xmlns:a16="http://schemas.microsoft.com/office/drawing/2014/main" val="10002"/>
                      </a:ext>
                    </a:extLst>
                  </a:tr>
                  <a:tr h="789940">
                    <a:tc>
                      <a:txBody>
                        <a:bodyPr/>
                        <a:lstStyle/>
                        <a:p>
                          <a:pPr algn="l">
                            <a:lnSpc>
                              <a:spcPct val="100000"/>
                            </a:lnSpc>
                            <a:defRPr sz="1800" b="1"/>
                          </a:pPr>
                          <a:r>
                            <a:rPr sz="2000" dirty="0"/>
                            <a:t>3.</a:t>
                          </a:r>
                        </a:p>
                      </a:txBody>
                      <a:tcPr/>
                    </a:tc>
                    <a:tc>
                      <a:txBody>
                        <a:bodyPr/>
                        <a:lstStyle/>
                        <a:p>
                          <a:endParaRPr lang="en-US"/>
                        </a:p>
                      </a:txBody>
                      <a:tcPr>
                        <a:blipFill>
                          <a:blip r:embed="rId2"/>
                          <a:stretch>
                            <a:fillRect l="-18110" t="-337692" r="-187139"/>
                          </a:stretch>
                        </a:blipFill>
                      </a:tcPr>
                    </a:tc>
                    <a:tc>
                      <a:txBody>
                        <a:bodyPr/>
                        <a:lstStyle/>
                        <a:p>
                          <a:endParaRPr lang="en-US"/>
                        </a:p>
                      </a:txBody>
                      <a:tcPr>
                        <a:blipFill>
                          <a:blip r:embed="rId2"/>
                          <a:stretch>
                            <a:fillRect l="-63114" t="-33769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3</a:t>
            </a:r>
            <a:r>
              <a:rPr dirty="0"/>
              <a:t>: Simplifying Radical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8</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4</m:t>
                            </m:r>
                          </m:sup>
                        </m:sSup>
                      </m:e>
                    </m:rad>
                  </m:oMath>
                </a14:m>
                <a:endParaRPr dirty="0"/>
              </a:p>
              <a:p>
                <a:pPr marL="514350" indent="-514350">
                  <a:buFont typeface="+mj-lt"/>
                  <a:buAutoNum type="alphaLcPeriod" startAt="2"/>
                  <a:defRPr sz="2800"/>
                </a:pPr>
                <a:r>
                  <a:rPr dirty="0"/>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6</m:t>
                            </m:r>
                          </m:sup>
                        </m:sSup>
                      </m:e>
                    </m:rad>
                  </m:oMath>
                </a14:m>
                <a:endParaRPr dirty="0"/>
              </a:p>
              <a:p>
                <a:pPr marL="514350" indent="-514350">
                  <a:buFont typeface="+mj-lt"/>
                  <a:buAutoNum type="alphaLcPeriod" startAt="3"/>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f>
                          <m:fPr>
                            <m:ctrlPr>
                              <a:rPr i="1">
                                <a:latin typeface="Cambria Math" panose="02040503050406030204" pitchFamily="18" charset="0"/>
                              </a:rPr>
                            </m:ctrlPr>
                          </m:fPr>
                          <m:num>
                            <m:r>
                              <a:rPr>
                                <a:latin typeface="Cambria Math" panose="02040503050406030204" pitchFamily="18" charset="0"/>
                              </a:rPr>
                              <m:t>72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den>
                        </m:f>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42264522"/>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r>
                                <a:rPr sz="2000">
                                  <a:latin typeface="Cambria Math"/>
                                </a:rPr>
                                <m:t>=</m:t>
                              </m:r>
                              <m:rad>
                                <m:radPr>
                                  <m:ctrlPr>
                                    <a:rPr sz="2000" i="1">
                                      <a:latin typeface="Cambria Math" panose="02040503050406030204" pitchFamily="18" charset="0"/>
                                    </a:rPr>
                                  </m:ctrlPr>
                                </m:radPr>
                                <m:deg>
                                  <m:r>
                                    <a:rPr sz="2000">
                                      <a:latin typeface="Cambria Math"/>
                                    </a:rPr>
                                    <m:t>3</m:t>
                                  </m: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e>
                                      </m:d>
                                    </m:e>
                                    <m:sup>
                                      <m:r>
                                        <a:rPr sz="2000">
                                          <a:latin typeface="Cambria Math"/>
                                        </a:rPr>
                                        <m:t>3</m:t>
                                      </m:r>
                                    </m:sup>
                                  </m:sSup>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𝑦</m:t>
                                      </m:r>
                                    </m:e>
                                    <m:sup>
                                      <m:r>
                                        <a:rPr sz="2000">
                                          <a:latin typeface="Cambria Math"/>
                                        </a:rPr>
                                        <m:t>3</m:t>
                                      </m:r>
                                    </m:sup>
                                  </m:sSup>
                                  <m:r>
                                    <a:rPr sz="2000">
                                      <a:latin typeface="Cambria Math"/>
                                    </a:rPr>
                                    <m:t>⋅</m:t>
                                  </m:r>
                                  <m:r>
                                    <a:rPr sz="2000">
                                      <a:latin typeface="Cambria Math"/>
                                    </a:rPr>
                                    <m:t>𝑦</m:t>
                                  </m:r>
                                </m:e>
                              </m:rad>
                            </m:oMath>
                          </a14:m>
                          <a:endParaRPr sz="2000" dirty="0"/>
                        </a:p>
                      </a:txBody>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370840">
                    <a:tc>
                      <a:txBody>
                        <a:bodyPr/>
                        <a:lstStyle/>
                        <a:p>
                          <a:pPr algn="l">
                            <a:defRPr sz="1800"/>
                          </a:pPr>
                          <a:r>
                            <a:rPr sz="2000" dirty="0"/>
                            <a:t>​</a:t>
                          </a:r>
                          <a14:m>
                            <m:oMath xmlns:m="http://schemas.openxmlformats.org/officeDocument/2006/math">
                              <m:phant>
                                <m:phantPr>
                                  <m:show m:val="off"/>
                                  <m:ctrlPr>
                                    <a:rPr sz="2000" i="1">
                                      <a:latin typeface="Cambria Math" panose="02040503050406030204" pitchFamily="18" charset="0"/>
                                    </a:rPr>
                                  </m:ctrlPr>
                                </m:phantPr>
                                <m:e>
                                  <m:rad>
                                    <m:radPr>
                                      <m:ctrlPr>
                                        <a:rPr sz="2000" i="1">
                                          <a:latin typeface="Cambria Math" panose="02040503050406030204" pitchFamily="18" charset="0"/>
                                        </a:rPr>
                                      </m:ctrlPr>
                                    </m:radPr>
                                    <m:deg>
                                      <m:r>
                                        <a:rPr sz="2000">
                                          <a:latin typeface="Cambria Math"/>
                                        </a:rPr>
                                        <m:t>3</m:t>
                                      </m:r>
                                    </m:deg>
                                    <m:e>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e>
                              </m:phant>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rad>
                                <m:radPr>
                                  <m:ctrlPr>
                                    <a:rPr sz="2000" i="1">
                                      <a:latin typeface="Cambria Math" panose="02040503050406030204" pitchFamily="18" charset="0"/>
                                    </a:rPr>
                                  </m:ctrlPr>
                                </m:radPr>
                                <m:deg>
                                  <m:r>
                                    <a:rPr sz="2000">
                                      <a:latin typeface="Cambria Math"/>
                                    </a:rPr>
                                    <m:t>3</m:t>
                                  </m:r>
                                </m:deg>
                                <m:e>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e>
                              </m:rad>
                            </m:oMath>
                          </a14:m>
                          <a:endParaRPr sz="20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42264522"/>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4667" r="-58754" b="-62000"/>
                          </a:stretch>
                        </a:blipFill>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460566">
                    <a:tc>
                      <a:txBody>
                        <a:bodyPr/>
                        <a:lstStyle/>
                        <a:p>
                          <a:endParaRPr lang="en-US"/>
                        </a:p>
                      </a:txBody>
                      <a:tcPr>
                        <a:blipFill>
                          <a:blip r:embed="rId2"/>
                          <a:stretch>
                            <a:fillRect t="-206579" r="-58754" b="-22368"/>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F20B0FB-07D3-4D6F-8DD7-E866D50EF3D4}"/>
                  </a:ext>
                </a:extLst>
              </p:cNvPr>
              <p:cNvGraphicFramePr>
                <a:graphicFrameLocks/>
              </p:cNvGraphicFramePr>
              <p:nvPr>
                <p:extLst>
                  <p:ext uri="{D42A27DB-BD31-4B8C-83A1-F6EECF244321}">
                    <p14:modId xmlns:p14="http://schemas.microsoft.com/office/powerpoint/2010/main" val="3271703792"/>
                  </p:ext>
                </p:extLst>
              </p:nvPr>
            </p:nvGraphicFramePr>
            <p:xfrm>
              <a:off x="914400" y="1169634"/>
              <a:ext cx="8077200" cy="1544385"/>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⋅2⋅</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e>
                                    <m:sup>
                                      <m:r>
                                        <a:rPr sz="2400">
                                          <a:latin typeface="Cambria Math"/>
                                        </a:rPr>
                                        <m:t>2</m:t>
                                      </m:r>
                                    </m:sup>
                                  </m:sSup>
                                </m:e>
                              </m:rad>
                            </m:oMath>
                          </a14:m>
                          <a:endParaRPr sz="2400" dirty="0"/>
                        </a:p>
                      </a:txBody>
                      <a:tcPr/>
                    </a:tc>
                    <a:tc rowSpan="2">
                      <a:txBody>
                        <a:bodyPr/>
                        <a:lstStyle/>
                        <a:p>
                          <a:pPr algn="l">
                            <a:defRPr sz="1100" b="1"/>
                          </a:pPr>
                          <a:r>
                            <a:rPr sz="2000" b="0" dirty="0"/>
                            <a:t>Remember that </a:t>
                          </a:r>
                          <a14:m>
                            <m:oMath xmlns:m="http://schemas.openxmlformats.org/officeDocument/2006/math">
                              <m:rad>
                                <m:radPr>
                                  <m:ctrlPr>
                                    <a:rPr sz="2000" b="0" i="1">
                                      <a:latin typeface="Cambria Math" panose="02040503050406030204" pitchFamily="18" charset="0"/>
                                    </a:rPr>
                                  </m:ctrlPr>
                                </m:radPr>
                                <m:deg>
                                  <m:r>
                                    <a:rPr sz="2000" b="0" i="1">
                                      <a:latin typeface="Cambria Math"/>
                                    </a:rPr>
                                    <m:t>𝑛</m:t>
                                  </m:r>
                                </m:deg>
                                <m:e>
                                  <m:sSup>
                                    <m:sSupPr>
                                      <m:ctrlPr>
                                        <a:rPr sz="2000" b="0" i="1">
                                          <a:latin typeface="Cambria Math" panose="02040503050406030204" pitchFamily="18" charset="0"/>
                                        </a:rPr>
                                      </m:ctrlPr>
                                    </m:sSupPr>
                                    <m:e>
                                      <m:r>
                                        <a:rPr sz="2000" b="0" i="1">
                                          <a:latin typeface="Cambria Math"/>
                                        </a:rPr>
                                        <m:t>𝑎</m:t>
                                      </m:r>
                                    </m:e>
                                    <m:sup>
                                      <m:r>
                                        <a:rPr sz="2000" b="0" i="1">
                                          <a:latin typeface="Cambria Math"/>
                                        </a:rPr>
                                        <m:t>𝑛</m:t>
                                      </m:r>
                                    </m:sup>
                                  </m:sSup>
                                </m:e>
                              </m:rad>
                              <m:r>
                                <a:rPr sz="2000" b="0">
                                  <a:latin typeface="Cambria Math"/>
                                </a:rPr>
                                <m:t>=</m:t>
                              </m:r>
                              <m:d>
                                <m:dPr>
                                  <m:begChr m:val="|"/>
                                  <m:endChr m:val="|"/>
                                  <m:ctrlPr>
                                    <a:rPr sz="2000" b="0" i="1">
                                      <a:latin typeface="Cambria Math" panose="02040503050406030204" pitchFamily="18" charset="0"/>
                                    </a:rPr>
                                  </m:ctrlPr>
                                </m:dPr>
                                <m:e>
                                  <m:r>
                                    <a:rPr sz="2000" b="0" i="1">
                                      <a:latin typeface="Cambria Math"/>
                                    </a:rPr>
                                    <m:t>𝑎</m:t>
                                  </m:r>
                                </m:e>
                              </m:d>
                            </m:oMath>
                          </a14:m>
                          <a:r>
                            <a:rPr sz="2000" b="0" dirty="0"/>
                            <a:t> if </a:t>
                          </a:r>
                          <a14:m>
                            <m:oMath xmlns:m="http://schemas.openxmlformats.org/officeDocument/2006/math">
                              <m:r>
                                <a:rPr sz="2000" b="0" i="1">
                                  <a:latin typeface="Cambria Math"/>
                                </a:rPr>
                                <m:t>𝑛</m:t>
                              </m:r>
                            </m:oMath>
                          </a14:m>
                          <a:r>
                            <a:rPr sz="2000" b="0" dirty="0"/>
                            <a:t> is even, so absolute value signs are necessary around the factor of </a:t>
                          </a:r>
                          <a14:m>
                            <m:oMath xmlns:m="http://schemas.openxmlformats.org/officeDocument/2006/math">
                              <m:sSup>
                                <m:sSupPr>
                                  <m:ctrlPr>
                                    <a:rPr sz="2000" b="0" i="1">
                                      <a:latin typeface="Cambria Math" panose="02040503050406030204" pitchFamily="18" charset="0"/>
                                    </a:rPr>
                                  </m:ctrlPr>
                                </m:sSupPr>
                                <m:e>
                                  <m:r>
                                    <a:rPr sz="2000" b="0" i="1">
                                      <a:latin typeface="Cambria Math"/>
                                    </a:rPr>
                                    <m:t>𝑧</m:t>
                                  </m:r>
                                </m:e>
                                <m:sup>
                                  <m:r>
                                    <a:rPr sz="2000" b="0" i="1">
                                      <a:latin typeface="Cambria Math"/>
                                    </a:rPr>
                                    <m:t>3</m:t>
                                  </m:r>
                                </m:sup>
                              </m:sSup>
                            </m:oMath>
                          </a14:m>
                          <a:r>
                            <a:rPr sz="2000" b="0" dirty="0"/>
                            <a:t>.</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e>
                              </m:phant>
                              <m:r>
                                <a:rPr sz="2400">
                                  <a:latin typeface="Cambria Math"/>
                                </a:rPr>
                                <m:t>=</m:t>
                              </m:r>
                              <m:d>
                                <m:dPr>
                                  <m:begChr m:val="|"/>
                                  <m:endChr m:val="|"/>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rad>
                                <m:radPr>
                                  <m:degHide m:val="on"/>
                                  <m:ctrlPr>
                                    <a:rPr sz="2400" i="1">
                                      <a:latin typeface="Cambria Math" panose="02040503050406030204" pitchFamily="18" charset="0"/>
                                    </a:rPr>
                                  </m:ctrlPr>
                                </m:radPr>
                                <m:deg/>
                                <m:e>
                                  <m:r>
                                    <a:rPr sz="2400">
                                      <a:latin typeface="Cambria Math"/>
                                    </a:rPr>
                                    <m:t>2</m:t>
                                  </m:r>
                                </m:e>
                              </m:rad>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e>
                              </m:phant>
                              <m:r>
                                <a:rPr sz="2400">
                                  <a:latin typeface="Cambria Math"/>
                                </a:rPr>
                                <m:t>=2</m:t>
                              </m:r>
                              <m:d>
                                <m:dPr>
                                  <m:begChr m:val="|"/>
                                  <m:endChr m:val="|"/>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rad>
                                <m:radPr>
                                  <m:degHide m:val="on"/>
                                  <m:ctrlPr>
                                    <a:rPr sz="2400" i="1">
                                      <a:latin typeface="Cambria Math" panose="02040503050406030204" pitchFamily="18" charset="0"/>
                                    </a:rPr>
                                  </m:ctrlPr>
                                </m:radPr>
                                <m:deg/>
                                <m:e>
                                  <m:r>
                                    <a:rPr sz="2400">
                                      <a:latin typeface="Cambria Math"/>
                                    </a:rPr>
                                    <m:t>2</m:t>
                                  </m:r>
                                </m:e>
                              </m:rad>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8F20B0FB-07D3-4D6F-8DD7-E866D50EF3D4}"/>
                  </a:ext>
                </a:extLst>
              </p:cNvPr>
              <p:cNvGraphicFramePr>
                <a:graphicFrameLocks/>
              </p:cNvGraphicFramePr>
              <p:nvPr>
                <p:extLst>
                  <p:ext uri="{D42A27DB-BD31-4B8C-83A1-F6EECF244321}">
                    <p14:modId xmlns:p14="http://schemas.microsoft.com/office/powerpoint/2010/main" val="3271703792"/>
                  </p:ext>
                </p:extLst>
              </p:nvPr>
            </p:nvGraphicFramePr>
            <p:xfrm>
              <a:off x="914400" y="1169634"/>
              <a:ext cx="8077200" cy="1544385"/>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34353">
                    <a:tc>
                      <a:txBody>
                        <a:bodyPr/>
                        <a:lstStyle/>
                        <a:p>
                          <a:endParaRPr lang="en-US"/>
                        </a:p>
                      </a:txBody>
                      <a:tcPr>
                        <a:blipFill>
                          <a:blip r:embed="rId2"/>
                          <a:stretch>
                            <a:fillRect r="-120833" b="-214773"/>
                          </a:stretch>
                        </a:blipFill>
                      </a:tcPr>
                    </a:tc>
                    <a:tc rowSpan="2">
                      <a:txBody>
                        <a:bodyPr/>
                        <a:lstStyle/>
                        <a:p>
                          <a:endParaRPr lang="en-US"/>
                        </a:p>
                      </a:txBody>
                      <a:tcPr>
                        <a:blipFill>
                          <a:blip r:embed="rId2"/>
                          <a:stretch>
                            <a:fillRect l="-82759" b="-61047"/>
                          </a:stretch>
                        </a:blipFill>
                      </a:tcPr>
                    </a:tc>
                    <a:extLst>
                      <a:ext uri="{0D108BD9-81ED-4DB2-BD59-A6C34878D82A}">
                        <a16:rowId xmlns:a16="http://schemas.microsoft.com/office/drawing/2014/main" val="10000"/>
                      </a:ext>
                    </a:extLst>
                  </a:tr>
                  <a:tr h="505016">
                    <a:tc>
                      <a:txBody>
                        <a:bodyPr/>
                        <a:lstStyle/>
                        <a:p>
                          <a:endParaRPr lang="en-US"/>
                        </a:p>
                      </a:txBody>
                      <a:tcPr>
                        <a:blipFill>
                          <a:blip r:embed="rId2"/>
                          <a:stretch>
                            <a:fillRect t="-104762" r="-120833" b="-125000"/>
                          </a:stretch>
                        </a:blipFill>
                      </a:tcPr>
                    </a:tc>
                    <a:tc vMerge="1">
                      <a:txBody>
                        <a:bodyPr/>
                        <a:lstStyle/>
                        <a:p>
                          <a:pPr algn="l"/>
                          <a:endParaRPr dirty="0"/>
                        </a:p>
                      </a:txBody>
                      <a:tcPr/>
                    </a:tc>
                    <a:extLst>
                      <a:ext uri="{0D108BD9-81ED-4DB2-BD59-A6C34878D82A}">
                        <a16:rowId xmlns:a16="http://schemas.microsoft.com/office/drawing/2014/main" val="10001"/>
                      </a:ext>
                    </a:extLst>
                  </a:tr>
                  <a:tr h="505016">
                    <a:tc>
                      <a:txBody>
                        <a:bodyPr/>
                        <a:lstStyle/>
                        <a:p>
                          <a:endParaRPr lang="en-US"/>
                        </a:p>
                      </a:txBody>
                      <a:tcPr>
                        <a:blipFill>
                          <a:blip r:embed="rId2"/>
                          <a:stretch>
                            <a:fillRect t="-207229" r="-120833" b="-26506"/>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 (cont.)</a:t>
            </a:r>
          </a:p>
        </p:txBody>
      </p:sp>
      <p:sp>
        <p:nvSpPr>
          <p:cNvPr id="3" name="Text Placeholder 2"/>
          <p:cNvSpPr>
            <a:spLocks noGrp="1"/>
          </p:cNvSpPr>
          <p:nvPr>
            <p:ph type="body" sz="quarter" idx="10"/>
          </p:nvPr>
        </p:nvSpPr>
        <p:spPr>
          <a:xfrm>
            <a:off x="457200" y="12813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3E2F90D-665A-4737-A216-EB58CDCE36DC}"/>
                  </a:ext>
                </a:extLst>
              </p:cNvPr>
              <p:cNvGraphicFramePr>
                <a:graphicFrameLocks/>
              </p:cNvGraphicFramePr>
              <p:nvPr>
                <p:extLst>
                  <p:ext uri="{D42A27DB-BD31-4B8C-83A1-F6EECF244321}">
                    <p14:modId xmlns:p14="http://schemas.microsoft.com/office/powerpoint/2010/main" val="975016114"/>
                  </p:ext>
                </p:extLst>
              </p:nvPr>
            </p:nvGraphicFramePr>
            <p:xfrm>
              <a:off x="914400" y="1065320"/>
              <a:ext cx="7924800" cy="2552327"/>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20712">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r>
                                <a:rPr sz="2400">
                                  <a:latin typeface="Cambria Math"/>
                                </a:rPr>
                                <m:t>=</m:t>
                              </m:r>
                              <m:f>
                                <m:fPr>
                                  <m:ctrlPr>
                                    <a:rPr sz="2400" i="1">
                                      <a:latin typeface="Cambria Math" panose="02040503050406030204" pitchFamily="18" charset="0"/>
                                    </a:rPr>
                                  </m:ctrlPr>
                                </m:fPr>
                                <m:num>
                                  <m:rad>
                                    <m:radPr>
                                      <m:ctrlPr>
                                        <a:rPr sz="2400" i="1">
                                          <a:latin typeface="Cambria Math" panose="02040503050406030204" pitchFamily="18" charset="0"/>
                                        </a:rPr>
                                      </m:ctrlPr>
                                    </m:radPr>
                                    <m:deg>
                                      <m:r>
                                        <a:rPr sz="2400">
                                          <a:latin typeface="Cambria Math"/>
                                        </a:rPr>
                                        <m:t>3</m:t>
                                      </m:r>
                                    </m:deg>
                                    <m:e>
                                      <m:r>
                                        <a:rPr sz="2400">
                                          <a:latin typeface="Cambria Math"/>
                                        </a:rPr>
                                        <m:t>8⋅9⋅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ad>
                                    <m:radPr>
                                      <m:ctrlPr>
                                        <a:rPr sz="2400" i="1">
                                          <a:latin typeface="Cambria Math" panose="02040503050406030204" pitchFamily="18" charset="0"/>
                                        </a:rPr>
                                      </m:ctrlPr>
                                    </m:radPr>
                                    <m:deg>
                                      <m:r>
                                        <a:rPr sz="2400">
                                          <a:latin typeface="Cambria Math"/>
                                        </a:rPr>
                                        <m:t>3</m:t>
                                      </m:r>
                                    </m:deg>
                                    <m:e>
                                      <m:sSup>
                                        <m:sSupPr>
                                          <m:ctrlPr>
                                            <a:rPr sz="2400" i="1">
                                              <a:latin typeface="Cambria Math" panose="02040503050406030204" pitchFamily="18" charset="0"/>
                                            </a:rPr>
                                          </m:ctrlPr>
                                        </m:sSupPr>
                                        <m:e>
                                          <m:r>
                                            <a:rPr sz="2400">
                                              <a:latin typeface="Cambria Math"/>
                                            </a:rPr>
                                            <m:t>𝑦</m:t>
                                          </m:r>
                                        </m:e>
                                        <m:sup>
                                          <m:r>
                                            <a:rPr sz="2400">
                                              <a:latin typeface="Cambria Math"/>
                                            </a:rPr>
                                            <m:t>3</m:t>
                                          </m:r>
                                        </m:sup>
                                      </m:sSup>
                                    </m:e>
                                  </m:rad>
                                </m:den>
                              </m:f>
                            </m:oMath>
                          </a14:m>
                          <a:endParaRPr lang="en-US" sz="2400" dirty="0"/>
                        </a:p>
                        <a:p>
                          <a:pPr algn="l">
                            <a:defRPr sz="1800"/>
                          </a:pPr>
                          <a:endParaRPr sz="2400" dirty="0"/>
                        </a:p>
                      </a:txBody>
                      <a:tcPr/>
                    </a:tc>
                    <a:tc>
                      <a:txBody>
                        <a:bodyPr/>
                        <a:lstStyle/>
                        <a:p>
                          <a:pPr algn="l">
                            <a:defRPr sz="1800" b="1"/>
                          </a:pPr>
                          <a:endParaRPr sz="2000" b="0" dirty="0"/>
                        </a:p>
                      </a:txBody>
                      <a:tcPr/>
                    </a:tc>
                    <a:extLst>
                      <a:ext uri="{0D108BD9-81ED-4DB2-BD59-A6C34878D82A}">
                        <a16:rowId xmlns:a16="http://schemas.microsoft.com/office/drawing/2014/main" val="10000"/>
                      </a:ext>
                    </a:extLst>
                  </a:tr>
                  <a:tr h="133161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ctrlPr>
                                        <a:rPr sz="2400" i="1">
                                          <a:latin typeface="Cambria Math" panose="02040503050406030204" pitchFamily="18" charset="0"/>
                                        </a:rPr>
                                      </m:ctrlPr>
                                    </m:radPr>
                                    <m:deg>
                                      <m:r>
                                        <a:rPr sz="2400">
                                          <a:latin typeface="Cambria Math"/>
                                        </a:rPr>
                                        <m:t>3</m:t>
                                      </m:r>
                                    </m:deg>
                                    <m:e>
                                      <m:r>
                                        <a:rPr sz="2400">
                                          <a:latin typeface="Cambria Math"/>
                                        </a:rPr>
                                        <m:t>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
                                    <a:rPr sz="2400">
                                      <a:latin typeface="Cambria Math"/>
                                    </a:rPr>
                                    <m:t>𝑦</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D3E2F90D-665A-4737-A216-EB58CDCE36DC}"/>
                  </a:ext>
                </a:extLst>
              </p:cNvPr>
              <p:cNvGraphicFramePr>
                <a:graphicFrameLocks/>
              </p:cNvGraphicFramePr>
              <p:nvPr>
                <p:extLst>
                  <p:ext uri="{D42A27DB-BD31-4B8C-83A1-F6EECF244321}">
                    <p14:modId xmlns:p14="http://schemas.microsoft.com/office/powerpoint/2010/main" val="975016114"/>
                  </p:ext>
                </p:extLst>
              </p:nvPr>
            </p:nvGraphicFramePr>
            <p:xfrm>
              <a:off x="914400" y="1065320"/>
              <a:ext cx="7924800" cy="2552327"/>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20712">
                    <a:tc>
                      <a:txBody>
                        <a:bodyPr/>
                        <a:lstStyle/>
                        <a:p>
                          <a:endParaRPr lang="en-US"/>
                        </a:p>
                      </a:txBody>
                      <a:tcPr>
                        <a:blipFill>
                          <a:blip r:embed="rId2"/>
                          <a:stretch>
                            <a:fillRect r="-136364" b="-108955"/>
                          </a:stretch>
                        </a:blipFill>
                      </a:tcPr>
                    </a:tc>
                    <a:tc>
                      <a:txBody>
                        <a:bodyPr/>
                        <a:lstStyle/>
                        <a:p>
                          <a:pPr algn="l">
                            <a:defRPr sz="1800" b="1"/>
                          </a:pPr>
                          <a:endParaRPr sz="2000" b="0" dirty="0"/>
                        </a:p>
                      </a:txBody>
                      <a:tcPr/>
                    </a:tc>
                    <a:extLst>
                      <a:ext uri="{0D108BD9-81ED-4DB2-BD59-A6C34878D82A}">
                        <a16:rowId xmlns:a16="http://schemas.microsoft.com/office/drawing/2014/main" val="10000"/>
                      </a:ext>
                    </a:extLst>
                  </a:tr>
                  <a:tr h="1331615">
                    <a:tc>
                      <a:txBody>
                        <a:bodyPr/>
                        <a:lstStyle/>
                        <a:p>
                          <a:endParaRPr lang="en-US"/>
                        </a:p>
                      </a:txBody>
                      <a:tcPr>
                        <a:blipFill>
                          <a:blip r:embed="rId2"/>
                          <a:stretch>
                            <a:fillRect t="-91781" r="-13636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 with the properties of exponents, many mistakes arise from forgetting the properties of radicals. One common error, for instance, is to rewrite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e>
                    </m:rad>
                  </m:oMath>
                </a14:m>
                <a:r>
                  <a:rPr sz="2800" dirty="0"/>
                  <a:t> as</a:t>
                </a:r>
                <a:br>
                  <a:rPr lang="en-US" sz="2800" dirty="0"/>
                </a:b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𝑎</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𝑏</m:t>
                        </m:r>
                      </m:e>
                    </m:rad>
                  </m:oMath>
                </a14:m>
                <a:r>
                  <a:rPr sz="2800" dirty="0"/>
                  <a:t>. These two expressions are not equal! To convince yourself of this, evaluate the two expressions with actual constants in place of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For example, note that </a:t>
                </a:r>
                <a14:m>
                  <m:oMath xmlns:m="http://schemas.openxmlformats.org/officeDocument/2006/math">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9+16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9</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16</m:t>
                        </m:r>
                      </m:e>
                    </m:rad>
                    <m:r>
                      <a:rPr>
                        <a:latin typeface="Cambria Math" panose="02040503050406030204" pitchFamily="18" charset="0"/>
                      </a:rPr>
                      <m:t>=7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Rationalizing the Denominator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5</m:t>
                        </m:r>
                      </m:deg>
                      <m:e>
                        <m:f>
                          <m:fPr>
                            <m:ctrlPr>
                              <a:rPr i="1">
                                <a:latin typeface="Cambria Math" panose="02040503050406030204" pitchFamily="18" charset="0"/>
                              </a:rPr>
                            </m:ctrlPr>
                          </m:fPr>
                          <m:num>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num>
                          <m:den>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den>
                        </m:f>
                      </m:e>
                    </m:rad>
                  </m:oMath>
                </a14:m>
                <a:endParaRPr dirty="0"/>
              </a:p>
              <a:p>
                <a:pPr marL="514350" indent="-514350">
                  <a:buFont typeface="+mj-lt"/>
                  <a:buAutoNum type="alphaLcPeriod" startAt="2"/>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ad>
                          <m:radPr>
                            <m:degHide m:val="on"/>
                            <m:ctrlPr>
                              <a:rPr i="1">
                                <a:latin typeface="Cambria Math" panose="02040503050406030204" pitchFamily="18" charset="0"/>
                              </a:rPr>
                            </m:ctrlPr>
                          </m:radPr>
                          <m:deg/>
                          <m:e>
                            <m:r>
                              <a:rPr>
                                <a:latin typeface="Cambria Math" panose="02040503050406030204" pitchFamily="18" charset="0"/>
                              </a:rPr>
                              <m:t>7</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endParaRPr dirty="0"/>
              </a:p>
              <a:p>
                <a:pPr marL="514350" indent="-514350">
                  <a:buFont typeface="+mj-lt"/>
                  <a:buAutoNum type="alphaLcPeriod" startAt="3"/>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m:t>
                            </m:r>
                            <m:r>
                              <a:rPr>
                                <a:latin typeface="Cambria Math" panose="02040503050406030204" pitchFamily="18" charset="0"/>
                              </a:rPr>
                              <m:t>𝑥</m:t>
                            </m:r>
                          </m:e>
                        </m:rad>
                      </m:num>
                      <m:den>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𝑥</m:t>
                            </m:r>
                          </m:e>
                        </m:rad>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 (cont.)</a:t>
            </a:r>
          </a:p>
        </p:txBody>
      </p:sp>
      <p:sp>
        <p:nvSpPr>
          <p:cNvPr id="3" name="Text Placeholder 2"/>
          <p:cNvSpPr>
            <a:spLocks noGrp="1"/>
          </p:cNvSpPr>
          <p:nvPr>
            <p:ph type="body" sz="quarter" idx="10"/>
          </p:nvPr>
        </p:nvSpPr>
        <p:spPr>
          <a:xfrm>
            <a:off x="457200" y="1066800"/>
            <a:ext cx="8229600" cy="4967067"/>
          </a:xfrm>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CDE6888-8C97-4909-9689-028F21B78C54}"/>
                  </a:ext>
                </a:extLst>
              </p:cNvPr>
              <p:cNvGraphicFramePr>
                <a:graphicFrameLocks/>
              </p:cNvGraphicFramePr>
              <p:nvPr>
                <p:extLst>
                  <p:ext uri="{D42A27DB-BD31-4B8C-83A1-F6EECF244321}">
                    <p14:modId xmlns:p14="http://schemas.microsoft.com/office/powerpoint/2010/main" val="3780043249"/>
                  </p:ext>
                </p:extLst>
              </p:nvPr>
            </p:nvGraphicFramePr>
            <p:xfrm>
              <a:off x="838200" y="1371600"/>
              <a:ext cx="7924800" cy="414464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ad>
                                <m:radPr>
                                  <m:ctrlPr>
                                    <a:rPr sz="2800" i="1">
                                      <a:latin typeface="Cambria Math" panose="02040503050406030204" pitchFamily="18" charset="0"/>
                                    </a:rPr>
                                  </m:ctrlPr>
                                </m:radPr>
                                <m:deg>
                                  <m:r>
                                    <a:rPr sz="2800">
                                      <a:latin typeface="Cambria Math"/>
                                    </a:rPr>
                                    <m:t>5</m:t>
                                  </m:r>
                                </m:deg>
                                <m:e>
                                  <m:f>
                                    <m:fPr>
                                      <m:ctrlPr>
                                        <a:rPr sz="2800" i="1">
                                          <a:latin typeface="Cambria Math" panose="02040503050406030204" pitchFamily="18" charset="0"/>
                                        </a:rPr>
                                      </m:ctrlPr>
                                    </m:fPr>
                                    <m:num>
                                      <m:r>
                                        <a:rPr sz="2800">
                                          <a:latin typeface="Cambria Math"/>
                                        </a:rPr>
                                        <m:t>−</m:t>
                                      </m:r>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6</m:t>
                                          </m:r>
                                        </m:sup>
                                      </m:sSup>
                                    </m:num>
                                    <m:den>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den>
                                  </m:f>
                                </m:e>
                              </m:rad>
                              <m:r>
                                <a:rPr sz="2800">
                                  <a:latin typeface="Cambria Math"/>
                                </a:rPr>
                                <m:t>=</m:t>
                              </m:r>
                              <m:f>
                                <m:fPr>
                                  <m:ctrlPr>
                                    <a:rPr sz="2800" i="1">
                                      <a:latin typeface="Cambria Math" panose="02040503050406030204" pitchFamily="18" charset="0"/>
                                    </a:rPr>
                                  </m:ctrlPr>
                                </m:fPr>
                                <m:num>
                                  <m:rad>
                                    <m:radPr>
                                      <m:ctrlPr>
                                        <a:rPr sz="2800" i="1">
                                          <a:latin typeface="Cambria Math" panose="02040503050406030204" pitchFamily="18" charset="0"/>
                                        </a:rPr>
                                      </m:ctrlPr>
                                    </m:radPr>
                                    <m:deg>
                                      <m:r>
                                        <a:rPr sz="2800">
                                          <a:latin typeface="Cambria Math"/>
                                        </a:rPr>
                                        <m:t>5</m:t>
                                      </m:r>
                                    </m:deg>
                                    <m:e>
                                      <m:r>
                                        <a:rPr sz="2800">
                                          <a:latin typeface="Cambria Math"/>
                                        </a:rPr>
                                        <m:t>−</m:t>
                                      </m:r>
                                      <m:r>
                                        <a:rPr sz="2800">
                                          <a:latin typeface="Cambria Math"/>
                                        </a:rPr>
                                        <m:t>4</m:t>
                                      </m:r>
                                      <m:r>
                                        <a:rPr sz="2800">
                                          <a:latin typeface="Cambria Math"/>
                                        </a:rPr>
                                        <m:t>𝑥</m:t>
                                      </m:r>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5</m:t>
                                          </m:r>
                                        </m:sup>
                                      </m:sSup>
                                    </m:e>
                                  </m:rad>
                                </m:num>
                                <m:den>
                                  <m:rad>
                                    <m:radPr>
                                      <m:ctrlPr>
                                        <a:rPr sz="2800" i="1">
                                          <a:latin typeface="Cambria Math" panose="02040503050406030204" pitchFamily="18" charset="0"/>
                                        </a:rPr>
                                      </m:ctrlPr>
                                    </m:radPr>
                                    <m:deg>
                                      <m:r>
                                        <a:rPr sz="2800">
                                          <a:latin typeface="Cambria Math"/>
                                        </a:rPr>
                                        <m:t>5</m:t>
                                      </m:r>
                                    </m:deg>
                                    <m:e>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e>
                                  </m:rad>
                                </m:den>
                              </m:f>
                            </m:oMath>
                          </a14:m>
                          <a:endParaRPr sz="2800" dirty="0"/>
                        </a:p>
                      </a:txBody>
                      <a:tcPr/>
                    </a:tc>
                    <a:tc rowSpan="2">
                      <a:txBody>
                        <a:bodyPr/>
                        <a:lstStyle/>
                        <a:p>
                          <a:pPr algn="l">
                            <a:defRPr sz="1800" b="1"/>
                          </a:pPr>
                          <a:r>
                            <a:rPr sz="2000" b="0" dirty="0"/>
                            <a:t>The first step is to simplify the numerator and denominator and determine what the denominator must be multiplied by in order to eliminate the radical. Remember to multiply the numerator by the same factor.</a:t>
                          </a:r>
                        </a:p>
                      </a:txBody>
                      <a:tcP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4</m:t>
                                      </m:r>
                                      <m:r>
                                        <a:rPr lang="ar-AE" sz="2800">
                                          <a:latin typeface="Cambria Math"/>
                                        </a:rPr>
                                        <m:t>𝑥</m:t>
                                      </m:r>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3</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e>
                                  </m:rad>
                                </m:den>
                              </m:f>
                              <m:r>
                                <a:rPr lang="ar-AE" sz="2800">
                                  <a:latin typeface="Cambria Math"/>
                                </a:rPr>
                                <m:t>⋅</m:t>
                              </m:r>
                              <m:f>
                                <m:fPr>
                                  <m:ctrlPr>
                                    <a:rPr lang="ar-AE" sz="2800" i="1">
                                      <a:latin typeface="Cambria Math" panose="02040503050406030204" pitchFamily="18" charset="0"/>
                                    </a:rPr>
                                  </m:ctrlPr>
                                </m:fPr>
                                <m:num>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den>
                              </m:f>
                            </m:oMath>
                          </a14:m>
                          <a:endParaRPr sz="2800" dirty="0"/>
                        </a:p>
                      </a:txBody>
                      <a:tcPr/>
                    </a:tc>
                    <a:tc vMerge="1">
                      <a:txBody>
                        <a:bodyPr/>
                        <a:lstStyle/>
                        <a:p>
                          <a:pPr algn="l">
                            <a:defRPr sz="1800" b="1"/>
                          </a:pPr>
                          <a:endParaRPr b="0" dirty="0"/>
                        </a:p>
                      </a:txBody>
                      <a:tcPr/>
                    </a:tc>
                    <a:extLst>
                      <a:ext uri="{0D108BD9-81ED-4DB2-BD59-A6C34878D82A}">
                        <a16:rowId xmlns:a16="http://schemas.microsoft.com/office/drawing/2014/main" val="10001"/>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5</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5</m:t>
                                          </m:r>
                                        </m:sup>
                                      </m:sSup>
                                    </m:e>
                                  </m:rad>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
                                    <a:rPr lang="ar-AE" sz="2800">
                                      <a:latin typeface="Cambria Math"/>
                                    </a:rPr>
                                    <m:t>2</m:t>
                                  </m:r>
                                  <m:r>
                                    <a:rPr lang="ar-AE" sz="2800">
                                      <a:latin typeface="Cambria Math"/>
                                    </a:rPr>
                                    <m:t>𝑦</m:t>
                                  </m:r>
                                </m:den>
                              </m:f>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CDE6888-8C97-4909-9689-028F21B78C54}"/>
                  </a:ext>
                </a:extLst>
              </p:cNvPr>
              <p:cNvGraphicFramePr>
                <a:graphicFrameLocks/>
              </p:cNvGraphicFramePr>
              <p:nvPr>
                <p:extLst>
                  <p:ext uri="{D42A27DB-BD31-4B8C-83A1-F6EECF244321}">
                    <p14:modId xmlns:p14="http://schemas.microsoft.com/office/powerpoint/2010/main" val="3780043249"/>
                  </p:ext>
                </p:extLst>
              </p:nvPr>
            </p:nvGraphicFramePr>
            <p:xfrm>
              <a:off x="838200" y="1371600"/>
              <a:ext cx="7924800" cy="414464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959803">
                    <a:tc>
                      <a:txBody>
                        <a:bodyPr/>
                        <a:lstStyle/>
                        <a:p>
                          <a:endParaRPr lang="en-US"/>
                        </a:p>
                      </a:txBody>
                      <a:tcPr>
                        <a:blipFill>
                          <a:blip r:embed="rId2"/>
                          <a:stretch>
                            <a:fillRect t="-3185" r="-99846" b="-333121"/>
                          </a:stretch>
                        </a:blipFill>
                      </a:tcPr>
                    </a:tc>
                    <a:tc rowSpan="2">
                      <a:txBody>
                        <a:bodyPr/>
                        <a:lstStyle/>
                        <a:p>
                          <a:pPr algn="l">
                            <a:defRPr sz="1800" b="1"/>
                          </a:pPr>
                          <a:r>
                            <a:rPr sz="2000" b="0" dirty="0"/>
                            <a:t>The first step is to simplify the numerator and denominator and determine what the denominator must be multiplied by in order to eliminate the radical. Remember to multiply the numerator by the same factor.</a:t>
                          </a:r>
                        </a:p>
                      </a:txBody>
                      <a:tcPr/>
                    </a:tc>
                    <a:extLst>
                      <a:ext uri="{0D108BD9-81ED-4DB2-BD59-A6C34878D82A}">
                        <a16:rowId xmlns:a16="http://schemas.microsoft.com/office/drawing/2014/main" val="10000"/>
                      </a:ext>
                    </a:extLst>
                  </a:tr>
                  <a:tr h="1265237">
                    <a:tc>
                      <a:txBody>
                        <a:bodyPr/>
                        <a:lstStyle/>
                        <a:p>
                          <a:endParaRPr lang="en-US"/>
                        </a:p>
                      </a:txBody>
                      <a:tcPr>
                        <a:blipFill>
                          <a:blip r:embed="rId2"/>
                          <a:stretch>
                            <a:fillRect t="-77885" r="-99846" b="-151442"/>
                          </a:stretch>
                        </a:blipFill>
                      </a:tcPr>
                    </a:tc>
                    <a:tc vMerge="1">
                      <a:txBody>
                        <a:bodyPr/>
                        <a:lstStyle/>
                        <a:p>
                          <a:pPr algn="l">
                            <a:defRPr sz="1800" b="1"/>
                          </a:pPr>
                          <a:endParaRPr b="0" dirty="0"/>
                        </a:p>
                      </a:txBody>
                      <a:tcPr/>
                    </a:tc>
                    <a:extLst>
                      <a:ext uri="{0D108BD9-81ED-4DB2-BD59-A6C34878D82A}">
                        <a16:rowId xmlns:a16="http://schemas.microsoft.com/office/drawing/2014/main" val="10001"/>
                      </a:ext>
                    </a:extLst>
                  </a:tr>
                  <a:tr h="959803">
                    <a:tc>
                      <a:txBody>
                        <a:bodyPr/>
                        <a:lstStyle/>
                        <a:p>
                          <a:endParaRPr lang="en-US"/>
                        </a:p>
                      </a:txBody>
                      <a:tcPr>
                        <a:blipFill>
                          <a:blip r:embed="rId2"/>
                          <a:stretch>
                            <a:fillRect t="-234177" r="-99846" b="-99367"/>
                          </a:stretch>
                        </a:blipFill>
                      </a:tcPr>
                    </a:tc>
                    <a:tc>
                      <a:txBody>
                        <a:bodyPr/>
                        <a:lstStyle/>
                        <a:p>
                          <a:pPr algn="l"/>
                          <a:endParaRPr dirty="0"/>
                        </a:p>
                      </a:txBody>
                      <a:tcPr/>
                    </a:tc>
                    <a:extLst>
                      <a:ext uri="{0D108BD9-81ED-4DB2-BD59-A6C34878D82A}">
                        <a16:rowId xmlns:a16="http://schemas.microsoft.com/office/drawing/2014/main" val="10002"/>
                      </a:ext>
                    </a:extLst>
                  </a:tr>
                  <a:tr h="959803">
                    <a:tc>
                      <a:txBody>
                        <a:bodyPr/>
                        <a:lstStyle/>
                        <a:p>
                          <a:endParaRPr lang="en-US"/>
                        </a:p>
                      </a:txBody>
                      <a:tcPr>
                        <a:blipFill>
                          <a:blip r:embed="rId2"/>
                          <a:stretch>
                            <a:fillRect t="-336306" r="-9984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ctr">
                  <a:defRPr sz="2800" b="1"/>
                </a:pPr>
                <a:r>
                  <a:rPr dirty="0"/>
                  <a:t>Definition</a:t>
                </a:r>
              </a:p>
              <a:p>
                <a:pPr>
                  <a:defRPr sz="2800"/>
                </a:pPr>
                <a:r>
                  <a:rPr b="1" dirty="0"/>
                  <a:t>Case 1:</a:t>
                </a:r>
                <a:r>
                  <a:rPr sz="2800" b="1" dirty="0"/>
                  <a:t> </a:t>
                </a:r>
                <a14:m>
                  <m:oMath xmlns:m="http://schemas.openxmlformats.org/officeDocument/2006/math">
                    <m:r>
                      <a:rPr b="1" i="1">
                        <a:latin typeface="Cambria Math" panose="02040503050406030204" pitchFamily="18" charset="0"/>
                      </a:rPr>
                      <m:t>𝒏</m:t>
                    </m:r>
                  </m:oMath>
                </a14:m>
                <a:r>
                  <a:rPr sz="2800" dirty="0"/>
                  <a:t> </a:t>
                </a:r>
                <a:r>
                  <a:rPr b="1" dirty="0"/>
                  <a:t>is an even natural number.</a:t>
                </a:r>
                <a:r>
                  <a:rPr sz="2800" dirty="0"/>
                  <a:t> If </a:t>
                </a:r>
                <a14:m>
                  <m:oMath xmlns:m="http://schemas.openxmlformats.org/officeDocument/2006/math">
                    <m:r>
                      <a:rPr>
                        <a:latin typeface="Cambria Math" panose="02040503050406030204" pitchFamily="18" charset="0"/>
                      </a:rPr>
                      <m:t>𝑎</m:t>
                    </m:r>
                  </m:oMath>
                </a14:m>
                <a:r>
                  <a:rPr sz="2800" dirty="0"/>
                  <a:t> is a no</a:t>
                </a:r>
                <a:r>
                  <a:rPr lang="en-US" sz="2800" dirty="0"/>
                  <a:t>n</a:t>
                </a:r>
                <a:r>
                  <a:rPr sz="2800" dirty="0"/>
                  <a:t>negative real number and </a:t>
                </a:r>
                <a14:m>
                  <m:oMath xmlns:m="http://schemas.openxmlformats.org/officeDocument/2006/math">
                    <m:r>
                      <a:rPr>
                        <a:latin typeface="Cambria Math" panose="02040503050406030204" pitchFamily="18" charset="0"/>
                      </a:rPr>
                      <m:t>𝑛</m:t>
                    </m:r>
                  </m:oMath>
                </a14:m>
                <a:r>
                  <a:rPr sz="2800" dirty="0"/>
                  <a:t> is an even natural number,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the no</a:t>
                </a:r>
                <a:r>
                  <a:rPr lang="en-US" sz="2800" dirty="0"/>
                  <a:t>n</a:t>
                </a:r>
                <a:r>
                  <a:rPr sz="2800" dirty="0"/>
                  <a:t>negative real number </a:t>
                </a:r>
                <a14:m>
                  <m:oMath xmlns:m="http://schemas.openxmlformats.org/officeDocument/2006/math">
                    <m:r>
                      <a:rPr>
                        <a:latin typeface="Cambria Math" panose="02040503050406030204" pitchFamily="18" charset="0"/>
                      </a:rPr>
                      <m:t>𝑏</m:t>
                    </m:r>
                  </m:oMath>
                </a14:m>
                <a:r>
                  <a:rPr sz="2800" dirty="0"/>
                  <a:t> with the property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That is,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r>
                      <a:rPr>
                        <a:latin typeface="Cambria Math" panose="02040503050406030204" pitchFamily="18" charset="0"/>
                      </a:rPr>
                      <m:t>=</m:t>
                    </m:r>
                    <m:r>
                      <a:rPr>
                        <a:latin typeface="Cambria Math" panose="02040503050406030204" pitchFamily="18" charset="0"/>
                      </a:rPr>
                      <m:t>𝑏</m:t>
                    </m:r>
                  </m:oMath>
                </a14:m>
                <a:r>
                  <a:rPr sz="2800" dirty="0"/>
                  <a:t> if and only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oMath>
                </a14:m>
                <a:r>
                  <a:rPr sz="2800" dirty="0"/>
                  <a:t>. Note that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and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e>
                    </m:rad>
                    <m:r>
                      <a:rPr>
                        <a:latin typeface="Cambria Math" panose="02040503050406030204" pitchFamily="18" charset="0"/>
                      </a:rPr>
                      <m:t>=</m:t>
                    </m:r>
                    <m:r>
                      <a:rPr>
                        <a:latin typeface="Cambria Math" panose="02040503050406030204" pitchFamily="18" charset="0"/>
                      </a:rPr>
                      <m:t>𝑎</m:t>
                    </m:r>
                  </m:oMath>
                </a14:m>
                <a:r>
                  <a:rPr sz="2800" dirty="0"/>
                  <a:t>.</a:t>
                </a:r>
                <a:endParaRPr lang="en-US" sz="2800" dirty="0"/>
              </a:p>
              <a:p>
                <a:pPr>
                  <a:defRPr sz="2800"/>
                </a:pPr>
                <a:endParaRPr sz="2800" dirty="0"/>
              </a:p>
              <a:p>
                <a:pPr>
                  <a:defRPr sz="2800"/>
                </a:pPr>
                <a:r>
                  <a:rPr b="1" dirty="0"/>
                  <a:t>Case 2:</a:t>
                </a:r>
                <a:r>
                  <a:rPr sz="2800" b="1" dirty="0"/>
                  <a:t> </a:t>
                </a:r>
                <a14:m>
                  <m:oMath xmlns:m="http://schemas.openxmlformats.org/officeDocument/2006/math">
                    <m:r>
                      <a:rPr b="1" i="1">
                        <a:latin typeface="Cambria Math" panose="02040503050406030204" pitchFamily="18" charset="0"/>
                      </a:rPr>
                      <m:t>𝒏</m:t>
                    </m:r>
                  </m:oMath>
                </a14:m>
                <a:r>
                  <a:rPr sz="2800" dirty="0"/>
                  <a:t> </a:t>
                </a:r>
                <a:r>
                  <a:rPr b="1" dirty="0"/>
                  <a:t>is an odd natural number.</a:t>
                </a:r>
                <a:r>
                  <a:rPr sz="2800" dirty="0"/>
                  <a:t> If </a:t>
                </a:r>
                <a14:m>
                  <m:oMath xmlns:m="http://schemas.openxmlformats.org/officeDocument/2006/math">
                    <m:r>
                      <a:rPr>
                        <a:latin typeface="Cambria Math" panose="02040503050406030204" pitchFamily="18" charset="0"/>
                      </a:rPr>
                      <m:t>𝑎</m:t>
                    </m:r>
                  </m:oMath>
                </a14:m>
                <a:r>
                  <a:rPr sz="2800" dirty="0"/>
                  <a:t> is any real number and </a:t>
                </a:r>
                <a14:m>
                  <m:oMath xmlns:m="http://schemas.openxmlformats.org/officeDocument/2006/math">
                    <m:r>
                      <a:rPr>
                        <a:latin typeface="Cambria Math" panose="02040503050406030204" pitchFamily="18" charset="0"/>
                      </a:rPr>
                      <m:t>𝑛</m:t>
                    </m:r>
                  </m:oMath>
                </a14:m>
                <a:r>
                  <a:rPr sz="2800" dirty="0"/>
                  <a:t> is an odd natural number,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the real number </a:t>
                </a:r>
                <a14:m>
                  <m:oMath xmlns:m="http://schemas.openxmlformats.org/officeDocument/2006/math">
                    <m:r>
                      <a:rPr>
                        <a:latin typeface="Cambria Math" panose="02040503050406030204" pitchFamily="18" charset="0"/>
                      </a:rPr>
                      <m:t>𝑏</m:t>
                    </m:r>
                  </m:oMath>
                </a14:m>
                <a:r>
                  <a:rPr sz="2800" dirty="0"/>
                  <a:t> (whose sign will be the same as the sign of </a:t>
                </a:r>
                <a14:m>
                  <m:oMath xmlns:m="http://schemas.openxmlformats.org/officeDocument/2006/math">
                    <m:r>
                      <a:rPr>
                        <a:latin typeface="Cambria Math" panose="02040503050406030204" pitchFamily="18" charset="0"/>
                      </a:rPr>
                      <m:t>𝑎</m:t>
                    </m:r>
                  </m:oMath>
                </a14:m>
                <a:r>
                  <a:rPr sz="2800" dirty="0"/>
                  <a:t>) with the property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Again,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r>
                      <a:rPr>
                        <a:latin typeface="Cambria Math" panose="02040503050406030204" pitchFamily="18" charset="0"/>
                      </a:rPr>
                      <m:t>=</m:t>
                    </m:r>
                    <m:r>
                      <a:rPr>
                        <a:latin typeface="Cambria Math" panose="02040503050406030204" pitchFamily="18" charset="0"/>
                      </a:rPr>
                      <m:t>𝑏</m:t>
                    </m:r>
                  </m:oMath>
                </a14:m>
                <a:r>
                  <a:rPr sz="2800" dirty="0"/>
                  <a:t> if and only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oMath>
                </a14:m>
                <a:r>
                  <a:rPr sz="2800" dirty="0"/>
                  <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and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e>
                    </m:rad>
                    <m:r>
                      <a:rPr>
                        <a:latin typeface="Cambria Math" panose="02040503050406030204" pitchFamily="18" charset="0"/>
                      </a:rPr>
                      <m:t>=</m:t>
                    </m:r>
                    <m:r>
                      <a:rPr>
                        <a:latin typeface="Cambria Math" panose="02040503050406030204" pitchFamily="18" charset="0"/>
                      </a:rPr>
                      <m:t>𝑎</m:t>
                    </m:r>
                  </m:oMath>
                </a14:m>
                <a:r>
                  <a:rPr sz="2800" dirty="0"/>
                  <a:t>.</a:t>
                </a:r>
              </a:p>
              <a:p>
                <a:pPr>
                  <a:defRPr sz="2800"/>
                </a:pPr>
                <a:endParaRPr lang="en-US" sz="2800" dirty="0"/>
              </a:p>
              <a:p>
                <a:pPr>
                  <a:defRPr sz="2800"/>
                </a:pPr>
                <a:r>
                  <a:rPr sz="2800" dirty="0"/>
                  <a:t>The expression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gives the </a:t>
                </a:r>
                <a14:m>
                  <m:oMath xmlns:m="http://schemas.openxmlformats.org/officeDocument/2006/math">
                    <m:r>
                      <a:rPr>
                        <a:latin typeface="Cambria Math" panose="02040503050406030204" pitchFamily="18" charset="0"/>
                      </a:rPr>
                      <m:t>𝑛</m:t>
                    </m:r>
                  </m:oMath>
                </a14:m>
                <a:r>
                  <a:rPr sz="2800" baseline="30000" dirty="0" err="1"/>
                  <a:t>th</a:t>
                </a:r>
                <a:r>
                  <a:rPr sz="2800" dirty="0"/>
                  <a:t> root of </a:t>
                </a:r>
                <a14:m>
                  <m:oMath xmlns:m="http://schemas.openxmlformats.org/officeDocument/2006/math">
                    <m:r>
                      <a:rPr>
                        <a:latin typeface="Cambria Math" panose="02040503050406030204" pitchFamily="18" charset="0"/>
                      </a:rPr>
                      <m:t>𝑎</m:t>
                    </m:r>
                  </m:oMath>
                </a14:m>
                <a:r>
                  <a:rPr sz="2800" dirty="0"/>
                  <a:t> in </a:t>
                </a:r>
                <a:r>
                  <a:rPr sz="2800" b="1" dirty="0"/>
                  <a:t>radical notation</a:t>
                </a:r>
                <a:r>
                  <a:rPr sz="2800" dirty="0"/>
                  <a:t>. The natural number </a:t>
                </a:r>
                <a14:m>
                  <m:oMath xmlns:m="http://schemas.openxmlformats.org/officeDocument/2006/math">
                    <m:r>
                      <a:rPr>
                        <a:latin typeface="Cambria Math" panose="02040503050406030204" pitchFamily="18" charset="0"/>
                      </a:rPr>
                      <m:t>𝑛</m:t>
                    </m:r>
                  </m:oMath>
                </a14:m>
                <a:r>
                  <a:rPr sz="2800" dirty="0"/>
                  <a:t> is called the </a:t>
                </a:r>
                <a:r>
                  <a:rPr sz="2800" b="1" dirty="0"/>
                  <a:t>index</a:t>
                </a:r>
                <a:r>
                  <a:rPr sz="2800" dirty="0"/>
                  <a:t>, </a:t>
                </a:r>
                <a14:m>
                  <m:oMath xmlns:m="http://schemas.openxmlformats.org/officeDocument/2006/math">
                    <m:r>
                      <a:rPr>
                        <a:latin typeface="Cambria Math" panose="02040503050406030204" pitchFamily="18" charset="0"/>
                      </a:rPr>
                      <m:t>𝑎</m:t>
                    </m:r>
                  </m:oMath>
                </a14:m>
                <a:r>
                  <a:rPr sz="2800" dirty="0"/>
                  <a:t> is the </a:t>
                </a:r>
                <a:r>
                  <a:rPr sz="2800" b="1" dirty="0"/>
                  <a:t>radicand</a:t>
                </a:r>
                <a:r>
                  <a:rPr sz="2800" dirty="0"/>
                  <a:t>, and</a:t>
                </a:r>
                <a:r>
                  <a:rPr lang="en-US" sz="2800" dirty="0"/>
                  <a:t> </a:t>
                </a:r>
                <a14:m>
                  <m:oMath xmlns:m="http://schemas.openxmlformats.org/officeDocument/2006/math">
                    <m:rad>
                      <m:radPr>
                        <m:degHide m:val="on"/>
                        <m:ctrlPr>
                          <a:rPr lang="en-US" i="1">
                            <a:latin typeface="Cambria Math" panose="02040503050406030204" pitchFamily="18" charset="0"/>
                          </a:rPr>
                        </m:ctrlPr>
                      </m:radPr>
                      <m:deg/>
                      <m:e>
                        <m:phant>
                          <m:phantPr>
                            <m:show m:val="off"/>
                            <m:ctrlPr>
                              <a:rPr lang="en-US" i="1">
                                <a:latin typeface="Cambria Math" panose="02040503050406030204" pitchFamily="18" charset="0"/>
                              </a:rPr>
                            </m:ctrlPr>
                          </m:phantPr>
                          <m:e/>
                        </m:phant>
                      </m:e>
                    </m:rad>
                  </m:oMath>
                </a14:m>
                <a:r>
                  <a:rPr sz="2800" dirty="0"/>
                  <a:t> is called a </a:t>
                </a:r>
                <a:r>
                  <a:rPr sz="2800" b="1" dirty="0"/>
                  <a:t>radical sign</a:t>
                </a:r>
                <a:r>
                  <a:rPr sz="2800" dirty="0"/>
                  <a:t>. </a:t>
                </a:r>
                <a:endParaRPr lang="en-US" sz="2800" dirty="0"/>
              </a:p>
              <a:p>
                <a:pPr>
                  <a:defRPr sz="2800"/>
                </a:pPr>
                <a:r>
                  <a:rPr sz="2800" dirty="0"/>
                  <a:t>By convention,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2</m:t>
                        </m:r>
                      </m:deg>
                      <m:e>
                        <m:phant>
                          <m:phantPr>
                            <m:show m:val="off"/>
                            <m:ctrlPr>
                              <a:rPr i="1">
                                <a:latin typeface="Cambria Math" panose="02040503050406030204" pitchFamily="18" charset="0"/>
                              </a:rPr>
                            </m:ctrlPr>
                          </m:phantPr>
                          <m:e/>
                        </m:phant>
                      </m:e>
                    </m:rad>
                  </m:oMath>
                </a14:m>
                <a:r>
                  <a:rPr sz="2800" dirty="0"/>
                  <a:t> is usually simply written as</a:t>
                </a:r>
                <a:r>
                  <a:rPr lang="en-US" sz="2800" dirty="0"/>
                  <a:t> </a:t>
                </a:r>
                <a14:m>
                  <m:oMath xmlns:m="http://schemas.openxmlformats.org/officeDocument/2006/math">
                    <m:rad>
                      <m:radPr>
                        <m:degHide m:val="on"/>
                        <m:ctrlPr>
                          <a:rPr lang="en-US" i="1">
                            <a:latin typeface="Cambria Math" panose="02040503050406030204" pitchFamily="18" charset="0"/>
                          </a:rPr>
                        </m:ctrlPr>
                      </m:radPr>
                      <m:deg/>
                      <m:e>
                        <m:phant>
                          <m:phantPr>
                            <m:show m:val="off"/>
                            <m:ctrlPr>
                              <a:rPr lang="en-US" i="1">
                                <a:latin typeface="Cambria Math" panose="02040503050406030204" pitchFamily="18" charset="0"/>
                              </a:rPr>
                            </m:ctrlPr>
                          </m:phantPr>
                          <m:e/>
                        </m:phant>
                      </m:e>
                    </m:ra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r="-103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 (cont.)</a:t>
            </a:r>
          </a:p>
        </p:txBody>
      </p:sp>
      <p:sp>
        <p:nvSpPr>
          <p:cNvPr id="3" name="Text Placeholder 2"/>
          <p:cNvSpPr>
            <a:spLocks noGrp="1"/>
          </p:cNvSpPr>
          <p:nvPr>
            <p:ph type="body" sz="quarter" idx="10"/>
          </p:nvPr>
        </p:nvSpPr>
        <p:spPr>
          <a:xfrm>
            <a:off x="457200" y="13575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E20E2AF-8BE3-44FC-A952-B0B0F8B1FDF2}"/>
                  </a:ext>
                </a:extLst>
              </p:cNvPr>
              <p:cNvGraphicFramePr>
                <a:graphicFrameLocks/>
              </p:cNvGraphicFramePr>
              <p:nvPr>
                <p:extLst>
                  <p:ext uri="{D42A27DB-BD31-4B8C-83A1-F6EECF244321}">
                    <p14:modId xmlns:p14="http://schemas.microsoft.com/office/powerpoint/2010/main" val="2018450066"/>
                  </p:ext>
                </p:extLst>
              </p:nvPr>
            </p:nvGraphicFramePr>
            <p:xfrm>
              <a:off x="914400" y="1236027"/>
              <a:ext cx="7848600" cy="3183573"/>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oMath>
                          </a14:m>
                          <a:endParaRPr sz="2800" dirty="0"/>
                        </a:p>
                      </a:txBody>
                      <a:tcPr/>
                    </a:tc>
                    <a:tc rowSpan="2">
                      <a:txBody>
                        <a:bodyPr/>
                        <a:lstStyle/>
                        <a:p>
                          <a:pPr algn="l">
                            <a:defRPr b="1"/>
                          </a:pPr>
                          <a:r>
                            <a:rPr sz="1800" b="0" dirty="0"/>
                            <a:t>Again, we have multiplied the fraction by </a:t>
                          </a:r>
                          <a:r>
                            <a:rPr sz="1800" b="0" dirty="0">
                              <a:latin typeface="Cambria Math"/>
                            </a:rPr>
                            <a:t>1</a:t>
                          </a:r>
                          <a:r>
                            <a:rPr sz="1800" b="0" dirty="0"/>
                            <a:t>, but this time we multiply the numerator and denominator by the </a:t>
                          </a:r>
                          <a:r>
                            <a:rPr sz="1800" b="0" i="1" dirty="0"/>
                            <a:t>conjugate radical </a:t>
                          </a:r>
                          <a:r>
                            <a:rPr sz="1800" b="0" dirty="0"/>
                            <a:t>of the original denominator.</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7−3</m:t>
                                  </m:r>
                                </m:den>
                              </m:f>
                            </m:oMath>
                          </a14:m>
                          <a:endParaRPr sz="28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4</m:t>
                                  </m:r>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7E20E2AF-8BE3-44FC-A952-B0B0F8B1FDF2}"/>
                  </a:ext>
                </a:extLst>
              </p:cNvPr>
              <p:cNvGraphicFramePr>
                <a:graphicFrameLocks/>
              </p:cNvGraphicFramePr>
              <p:nvPr>
                <p:extLst>
                  <p:ext uri="{D42A27DB-BD31-4B8C-83A1-F6EECF244321}">
                    <p14:modId xmlns:p14="http://schemas.microsoft.com/office/powerpoint/2010/main" val="2018450066"/>
                  </p:ext>
                </p:extLst>
              </p:nvPr>
            </p:nvGraphicFramePr>
            <p:xfrm>
              <a:off x="914400" y="1236027"/>
              <a:ext cx="7848600" cy="3183573"/>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846011">
                    <a:tc>
                      <a:txBody>
                        <a:bodyPr/>
                        <a:lstStyle/>
                        <a:p>
                          <a:endParaRPr lang="en-US"/>
                        </a:p>
                      </a:txBody>
                      <a:tcPr>
                        <a:blipFill>
                          <a:blip r:embed="rId2"/>
                          <a:stretch>
                            <a:fillRect t="-3597" r="-90815" b="-283453"/>
                          </a:stretch>
                        </a:blipFill>
                      </a:tcPr>
                    </a:tc>
                    <a:tc rowSpan="2">
                      <a:txBody>
                        <a:bodyPr/>
                        <a:lstStyle/>
                        <a:p>
                          <a:pPr algn="l">
                            <a:defRPr b="1"/>
                          </a:pPr>
                          <a:r>
                            <a:rPr sz="1800" b="0" dirty="0"/>
                            <a:t>Again, we have multiplied the fraction by </a:t>
                          </a:r>
                          <a:r>
                            <a:rPr sz="1800" b="0" dirty="0">
                              <a:latin typeface="Cambria Math"/>
                            </a:rPr>
                            <a:t>1</a:t>
                          </a:r>
                          <a:r>
                            <a:rPr sz="1800" b="0" dirty="0"/>
                            <a:t>, but this time we multiply the numerator and denominator by the </a:t>
                          </a:r>
                          <a:r>
                            <a:rPr sz="1800" b="0" i="1" dirty="0"/>
                            <a:t>conjugate radical </a:t>
                          </a:r>
                          <a:r>
                            <a:rPr sz="1800" b="0" dirty="0"/>
                            <a:t>of the original denominator.</a:t>
                          </a:r>
                        </a:p>
                      </a:txBody>
                      <a:tcPr/>
                    </a:tc>
                    <a:extLst>
                      <a:ext uri="{0D108BD9-81ED-4DB2-BD59-A6C34878D82A}">
                        <a16:rowId xmlns:a16="http://schemas.microsoft.com/office/drawing/2014/main" val="10000"/>
                      </a:ext>
                    </a:extLst>
                  </a:tr>
                  <a:tr h="808482">
                    <a:tc>
                      <a:txBody>
                        <a:bodyPr/>
                        <a:lstStyle/>
                        <a:p>
                          <a:endParaRPr lang="en-US"/>
                        </a:p>
                      </a:txBody>
                      <a:tcPr>
                        <a:blipFill>
                          <a:blip r:embed="rId2"/>
                          <a:stretch>
                            <a:fillRect t="-108271" r="-90815" b="-196241"/>
                          </a:stretch>
                        </a:blipFill>
                      </a:tcPr>
                    </a:tc>
                    <a:tc vMerge="1">
                      <a:txBody>
                        <a:bodyPr/>
                        <a:lstStyle/>
                        <a:p>
                          <a:pPr algn="l"/>
                          <a:endParaRPr dirty="0"/>
                        </a:p>
                      </a:txBody>
                      <a:tcPr/>
                    </a:tc>
                    <a:extLst>
                      <a:ext uri="{0D108BD9-81ED-4DB2-BD59-A6C34878D82A}">
                        <a16:rowId xmlns:a16="http://schemas.microsoft.com/office/drawing/2014/main" val="10001"/>
                      </a:ext>
                    </a:extLst>
                  </a:tr>
                  <a:tr h="808482">
                    <a:tc>
                      <a:txBody>
                        <a:bodyPr/>
                        <a:lstStyle/>
                        <a:p>
                          <a:endParaRPr lang="en-US"/>
                        </a:p>
                      </a:txBody>
                      <a:tcPr>
                        <a:blipFill>
                          <a:blip r:embed="rId2"/>
                          <a:stretch>
                            <a:fillRect t="-208271" r="-90815" b="-96241"/>
                          </a:stretch>
                        </a:blipFill>
                      </a:tcPr>
                    </a:tc>
                    <a:tc>
                      <a:txBody>
                        <a:bodyPr/>
                        <a:lstStyle/>
                        <a:p>
                          <a:pPr algn="l"/>
                          <a:endParaRPr dirty="0"/>
                        </a:p>
                      </a:txBody>
                      <a:tcPr/>
                    </a:tc>
                    <a:extLst>
                      <a:ext uri="{0D108BD9-81ED-4DB2-BD59-A6C34878D82A}">
                        <a16:rowId xmlns:a16="http://schemas.microsoft.com/office/drawing/2014/main" val="10002"/>
                      </a:ext>
                    </a:extLst>
                  </a:tr>
                  <a:tr h="720598">
                    <a:tc>
                      <a:txBody>
                        <a:bodyPr/>
                        <a:lstStyle/>
                        <a:p>
                          <a:endParaRPr lang="en-US"/>
                        </a:p>
                      </a:txBody>
                      <a:tcPr>
                        <a:blipFill>
                          <a:blip r:embed="rId2"/>
                          <a:stretch>
                            <a:fillRect t="-347458" r="-90815" b="-8475"/>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 (cont.)</a:t>
            </a:r>
          </a:p>
        </p:txBody>
      </p:sp>
      <p:sp>
        <p:nvSpPr>
          <p:cNvPr id="3" name="Text Placeholder 2"/>
          <p:cNvSpPr>
            <a:spLocks noGrp="1"/>
          </p:cNvSpPr>
          <p:nvPr>
            <p:ph type="body" sz="quarter" idx="10"/>
          </p:nvPr>
        </p:nvSpPr>
        <p:spPr>
          <a:xfrm>
            <a:off x="457200" y="1398221"/>
            <a:ext cx="8229600" cy="45098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607733474"/>
                  </p:ext>
                </p:extLst>
              </p:nvPr>
            </p:nvGraphicFramePr>
            <p:xfrm>
              <a:off x="914400" y="1235392"/>
              <a:ext cx="8001000" cy="2574608"/>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oMath>
                          </a14:m>
                          <a:endParaRPr sz="2800" dirty="0"/>
                        </a:p>
                      </a:txBody>
                      <a:tcPr/>
                    </a:tc>
                    <a:tc>
                      <a:txBody>
                        <a:bodyPr/>
                        <a:lstStyle/>
                        <a:p>
                          <a:pPr algn="l">
                            <a:defRPr sz="1100" b="1"/>
                          </a:pPr>
                          <a:r>
                            <a:rPr sz="1800" b="0" dirty="0"/>
                            <a:t>In this example, the original denominator is the sum of </a:t>
                          </a:r>
                          <a:r>
                            <a:rPr sz="1800" b="0" dirty="0">
                              <a:latin typeface="Cambria Math"/>
                            </a:rPr>
                            <a:t>5</a:t>
                          </a:r>
                          <a:r>
                            <a:rPr sz="1800" b="0" dirty="0"/>
                            <a:t> and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 so the conjugate radical of the denominator is </a:t>
                          </a:r>
                          <a14:m>
                            <m:oMath xmlns:m="http://schemas.openxmlformats.org/officeDocument/2006/math">
                              <m:r>
                                <a:rPr sz="1800" b="0" i="1">
                                  <a:latin typeface="Cambria Math"/>
                                </a:rPr>
                                <m:t>5</m:t>
                              </m:r>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phant>
                              <m:r>
                                <a:rPr sz="2800">
                                  <a:latin typeface="Cambria Math"/>
                                </a:rPr>
                                <m:t>=</m:t>
                              </m:r>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r>
                                    <a:rPr sz="2800">
                                      <a:latin typeface="Cambria Math"/>
                                    </a:rPr>
                                    <m:t>−</m:t>
                                  </m:r>
                                  <m:rad>
                                    <m:radPr>
                                      <m:degHide m:val="on"/>
                                      <m:ctrlPr>
                                        <a:rPr sz="2800" i="1">
                                          <a:latin typeface="Cambria Math" panose="02040503050406030204" pitchFamily="18" charset="0"/>
                                        </a:rPr>
                                      </m:ctrlPr>
                                    </m:radPr>
                                    <m:deg/>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e>
                                  </m:rad>
                                </m:num>
                                <m:den>
                                  <m:r>
                                    <a:rPr sz="2800">
                                      <a:latin typeface="Cambria Math"/>
                                    </a:rPr>
                                    <m:t>25−</m:t>
                                  </m:r>
                                  <m:r>
                                    <a:rPr sz="2800">
                                      <a:latin typeface="Cambria Math"/>
                                    </a:rPr>
                                    <m:t>𝑥</m:t>
                                  </m:r>
                                </m:den>
                              </m:f>
                            </m:oMath>
                          </a14:m>
                          <a:endParaRPr sz="2800" dirty="0"/>
                        </a:p>
                      </a:txBody>
                      <a:tcPr/>
                    </a:tc>
                    <a:tc rowSpan="2">
                      <a:txBody>
                        <a:bodyPr/>
                        <a:lstStyle/>
                        <a:p>
                          <a:pPr algn="l">
                            <a:defRPr sz="1100" b="1"/>
                          </a:pPr>
                          <a:r>
                            <a:rPr sz="1800" b="0" dirty="0"/>
                            <a:t>Note that in simplifying the term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5</m:t>
                                  </m:r>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we can simply write </a:t>
                          </a:r>
                          <a14:m>
                            <m:oMath xmlns:m="http://schemas.openxmlformats.org/officeDocument/2006/math">
                              <m:r>
                                <a:rPr sz="1800" b="0">
                                  <a:latin typeface="Cambria Math"/>
                                </a:rPr>
                                <m:t>−</m:t>
                              </m:r>
                              <m:r>
                                <a:rPr sz="1800" b="0" i="1">
                                  <a:latin typeface="Cambria Math"/>
                                </a:rPr>
                                <m:t>𝑥</m:t>
                              </m:r>
                              <m:rad>
                                <m:radPr>
                                  <m:degHide m:val="on"/>
                                  <m:ctrlPr>
                                    <a:rPr sz="1800" b="0" i="1">
                                      <a:latin typeface="Cambria Math" panose="02040503050406030204" pitchFamily="18" charset="0"/>
                                    </a:rPr>
                                  </m:ctrlPr>
                                </m:radPr>
                                <m:deg/>
                                <m:e>
                                  <m:r>
                                    <a:rPr sz="1800" b="0" i="1">
                                      <a:latin typeface="Cambria Math"/>
                                    </a:rPr>
                                    <m:t>5</m:t>
                                  </m:r>
                                </m:e>
                              </m:rad>
                            </m:oMath>
                          </a14:m>
                          <a:r>
                            <a:rPr sz="1800" b="0" dirty="0"/>
                            <a:t> instead of </a:t>
                          </a:r>
                          <a14:m>
                            <m:oMath xmlns:m="http://schemas.openxmlformats.org/officeDocument/2006/math">
                              <m:r>
                                <a:rPr sz="1800" b="0">
                                  <a:latin typeface="Cambria Math"/>
                                </a:rPr>
                                <m:t>−</m:t>
                              </m:r>
                              <m:d>
                                <m:dPr>
                                  <m:begChr m:val="|"/>
                                  <m:endChr m:val="|"/>
                                  <m:ctrlPr>
                                    <a:rPr sz="1800" b="0" i="1">
                                      <a:latin typeface="Cambria Math" panose="02040503050406030204" pitchFamily="18" charset="0"/>
                                    </a:rPr>
                                  </m:ctrlPr>
                                </m:dPr>
                                <m:e>
                                  <m:r>
                                    <a:rPr sz="1800" b="0" i="1">
                                      <a:latin typeface="Cambria Math"/>
                                    </a:rPr>
                                    <m:t>𝑥</m:t>
                                  </m:r>
                                </m:e>
                              </m:d>
                              <m:rad>
                                <m:radPr>
                                  <m:degHide m:val="on"/>
                                  <m:ctrlPr>
                                    <a:rPr sz="1800" b="0" i="1">
                                      <a:latin typeface="Cambria Math" panose="02040503050406030204" pitchFamily="18" charset="0"/>
                                    </a:rPr>
                                  </m:ctrlPr>
                                </m:radPr>
                                <m:deg/>
                                <m:e>
                                  <m:r>
                                    <a:rPr sz="1800" b="0" i="1">
                                      <a:latin typeface="Cambria Math"/>
                                    </a:rPr>
                                    <m:t>5</m:t>
                                  </m:r>
                                </m:e>
                              </m:rad>
                            </m:oMath>
                          </a14:m>
                          <a:r>
                            <a:rPr sz="1800" b="0" dirty="0"/>
                            <a:t>, since the original expression is not real if </a:t>
                          </a:r>
                          <a14:m>
                            <m:oMath xmlns:m="http://schemas.openxmlformats.org/officeDocument/2006/math">
                              <m:r>
                                <a:rPr sz="1800" b="0" i="1">
                                  <a:latin typeface="Cambria Math"/>
                                </a:rPr>
                                <m:t>𝑥</m:t>
                              </m:r>
                            </m:oMath>
                          </a14:m>
                          <a:r>
                            <a:rPr sz="1800" b="0" dirty="0"/>
                            <a:t> is negative.</a:t>
                          </a:r>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phant>
                              <m:r>
                                <a:rPr sz="2800">
                                  <a:latin typeface="Cambria Math"/>
                                </a:rPr>
                                <m:t>=</m:t>
                              </m:r>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r>
                                    <a:rPr sz="2800">
                                      <a:latin typeface="Cambria Math"/>
                                    </a:rPr>
                                    <m:t>−</m:t>
                                  </m:r>
                                  <m:r>
                                    <a:rPr sz="2800">
                                      <a:latin typeface="Cambria Math"/>
                                    </a:rPr>
                                    <m:t>𝑥</m:t>
                                  </m:r>
                                  <m:rad>
                                    <m:radPr>
                                      <m:degHide m:val="on"/>
                                      <m:ctrlPr>
                                        <a:rPr sz="2800" i="1">
                                          <a:latin typeface="Cambria Math" panose="02040503050406030204" pitchFamily="18" charset="0"/>
                                        </a:rPr>
                                      </m:ctrlPr>
                                    </m:radPr>
                                    <m:deg/>
                                    <m:e>
                                      <m:r>
                                        <a:rPr sz="2800">
                                          <a:latin typeface="Cambria Math"/>
                                        </a:rPr>
                                        <m:t>5</m:t>
                                      </m:r>
                                    </m:e>
                                  </m:rad>
                                </m:num>
                                <m:den>
                                  <m:r>
                                    <a:rPr sz="2800">
                                      <a:latin typeface="Cambria Math"/>
                                    </a:rPr>
                                    <m:t>25−</m:t>
                                  </m:r>
                                  <m:r>
                                    <a:rPr sz="2800">
                                      <a:latin typeface="Cambria Math"/>
                                    </a:rPr>
                                    <m:t>𝑥</m:t>
                                  </m:r>
                                </m:den>
                              </m:f>
                            </m:oMath>
                          </a14:m>
                          <a:endParaRPr sz="28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607733474"/>
                  </p:ext>
                </p:extLst>
              </p:nvPr>
            </p:nvGraphicFramePr>
            <p:xfrm>
              <a:off x="914400" y="1235392"/>
              <a:ext cx="8001000" cy="2574608"/>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920496">
                    <a:tc>
                      <a:txBody>
                        <a:bodyPr/>
                        <a:lstStyle/>
                        <a:p>
                          <a:endParaRPr lang="en-US"/>
                        </a:p>
                      </a:txBody>
                      <a:tcPr>
                        <a:blipFill>
                          <a:blip r:embed="rId2"/>
                          <a:stretch>
                            <a:fillRect t="-3311" r="-110080" b="-184768"/>
                          </a:stretch>
                        </a:blipFill>
                      </a:tcPr>
                    </a:tc>
                    <a:tc>
                      <a:txBody>
                        <a:bodyPr/>
                        <a:lstStyle/>
                        <a:p>
                          <a:endParaRPr lang="en-US"/>
                        </a:p>
                      </a:txBody>
                      <a:tcPr>
                        <a:blipFill>
                          <a:blip r:embed="rId2"/>
                          <a:stretch>
                            <a:fillRect l="-90843" t="-3311" b="-184768"/>
                          </a:stretch>
                        </a:blipFill>
                      </a:tcPr>
                    </a:tc>
                    <a:extLst>
                      <a:ext uri="{0D108BD9-81ED-4DB2-BD59-A6C34878D82A}">
                        <a16:rowId xmlns:a16="http://schemas.microsoft.com/office/drawing/2014/main" val="10000"/>
                      </a:ext>
                    </a:extLst>
                  </a:tr>
                  <a:tr h="836613">
                    <a:tc>
                      <a:txBody>
                        <a:bodyPr/>
                        <a:lstStyle/>
                        <a:p>
                          <a:endParaRPr lang="en-US"/>
                        </a:p>
                      </a:txBody>
                      <a:tcPr>
                        <a:blipFill>
                          <a:blip r:embed="rId2"/>
                          <a:stretch>
                            <a:fillRect t="-113043" r="-110080" b="-102174"/>
                          </a:stretch>
                        </a:blipFill>
                      </a:tcPr>
                    </a:tc>
                    <a:tc rowSpan="2">
                      <a:txBody>
                        <a:bodyPr/>
                        <a:lstStyle/>
                        <a:p>
                          <a:endParaRPr lang="en-US"/>
                        </a:p>
                      </a:txBody>
                      <a:tcPr>
                        <a:blipFill>
                          <a:blip r:embed="rId2"/>
                          <a:stretch>
                            <a:fillRect l="-90843" t="-57353" b="-2574"/>
                          </a:stretch>
                        </a:blipFill>
                      </a:tcPr>
                    </a:tc>
                    <a:extLst>
                      <a:ext uri="{0D108BD9-81ED-4DB2-BD59-A6C34878D82A}">
                        <a16:rowId xmlns:a16="http://schemas.microsoft.com/office/drawing/2014/main" val="10001"/>
                      </a:ext>
                    </a:extLst>
                  </a:tr>
                  <a:tr h="817499">
                    <a:tc>
                      <a:txBody>
                        <a:bodyPr/>
                        <a:lstStyle/>
                        <a:p>
                          <a:endParaRPr lang="en-US"/>
                        </a:p>
                      </a:txBody>
                      <a:tcPr>
                        <a:blipFill>
                          <a:blip r:embed="rId2"/>
                          <a:stretch>
                            <a:fillRect t="-219403" r="-110080" b="-5224"/>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Rationalizing the Numerator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Rationalize the numerator of the fraction </a:t>
                </a: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4</m:t>
                            </m:r>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6</m:t>
                            </m:r>
                            <m:r>
                              <a:rPr>
                                <a:latin typeface="Cambria Math" panose="02040503050406030204" pitchFamily="18" charset="0"/>
                              </a:rPr>
                              <m:t>𝑦</m:t>
                            </m:r>
                          </m:e>
                        </m:rad>
                      </m:num>
                      <m:den>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Rationalizing the Numerator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02C39BD-202B-4C06-A0A6-8BD9AE13BC47}"/>
                  </a:ext>
                </a:extLst>
              </p:cNvPr>
              <p:cNvGraphicFramePr>
                <a:graphicFrameLocks/>
              </p:cNvGraphicFramePr>
              <p:nvPr>
                <p:extLst>
                  <p:ext uri="{D42A27DB-BD31-4B8C-83A1-F6EECF244321}">
                    <p14:modId xmlns:p14="http://schemas.microsoft.com/office/powerpoint/2010/main" val="3072509861"/>
                  </p:ext>
                </p:extLst>
              </p:nvPr>
            </p:nvGraphicFramePr>
            <p:xfrm>
              <a:off x="533400" y="1447800"/>
              <a:ext cx="8229600" cy="3865183"/>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066800">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d>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e>
                              </m:d>
                            </m:oMath>
                          </a14:m>
                          <a:endParaRPr sz="2400" dirty="0"/>
                        </a:p>
                      </a:txBody>
                      <a:tcPr/>
                    </a:tc>
                    <a:tc rowSpan="2">
                      <a:txBody>
                        <a:bodyPr/>
                        <a:lstStyle/>
                        <a:p>
                          <a:pPr algn="l">
                            <a:defRPr sz="1100" b="1"/>
                          </a:pPr>
                          <a:r>
                            <a:rPr sz="1800" b="0" dirty="0"/>
                            <a:t>We begin by multiplying the numerator and denominator by the conjugate radical of the </a:t>
                          </a:r>
                          <a:r>
                            <a:rPr sz="1800" b="0" i="1" dirty="0"/>
                            <a:t>numerator</a:t>
                          </a:r>
                          <a:r>
                            <a:rPr sz="1800" b="0" dirty="0"/>
                            <a:t>. Note that we could have simplified the term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4</m:t>
                                  </m:r>
                                  <m:r>
                                    <a:rPr sz="1800" b="0" i="1">
                                      <a:latin typeface="Cambria Math"/>
                                    </a:rPr>
                                    <m:t>𝑥</m:t>
                                  </m:r>
                                </m:e>
                              </m:rad>
                            </m:oMath>
                          </a14:m>
                          <a:r>
                            <a:rPr sz="1800" b="0" dirty="0"/>
                            <a:t> first, but this would not have altered the work in any substantial way, and the final answer would be the same.</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4</m:t>
                                  </m:r>
                                  <m:r>
                                    <a:rPr sz="2400">
                                      <a:latin typeface="Cambria Math"/>
                                    </a:rPr>
                                    <m:t>𝑥</m:t>
                                  </m:r>
                                  <m:r>
                                    <a:rPr sz="2400">
                                      <a:latin typeface="Cambria Math"/>
                                    </a:rPr>
                                    <m:t>−6</m:t>
                                  </m:r>
                                  <m:r>
                                    <a:rPr sz="2400">
                                      <a:latin typeface="Cambria Math"/>
                                    </a:rPr>
                                    <m:t>𝑦</m:t>
                                  </m:r>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d>
                                    <m:dPr>
                                      <m:ctrlPr>
                                        <a:rPr sz="2400" i="1">
                                          <a:latin typeface="Cambria Math" panose="02040503050406030204" pitchFamily="18" charset="0"/>
                                        </a:rPr>
                                      </m:ctrlPr>
                                    </m:dPr>
                                    <m:e>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d>
                                    <m:dPr>
                                      <m:ctrlPr>
                                        <a:rPr sz="2400" i="1">
                                          <a:latin typeface="Cambria Math" panose="02040503050406030204" pitchFamily="18" charset="0"/>
                                        </a:rPr>
                                      </m:ctrlPr>
                                    </m:dPr>
                                    <m:e>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02C39BD-202B-4C06-A0A6-8BD9AE13BC47}"/>
                  </a:ext>
                </a:extLst>
              </p:cNvPr>
              <p:cNvGraphicFramePr>
                <a:graphicFrameLocks/>
              </p:cNvGraphicFramePr>
              <p:nvPr>
                <p:extLst>
                  <p:ext uri="{D42A27DB-BD31-4B8C-83A1-F6EECF244321}">
                    <p14:modId xmlns:p14="http://schemas.microsoft.com/office/powerpoint/2010/main" val="3072509861"/>
                  </p:ext>
                </p:extLst>
              </p:nvPr>
            </p:nvGraphicFramePr>
            <p:xfrm>
              <a:off x="533400" y="1447800"/>
              <a:ext cx="8229600" cy="3865183"/>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066800">
                    <a:tc>
                      <a:txBody>
                        <a:bodyPr/>
                        <a:lstStyle/>
                        <a:p>
                          <a:endParaRPr lang="en-US"/>
                        </a:p>
                      </a:txBody>
                      <a:tcPr>
                        <a:blipFill>
                          <a:blip r:embed="rId2"/>
                          <a:stretch>
                            <a:fillRect t="-2857" r="-86088" b="-262857"/>
                          </a:stretch>
                        </a:blipFill>
                      </a:tcPr>
                    </a:tc>
                    <a:tc rowSpan="2">
                      <a:txBody>
                        <a:bodyPr/>
                        <a:lstStyle/>
                        <a:p>
                          <a:endParaRPr lang="en-US"/>
                        </a:p>
                      </a:txBody>
                      <a:tcPr>
                        <a:blipFill>
                          <a:blip r:embed="rId2"/>
                          <a:stretch>
                            <a:fillRect l="-116160" t="-1316" b="-67105"/>
                          </a:stretch>
                        </a:blipFill>
                      </a:tcPr>
                    </a:tc>
                    <a:extLst>
                      <a:ext uri="{0D108BD9-81ED-4DB2-BD59-A6C34878D82A}">
                        <a16:rowId xmlns:a16="http://schemas.microsoft.com/office/drawing/2014/main" val="10000"/>
                      </a:ext>
                    </a:extLst>
                  </a:tr>
                  <a:tr h="1244537">
                    <a:tc>
                      <a:txBody>
                        <a:bodyPr/>
                        <a:lstStyle/>
                        <a:p>
                          <a:endParaRPr lang="en-US"/>
                        </a:p>
                      </a:txBody>
                      <a:tcPr>
                        <a:blipFill>
                          <a:blip r:embed="rId2"/>
                          <a:stretch>
                            <a:fillRect t="-87805" r="-86088" b="-124390"/>
                          </a:stretch>
                        </a:blipFill>
                      </a:tcPr>
                    </a:tc>
                    <a:tc vMerge="1">
                      <a:txBody>
                        <a:bodyPr/>
                        <a:lstStyle/>
                        <a:p>
                          <a:pPr algn="l"/>
                          <a:endParaRPr dirty="0"/>
                        </a:p>
                      </a:txBody>
                      <a:tcPr/>
                    </a:tc>
                    <a:extLst>
                      <a:ext uri="{0D108BD9-81ED-4DB2-BD59-A6C34878D82A}">
                        <a16:rowId xmlns:a16="http://schemas.microsoft.com/office/drawing/2014/main" val="10001"/>
                      </a:ext>
                    </a:extLst>
                  </a:tr>
                  <a:tr h="776923">
                    <a:tc>
                      <a:txBody>
                        <a:bodyPr/>
                        <a:lstStyle/>
                        <a:p>
                          <a:endParaRPr lang="en-US"/>
                        </a:p>
                      </a:txBody>
                      <a:tcPr>
                        <a:blipFill>
                          <a:blip r:embed="rId2"/>
                          <a:stretch>
                            <a:fillRect t="-303150" r="-86088" b="-100787"/>
                          </a:stretch>
                        </a:blipFill>
                      </a:tcPr>
                    </a:tc>
                    <a:tc>
                      <a:txBody>
                        <a:bodyPr/>
                        <a:lstStyle/>
                        <a:p>
                          <a:pPr algn="l"/>
                          <a:endParaRPr dirty="0"/>
                        </a:p>
                      </a:txBody>
                      <a:tcPr/>
                    </a:tc>
                    <a:extLst>
                      <a:ext uri="{0D108BD9-81ED-4DB2-BD59-A6C34878D82A}">
                        <a16:rowId xmlns:a16="http://schemas.microsoft.com/office/drawing/2014/main" val="10002"/>
                      </a:ext>
                    </a:extLst>
                  </a:tr>
                  <a:tr h="776923">
                    <a:tc>
                      <a:txBody>
                        <a:bodyPr/>
                        <a:lstStyle/>
                        <a:p>
                          <a:endParaRPr lang="en-US"/>
                        </a:p>
                      </a:txBody>
                      <a:tcPr>
                        <a:blipFill>
                          <a:blip r:embed="rId2"/>
                          <a:stretch>
                            <a:fillRect t="-400000" r="-8608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Combining Radical</a:t>
            </a:r>
            <a:r>
              <a:rPr lang="en-US" dirty="0"/>
              <a:t> Expressions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Combine the radical expressions, if possible.</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18</m:t>
                        </m:r>
                        <m:r>
                          <a:rPr>
                            <a:latin typeface="Cambria Math" panose="02040503050406030204" pitchFamily="18" charset="0"/>
                          </a:rPr>
                          <m:t>𝑥</m:t>
                        </m:r>
                      </m:e>
                    </m:rad>
                  </m:oMath>
                </a14:m>
                <a:endParaRPr dirty="0"/>
              </a:p>
              <a:p>
                <a:pPr marL="514350" indent="-514350">
                  <a:buFont typeface="+mj-lt"/>
                  <a:buAutoNum type="alphaLcPeriod" startAt="2"/>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54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endParaRPr dirty="0"/>
              </a:p>
              <a:p>
                <a:pPr marL="514350" indent="-514350">
                  <a:buFont typeface="+mj-lt"/>
                  <a:buAutoNum type="alphaLcPeriod" startAt="3"/>
                  <a:defRPr sz="2800"/>
                </a:pPr>
                <a:r>
                  <a:rPr dirty="0"/>
                  <a:t>​</a:t>
                </a:r>
                <a14:m>
                  <m:oMath xmlns:m="http://schemas.openxmlformats.org/officeDocument/2006/math">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e>
                    </m:rad>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48</m:t>
                            </m:r>
                          </m:den>
                        </m:f>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dirty="0"/>
              <a:t>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9175911-A8F6-4E3E-9A2E-7C026E54C41E}"/>
                  </a:ext>
                </a:extLst>
              </p:cNvPr>
              <p:cNvGraphicFramePr>
                <a:graphicFrameLocks/>
              </p:cNvGraphicFramePr>
              <p:nvPr>
                <p:extLst>
                  <p:ext uri="{D42A27DB-BD31-4B8C-83A1-F6EECF244321}">
                    <p14:modId xmlns:p14="http://schemas.microsoft.com/office/powerpoint/2010/main" val="119793463"/>
                  </p:ext>
                </p:extLst>
              </p:nvPr>
            </p:nvGraphicFramePr>
            <p:xfrm>
              <a:off x="838200" y="1600200"/>
              <a:ext cx="7924800" cy="237744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sSup>
                                    <m:sSupPr>
                                      <m:ctrlPr>
                                        <a:rPr sz="1800" i="1">
                                          <a:latin typeface="Cambria Math" panose="02040503050406030204" pitchFamily="18" charset="0"/>
                                        </a:rPr>
                                      </m:ctrlPr>
                                    </m:sSupPr>
                                    <m:e>
                                      <m:r>
                                        <a:rPr sz="1800">
                                          <a:latin typeface="Cambria Math"/>
                                        </a:rPr>
                                        <m:t>2</m:t>
                                      </m:r>
                                    </m:e>
                                    <m:sup>
                                      <m:r>
                                        <a:rPr sz="1800">
                                          <a:latin typeface="Cambria Math"/>
                                        </a:rPr>
                                        <m:t>2</m:t>
                                      </m:r>
                                    </m:sup>
                                  </m:sSup>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4</m:t>
                                      </m:r>
                                    </m:sup>
                                  </m:sSup>
                                  <m:r>
                                    <a:rPr sz="1800">
                                      <a:latin typeface="Cambria Math"/>
                                    </a:rPr>
                                    <m:t>⋅</m:t>
                                  </m:r>
                                  <m:r>
                                    <a:rPr sz="1800">
                                      <a:latin typeface="Cambria Math"/>
                                    </a:rPr>
                                    <m:t>𝑥</m:t>
                                  </m:r>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m:t>
                                  </m:r>
                                  <m:r>
                                    <a:rPr sz="1800">
                                      <a:latin typeface="Cambria Math"/>
                                    </a:rPr>
                                    <m:t>𝑥</m:t>
                                  </m:r>
                                </m:e>
                              </m:rad>
                            </m:oMath>
                          </a14:m>
                          <a:endParaRPr dirty="0"/>
                        </a:p>
                      </a:txBody>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=−6</m:t>
                              </m:r>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rowSpan="3">
                      <a:txBody>
                        <a:bodyPr/>
                        <a:lstStyle/>
                        <a:p>
                          <a:pPr algn="l">
                            <a:defRPr sz="1100" b="1"/>
                          </a:pPr>
                          <a:r>
                            <a:rPr sz="1600" b="0" dirty="0"/>
                            <a:t>Note that upon simplification, the two radicals have the same index and the same radicand. Also note that the absolute value bars around the factor of </a:t>
                          </a:r>
                          <a14:m>
                            <m:oMath xmlns:m="http://schemas.openxmlformats.org/officeDocument/2006/math">
                              <m:sSup>
                                <m:sSupPr>
                                  <m:ctrlPr>
                                    <a:rPr sz="1600" b="0" i="1">
                                      <a:latin typeface="Cambria Math" panose="02040503050406030204" pitchFamily="18" charset="0"/>
                                    </a:rPr>
                                  </m:ctrlPr>
                                </m:sSupPr>
                                <m:e>
                                  <m:r>
                                    <a:rPr sz="1600" b="0" i="1">
                                      <a:latin typeface="Cambria Math"/>
                                    </a:rPr>
                                    <m:t>𝑥</m:t>
                                  </m:r>
                                </m:e>
                                <m:sup>
                                  <m:r>
                                    <a:rPr sz="1600" b="0" i="1">
                                      <a:latin typeface="Cambria Math"/>
                                    </a:rPr>
                                    <m:t>2</m:t>
                                  </m:r>
                                </m:sup>
                              </m:sSup>
                            </m:oMath>
                          </a14:m>
                          <a:r>
                            <a:rPr sz="1600" b="0" dirty="0"/>
                            <a:t> are unnecessary, since </a:t>
                          </a:r>
                          <a14:m>
                            <m:oMath xmlns:m="http://schemas.openxmlformats.org/officeDocument/2006/math">
                              <m:sSup>
                                <m:sSupPr>
                                  <m:ctrlPr>
                                    <a:rPr sz="1600" b="0" i="1">
                                      <a:latin typeface="Cambria Math" panose="02040503050406030204" pitchFamily="18" charset="0"/>
                                    </a:rPr>
                                  </m:ctrlPr>
                                </m:sSupPr>
                                <m:e>
                                  <m:r>
                                    <a:rPr sz="1600" b="0" i="1">
                                      <a:latin typeface="Cambria Math"/>
                                    </a:rPr>
                                    <m:t>𝑥</m:t>
                                  </m:r>
                                </m:e>
                                <m:sup>
                                  <m:r>
                                    <a:rPr sz="1600" b="0" i="1">
                                      <a:latin typeface="Cambria Math"/>
                                    </a:rPr>
                                    <m:t>2</m:t>
                                  </m:r>
                                </m:sup>
                              </m:sSup>
                            </m:oMath>
                          </a14:m>
                          <a:r>
                            <a:rPr sz="1600" b="0" dirty="0"/>
                            <a:t> is always nonnegative.</a:t>
                          </a:r>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m:t>
                              </m:r>
                              <m:d>
                                <m:dPr>
                                  <m:ctrlPr>
                                    <a:rPr sz="1800" i="1">
                                      <a:latin typeface="Cambria Math" panose="02040503050406030204" pitchFamily="18" charset="0"/>
                                    </a:rPr>
                                  </m:ctrlPr>
                                </m:dPr>
                                <m:e>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e>
                              </m:d>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49175911-A8F6-4E3E-9A2E-7C026E54C41E}"/>
                  </a:ext>
                </a:extLst>
              </p:cNvPr>
              <p:cNvGraphicFramePr>
                <a:graphicFrameLocks/>
              </p:cNvGraphicFramePr>
              <p:nvPr>
                <p:extLst>
                  <p:ext uri="{D42A27DB-BD31-4B8C-83A1-F6EECF244321}">
                    <p14:modId xmlns:p14="http://schemas.microsoft.com/office/powerpoint/2010/main" val="119793463"/>
                  </p:ext>
                </p:extLst>
              </p:nvPr>
            </p:nvGraphicFramePr>
            <p:xfrm>
              <a:off x="838200" y="1600200"/>
              <a:ext cx="7924800" cy="237744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t="-2105" r="-56558" b="-324211"/>
                          </a:stretch>
                        </a:blipFill>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403543">
                    <a:tc>
                      <a:txBody>
                        <a:bodyPr/>
                        <a:lstStyle/>
                        <a:p>
                          <a:endParaRPr lang="en-US"/>
                        </a:p>
                      </a:txBody>
                      <a:tcPr>
                        <a:blipFill>
                          <a:blip r:embed="rId2"/>
                          <a:stretch>
                            <a:fillRect t="-144776" r="-56558" b="-359701"/>
                          </a:stretch>
                        </a:blipFill>
                      </a:tcPr>
                    </a:tc>
                    <a:tc rowSpan="3">
                      <a:txBody>
                        <a:bodyPr/>
                        <a:lstStyle/>
                        <a:p>
                          <a:endParaRPr lang="en-US"/>
                        </a:p>
                      </a:txBody>
                      <a:tcPr>
                        <a:blipFill>
                          <a:blip r:embed="rId2"/>
                          <a:stretch>
                            <a:fillRect l="-176809" t="-32770" b="-4054"/>
                          </a:stretch>
                        </a:blipFill>
                      </a:tcPr>
                    </a:tc>
                    <a:extLst>
                      <a:ext uri="{0D108BD9-81ED-4DB2-BD59-A6C34878D82A}">
                        <a16:rowId xmlns:a16="http://schemas.microsoft.com/office/drawing/2014/main" val="10001"/>
                      </a:ext>
                    </a:extLst>
                  </a:tr>
                  <a:tr h="403543">
                    <a:tc>
                      <a:txBody>
                        <a:bodyPr/>
                        <a:lstStyle/>
                        <a:p>
                          <a:endParaRPr lang="en-US"/>
                        </a:p>
                      </a:txBody>
                      <a:tcPr>
                        <a:blipFill>
                          <a:blip r:embed="rId2"/>
                          <a:stretch>
                            <a:fillRect t="-248485" r="-56558" b="-265152"/>
                          </a:stretch>
                        </a:blipFill>
                      </a:tcPr>
                    </a:tc>
                    <a:tc vMerge="1">
                      <a:txBody>
                        <a:bodyPr/>
                        <a:lstStyle/>
                        <a:p>
                          <a:pPr algn="l"/>
                          <a:endParaRPr dirty="0"/>
                        </a:p>
                      </a:txBody>
                      <a:tcPr/>
                    </a:tc>
                    <a:extLst>
                      <a:ext uri="{0D108BD9-81ED-4DB2-BD59-A6C34878D82A}">
                        <a16:rowId xmlns:a16="http://schemas.microsoft.com/office/drawing/2014/main" val="10002"/>
                      </a:ext>
                    </a:extLst>
                  </a:tr>
                  <a:tr h="991234">
                    <a:tc>
                      <a:txBody>
                        <a:bodyPr/>
                        <a:lstStyle/>
                        <a:p>
                          <a:endParaRPr lang="en-US"/>
                        </a:p>
                      </a:txBody>
                      <a:tcPr>
                        <a:blipFill>
                          <a:blip r:embed="rId2"/>
                          <a:stretch>
                            <a:fillRect t="-141104" r="-56558" b="-7362"/>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dirty="0"/>
              <a:t> (cont.)</a:t>
            </a:r>
          </a:p>
        </p:txBody>
      </p:sp>
      <p:sp>
        <p:nvSpPr>
          <p:cNvPr id="3" name="Text Placeholder 2"/>
          <p:cNvSpPr>
            <a:spLocks noGrp="1"/>
          </p:cNvSpPr>
          <p:nvPr>
            <p:ph type="body" sz="quarter" idx="10"/>
          </p:nvPr>
        </p:nvSpPr>
        <p:spPr>
          <a:xfrm>
            <a:off x="457200" y="1066800"/>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1855022396"/>
                  </p:ext>
                </p:extLst>
              </p:nvPr>
            </p:nvGraphicFramePr>
            <p:xfrm>
              <a:off x="838200" y="1143000"/>
              <a:ext cx="8229600" cy="106680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ad>
                                <m:radPr>
                                  <m:ctrlPr>
                                    <a:rPr sz="1800" i="1">
                                      <a:latin typeface="Cambria Math" panose="02040503050406030204" pitchFamily="18" charset="0"/>
                                    </a:rPr>
                                  </m:ctrlPr>
                                </m:radPr>
                                <m:deg>
                                  <m:r>
                                    <a:rPr sz="1800">
                                      <a:latin typeface="Cambria Math"/>
                                    </a:rPr>
                                    <m:t>3</m:t>
                                  </m:r>
                                </m:deg>
                                <m:e>
                                  <m:r>
                                    <a:rPr sz="1800">
                                      <a:latin typeface="Cambria Math"/>
                                    </a:rPr>
                                    <m:t>54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50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r>
                                <a:rPr sz="1800">
                                  <a:latin typeface="Cambria Math"/>
                                </a:rPr>
                                <m:t>=</m:t>
                              </m:r>
                              <m:rad>
                                <m:radPr>
                                  <m:ctrlPr>
                                    <a:rPr sz="1800" i="1">
                                      <a:latin typeface="Cambria Math" panose="02040503050406030204" pitchFamily="18" charset="0"/>
                                    </a:rPr>
                                  </m:ctrlPr>
                                </m:radPr>
                                <m:deg>
                                  <m:r>
                                    <a:rPr sz="1800">
                                      <a:latin typeface="Cambria Math"/>
                                    </a:rPr>
                                    <m:t>3</m:t>
                                  </m:r>
                                </m:deg>
                                <m:e>
                                  <m:r>
                                    <a:rPr sz="1800">
                                      <a:latin typeface="Cambria Math"/>
                                    </a:rPr>
                                    <m:t>2⋅</m:t>
                                  </m:r>
                                  <m:sSup>
                                    <m:sSupPr>
                                      <m:ctrlPr>
                                        <a:rPr sz="1800" i="1">
                                          <a:latin typeface="Cambria Math" panose="02040503050406030204" pitchFamily="18" charset="0"/>
                                        </a:rPr>
                                      </m:ctrlPr>
                                    </m:sSupPr>
                                    <m:e>
                                      <m:r>
                                        <a:rPr sz="1800">
                                          <a:latin typeface="Cambria Math"/>
                                        </a:rPr>
                                        <m:t>3</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sSup>
                                    <m:sSupPr>
                                      <m:ctrlPr>
                                        <a:rPr sz="1800" i="1">
                                          <a:latin typeface="Cambria Math" panose="02040503050406030204" pitchFamily="18" charset="0"/>
                                        </a:rPr>
                                      </m:ctrlPr>
                                    </m:sSupPr>
                                    <m:e>
                                      <m:r>
                                        <a:rPr sz="1800">
                                          <a:latin typeface="Cambria Math"/>
                                        </a:rPr>
                                        <m:t>5</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oMath>
                          </a14:m>
                          <a:endParaRPr dirty="0"/>
                        </a:p>
                      </a:txBody>
                      <a:tcPr/>
                    </a:tc>
                    <a:tc rowSpan="2">
                      <a:txBody>
                        <a:bodyPr/>
                        <a:lstStyle/>
                        <a:p>
                          <a:pPr algn="l">
                            <a:defRPr sz="1800" b="1"/>
                          </a:pPr>
                          <a:r>
                            <a:rPr sz="1600" b="0" dirty="0"/>
                            <a:t>Upon simplification, the radicands are the same, but the indices are not. We have written the radicals in simplest form, but they cannot be combined.</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ad>
                                    <m:radPr>
                                      <m:ctrlPr>
                                        <a:rPr sz="1800" i="1">
                                          <a:latin typeface="Cambria Math" panose="02040503050406030204" pitchFamily="18" charset="0"/>
                                        </a:rPr>
                                      </m:ctrlPr>
                                    </m:radPr>
                                    <m:deg>
                                      <m:r>
                                        <a:rPr sz="1800">
                                          <a:latin typeface="Cambria Math"/>
                                        </a:rPr>
                                        <m:t>3</m:t>
                                      </m:r>
                                    </m:deg>
                                    <m:e>
                                      <m:r>
                                        <a:rPr sz="1800">
                                          <a:latin typeface="Cambria Math"/>
                                        </a:rPr>
                                        <m:t>54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50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e>
                              </m:phant>
                              <m:r>
                                <a:rPr sz="1800">
                                  <a:latin typeface="Cambria Math"/>
                                </a:rPr>
                                <m:t>=3</m:t>
                              </m:r>
                              <m:r>
                                <a:rPr sz="1800">
                                  <a:latin typeface="Cambria Math"/>
                                </a:rPr>
                                <m:t>𝑥</m:t>
                              </m:r>
                              <m:rad>
                                <m:radPr>
                                  <m:ctrlPr>
                                    <a:rPr sz="1800" i="1">
                                      <a:latin typeface="Cambria Math" panose="02040503050406030204" pitchFamily="18" charset="0"/>
                                    </a:rPr>
                                  </m:ctrlPr>
                                </m:radPr>
                                <m:deg>
                                  <m:r>
                                    <a:rPr sz="1800">
                                      <a:latin typeface="Cambria Math"/>
                                    </a:rPr>
                                    <m:t>3</m:t>
                                  </m:r>
                                </m:deg>
                                <m:e>
                                  <m:r>
                                    <a:rPr sz="1800">
                                      <a:latin typeface="Cambria Math"/>
                                    </a:rPr>
                                    <m:t>2</m:t>
                                  </m:r>
                                </m:e>
                              </m:rad>
                              <m:r>
                                <a:rPr sz="1800">
                                  <a:latin typeface="Cambria Math"/>
                                </a:rPr>
                                <m:t>+5</m:t>
                              </m:r>
                              <m:d>
                                <m:dPr>
                                  <m:begChr m:val="|"/>
                                  <m:endChr m:val="|"/>
                                  <m:ctrlPr>
                                    <a:rPr sz="1800" i="1">
                                      <a:latin typeface="Cambria Math" panose="02040503050406030204" pitchFamily="18" charset="0"/>
                                    </a:rPr>
                                  </m:ctrlPr>
                                </m:dPr>
                                <m:e>
                                  <m:r>
                                    <a:rPr sz="1800">
                                      <a:latin typeface="Cambria Math"/>
                                    </a:rPr>
                                    <m:t>𝑥</m:t>
                                  </m:r>
                                </m:e>
                              </m:d>
                              <m:rad>
                                <m:radPr>
                                  <m:degHide m:val="on"/>
                                  <m:ctrlPr>
                                    <a:rPr sz="1800" i="1">
                                      <a:latin typeface="Cambria Math" panose="02040503050406030204" pitchFamily="18" charset="0"/>
                                    </a:rPr>
                                  </m:ctrlPr>
                                </m:radPr>
                                <m:deg/>
                                <m:e>
                                  <m:r>
                                    <a:rPr sz="1800">
                                      <a:latin typeface="Cambria Math"/>
                                    </a:rPr>
                                    <m:t>2</m:t>
                                  </m:r>
                                </m:e>
                              </m:rad>
                            </m:oMath>
                          </a14:m>
                          <a:endParaRPr dirty="0"/>
                        </a:p>
                      </a:txBody>
                      <a:tcPr/>
                    </a:tc>
                    <a:tc vMerge="1">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1855022396"/>
                  </p:ext>
                </p:extLst>
              </p:nvPr>
            </p:nvGraphicFramePr>
            <p:xfrm>
              <a:off x="838200" y="1143000"/>
              <a:ext cx="8229600" cy="106680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01638">
                    <a:tc>
                      <a:txBody>
                        <a:bodyPr/>
                        <a:lstStyle/>
                        <a:p>
                          <a:endParaRPr lang="en-US"/>
                        </a:p>
                      </a:txBody>
                      <a:tcPr>
                        <a:blipFill>
                          <a:blip r:embed="rId2"/>
                          <a:stretch>
                            <a:fillRect t="-3030" r="-77064" b="-184848"/>
                          </a:stretch>
                        </a:blipFill>
                      </a:tcPr>
                    </a:tc>
                    <a:tc rowSpan="2">
                      <a:txBody>
                        <a:bodyPr/>
                        <a:lstStyle/>
                        <a:p>
                          <a:pPr algn="l">
                            <a:defRPr sz="1800" b="1"/>
                          </a:pPr>
                          <a:r>
                            <a:rPr sz="1600" b="0" dirty="0"/>
                            <a:t>Upon simplification, the radicands are the same, but the indices are not. We have written the radicals in simplest form, but they cannot be combined.</a:t>
                          </a:r>
                        </a:p>
                      </a:txBody>
                      <a:tcPr/>
                    </a:tc>
                    <a:extLst>
                      <a:ext uri="{0D108BD9-81ED-4DB2-BD59-A6C34878D82A}">
                        <a16:rowId xmlns:a16="http://schemas.microsoft.com/office/drawing/2014/main" val="10000"/>
                      </a:ext>
                    </a:extLst>
                  </a:tr>
                  <a:tr h="665162">
                    <a:tc>
                      <a:txBody>
                        <a:bodyPr/>
                        <a:lstStyle/>
                        <a:p>
                          <a:endParaRPr lang="en-US"/>
                        </a:p>
                      </a:txBody>
                      <a:tcPr>
                        <a:blipFill>
                          <a:blip r:embed="rId2"/>
                          <a:stretch>
                            <a:fillRect t="-61818" r="-77064" b="-10909"/>
                          </a:stretch>
                        </a:blipFill>
                      </a:tcPr>
                    </a:tc>
                    <a:tc vMerge="1">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dirty="0"/>
              <a:t>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1397879186"/>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r>
                                <a:rPr sz="2400">
                                  <a:latin typeface="Cambria Math"/>
                                </a:rPr>
                                <m:t>=</m:t>
                              </m:r>
                              <m:f>
                                <m:fPr>
                                  <m:ctrlPr>
                                    <a:rPr sz="2400" i="1">
                                      <a:latin typeface="Cambria Math" panose="02040503050406030204" pitchFamily="18" charset="0"/>
                                    </a:rPr>
                                  </m:ctrlPr>
                                </m:fPr>
                                <m:num>
                                  <m:r>
                                    <a:rPr sz="2400">
                                      <a:latin typeface="Cambria Math"/>
                                    </a:rPr>
                                    <m:t>1</m:t>
                                  </m:r>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5</m:t>
                                          </m:r>
                                        </m:e>
                                        <m:sup>
                                          <m:r>
                                            <a:rPr sz="2400">
                                              <a:latin typeface="Cambria Math"/>
                                            </a:rPr>
                                            <m:t>2</m:t>
                                          </m:r>
                                        </m:sup>
                                      </m:sSup>
                                    </m:e>
                                  </m:rad>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4</m:t>
                                          </m:r>
                                        </m:e>
                                        <m:sup>
                                          <m:r>
                                            <a:rPr sz="2400">
                                              <a:latin typeface="Cambria Math"/>
                                            </a:rPr>
                                            <m:t>2</m:t>
                                          </m:r>
                                        </m:sup>
                                      </m:sSup>
                                      <m:r>
                                        <a:rPr sz="2400">
                                          <a:latin typeface="Cambria Math"/>
                                        </a:rPr>
                                        <m:t>⋅3</m:t>
                                      </m:r>
                                    </m:e>
                                  </m:rad>
                                </m:den>
                              </m:f>
                            </m:oMath>
                          </a14:m>
                          <a:endParaRPr sz="2400" dirty="0"/>
                        </a:p>
                      </a:txBody>
                      <a:tcPr/>
                    </a:tc>
                    <a:tc rowSpan="2">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
                                    <a:rPr sz="2400">
                                      <a:latin typeface="Cambria Math"/>
                                    </a:rPr>
                                    <m:t>5</m:t>
                                  </m:r>
                                </m:num>
                                <m:den>
                                  <m:r>
                                    <a:rPr sz="2400">
                                      <a:latin typeface="Cambria Math"/>
                                    </a:rPr>
                                    <m:t>4</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r>
                                <a:rPr sz="2400">
                                  <a:latin typeface="Cambria Math"/>
                                </a:rPr>
                                <m:t>−</m:t>
                              </m:r>
                              <m:f>
                                <m:fPr>
                                  <m:ctrlPr>
                                    <a:rPr sz="2400" i="1">
                                      <a:latin typeface="Cambria Math" panose="02040503050406030204" pitchFamily="18" charset="0"/>
                                    </a:rPr>
                                  </m:ctrlPr>
                                </m:fPr>
                                <m:num>
                                  <m:r>
                                    <a:rPr sz="2400">
                                      <a:latin typeface="Cambria Math"/>
                                    </a:rPr>
                                    <m:t>5⋅</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oMath>
                          </a14:m>
                          <a:endParaRPr sz="2400"/>
                        </a:p>
                      </a:txBody>
                      <a:tcPr/>
                    </a:tc>
                    <a:tc>
                      <a:txBody>
                        <a:bodyPr/>
                        <a:lstStyle/>
                        <a:p>
                          <a:pPr algn="l"/>
                          <a:r>
                            <a:rPr lang="en-US" sz="1600" b="0" dirty="0"/>
                            <a:t>The first fraction must be multiplied by </a:t>
                          </a:r>
                          <a14:m>
                            <m:oMath xmlns:m="http://schemas.openxmlformats.org/officeDocument/2006/math">
                              <m:f>
                                <m:fPr>
                                  <m:ctrlPr>
                                    <a:rPr lang="ar-AE" sz="1600" b="0" i="1">
                                      <a:latin typeface="Cambria Math" panose="02040503050406030204" pitchFamily="18" charset="0"/>
                                    </a:rPr>
                                  </m:ctrlPr>
                                </m:fPr>
                                <m:num>
                                  <m:r>
                                    <a:rPr lang="ar-AE" sz="1600" b="0" i="1">
                                      <a:latin typeface="Cambria Math"/>
                                    </a:rPr>
                                    <m:t>2</m:t>
                                  </m:r>
                                </m:num>
                                <m:den>
                                  <m:r>
                                    <a:rPr lang="ar-AE" sz="1600" b="0" i="1">
                                      <a:latin typeface="Cambria Math"/>
                                    </a:rPr>
                                    <m:t>2</m:t>
                                  </m:r>
                                </m:den>
                              </m:f>
                            </m:oMath>
                          </a14:m>
                          <a:r>
                            <a:rPr lang="ar-AE" sz="1600" b="0" dirty="0"/>
                            <a:t>  </a:t>
                          </a:r>
                          <a:r>
                            <a:rPr lang="en-US" sz="1600" b="0" dirty="0"/>
                            <a:t>in order to get a common denominator. </a:t>
                          </a:r>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3</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12</m:t>
                                  </m:r>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1397879186"/>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837502">
                    <a:tc>
                      <a:txBody>
                        <a:bodyPr/>
                        <a:lstStyle/>
                        <a:p>
                          <a:endParaRPr lang="en-US"/>
                        </a:p>
                      </a:txBody>
                      <a:tcPr>
                        <a:blipFill>
                          <a:blip r:embed="rId2"/>
                          <a:stretch>
                            <a:fillRect t="-1449" r="-84151" b="-299275"/>
                          </a:stretch>
                        </a:blipFill>
                      </a:tcPr>
                    </a:tc>
                    <a:tc rowSpan="2">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837502">
                    <a:tc>
                      <a:txBody>
                        <a:bodyPr/>
                        <a:lstStyle/>
                        <a:p>
                          <a:endParaRPr lang="en-US"/>
                        </a:p>
                      </a:txBody>
                      <a:tcPr>
                        <a:blipFill>
                          <a:blip r:embed="rId2"/>
                          <a:stretch>
                            <a:fillRect t="-101449" r="-84151" b="-199275"/>
                          </a:stretch>
                        </a:blipFill>
                      </a:tcPr>
                    </a:tc>
                    <a:tc vMerge="1">
                      <a:txBody>
                        <a:bodyPr/>
                        <a:lstStyle/>
                        <a:p>
                          <a:pPr algn="l"/>
                          <a:endParaRPr dirty="0"/>
                        </a:p>
                      </a:txBody>
                      <a:tcPr/>
                    </a:tc>
                    <a:extLst>
                      <a:ext uri="{0D108BD9-81ED-4DB2-BD59-A6C34878D82A}">
                        <a16:rowId xmlns:a16="http://schemas.microsoft.com/office/drawing/2014/main" val="10001"/>
                      </a:ext>
                    </a:extLst>
                  </a:tr>
                  <a:tr h="837502">
                    <a:tc>
                      <a:txBody>
                        <a:bodyPr/>
                        <a:lstStyle/>
                        <a:p>
                          <a:endParaRPr lang="en-US"/>
                        </a:p>
                      </a:txBody>
                      <a:tcPr>
                        <a:blipFill>
                          <a:blip r:embed="rId2"/>
                          <a:stretch>
                            <a:fillRect t="-202920" r="-84151" b="-100730"/>
                          </a:stretch>
                        </a:blipFill>
                      </a:tcPr>
                    </a:tc>
                    <a:tc>
                      <a:txBody>
                        <a:bodyPr/>
                        <a:lstStyle/>
                        <a:p>
                          <a:endParaRPr lang="en-US"/>
                        </a:p>
                      </a:txBody>
                      <a:tcPr>
                        <a:blipFill>
                          <a:blip r:embed="rId2"/>
                          <a:stretch>
                            <a:fillRect l="-118833" t="-202920" b="-100730"/>
                          </a:stretch>
                        </a:blipFill>
                      </a:tcPr>
                    </a:tc>
                    <a:extLst>
                      <a:ext uri="{0D108BD9-81ED-4DB2-BD59-A6C34878D82A}">
                        <a16:rowId xmlns:a16="http://schemas.microsoft.com/office/drawing/2014/main" val="10002"/>
                      </a:ext>
                    </a:extLst>
                  </a:tr>
                  <a:tr h="837502">
                    <a:tc>
                      <a:txBody>
                        <a:bodyPr/>
                        <a:lstStyle/>
                        <a:p>
                          <a:endParaRPr lang="en-US"/>
                        </a:p>
                      </a:txBody>
                      <a:tcPr>
                        <a:blipFill>
                          <a:blip r:embed="rId2"/>
                          <a:stretch>
                            <a:fillRect t="-300725" r="-8415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Rational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04800" y="1070012"/>
                <a:ext cx="8534400" cy="4914276"/>
              </a:xfrm>
            </p:spPr>
            <p:txBody>
              <a:bodyPr>
                <a:normAutofit/>
              </a:bodyPr>
              <a:lstStyle/>
              <a:p>
                <a:pPr algn="ctr">
                  <a:defRPr sz="2800" b="1"/>
                </a:pPr>
                <a:r>
                  <a:rPr dirty="0"/>
                  <a:t>Definition</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𝟏</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𝑛</m:t>
                    </m:r>
                  </m:oMath>
                </a14:m>
                <a:r>
                  <a:rPr sz="2800" dirty="0"/>
                  <a:t> is a natural number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𝒎</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are natural numbers with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≠0</m:t>
                    </m:r>
                  </m:oMath>
                </a14:m>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have no common factors greater than </a:t>
                </a:r>
                <a:r>
                  <a:rPr sz="2800" dirty="0">
                    <a:latin typeface="Cambria Math"/>
                  </a:rPr>
                  <a:t>1</a:t>
                </a:r>
                <a:r>
                  <a:rPr sz="2800" dirty="0"/>
                  <a:t>,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 Either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oMath>
                </a14:m>
                <a:r>
                  <a:rPr sz="2800" dirty="0"/>
                  <a:t> or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 can be used to evaluate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oMath>
                </a14:m>
                <a:r>
                  <a:rPr sz="2800" dirty="0"/>
                  <a:t>, as they are equal.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𝑚</m:t>
                            </m:r>
                          </m:num>
                          <m:den>
                            <m:r>
                              <a:rPr>
                                <a:latin typeface="Cambria Math" panose="02040503050406030204" pitchFamily="18" charset="0"/>
                              </a:rPr>
                              <m:t>𝑛</m:t>
                            </m:r>
                          </m:den>
                        </m:f>
                      </m:sup>
                    </m:sSup>
                  </m:oMath>
                </a14:m>
                <a:r>
                  <a:rPr sz="2800" dirty="0"/>
                  <a:t> is defined to be</a:t>
                </a:r>
                <a:r>
                  <a:rPr lang="en-US" sz="2800" dirty="0"/>
                  <a:t> </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04800" y="1070012"/>
                <a:ext cx="8534400" cy="4914276"/>
              </a:xfrm>
              <a:blipFill>
                <a:blip r:embed="rId2"/>
                <a:stretch>
                  <a:fillRect l="-1281" t="-986" r="-2064"/>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Simplify each of the following expressions, writing your answer using the same notation as the original expression.</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27</m:t>
                        </m:r>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2</m:t>
                            </m:r>
                          </m:num>
                          <m:den>
                            <m:r>
                              <a:rPr lang="ar-AE">
                                <a:latin typeface="Cambria Math" panose="02040503050406030204" pitchFamily="18" charset="0"/>
                              </a:rPr>
                              <m:t>3</m:t>
                            </m:r>
                          </m:den>
                        </m:f>
                      </m:sup>
                    </m:sSup>
                  </m:oMath>
                </a14:m>
                <a:endParaRPr lang="ar-AE" dirty="0"/>
              </a:p>
              <a:p>
                <a:pPr marL="514350" indent="-514350">
                  <a:buFont typeface="+mj-lt"/>
                  <a:buAutoNum type="alphaLcPeriod"/>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9</m:t>
                        </m:r>
                      </m:deg>
                      <m:e>
                        <m:r>
                          <a:rPr lang="ar-AE">
                            <a:latin typeface="Cambria Math" panose="02040503050406030204" pitchFamily="18" charset="0"/>
                          </a:rPr>
                          <m:t>−</m:t>
                        </m:r>
                        <m:r>
                          <a:rPr lang="ar-AE">
                            <a:latin typeface="Cambria Math" panose="02040503050406030204" pitchFamily="18" charset="0"/>
                          </a:rPr>
                          <m:t>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6</m:t>
                            </m:r>
                          </m:sup>
                        </m:sSup>
                      </m:e>
                    </m:rad>
                  </m:oMath>
                </a14:m>
                <a:endParaRPr lang="en-US" dirty="0"/>
              </a:p>
              <a:p>
                <a:pPr marL="514350" indent="-514350">
                  <a:buFont typeface="+mj-lt"/>
                  <a:buAutoNum type="alphaLcPeriod"/>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e>
                        </m:d>
                      </m:e>
                      <m:sup>
                        <m:f>
                          <m:fPr>
                            <m:ctrlPr>
                              <a:rPr lang="ar-AE" i="1">
                                <a:latin typeface="Cambria Math" panose="02040503050406030204" pitchFamily="18" charset="0"/>
                              </a:rPr>
                            </m:ctrlPr>
                          </m:fPr>
                          <m:num>
                            <m:r>
                              <a:rPr lang="ar-AE">
                                <a:latin typeface="Cambria Math" panose="02040503050406030204" pitchFamily="18" charset="0"/>
                              </a:rPr>
                              <m:t>8</m:t>
                            </m:r>
                          </m:num>
                          <m:den>
                            <m:r>
                              <a:rPr lang="ar-AE">
                                <a:latin typeface="Cambria Math" panose="02040503050406030204" pitchFamily="18" charset="0"/>
                              </a:rPr>
                              <m:t>3</m:t>
                            </m:r>
                          </m:den>
                        </m:f>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e>
                        </m:d>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2</m:t>
                            </m:r>
                          </m:num>
                          <m:den>
                            <m:r>
                              <a:rPr lang="ar-AE">
                                <a:latin typeface="Cambria Math" panose="02040503050406030204" pitchFamily="18" charset="0"/>
                              </a:rPr>
                              <m:t>3</m:t>
                            </m:r>
                          </m:den>
                        </m:f>
                      </m:sup>
                    </m:sSup>
                  </m:oMath>
                </a14:m>
                <a:endParaRPr lang="en-US" dirty="0"/>
              </a:p>
              <a:p>
                <a:pPr marL="514350" indent="-514350">
                  <a:buFont typeface="+mj-lt"/>
                  <a:buAutoNum type="alphaLcPeriod"/>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5</m:t>
                        </m:r>
                      </m:deg>
                      <m:e>
                        <m:rad>
                          <m:radPr>
                            <m:ctrlPr>
                              <a:rPr lang="ar-AE" i="1">
                                <a:latin typeface="Cambria Math" panose="02040503050406030204" pitchFamily="18" charset="0"/>
                              </a:rPr>
                            </m:ctrlPr>
                          </m:radPr>
                          <m:deg>
                            <m:r>
                              <a:rPr lang="ar-AE">
                                <a:latin typeface="Cambria Math" panose="02040503050406030204" pitchFamily="18" charset="0"/>
                              </a:rPr>
                              <m:t>3</m:t>
                            </m:r>
                          </m:deg>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rad>
                  </m:oMath>
                </a14:m>
                <a:endParaRPr lang="en-US" dirty="0"/>
              </a:p>
              <a:p>
                <a:pPr marL="514350" indent="-514350">
                  <a:buFont typeface="+mj-lt"/>
                  <a:buAutoNum type="alphaLcPeriod"/>
                  <a:defRPr sz="2800"/>
                </a:pPr>
                <a:r>
                  <a:rPr lang="ar-AE"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1</m:t>
                                </m:r>
                              </m:num>
                              <m:den>
                                <m:r>
                                  <a:rPr lang="ar-AE">
                                    <a:latin typeface="Cambria Math" panose="02040503050406030204" pitchFamily="18" charset="0"/>
                                  </a:rPr>
                                  <m:t>3</m:t>
                                </m:r>
                              </m:den>
                            </m:f>
                          </m:sup>
                        </m:sSup>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185"/>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Perfect Powers</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perfect square</a:t>
            </a:r>
            <a:r>
              <a:rPr sz="2800" dirty="0"/>
              <a:t> is an integer equal to the square of another integer. The square root of a perfect square is always an integer.</a:t>
            </a:r>
            <a:endParaRPr lang="en-US" sz="2800" dirty="0"/>
          </a:p>
          <a:p>
            <a:endParaRPr sz="2800" dirty="0"/>
          </a:p>
          <a:p>
            <a:r>
              <a:rPr sz="2800" dirty="0"/>
              <a:t>A </a:t>
            </a:r>
            <a:r>
              <a:rPr sz="2800" b="1" dirty="0"/>
              <a:t>perfect cube</a:t>
            </a:r>
            <a:r>
              <a:rPr sz="2800" dirty="0"/>
              <a:t> is an integer equal to the cube of another integer. The cube root of a perfect cube is always an integer.</a:t>
            </a:r>
          </a:p>
          <a:p>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Simplifying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1677919782"/>
                  </p:ext>
                </p:extLst>
              </p:nvPr>
            </p:nvGraphicFramePr>
            <p:xfrm>
              <a:off x="914400" y="1371600"/>
              <a:ext cx="7848600" cy="265284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e>
                                  </m:d>
                                </m:e>
                                <m:sup>
                                  <m:r>
                                    <a:rPr sz="2400">
                                      <a:latin typeface="Cambria Math"/>
                                    </a:rPr>
                                    <m:t>−2</m:t>
                                  </m:r>
                                </m:sup>
                              </m:sSup>
                            </m:oMath>
                          </a14:m>
                          <a:endParaRPr sz="2400" dirty="0"/>
                        </a:p>
                      </a:txBody>
                      <a:tcPr/>
                    </a:tc>
                    <a:tc rowSpan="2">
                      <a:txBody>
                        <a:bodyPr/>
                        <a:lstStyle/>
                        <a:p>
                          <a:pPr algn="l">
                            <a:defRPr sz="1100" b="1"/>
                          </a:pPr>
                          <a:r>
                            <a:rPr sz="1800" b="0" dirty="0"/>
                            <a:t>The only task here is to evaluate the expression. We could also have begun by nothing that </a:t>
                          </a:r>
                          <a14:m>
                            <m:oMath xmlns:m="http://schemas.openxmlformats.org/officeDocument/2006/math">
                              <m:sSup>
                                <m:sSupPr>
                                  <m:ctrlPr>
                                    <a:rPr sz="1800" b="0" i="1">
                                      <a:latin typeface="Cambria Math" panose="02040503050406030204" pitchFamily="18" charset="0"/>
                                    </a:rPr>
                                  </m:ctrlPr>
                                </m:sSupPr>
                                <m:e>
                                  <m:r>
                                    <a:rPr sz="1800" b="0" i="1">
                                      <a:latin typeface="Cambria Math"/>
                                    </a:rPr>
                                    <m:t>27</m:t>
                                  </m:r>
                                </m:e>
                                <m:sup>
                                  <m:f>
                                    <m:fPr>
                                      <m:ctrlPr>
                                        <a:rPr sz="1800" b="0" i="1">
                                          <a:latin typeface="Cambria Math" panose="02040503050406030204" pitchFamily="18" charset="0"/>
                                        </a:rPr>
                                      </m:ctrlPr>
                                    </m:fPr>
                                    <m:num>
                                      <m:r>
                                        <a:rPr sz="1800" b="0">
                                          <a:latin typeface="Cambria Math"/>
                                        </a:rPr>
                                        <m:t>−</m:t>
                                      </m:r>
                                      <m:r>
                                        <a:rPr sz="1800" b="0" i="1">
                                          <a:latin typeface="Cambria Math"/>
                                        </a:rPr>
                                        <m:t>2</m:t>
                                      </m:r>
                                    </m:num>
                                    <m:den>
                                      <m:r>
                                        <a:rPr sz="1800" b="0" i="1">
                                          <a:latin typeface="Cambria Math"/>
                                        </a:rPr>
                                        <m:t>3</m:t>
                                      </m:r>
                                    </m:den>
                                  </m:f>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sz="1800" b="0" i="1">
                                              <a:latin typeface="Cambria Math"/>
                                            </a:rPr>
                                            <m:t>27</m:t>
                                          </m:r>
                                        </m:e>
                                        <m:sup>
                                          <m:r>
                                            <a:rPr sz="1800" b="0">
                                              <a:latin typeface="Cambria Math"/>
                                            </a:rPr>
                                            <m:t>−</m:t>
                                          </m:r>
                                          <m:r>
                                            <a:rPr sz="1800" b="0" i="1">
                                              <a:latin typeface="Cambria Math"/>
                                            </a:rPr>
                                            <m:t>2</m:t>
                                          </m:r>
                                        </m:sup>
                                      </m:sSup>
                                    </m:e>
                                  </m:d>
                                </m:e>
                                <m:sup>
                                  <m:f>
                                    <m:fPr>
                                      <m:ctrlPr>
                                        <a:rPr sz="1800" b="0" i="1">
                                          <a:latin typeface="Cambria Math" panose="02040503050406030204" pitchFamily="18" charset="0"/>
                                        </a:rPr>
                                      </m:ctrlPr>
                                    </m:fPr>
                                    <m:num>
                                      <m:r>
                                        <a:rPr sz="1800" b="0" i="1">
                                          <a:latin typeface="Cambria Math"/>
                                        </a:rPr>
                                        <m:t>1</m:t>
                                      </m:r>
                                    </m:num>
                                    <m:den>
                                      <m:r>
                                        <a:rPr sz="1800" b="0" i="1">
                                          <a:latin typeface="Cambria Math"/>
                                        </a:rPr>
                                        <m:t>3</m:t>
                                      </m:r>
                                    </m:den>
                                  </m:f>
                                </m:sup>
                              </m:sSup>
                            </m:oMath>
                          </a14:m>
                          <a:r>
                            <a:rPr sz="1800" b="0" dirty="0"/>
                            <a:t>, but this would have made the calculations much more tedious.</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r>
                                    <a:rPr sz="2400">
                                      <a:latin typeface="Cambria Math"/>
                                    </a:rPr>
                                    <m:t>3</m:t>
                                  </m:r>
                                </m:e>
                                <m:sup>
                                  <m:r>
                                    <a:rPr sz="2400">
                                      <a:latin typeface="Cambria Math"/>
                                    </a:rPr>
                                    <m:t>−2</m:t>
                                  </m:r>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3</m:t>
                                      </m:r>
                                    </m:e>
                                    <m:sup>
                                      <m:r>
                                        <a:rPr sz="2400">
                                          <a:latin typeface="Cambria Math"/>
                                        </a:rPr>
                                        <m:t>2</m:t>
                                      </m:r>
                                    </m:sup>
                                  </m:sSup>
                                </m:den>
                              </m:f>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9</m:t>
                                  </m:r>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1677919782"/>
                  </p:ext>
                </p:extLst>
              </p:nvPr>
            </p:nvGraphicFramePr>
            <p:xfrm>
              <a:off x="914400" y="1371600"/>
              <a:ext cx="7848600" cy="265284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665036">
                    <a:tc>
                      <a:txBody>
                        <a:bodyPr/>
                        <a:lstStyle/>
                        <a:p>
                          <a:endParaRPr lang="en-US"/>
                        </a:p>
                      </a:txBody>
                      <a:tcPr>
                        <a:blipFill>
                          <a:blip r:embed="rId2"/>
                          <a:stretch>
                            <a:fillRect t="-4587" r="-151072" b="-308257"/>
                          </a:stretch>
                        </a:blipFill>
                      </a:tcPr>
                    </a:tc>
                    <a:tc rowSpan="2">
                      <a:txBody>
                        <a:bodyPr/>
                        <a:lstStyle/>
                        <a:p>
                          <a:endParaRPr lang="en-US"/>
                        </a:p>
                      </a:txBody>
                      <a:tcPr>
                        <a:blipFill>
                          <a:blip r:embed="rId2"/>
                          <a:stretch>
                            <a:fillRect l="-66194" t="-2358" b="-109906"/>
                          </a:stretch>
                        </a:blipFill>
                      </a:tcPr>
                    </a:tc>
                    <a:extLst>
                      <a:ext uri="{0D108BD9-81ED-4DB2-BD59-A6C34878D82A}">
                        <a16:rowId xmlns:a16="http://schemas.microsoft.com/office/drawing/2014/main" val="10000"/>
                      </a:ext>
                    </a:extLst>
                  </a:tr>
                  <a:tr h="625665">
                    <a:tc>
                      <a:txBody>
                        <a:bodyPr/>
                        <a:lstStyle/>
                        <a:p>
                          <a:endParaRPr lang="en-US"/>
                        </a:p>
                      </a:txBody>
                      <a:tcPr>
                        <a:blipFill>
                          <a:blip r:embed="rId2"/>
                          <a:stretch>
                            <a:fillRect t="-110680" r="-151072" b="-226214"/>
                          </a:stretch>
                        </a:blipFill>
                      </a:tcPr>
                    </a:tc>
                    <a:tc vMerge="1">
                      <a:txBody>
                        <a:bodyPr/>
                        <a:lstStyle/>
                        <a:p>
                          <a:pPr algn="l"/>
                          <a:endParaRPr dirty="0"/>
                        </a:p>
                      </a:txBody>
                      <a:tcPr/>
                    </a:tc>
                    <a:extLst>
                      <a:ext uri="{0D108BD9-81ED-4DB2-BD59-A6C34878D82A}">
                        <a16:rowId xmlns:a16="http://schemas.microsoft.com/office/drawing/2014/main" val="10001"/>
                      </a:ext>
                    </a:extLst>
                  </a:tr>
                  <a:tr h="681038">
                    <a:tc>
                      <a:txBody>
                        <a:bodyPr/>
                        <a:lstStyle/>
                        <a:p>
                          <a:endParaRPr lang="en-US"/>
                        </a:p>
                      </a:txBody>
                      <a:tcPr>
                        <a:blipFill>
                          <a:blip r:embed="rId2"/>
                          <a:stretch>
                            <a:fillRect t="-193750" r="-151072" b="-108036"/>
                          </a:stretch>
                        </a:blipFill>
                      </a:tcPr>
                    </a:tc>
                    <a:tc>
                      <a:txBody>
                        <a:bodyPr/>
                        <a:lstStyle/>
                        <a:p>
                          <a:pPr algn="l"/>
                          <a:endParaRPr dirty="0"/>
                        </a:p>
                      </a:txBody>
                      <a:tcPr/>
                    </a:tc>
                    <a:extLst>
                      <a:ext uri="{0D108BD9-81ED-4DB2-BD59-A6C34878D82A}">
                        <a16:rowId xmlns:a16="http://schemas.microsoft.com/office/drawing/2014/main" val="10002"/>
                      </a:ext>
                    </a:extLst>
                  </a:tr>
                  <a:tr h="681101">
                    <a:tc>
                      <a:txBody>
                        <a:bodyPr/>
                        <a:lstStyle/>
                        <a:p>
                          <a:endParaRPr lang="en-US"/>
                        </a:p>
                      </a:txBody>
                      <a:tcPr>
                        <a:blipFill>
                          <a:blip r:embed="rId2"/>
                          <a:stretch>
                            <a:fillRect t="-293750" r="-151072" b="-803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Simplifying Expressions (cont.)</a:t>
            </a:r>
            <a:endParaRPr dirty="0"/>
          </a:p>
        </p:txBody>
      </p:sp>
      <p:sp>
        <p:nvSpPr>
          <p:cNvPr id="3" name="Text Placeholder 2"/>
          <p:cNvSpPr>
            <a:spLocks noGrp="1"/>
          </p:cNvSpPr>
          <p:nvPr>
            <p:ph type="body" sz="quarter" idx="10"/>
          </p:nvPr>
        </p:nvSpPr>
        <p:spPr>
          <a:xfrm>
            <a:off x="448322" y="1075678"/>
            <a:ext cx="8229600" cy="4967067"/>
          </a:xfrm>
        </p:spPr>
        <p:txBody>
          <a:bodyPr/>
          <a:lstStyle/>
          <a:p>
            <a:pPr>
              <a:defRPr sz="2800"/>
            </a:pPr>
            <a:r>
              <a:rPr lang="en-US" dirty="0"/>
              <a:t>b. </a:t>
            </a: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2803326215"/>
                  </p:ext>
                </p:extLst>
              </p:nvPr>
            </p:nvGraphicFramePr>
            <p:xfrm>
              <a:off x="838200" y="1105523"/>
              <a:ext cx="8001000" cy="2197354"/>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r>
                                <a:rPr sz="2400">
                                  <a:latin typeface="Cambria Math"/>
                                </a:rPr>
                                <m:t>=−</m:t>
                              </m:r>
                              <m:rad>
                                <m:radPr>
                                  <m:ctrlPr>
                                    <a:rPr sz="2400" i="1">
                                      <a:latin typeface="Cambria Math" panose="02040503050406030204" pitchFamily="18" charset="0"/>
                                    </a:rPr>
                                  </m:ctrlPr>
                                </m:radPr>
                                <m:deg>
                                  <m:r>
                                    <a:rPr sz="2400">
                                      <a:latin typeface="Cambria Math"/>
                                    </a:rPr>
                                    <m:t>9</m:t>
                                  </m:r>
                                </m:deg>
                                <m:e>
                                  <m:sSup>
                                    <m:sSupPr>
                                      <m:ctrlPr>
                                        <a:rPr sz="2400" i="1">
                                          <a:latin typeface="Cambria Math" panose="02040503050406030204" pitchFamily="18" charset="0"/>
                                        </a:rPr>
                                      </m:ctrlPr>
                                    </m:sSupPr>
                                    <m:e>
                                      <m:r>
                                        <a:rPr sz="2400">
                                          <a:latin typeface="Cambria Math"/>
                                        </a:rPr>
                                        <m:t>2</m:t>
                                      </m:r>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oMath>
                          </a14:m>
                          <a:endParaRPr sz="2400" dirty="0"/>
                        </a:p>
                      </a:txBody>
                      <a:tcPr/>
                    </a:tc>
                    <a:tc rowSpan="3">
                      <a:txBody>
                        <a:bodyPr/>
                        <a:lstStyle/>
                        <a:p>
                          <a:pPr algn="l">
                            <a:defRPr sz="1100" b="1"/>
                          </a:pPr>
                          <a:r>
                            <a:rPr sz="1800" b="0" dirty="0"/>
                            <a:t>To begin, the only factor that can be brought out from under the radical is </a:t>
                          </a:r>
                          <a14:m>
                            <m:oMath xmlns:m="http://schemas.openxmlformats.org/officeDocument/2006/math">
                              <m:r>
                                <a:rPr sz="1800" b="0">
                                  <a:latin typeface="Cambria Math"/>
                                </a:rPr>
                                <m:t>−</m:t>
                              </m:r>
                              <m:r>
                                <a:rPr sz="1800" b="0" i="1">
                                  <a:latin typeface="Cambria Math"/>
                                </a:rPr>
                                <m:t>1</m:t>
                              </m:r>
                            </m:oMath>
                          </a14:m>
                          <a:r>
                            <a:rPr sz="1800" b="0" dirty="0"/>
                            <a:t>, but we can still simplify the expression by reducing the exponents and index. Note that we switched to exponential form temporarily in doing this.</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3</m:t>
                                      </m:r>
                                    </m:num>
                                    <m:den>
                                      <m:r>
                                        <a:rPr sz="2400">
                                          <a:latin typeface="Cambria Math"/>
                                        </a:rPr>
                                        <m:t>9</m:t>
                                      </m:r>
                                    </m:den>
                                  </m:f>
                                </m:sup>
                              </m:sSup>
                              <m:sSup>
                                <m:sSupPr>
                                  <m:ctrlPr>
                                    <a:rPr sz="2400" i="1">
                                      <a:latin typeface="Cambria Math" panose="02040503050406030204" pitchFamily="18" charset="0"/>
                                    </a:rPr>
                                  </m:ctrlPr>
                                </m:sSupPr>
                                <m:e>
                                  <m:r>
                                    <a:rPr sz="2400">
                                      <a:latin typeface="Cambria Math"/>
                                    </a:rPr>
                                    <m:t>𝑥</m:t>
                                  </m:r>
                                </m:e>
                                <m:sup>
                                  <m:f>
                                    <m:fPr>
                                      <m:ctrlPr>
                                        <a:rPr sz="2400" i="1">
                                          <a:latin typeface="Cambria Math" panose="02040503050406030204" pitchFamily="18" charset="0"/>
                                        </a:rPr>
                                      </m:ctrlPr>
                                    </m:fPr>
                                    <m:num>
                                      <m:r>
                                        <a:rPr sz="2400">
                                          <a:latin typeface="Cambria Math"/>
                                        </a:rPr>
                                        <m:t>6</m:t>
                                      </m:r>
                                    </m:num>
                                    <m:den>
                                      <m:r>
                                        <a:rPr sz="2400">
                                          <a:latin typeface="Cambria Math"/>
                                        </a:rPr>
                                        <m:t>9</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sSup>
                                <m:sSupPr>
                                  <m:ctrlPr>
                                    <a:rPr sz="2400" i="1">
                                      <a:latin typeface="Cambria Math" panose="02040503050406030204" pitchFamily="18" charset="0"/>
                                    </a:rPr>
                                  </m:ctrlPr>
                                </m:sSupPr>
                                <m:e>
                                  <m:r>
                                    <a:rPr sz="2400">
                                      <a:latin typeface="Cambria Math"/>
                                    </a:rPr>
                                    <m:t>𝑥</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rad>
                                <m:radPr>
                                  <m:ctrlPr>
                                    <a:rPr sz="2400" i="1">
                                      <a:latin typeface="Cambria Math" panose="02040503050406030204" pitchFamily="18" charset="0"/>
                                    </a:rPr>
                                  </m:ctrlPr>
                                </m:radPr>
                                <m:deg>
                                  <m:r>
                                    <a:rPr sz="2400">
                                      <a:latin typeface="Cambria Math"/>
                                    </a:rPr>
                                    <m:t>3</m:t>
                                  </m:r>
                                </m:deg>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2803326215"/>
                  </p:ext>
                </p:extLst>
              </p:nvPr>
            </p:nvGraphicFramePr>
            <p:xfrm>
              <a:off x="838200" y="1105523"/>
              <a:ext cx="8001000" cy="2197354"/>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04952">
                    <a:tc>
                      <a:txBody>
                        <a:bodyPr/>
                        <a:lstStyle/>
                        <a:p>
                          <a:endParaRPr lang="en-US"/>
                        </a:p>
                      </a:txBody>
                      <a:tcPr>
                        <a:blipFill>
                          <a:blip r:embed="rId2"/>
                          <a:stretch>
                            <a:fillRect t="-6024" r="-128348" b="-362651"/>
                          </a:stretch>
                        </a:blipFill>
                      </a:tcPr>
                    </a:tc>
                    <a:tc rowSpan="3">
                      <a:txBody>
                        <a:bodyPr/>
                        <a:lstStyle/>
                        <a:p>
                          <a:endParaRPr lang="en-US"/>
                        </a:p>
                      </a:txBody>
                      <a:tcPr>
                        <a:blipFill>
                          <a:blip r:embed="rId2"/>
                          <a:stretch>
                            <a:fillRect l="-77913" t="-1799" b="-38129"/>
                          </a:stretch>
                        </a:blipFill>
                      </a:tcPr>
                    </a:tc>
                    <a:extLst>
                      <a:ext uri="{0D108BD9-81ED-4DB2-BD59-A6C34878D82A}">
                        <a16:rowId xmlns:a16="http://schemas.microsoft.com/office/drawing/2014/main" val="10000"/>
                      </a:ext>
                    </a:extLst>
                  </a:tr>
                  <a:tr h="593852">
                    <a:tc>
                      <a:txBody>
                        <a:bodyPr/>
                        <a:lstStyle/>
                        <a:p>
                          <a:endParaRPr lang="en-US"/>
                        </a:p>
                      </a:txBody>
                      <a:tcPr>
                        <a:blipFill>
                          <a:blip r:embed="rId2"/>
                          <a:stretch>
                            <a:fillRect t="-89796" r="-128348" b="-207143"/>
                          </a:stretch>
                        </a:blipFill>
                      </a:tcPr>
                    </a:tc>
                    <a:tc vMerge="1">
                      <a:txBody>
                        <a:bodyPr/>
                        <a:lstStyle/>
                        <a:p>
                          <a:pPr algn="l"/>
                          <a:endParaRPr dirty="0"/>
                        </a:p>
                      </a:txBody>
                      <a:tcPr/>
                    </a:tc>
                    <a:extLst>
                      <a:ext uri="{0D108BD9-81ED-4DB2-BD59-A6C34878D82A}">
                        <a16:rowId xmlns:a16="http://schemas.microsoft.com/office/drawing/2014/main" val="10001"/>
                      </a:ext>
                    </a:extLst>
                  </a:tr>
                  <a:tr h="593598">
                    <a:tc>
                      <a:txBody>
                        <a:bodyPr/>
                        <a:lstStyle/>
                        <a:p>
                          <a:endParaRPr lang="en-US"/>
                        </a:p>
                      </a:txBody>
                      <a:tcPr>
                        <a:blipFill>
                          <a:blip r:embed="rId2"/>
                          <a:stretch>
                            <a:fillRect t="-191753" r="-128348" b="-109278"/>
                          </a:stretch>
                        </a:blipFill>
                      </a:tcPr>
                    </a:tc>
                    <a:tc vMerge="1">
                      <a:txBody>
                        <a:bodyPr/>
                        <a:lstStyle/>
                        <a:p>
                          <a:pPr algn="l"/>
                          <a:endParaRPr dirty="0"/>
                        </a:p>
                      </a:txBody>
                      <a:tcPr/>
                    </a:tc>
                    <a:extLst>
                      <a:ext uri="{0D108BD9-81ED-4DB2-BD59-A6C34878D82A}">
                        <a16:rowId xmlns:a16="http://schemas.microsoft.com/office/drawing/2014/main" val="10002"/>
                      </a:ext>
                    </a:extLst>
                  </a:tr>
                  <a:tr h="504952">
                    <a:tc>
                      <a:txBody>
                        <a:bodyPr/>
                        <a:lstStyle/>
                        <a:p>
                          <a:endParaRPr lang="en-US"/>
                        </a:p>
                      </a:txBody>
                      <a:tcPr>
                        <a:blipFill>
                          <a:blip r:embed="rId2"/>
                          <a:stretch>
                            <a:fillRect t="-340964" r="-128348" b="-27711"/>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11190"/>
                <a:ext cx="8229600" cy="4967067"/>
              </a:xfrm>
            </p:spPr>
            <p:txBody>
              <a:bodyPr>
                <a:normAutofit/>
              </a:bodyPr>
              <a:lstStyle/>
              <a:p>
                <a:pPr>
                  <a:defRPr sz="2800"/>
                </a:pPr>
                <a:r>
                  <a:rPr lang="en-US" sz="2400" dirty="0"/>
                  <a:t>c. </a:t>
                </a:r>
                <a:r>
                  <a:rPr lang="en-US" sz="2400" b="0" dirty="0"/>
                  <a:t>Since the bases are the same, we only have to apply the property </a:t>
                </a:r>
                <a14:m>
                  <m:oMath xmlns:m="http://schemas.openxmlformats.org/officeDocument/2006/math">
                    <m:func>
                      <m:funcPr>
                        <m:ctrlPr>
                          <a:rPr lang="ar-AE" sz="2400" b="0" i="1">
                            <a:latin typeface="Cambria Math" panose="02040503050406030204" pitchFamily="18" charset="0"/>
                          </a:rPr>
                        </m:ctrlPr>
                      </m:funcPr>
                      <m:fName>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𝑛</m:t>
                            </m:r>
                          </m:sup>
                        </m:sSup>
                      </m:fName>
                      <m:e>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𝑚</m:t>
                            </m:r>
                          </m:sup>
                        </m:sSup>
                      </m:e>
                    </m:func>
                    <m:r>
                      <a:rPr lang="ar-AE" sz="2400" b="0">
                        <a:latin typeface="Cambria Math"/>
                      </a:rPr>
                      <m:t>=</m:t>
                    </m:r>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𝑛</m:t>
                        </m:r>
                        <m:r>
                          <a:rPr lang="ar-AE" sz="2400" b="0">
                            <a:latin typeface="Cambria Math"/>
                          </a:rPr>
                          <m:t>+</m:t>
                        </m:r>
                        <m:r>
                          <a:rPr lang="ar-AE" sz="2400" b="0" i="1">
                            <a:latin typeface="Cambria Math"/>
                          </a:rPr>
                          <m:t>𝑚</m:t>
                        </m:r>
                      </m:sup>
                    </m:sSup>
                  </m:oMath>
                </a14:m>
                <a:r>
                  <a:rPr lang="ar-AE" sz="2400" b="0" dirty="0"/>
                  <a:t>.</a:t>
                </a:r>
                <a:endParaRPr lang="en-US" sz="2400" b="0" dirty="0"/>
              </a:p>
              <a:p>
                <a:pPr>
                  <a:defRPr sz="2800"/>
                </a:pPr>
                <a:endParaRPr lang="ar-AE" sz="2800" b="0" dirty="0"/>
              </a:p>
              <a:p>
                <a:pPr>
                  <a:defRPr sz="2800"/>
                </a:pPr>
                <a:r>
                  <a:rPr lang="en-US" dirty="0"/>
                  <a:t> </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11190"/>
                <a:ext cx="8229600" cy="4967067"/>
              </a:xfrm>
              <a:blipFill>
                <a:blip r:embed="rId2"/>
                <a:stretch>
                  <a:fillRect l="-1111"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911075155"/>
                  </p:ext>
                </p:extLst>
              </p:nvPr>
            </p:nvGraphicFramePr>
            <p:xfrm>
              <a:off x="1600200" y="2421381"/>
              <a:ext cx="7162800" cy="1793558"/>
            </p:xfrm>
            <a:graphic>
              <a:graphicData uri="http://schemas.openxmlformats.org/drawingml/2006/table">
                <a:tbl>
                  <a:tblPr firstRow="1" bandRow="1">
                    <a:tableStyleId>{2D5ABB26-0587-4C30-8999-92F81FD0307C}</a:tableStyleId>
                  </a:tblPr>
                  <a:tblGrid>
                    <a:gridCol w="5757017">
                      <a:extLst>
                        <a:ext uri="{9D8B030D-6E8A-4147-A177-3AD203B41FA5}">
                          <a16:colId xmlns:a16="http://schemas.microsoft.com/office/drawing/2014/main" val="20000"/>
                        </a:ext>
                      </a:extLst>
                    </a:gridCol>
                    <a:gridCol w="1405783">
                      <a:extLst>
                        <a:ext uri="{9D8B030D-6E8A-4147-A177-3AD203B41FA5}">
                          <a16:colId xmlns:a16="http://schemas.microsoft.com/office/drawing/2014/main" val="20001"/>
                        </a:ext>
                      </a:extLst>
                    </a:gridCol>
                  </a:tblGrid>
                  <a:tr h="370840">
                    <a:tc>
                      <a:txBody>
                        <a:bodyPr/>
                        <a:lstStyle/>
                        <a:p>
                          <a:pPr algn="l">
                            <a:defRPr sz="1800"/>
                          </a:pPr>
                          <a:r>
                            <a:rPr lang="ar-AE" sz="2400" dirty="0"/>
                            <a:t>​</a:t>
                          </a:r>
                          <a14:m>
                            <m:oMath xmlns:m="http://schemas.openxmlformats.org/officeDocument/2006/math">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sup>
                              </m:sSup>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m:t>
                                      </m:r>
                                      <m:r>
                                        <a:rPr lang="ar-AE" sz="2400">
                                          <a:latin typeface="Cambria Math"/>
                                        </a:rPr>
                                        <m:t>2</m:t>
                                      </m:r>
                                    </m:num>
                                    <m:den>
                                      <m:r>
                                        <a:rPr lang="ar-AE" sz="2400">
                                          <a:latin typeface="Cambria Math"/>
                                        </a:rPr>
                                        <m:t>3</m:t>
                                      </m:r>
                                    </m:den>
                                  </m:f>
                                </m:sup>
                              </m:sSup>
                              <m:r>
                                <a:rPr lang="ar-AE" sz="2400">
                                  <a:latin typeface="Cambria Math"/>
                                </a:rPr>
                                <m:t>=</m:t>
                              </m:r>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e>
                                  </m:d>
                                  <m:r>
                                    <a:rPr lang="ar-AE" sz="2400" b="0" i="0" smtClean="0">
                                      <a:latin typeface="Cambria Math" panose="02040503050406030204" pitchFamily="18" charset="0"/>
                                    </a:rPr>
                                    <m:t>+</m:t>
                                  </m:r>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en-US" sz="2400" b="0" i="0" smtClean="0">
                                              <a:latin typeface="Cambria Math" panose="02040503050406030204" pitchFamily="18" charset="0"/>
                                            </a:rPr>
                                            <m:t>−</m:t>
                                          </m:r>
                                          <m:r>
                                            <a:rPr lang="ar-AE" sz="2400">
                                              <a:latin typeface="Cambria Math"/>
                                            </a:rPr>
                                            <m:t>2</m:t>
                                          </m:r>
                                        </m:num>
                                        <m:den>
                                          <m:r>
                                            <a:rPr lang="ar-AE" sz="2400">
                                              <a:latin typeface="Cambria Math"/>
                                            </a:rPr>
                                            <m:t>3</m:t>
                                          </m:r>
                                        </m:den>
                                      </m:f>
                                    </m:e>
                                  </m:d>
                                </m:sup>
                              </m:sSup>
                            </m:oMath>
                          </a14:m>
                          <a:endParaRPr sz="2400" dirty="0"/>
                        </a:p>
                      </a:txBody>
                      <a:tcPr/>
                    </a:tc>
                    <a:tc rowSpan="2">
                      <a:txBody>
                        <a:bodyPr/>
                        <a:lstStyle/>
                        <a:p>
                          <a:pPr algn="l">
                            <a:defRPr sz="1100" b="1"/>
                          </a:pPr>
                          <a:endParaRPr sz="1400" b="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8</m:t>
                                          </m:r>
                                        </m:num>
                                        <m:den>
                                          <m:r>
                                            <a:rPr sz="2400">
                                              <a:latin typeface="Cambria Math"/>
                                            </a:rPr>
                                            <m:t>3</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m:t>
                                          </m:r>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6</m:t>
                                      </m:r>
                                    </m:num>
                                    <m:den>
                                      <m:r>
                                        <a:rPr sz="2400">
                                          <a:latin typeface="Cambria Math"/>
                                        </a:rPr>
                                        <m:t>3</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8</m:t>
                                          </m:r>
                                        </m:num>
                                        <m:den>
                                          <m:r>
                                            <a:rPr sz="2400">
                                              <a:latin typeface="Cambria Math"/>
                                            </a:rPr>
                                            <m:t>3</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m:t>
                                          </m:r>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r>
                                    <a:rPr sz="2400">
                                      <a:latin typeface="Cambria Math"/>
                                    </a:rPr>
                                    <m:t>2</m:t>
                                  </m:r>
                                </m:sup>
                              </m:sSup>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911075155"/>
                  </p:ext>
                </p:extLst>
              </p:nvPr>
            </p:nvGraphicFramePr>
            <p:xfrm>
              <a:off x="1600200" y="2421381"/>
              <a:ext cx="7162800" cy="1793558"/>
            </p:xfrm>
            <a:graphic>
              <a:graphicData uri="http://schemas.openxmlformats.org/drawingml/2006/table">
                <a:tbl>
                  <a:tblPr firstRow="1" bandRow="1">
                    <a:tableStyleId>{2D5ABB26-0587-4C30-8999-92F81FD0307C}</a:tableStyleId>
                  </a:tblPr>
                  <a:tblGrid>
                    <a:gridCol w="5757017">
                      <a:extLst>
                        <a:ext uri="{9D8B030D-6E8A-4147-A177-3AD203B41FA5}">
                          <a16:colId xmlns:a16="http://schemas.microsoft.com/office/drawing/2014/main" val="20000"/>
                        </a:ext>
                      </a:extLst>
                    </a:gridCol>
                    <a:gridCol w="1405783">
                      <a:extLst>
                        <a:ext uri="{9D8B030D-6E8A-4147-A177-3AD203B41FA5}">
                          <a16:colId xmlns:a16="http://schemas.microsoft.com/office/drawing/2014/main" val="20001"/>
                        </a:ext>
                      </a:extLst>
                    </a:gridCol>
                  </a:tblGrid>
                  <a:tr h="606362">
                    <a:tc>
                      <a:txBody>
                        <a:bodyPr/>
                        <a:lstStyle/>
                        <a:p>
                          <a:endParaRPr lang="en-US"/>
                        </a:p>
                      </a:txBody>
                      <a:tcPr>
                        <a:blipFill>
                          <a:blip r:embed="rId3"/>
                          <a:stretch>
                            <a:fillRect r="-24444" b="-218000"/>
                          </a:stretch>
                        </a:blipFill>
                      </a:tcPr>
                    </a:tc>
                    <a:tc rowSpan="2">
                      <a:txBody>
                        <a:bodyPr/>
                        <a:lstStyle/>
                        <a:p>
                          <a:pPr algn="l">
                            <a:defRPr sz="1100" b="1"/>
                          </a:pPr>
                          <a:endParaRPr sz="1400" b="0" dirty="0"/>
                        </a:p>
                      </a:txBody>
                      <a:tcPr/>
                    </a:tc>
                    <a:extLst>
                      <a:ext uri="{0D108BD9-81ED-4DB2-BD59-A6C34878D82A}">
                        <a16:rowId xmlns:a16="http://schemas.microsoft.com/office/drawing/2014/main" val="10000"/>
                      </a:ext>
                    </a:extLst>
                  </a:tr>
                  <a:tr h="593598">
                    <a:tc>
                      <a:txBody>
                        <a:bodyPr/>
                        <a:lstStyle/>
                        <a:p>
                          <a:endParaRPr lang="en-US"/>
                        </a:p>
                      </a:txBody>
                      <a:tcPr>
                        <a:blipFill>
                          <a:blip r:embed="rId3"/>
                          <a:stretch>
                            <a:fillRect t="-103093" r="-24444" b="-124742"/>
                          </a:stretch>
                        </a:blipFill>
                      </a:tcPr>
                    </a:tc>
                    <a:tc vMerge="1">
                      <a:txBody>
                        <a:bodyPr/>
                        <a:lstStyle/>
                        <a:p>
                          <a:pPr algn="l"/>
                          <a:endParaRPr dirty="0"/>
                        </a:p>
                      </a:txBody>
                      <a:tcPr/>
                    </a:tc>
                    <a:extLst>
                      <a:ext uri="{0D108BD9-81ED-4DB2-BD59-A6C34878D82A}">
                        <a16:rowId xmlns:a16="http://schemas.microsoft.com/office/drawing/2014/main" val="10001"/>
                      </a:ext>
                    </a:extLst>
                  </a:tr>
                  <a:tr h="593598">
                    <a:tc>
                      <a:txBody>
                        <a:bodyPr/>
                        <a:lstStyle/>
                        <a:p>
                          <a:endParaRPr lang="en-US"/>
                        </a:p>
                      </a:txBody>
                      <a:tcPr>
                        <a:blipFill>
                          <a:blip r:embed="rId3"/>
                          <a:stretch>
                            <a:fillRect t="-201020" r="-24444" b="-23469"/>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000"/>
                </a:pPr>
                <a:r>
                  <a:rPr lang="en-US" sz="2400" dirty="0"/>
                  <a:t>d. </a:t>
                </a:r>
                <a:r>
                  <a:rPr sz="2400" dirty="0"/>
                  <a:t>​Use the property stating </a:t>
                </a:r>
                <a14:m>
                  <m:oMath xmlns:m="http://schemas.openxmlformats.org/officeDocument/2006/math">
                    <m:rad>
                      <m:radPr>
                        <m:ctrlPr>
                          <a:rPr sz="2400" i="1">
                            <a:latin typeface="Cambria Math" panose="02040503050406030204" pitchFamily="18" charset="0"/>
                          </a:rPr>
                        </m:ctrlPr>
                      </m:radPr>
                      <m:deg>
                        <m:r>
                          <a:rPr sz="2400">
                            <a:latin typeface="Cambria Math"/>
                          </a:rPr>
                          <m:t>𝑚</m:t>
                        </m:r>
                      </m:deg>
                      <m:e>
                        <m:rad>
                          <m:radPr>
                            <m:ctrlPr>
                              <a:rPr sz="2400" i="1">
                                <a:latin typeface="Cambria Math" panose="02040503050406030204" pitchFamily="18" charset="0"/>
                              </a:rPr>
                            </m:ctrlPr>
                          </m:radPr>
                          <m:deg>
                            <m:r>
                              <a:rPr sz="2400">
                                <a:latin typeface="Cambria Math"/>
                              </a:rPr>
                              <m:t>𝑛</m:t>
                            </m:r>
                          </m:deg>
                          <m:e>
                            <m:r>
                              <a:rPr sz="2400">
                                <a:latin typeface="Cambria Math"/>
                              </a:rPr>
                              <m:t>𝑎</m:t>
                            </m:r>
                          </m:e>
                        </m:rad>
                      </m:e>
                    </m:rad>
                    <m:r>
                      <a:rPr sz="2400">
                        <a:latin typeface="Cambria Math"/>
                      </a:rPr>
                      <m:t>=</m:t>
                    </m:r>
                    <m:rad>
                      <m:radPr>
                        <m:ctrlPr>
                          <a:rPr sz="2400" i="1">
                            <a:latin typeface="Cambria Math" panose="02040503050406030204" pitchFamily="18" charset="0"/>
                          </a:rPr>
                        </m:ctrlPr>
                      </m:radPr>
                      <m:deg>
                        <m:r>
                          <a:rPr sz="2400">
                            <a:latin typeface="Cambria Math"/>
                          </a:rPr>
                          <m:t>𝑚𝑛</m:t>
                        </m:r>
                      </m:deg>
                      <m:e>
                        <m:r>
                          <a:rPr sz="2400">
                            <a:latin typeface="Cambria Math"/>
                          </a:rPr>
                          <m:t>𝑎</m:t>
                        </m:r>
                      </m:e>
                    </m:rad>
                  </m:oMath>
                </a14:m>
                <a:r>
                  <a:rPr sz="2400" dirty="0"/>
                  <a:t> to simplify this expression.</a:t>
                </a:r>
                <a:endParaRPr lang="en-US" sz="2400" dirty="0"/>
              </a:p>
              <a:p>
                <a:pPr>
                  <a:defRPr sz="2000"/>
                </a:pPr>
                <a:endParaRPr lang="en-US" sz="2000" dirty="0"/>
              </a:p>
              <a:p>
                <a:pPr algn="ctr">
                  <a:defRPr sz="2000"/>
                </a:pPr>
                <a14:m>
                  <m:oMath xmlns:m="http://schemas.openxmlformats.org/officeDocument/2006/math">
                    <m:rad>
                      <m:radPr>
                        <m:ctrlPr>
                          <a:rPr lang="ar-AE" sz="2400" i="1" smtClean="0">
                            <a:latin typeface="Cambria Math" panose="02040503050406030204" pitchFamily="18" charset="0"/>
                          </a:rPr>
                        </m:ctrlPr>
                      </m:radPr>
                      <m:deg>
                        <m:r>
                          <a:rPr lang="ar-AE" sz="2400">
                            <a:latin typeface="Cambria Math" panose="02040503050406030204" pitchFamily="18" charset="0"/>
                          </a:rPr>
                          <m:t>5</m:t>
                        </m:r>
                      </m:deg>
                      <m:e>
                        <m:rad>
                          <m:radPr>
                            <m:ctrlPr>
                              <a:rPr lang="ar-AE" sz="2400" i="1">
                                <a:latin typeface="Cambria Math" panose="02040503050406030204" pitchFamily="18" charset="0"/>
                              </a:rPr>
                            </m:ctrlPr>
                          </m:radPr>
                          <m:deg>
                            <m:r>
                              <a:rPr lang="ar-AE" sz="2400">
                                <a:latin typeface="Cambria Math" panose="02040503050406030204" pitchFamily="18" charset="0"/>
                              </a:rPr>
                              <m:t>3</m:t>
                            </m:r>
                          </m:deg>
                          <m:e>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2</m:t>
                                </m:r>
                              </m:sup>
                            </m:sSup>
                          </m:e>
                        </m:rad>
                      </m:e>
                    </m:rad>
                    <m:r>
                      <a:rPr lang="ar-AE" sz="2400">
                        <a:latin typeface="Cambria Math" panose="02040503050406030204" pitchFamily="18" charset="0"/>
                      </a:rPr>
                      <m:t>=</m:t>
                    </m:r>
                    <m:rad>
                      <m:radPr>
                        <m:ctrlPr>
                          <a:rPr lang="ar-AE" sz="2400" i="1">
                            <a:latin typeface="Cambria Math" panose="02040503050406030204" pitchFamily="18" charset="0"/>
                          </a:rPr>
                        </m:ctrlPr>
                      </m:radPr>
                      <m:deg>
                        <m:r>
                          <a:rPr lang="ar-AE" sz="2400">
                            <a:latin typeface="Cambria Math" panose="02040503050406030204" pitchFamily="18" charset="0"/>
                          </a:rPr>
                          <m:t>15</m:t>
                        </m:r>
                      </m:deg>
                      <m:e>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2</m:t>
                            </m:r>
                          </m:sup>
                        </m:sSup>
                      </m:e>
                    </m:rad>
                  </m:oMath>
                </a14:m>
                <a:r>
                  <a:rPr lang="ar-AE" sz="2400" dirty="0"/>
                  <a:t> </a:t>
                </a:r>
                <a:r>
                  <a:rPr lang="ar-AE" dirty="0"/>
                  <a:t> </a:t>
                </a:r>
                <a:endParaRPr sz="2000" dirty="0"/>
              </a:p>
              <a:p>
                <a:pPr>
                  <a:defRPr sz="2800"/>
                </a:pP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11190"/>
                <a:ext cx="8229600" cy="4967067"/>
              </a:xfrm>
            </p:spPr>
            <p:txBody>
              <a:bodyPr>
                <a:normAutofit/>
              </a:bodyPr>
              <a:lstStyle/>
              <a:p>
                <a:pPr>
                  <a:defRPr sz="2800"/>
                </a:pPr>
                <a:r>
                  <a:rPr lang="en-US" sz="2400" dirty="0"/>
                  <a:t>e. We use the property </a:t>
                </a:r>
                <a14:m>
                  <m:oMath xmlns:m="http://schemas.openxmlformats.org/officeDocument/2006/math">
                    <m:f>
                      <m:fPr>
                        <m:ctrlPr>
                          <a:rPr lang="ar-AE" sz="2400" i="1">
                            <a:latin typeface="Cambria Math" panose="02040503050406030204" pitchFamily="18" charset="0"/>
                          </a:rPr>
                        </m:ctrlPr>
                      </m:fPr>
                      <m:num>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𝑛</m:t>
                            </m:r>
                          </m:sup>
                        </m:sSup>
                      </m:num>
                      <m:den>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𝑚</m:t>
                            </m:r>
                          </m:sup>
                        </m:sSup>
                      </m:den>
                    </m:f>
                    <m:r>
                      <a:rPr lang="ar-AE" sz="2400">
                        <a:latin typeface="Cambria Math"/>
                      </a:rPr>
                      <m:t>=</m:t>
                    </m:r>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𝑛</m:t>
                        </m:r>
                        <m:r>
                          <a:rPr lang="ar-AE" sz="2400">
                            <a:latin typeface="Cambria Math"/>
                          </a:rPr>
                          <m:t>−</m:t>
                        </m:r>
                        <m:r>
                          <a:rPr lang="ar-AE" sz="2400">
                            <a:latin typeface="Cambria Math"/>
                          </a:rPr>
                          <m:t>𝑚</m:t>
                        </m:r>
                      </m:sup>
                    </m:sSup>
                  </m:oMath>
                </a14:m>
                <a:r>
                  <a:rPr lang="ar-AE" sz="2400" dirty="0"/>
                  <a:t> </a:t>
                </a:r>
                <a:r>
                  <a:rPr lang="en-US" sz="2400" dirty="0"/>
                  <a:t>to simplify this expression.</a:t>
                </a:r>
              </a:p>
              <a:p>
                <a:pPr>
                  <a:defRPr sz="2800"/>
                </a:pPr>
                <a:endParaRPr lang="en-US" dirty="0"/>
              </a:p>
              <a:p>
                <a:pPr>
                  <a:defRPr sz="2800"/>
                </a:pPr>
                <a:r>
                  <a:rPr lang="en-US" dirty="0"/>
                  <a:t> </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11190"/>
                <a:ext cx="8229600" cy="4967067"/>
              </a:xfrm>
              <a:blipFill>
                <a:blip r:embed="rId2"/>
                <a:stretch>
                  <a:fillRect l="-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632775071"/>
                  </p:ext>
                </p:extLst>
              </p:nvPr>
            </p:nvGraphicFramePr>
            <p:xfrm>
              <a:off x="2286000" y="2133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455232">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sup>
                                  </m:sSup>
                                </m:den>
                              </m:f>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r>
                                    <a:rPr sz="2400">
                                      <a:latin typeface="Cambria Math"/>
                                    </a:rPr>
                                    <m:t>1</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e>
                                  </m:d>
                                </m:sup>
                              </m:sSup>
                            </m:oMath>
                          </a14:m>
                          <a:endParaRPr sz="2400" dirty="0"/>
                        </a:p>
                      </a:txBody>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4</m:t>
                                      </m:r>
                                    </m:num>
                                    <m:den>
                                      <m:r>
                                        <a:rPr sz="2400">
                                          <a:latin typeface="Cambria Math"/>
                                        </a:rPr>
                                        <m:t>3</m:t>
                                      </m:r>
                                    </m:den>
                                  </m:f>
                                </m:sup>
                              </m:sSup>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632775071"/>
                  </p:ext>
                </p:extLst>
              </p:nvPr>
            </p:nvGraphicFramePr>
            <p:xfrm>
              <a:off x="2286000" y="2133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860616">
                    <a:tc>
                      <a:txBody>
                        <a:bodyPr/>
                        <a:lstStyle/>
                        <a:p>
                          <a:endParaRPr lang="en-US"/>
                        </a:p>
                      </a:txBody>
                      <a:tcPr>
                        <a:blipFill>
                          <a:blip r:embed="rId3"/>
                          <a:stretch>
                            <a:fillRect r="-47863" b="-97887"/>
                          </a:stretch>
                        </a:blipFill>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846392">
                    <a:tc>
                      <a:txBody>
                        <a:bodyPr/>
                        <a:lstStyle/>
                        <a:p>
                          <a:endParaRPr lang="en-US"/>
                        </a:p>
                      </a:txBody>
                      <a:tcPr>
                        <a:blipFill>
                          <a:blip r:embed="rId3"/>
                          <a:stretch>
                            <a:fillRect t="-102158" r="-47863"/>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718853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8</a:t>
            </a:r>
            <a:r>
              <a:rPr dirty="0"/>
              <a:t>: Simplifying Radical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Simplify the expression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4</m:t>
                        </m: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a:t>.</a:t>
                </a:r>
              </a:p>
              <a:p>
                <a:pPr marL="514350" indent="-514350">
                  <a:buFont typeface="+mj-lt"/>
                  <a:buAutoNum type="alphaLcPeriod" startAt="2"/>
                  <a:defRPr sz="2800"/>
                </a:pPr>
                <a:r>
                  <a:t>​</a:t>
                </a:r>
                <a:r>
                  <a:rPr sz="2800"/>
                  <a:t>Write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2</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a:t> as a single radical.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45"/>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Simplifying Radical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05978076"/>
                  </p:ext>
                </p:extLst>
              </p:nvPr>
            </p:nvGraphicFramePr>
            <p:xfrm>
              <a:off x="838200" y="1483931"/>
              <a:ext cx="8077200" cy="1716469"/>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4</m:t>
                                      </m:r>
                                    </m:den>
                                  </m:f>
                                </m:sup>
                              </m:sSup>
                            </m:oMath>
                          </a14:m>
                          <a:endParaRPr sz="2400" dirty="0"/>
                        </a:p>
                      </a:txBody>
                      <a:tcPr/>
                    </a:tc>
                    <a:tc rowSpan="3">
                      <a:txBody>
                        <a:bodyPr/>
                        <a:lstStyle/>
                        <a:p>
                          <a:pPr algn="l">
                            <a:defRPr sz="1100" b="1"/>
                          </a:pPr>
                          <a:r>
                            <a:rPr sz="1800" b="0" dirty="0"/>
                            <a:t>We might be tempted to write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as simply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𝑥</m:t>
                                  </m:r>
                                </m:e>
                              </m:rad>
                            </m:oMath>
                          </a14:m>
                          <a:r>
                            <a:rPr lang="en-US" sz="1800" b="0" dirty="0"/>
                            <a:t>,</a:t>
                          </a:r>
                          <a:r>
                            <a:rPr sz="1800" b="0" dirty="0"/>
                            <a:t> but note that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is defined for </a:t>
                          </a:r>
                          <a:r>
                            <a:rPr sz="1800" b="0" i="1" dirty="0"/>
                            <a:t>all</a:t>
                          </a:r>
                          <a:r>
                            <a:rPr sz="1800" b="0" dirty="0"/>
                            <a:t> real numbers </a:t>
                          </a:r>
                          <a14:m>
                            <m:oMath xmlns:m="http://schemas.openxmlformats.org/officeDocument/2006/math">
                              <m:r>
                                <a:rPr sz="1800" b="0" i="1">
                                  <a:latin typeface="Cambria Math"/>
                                </a:rPr>
                                <m:t>𝑥</m:t>
                              </m:r>
                            </m:oMath>
                          </a14:m>
                          <a:r>
                            <a:rPr sz="1800" b="0" dirty="0"/>
                            <a:t>, while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𝑥</m:t>
                                  </m:r>
                                </m:e>
                              </m:rad>
                            </m:oMath>
                          </a14:m>
                          <a:r>
                            <a:rPr sz="1800" b="0" dirty="0"/>
                            <a:t> is defined only for nonnegative real numbers. We can rectify this</a:t>
                          </a:r>
                          <a:r>
                            <a:rPr lang="en-US" sz="1800" b="0" dirty="0"/>
                            <a:t> disparity</a:t>
                          </a:r>
                          <a:r>
                            <a:rPr sz="1800" b="0" dirty="0"/>
                            <a:t> by first making sur</a:t>
                          </a:r>
                          <a:r>
                            <a:rPr lang="en-US" sz="1800" b="0" dirty="0"/>
                            <a:t>e</a:t>
                          </a:r>
                          <a:r>
                            <a:rPr sz="1800" b="0" dirty="0"/>
                            <a:t> the radicand is nonnegative.</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sSup>
                                <m:sSupPr>
                                  <m:ctrlPr>
                                    <a:rPr sz="2400" i="1">
                                      <a:latin typeface="Cambria Math" panose="02040503050406030204" pitchFamily="18" charset="0"/>
                                    </a:rPr>
                                  </m:ctrlPr>
                                </m:sSupPr>
                                <m:e>
                                  <m:d>
                                    <m:dPr>
                                      <m:begChr m:val="|"/>
                                      <m:endChr m:val="|"/>
                                      <m:ctrlPr>
                                        <a:rPr sz="2400" i="1">
                                          <a:latin typeface="Cambria Math" panose="02040503050406030204" pitchFamily="18" charset="0"/>
                                        </a:rPr>
                                      </m:ctrlPr>
                                    </m:dPr>
                                    <m:e>
                                      <m:r>
                                        <a:rPr sz="2400">
                                          <a:latin typeface="Cambria Math"/>
                                        </a:rPr>
                                        <m:t>𝑥</m:t>
                                      </m:r>
                                    </m:e>
                                  </m:d>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tc>
                    <a:tc vMerge="1">
                      <a:txBody>
                        <a:bodyPr/>
                        <a:lstStyle/>
                        <a:p>
                          <a:pPr algn="l">
                            <a:defRPr sz="1100" b="1"/>
                          </a:pPr>
                          <a:endParaRPr sz="1400" b="0"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rad>
                                <m:radPr>
                                  <m:degHide m:val="on"/>
                                  <m:ctrlPr>
                                    <a:rPr sz="2400" i="1">
                                      <a:latin typeface="Cambria Math" panose="02040503050406030204" pitchFamily="18" charset="0"/>
                                    </a:rPr>
                                  </m:ctrlPr>
                                </m:radPr>
                                <m:deg/>
                                <m:e>
                                  <m:r>
                                    <a:rPr sz="2400">
                                      <a:latin typeface="Cambria Math"/>
                                    </a:rPr>
                                    <m:t>|</m:t>
                                  </m:r>
                                  <m:r>
                                    <a:rPr sz="2400">
                                      <a:latin typeface="Cambria Math"/>
                                    </a:rPr>
                                    <m:t>𝑥</m:t>
                                  </m:r>
                                  <m:r>
                                    <a:rPr sz="2400">
                                      <a:latin typeface="Cambria Math"/>
                                    </a:rPr>
                                    <m:t>|</m:t>
                                  </m:r>
                                </m:e>
                              </m:rad>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05978076"/>
                  </p:ext>
                </p:extLst>
              </p:nvPr>
            </p:nvGraphicFramePr>
            <p:xfrm>
              <a:off x="838200" y="1483931"/>
              <a:ext cx="8077200" cy="1716469"/>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591058">
                    <a:tc>
                      <a:txBody>
                        <a:bodyPr/>
                        <a:lstStyle/>
                        <a:p>
                          <a:endParaRPr lang="en-US"/>
                        </a:p>
                      </a:txBody>
                      <a:tcPr>
                        <a:blipFill>
                          <a:blip r:embed="rId2"/>
                          <a:stretch>
                            <a:fillRect r="-163618" b="-211340"/>
                          </a:stretch>
                        </a:blipFill>
                      </a:tcPr>
                    </a:tc>
                    <a:tc rowSpan="3">
                      <a:txBody>
                        <a:bodyPr/>
                        <a:lstStyle/>
                        <a:p>
                          <a:endParaRPr lang="en-US"/>
                        </a:p>
                      </a:txBody>
                      <a:tcPr>
                        <a:blipFill>
                          <a:blip r:embed="rId2"/>
                          <a:stretch>
                            <a:fillRect l="-61118" b="-7092"/>
                          </a:stretch>
                        </a:blipFill>
                      </a:tcPr>
                    </a:tc>
                    <a:extLst>
                      <a:ext uri="{0D108BD9-81ED-4DB2-BD59-A6C34878D82A}">
                        <a16:rowId xmlns:a16="http://schemas.microsoft.com/office/drawing/2014/main" val="10000"/>
                      </a:ext>
                    </a:extLst>
                  </a:tr>
                  <a:tr h="591058">
                    <a:tc>
                      <a:txBody>
                        <a:bodyPr/>
                        <a:lstStyle/>
                        <a:p>
                          <a:endParaRPr lang="en-US"/>
                        </a:p>
                      </a:txBody>
                      <a:tcPr>
                        <a:blipFill>
                          <a:blip r:embed="rId2"/>
                          <a:stretch>
                            <a:fillRect t="-100000" r="-163618" b="-111340"/>
                          </a:stretch>
                        </a:blipFill>
                      </a:tcPr>
                    </a:tc>
                    <a:tc vMerge="1">
                      <a:txBody>
                        <a:bodyPr/>
                        <a:lstStyle/>
                        <a:p>
                          <a:pPr algn="l">
                            <a:defRPr sz="1100" b="1"/>
                          </a:pPr>
                          <a:endParaRPr sz="1400" b="0" dirty="0"/>
                        </a:p>
                      </a:txBody>
                      <a:tcPr/>
                    </a:tc>
                    <a:extLst>
                      <a:ext uri="{0D108BD9-81ED-4DB2-BD59-A6C34878D82A}">
                        <a16:rowId xmlns:a16="http://schemas.microsoft.com/office/drawing/2014/main" val="10001"/>
                      </a:ext>
                    </a:extLst>
                  </a:tr>
                  <a:tr h="534353">
                    <a:tc>
                      <a:txBody>
                        <a:bodyPr/>
                        <a:lstStyle/>
                        <a:p>
                          <a:endParaRPr lang="en-US"/>
                        </a:p>
                      </a:txBody>
                      <a:tcPr>
                        <a:blipFill>
                          <a:blip r:embed="rId2"/>
                          <a:stretch>
                            <a:fillRect t="-220455" r="-163618" b="-22727"/>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Simplifying Radical Expressions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963955274"/>
                  </p:ext>
                </p:extLst>
              </p:nvPr>
            </p:nvGraphicFramePr>
            <p:xfrm>
              <a:off x="914400" y="1113217"/>
              <a:ext cx="7848600" cy="3458783"/>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r>
                                    <a:rPr sz="2400">
                                      <a:latin typeface="Cambria Math"/>
                                    </a:rPr>
                                    <m:t>3</m:t>
                                  </m:r>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tc>
                    <a:tc rowSpan="4">
                      <a:txBody>
                        <a:bodyPr/>
                        <a:lstStyle/>
                        <a:p>
                          <a:pPr algn="l">
                            <a:defRPr sz="1100" b="1"/>
                          </a:pPr>
                          <a:r>
                            <a:rPr sz="1800" b="0" dirty="0"/>
                            <a:t>We can make use of the property </a:t>
                          </a:r>
                          <a:br>
                            <a:rPr lang="en-US" sz="1800" b="0" dirty="0"/>
                          </a:br>
                          <a14:m>
                            <m:oMath xmlns:m="http://schemas.openxmlformats.org/officeDocument/2006/math">
                              <m:sSup>
                                <m:sSupPr>
                                  <m:ctrlPr>
                                    <a:rPr sz="1800" b="0" i="1">
                                      <a:latin typeface="Cambria Math" panose="02040503050406030204" pitchFamily="18" charset="0"/>
                                    </a:rPr>
                                  </m:ctrlPr>
                                </m:sSupPr>
                                <m:e>
                                  <m:r>
                                    <a:rPr sz="1800" b="0" i="1">
                                      <a:latin typeface="Cambria Math"/>
                                    </a:rPr>
                                    <m:t>𝑎</m:t>
                                  </m:r>
                                </m:e>
                                <m:sup>
                                  <m:r>
                                    <a:rPr sz="1800" b="0" i="1">
                                      <a:latin typeface="Cambria Math"/>
                                    </a:rPr>
                                    <m:t>𝑛</m:t>
                                  </m:r>
                                </m:sup>
                              </m:sSup>
                              <m:sSup>
                                <m:sSupPr>
                                  <m:ctrlPr>
                                    <a:rPr sz="1800" b="0" i="1">
                                      <a:latin typeface="Cambria Math" panose="02040503050406030204" pitchFamily="18" charset="0"/>
                                    </a:rPr>
                                  </m:ctrlPr>
                                </m:sSupPr>
                                <m:e>
                                  <m:r>
                                    <a:rPr sz="1800" b="0" i="1">
                                      <a:latin typeface="Cambria Math"/>
                                    </a:rPr>
                                    <m:t>𝑏</m:t>
                                  </m:r>
                                </m:e>
                                <m:sup>
                                  <m:r>
                                    <a:rPr sz="1800" b="0" i="1">
                                      <a:latin typeface="Cambria Math"/>
                                    </a:rPr>
                                    <m:t>𝑛</m:t>
                                  </m:r>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sz="1800" b="0" i="1">
                                          <a:latin typeface="Cambria Math"/>
                                        </a:rPr>
                                        <m:t>𝑎𝑏</m:t>
                                      </m:r>
                                    </m:e>
                                  </m:d>
                                </m:e>
                                <m:sup>
                                  <m:r>
                                    <a:rPr sz="1800" b="0" i="1">
                                      <a:latin typeface="Cambria Math"/>
                                    </a:rPr>
                                    <m:t>𝑛</m:t>
                                  </m:r>
                                </m:sup>
                              </m:sSup>
                            </m:oMath>
                          </a14:m>
                          <a:r>
                            <a:rPr sz="1800" b="0" dirty="0"/>
                            <a:t> if we can first make the exponents equal. We do so by finding the least common denominator of </a:t>
                          </a:r>
                          <a14:m>
                            <m:oMath xmlns:m="http://schemas.openxmlformats.org/officeDocument/2006/math">
                              <m:f>
                                <m:fPr>
                                  <m:ctrlPr>
                                    <a:rPr sz="1800" b="0" i="1">
                                      <a:latin typeface="Cambria Math" panose="02040503050406030204" pitchFamily="18" charset="0"/>
                                    </a:rPr>
                                  </m:ctrlPr>
                                </m:fPr>
                                <m:num>
                                  <m:r>
                                    <a:rPr sz="1800" b="0" i="1">
                                      <a:latin typeface="Cambria Math"/>
                                    </a:rPr>
                                    <m:t>1</m:t>
                                  </m:r>
                                </m:num>
                                <m:den>
                                  <m:r>
                                    <a:rPr sz="1800" b="0" i="1">
                                      <a:latin typeface="Cambria Math"/>
                                    </a:rPr>
                                    <m:t>3</m:t>
                                  </m:r>
                                </m:den>
                              </m:f>
                            </m:oMath>
                          </a14:m>
                          <a:r>
                            <a:rPr sz="1800" b="0" dirty="0"/>
                            <a:t> and </a:t>
                          </a:r>
                          <a14:m>
                            <m:oMath xmlns:m="http://schemas.openxmlformats.org/officeDocument/2006/math">
                              <m:f>
                                <m:fPr>
                                  <m:ctrlPr>
                                    <a:rPr sz="1800" b="0" i="1">
                                      <a:latin typeface="Cambria Math" panose="02040503050406030204" pitchFamily="18" charset="0"/>
                                    </a:rPr>
                                  </m:ctrlPr>
                                </m:fPr>
                                <m:num>
                                  <m:r>
                                    <a:rPr sz="1800" b="0" i="1">
                                      <a:latin typeface="Cambria Math"/>
                                    </a:rPr>
                                    <m:t>1</m:t>
                                  </m:r>
                                </m:num>
                                <m:den>
                                  <m:r>
                                    <a:rPr sz="1800" b="0" i="1">
                                      <a:latin typeface="Cambria Math"/>
                                    </a:rPr>
                                    <m:t>2</m:t>
                                  </m:r>
                                </m:den>
                              </m:f>
                            </m:oMath>
                          </a14:m>
                          <a:r>
                            <a:rPr sz="1800" b="0" dirty="0"/>
                            <a:t>, writing both fractions with this common denominator, and then making use of the property </a:t>
                          </a:r>
                          <a14:m>
                            <m:oMath xmlns:m="http://schemas.openxmlformats.org/officeDocument/2006/math">
                              <m:sSup>
                                <m:sSupPr>
                                  <m:ctrlPr>
                                    <a:rPr sz="1800" b="0" i="1">
                                      <a:latin typeface="Cambria Math" panose="02040503050406030204" pitchFamily="18" charset="0"/>
                                    </a:rPr>
                                  </m:ctrlPr>
                                </m:sSupPr>
                                <m:e>
                                  <m:r>
                                    <a:rPr sz="1800" b="0" i="1">
                                      <a:latin typeface="Cambria Math"/>
                                    </a:rPr>
                                    <m:t>𝑎</m:t>
                                  </m:r>
                                </m:e>
                                <m:sup>
                                  <m:r>
                                    <a:rPr sz="1800" b="0" i="1">
                                      <a:latin typeface="Cambria Math"/>
                                    </a:rPr>
                                    <m:t>𝑛𝑚</m:t>
                                  </m:r>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sz="1800" b="0" i="1">
                                              <a:latin typeface="Cambria Math"/>
                                            </a:rPr>
                                            <m:t>𝑎</m:t>
                                          </m:r>
                                        </m:e>
                                        <m:sup>
                                          <m:r>
                                            <a:rPr sz="1800" b="0" i="1">
                                              <a:latin typeface="Cambria Math"/>
                                            </a:rPr>
                                            <m:t>𝑛</m:t>
                                          </m:r>
                                        </m:sup>
                                      </m:sSup>
                                    </m:e>
                                  </m:d>
                                </m:e>
                                <m:sup>
                                  <m:r>
                                    <a:rPr sz="1800" b="0" i="1">
                                      <a:latin typeface="Cambria Math"/>
                                    </a:rPr>
                                    <m:t>𝑚</m:t>
                                  </m:r>
                                </m:sup>
                              </m:sSup>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2</m:t>
                                      </m:r>
                                    </m:num>
                                    <m:den>
                                      <m:r>
                                        <a:rPr sz="2400">
                                          <a:latin typeface="Cambria Math"/>
                                        </a:rPr>
                                        <m:t>6</m:t>
                                      </m:r>
                                    </m:den>
                                  </m:f>
                                </m:sup>
                              </m:sSup>
                              <m:r>
                                <a:rPr sz="2400">
                                  <a:latin typeface="Cambria Math"/>
                                </a:rPr>
                                <m:t>⋅</m:t>
                              </m:r>
                              <m:sSup>
                                <m:sSupPr>
                                  <m:ctrlPr>
                                    <a:rPr sz="2400" i="1">
                                      <a:latin typeface="Cambria Math" panose="02040503050406030204" pitchFamily="18" charset="0"/>
                                    </a:rPr>
                                  </m:ctrlPr>
                                </m:sSupPr>
                                <m:e>
                                  <m:r>
                                    <a:rPr sz="2400">
                                      <a:latin typeface="Cambria Math"/>
                                    </a:rPr>
                                    <m:t>3</m:t>
                                  </m:r>
                                </m:e>
                                <m:sup>
                                  <m:f>
                                    <m:fPr>
                                      <m:ctrlPr>
                                        <a:rPr sz="2400" i="1">
                                          <a:latin typeface="Cambria Math" panose="02040503050406030204" pitchFamily="18" charset="0"/>
                                        </a:rPr>
                                      </m:ctrlPr>
                                    </m:fPr>
                                    <m:num>
                                      <m:r>
                                        <a:rPr sz="2400">
                                          <a:latin typeface="Cambria Math"/>
                                        </a:rPr>
                                        <m:t>3</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3</m:t>
                                          </m:r>
                                        </m:e>
                                        <m:sup>
                                          <m:r>
                                            <a:rPr sz="2400">
                                              <a:latin typeface="Cambria Math"/>
                                            </a:rPr>
                                            <m:t>3</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4</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r>
                                <a:rPr sz="2400">
                                  <a:latin typeface="Cambria Math"/>
                                </a:rPr>
                                <m:t>⋅</m:t>
                              </m:r>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108</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a:txBody>
                        <a:bodyPr/>
                        <a:lstStyle/>
                        <a:p>
                          <a:pPr algn="l"/>
                          <a:endParaRPr dirty="0"/>
                        </a:p>
                      </a:txBody>
                      <a:tcPr/>
                    </a:tc>
                    <a:extLst>
                      <a:ext uri="{0D108BD9-81ED-4DB2-BD59-A6C34878D82A}">
                        <a16:rowId xmlns:a16="http://schemas.microsoft.com/office/drawing/2014/main" val="10004"/>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rad>
                                <m:radPr>
                                  <m:ctrlPr>
                                    <a:rPr sz="2400" i="1">
                                      <a:latin typeface="Cambria Math" panose="02040503050406030204" pitchFamily="18" charset="0"/>
                                    </a:rPr>
                                  </m:ctrlPr>
                                </m:radPr>
                                <m:deg>
                                  <m:r>
                                    <a:rPr sz="2400">
                                      <a:latin typeface="Cambria Math"/>
                                    </a:rPr>
                                    <m:t>6</m:t>
                                  </m:r>
                                </m:deg>
                                <m:e>
                                  <m:r>
                                    <a:rPr sz="2400">
                                      <a:latin typeface="Cambria Math"/>
                                    </a:rPr>
                                    <m:t>108</m:t>
                                  </m:r>
                                </m:e>
                              </m:rad>
                            </m:oMath>
                          </a14:m>
                          <a:endParaRPr sz="2400" dirty="0"/>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963955274"/>
                  </p:ext>
                </p:extLst>
              </p:nvPr>
            </p:nvGraphicFramePr>
            <p:xfrm>
              <a:off x="914400" y="1113217"/>
              <a:ext cx="7848600" cy="3458783"/>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592773">
                    <a:tc>
                      <a:txBody>
                        <a:bodyPr/>
                        <a:lstStyle/>
                        <a:p>
                          <a:endParaRPr lang="en-US"/>
                        </a:p>
                      </a:txBody>
                      <a:tcPr>
                        <a:blipFill>
                          <a:blip r:embed="rId2"/>
                          <a:stretch>
                            <a:fillRect t="-5155" r="-120926" b="-509278"/>
                          </a:stretch>
                        </a:blipFill>
                      </a:tcPr>
                    </a:tc>
                    <a:tc rowSpan="4">
                      <a:txBody>
                        <a:bodyPr/>
                        <a:lstStyle/>
                        <a:p>
                          <a:endParaRPr lang="en-US"/>
                        </a:p>
                      </a:txBody>
                      <a:tcPr>
                        <a:blipFill>
                          <a:blip r:embed="rId2"/>
                          <a:stretch>
                            <a:fillRect l="-82695" t="-1282" b="-51538"/>
                          </a:stretch>
                        </a:blipFill>
                      </a:tcPr>
                    </a:tc>
                    <a:extLst>
                      <a:ext uri="{0D108BD9-81ED-4DB2-BD59-A6C34878D82A}">
                        <a16:rowId xmlns:a16="http://schemas.microsoft.com/office/drawing/2014/main" val="10000"/>
                      </a:ext>
                    </a:extLst>
                  </a:tr>
                  <a:tr h="593916">
                    <a:tc>
                      <a:txBody>
                        <a:bodyPr/>
                        <a:lstStyle/>
                        <a:p>
                          <a:endParaRPr lang="en-US"/>
                        </a:p>
                      </a:txBody>
                      <a:tcPr>
                        <a:blipFill>
                          <a:blip r:embed="rId2"/>
                          <a:stretch>
                            <a:fillRect t="-104082" r="-120926" b="-404082"/>
                          </a:stretch>
                        </a:blipFill>
                      </a:tcPr>
                    </a:tc>
                    <a:tc vMerge="1">
                      <a:txBody>
                        <a:bodyPr/>
                        <a:lstStyle/>
                        <a:p>
                          <a:pPr algn="l"/>
                          <a:endParaRPr dirty="0"/>
                        </a:p>
                      </a:txBody>
                      <a:tcPr/>
                    </a:tc>
                    <a:extLst>
                      <a:ext uri="{0D108BD9-81ED-4DB2-BD59-A6C34878D82A}">
                        <a16:rowId xmlns:a16="http://schemas.microsoft.com/office/drawing/2014/main" val="10001"/>
                      </a:ext>
                    </a:extLst>
                  </a:tr>
                  <a:tr h="593090">
                    <a:tc>
                      <a:txBody>
                        <a:bodyPr/>
                        <a:lstStyle/>
                        <a:p>
                          <a:endParaRPr lang="en-US"/>
                        </a:p>
                      </a:txBody>
                      <a:tcPr>
                        <a:blipFill>
                          <a:blip r:embed="rId2"/>
                          <a:stretch>
                            <a:fillRect t="-206186" r="-120926" b="-308247"/>
                          </a:stretch>
                        </a:blipFill>
                      </a:tcPr>
                    </a:tc>
                    <a:tc vMerge="1">
                      <a:txBody>
                        <a:bodyPr/>
                        <a:lstStyle/>
                        <a:p>
                          <a:pPr algn="l"/>
                          <a:endParaRPr dirty="0"/>
                        </a:p>
                      </a:txBody>
                      <a:tcPr/>
                    </a:tc>
                    <a:extLst>
                      <a:ext uri="{0D108BD9-81ED-4DB2-BD59-A6C34878D82A}">
                        <a16:rowId xmlns:a16="http://schemas.microsoft.com/office/drawing/2014/main" val="10002"/>
                      </a:ext>
                    </a:extLst>
                  </a:tr>
                  <a:tr h="593090">
                    <a:tc>
                      <a:txBody>
                        <a:bodyPr/>
                        <a:lstStyle/>
                        <a:p>
                          <a:endParaRPr lang="en-US"/>
                        </a:p>
                      </a:txBody>
                      <a:tcPr>
                        <a:blipFill>
                          <a:blip r:embed="rId2"/>
                          <a:stretch>
                            <a:fillRect t="-303061" r="-120926" b="-205102"/>
                          </a:stretch>
                        </a:blipFill>
                      </a:tcPr>
                    </a:tc>
                    <a:tc vMerge="1">
                      <a:txBody>
                        <a:bodyPr/>
                        <a:lstStyle/>
                        <a:p>
                          <a:pPr algn="l"/>
                          <a:endParaRPr dirty="0"/>
                        </a:p>
                      </a:txBody>
                      <a:tcPr/>
                    </a:tc>
                    <a:extLst>
                      <a:ext uri="{0D108BD9-81ED-4DB2-BD59-A6C34878D82A}">
                        <a16:rowId xmlns:a16="http://schemas.microsoft.com/office/drawing/2014/main" val="10003"/>
                      </a:ext>
                    </a:extLst>
                  </a:tr>
                  <a:tr h="593090">
                    <a:tc>
                      <a:txBody>
                        <a:bodyPr/>
                        <a:lstStyle/>
                        <a:p>
                          <a:endParaRPr lang="en-US"/>
                        </a:p>
                      </a:txBody>
                      <a:tcPr>
                        <a:blipFill>
                          <a:blip r:embed="rId2"/>
                          <a:stretch>
                            <a:fillRect t="-407216" r="-120926" b="-107216"/>
                          </a:stretch>
                        </a:blipFill>
                      </a:tcPr>
                    </a:tc>
                    <a:tc>
                      <a:txBody>
                        <a:bodyPr/>
                        <a:lstStyle/>
                        <a:p>
                          <a:pPr algn="l"/>
                          <a:endParaRPr dirty="0"/>
                        </a:p>
                      </a:txBody>
                      <a:tcPr/>
                    </a:tc>
                    <a:extLst>
                      <a:ext uri="{0D108BD9-81ED-4DB2-BD59-A6C34878D82A}">
                        <a16:rowId xmlns:a16="http://schemas.microsoft.com/office/drawing/2014/main" val="10004"/>
                      </a:ext>
                    </a:extLst>
                  </a:tr>
                  <a:tr h="492824">
                    <a:tc>
                      <a:txBody>
                        <a:bodyPr/>
                        <a:lstStyle/>
                        <a:p>
                          <a:endParaRPr lang="en-US"/>
                        </a:p>
                      </a:txBody>
                      <a:tcPr>
                        <a:blipFill>
                          <a:blip r:embed="rId2"/>
                          <a:stretch>
                            <a:fillRect t="-607407" r="-120926" b="-28395"/>
                          </a:stretch>
                        </a:blipFill>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Using 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a:t>
                </a:r>
                <a:r>
                  <a:rPr sz="2800" i="1" dirty="0"/>
                  <a:t>regular hexagon </a:t>
                </a:r>
                <a:r>
                  <a:rPr sz="2800" dirty="0"/>
                  <a:t>is a six-sided plane figure whose sides are all the same length and whose interior angles are all the same. We can use Heron's formula to derive a formula for the area of a regular hexagon with side</a:t>
                </a:r>
                <a:r>
                  <a:rPr lang="en-US" sz="2800" dirty="0"/>
                  <a:t> </a:t>
                </a:r>
                <a:r>
                  <a:rPr sz="2800" dirty="0"/>
                  <a:t>length </a:t>
                </a:r>
                <a14:m>
                  <m:oMath xmlns:m="http://schemas.openxmlformats.org/officeDocument/2006/math">
                    <m:r>
                      <a:rPr>
                        <a:latin typeface="Cambria Math" panose="02040503050406030204" pitchFamily="18" charset="0"/>
                      </a:rPr>
                      <m:t>𝑑</m:t>
                    </m:r>
                  </m:oMath>
                </a14:m>
                <a:r>
                  <a:rPr sz="2800" dirty="0"/>
                  <a:t>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360732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Radical Notation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r>
              <a:rPr lang="en-US" sz="2200" dirty="0"/>
              <a:t>Begin by drawing three line segments joining each vertex to the vertex diagonally opposite it. The sum of the six angles meeting in the middle must be </a:t>
            </a:r>
            <a:r>
              <a:rPr lang="en-US" sz="2200" dirty="0">
                <a:latin typeface="Cambria Math"/>
              </a:rPr>
              <a:t>360</a:t>
            </a:r>
            <a:r>
              <a:rPr lang="en-US" sz="2200" dirty="0"/>
              <a:t> degrees and all of the angles are equal, so each one must be a </a:t>
            </a:r>
            <a:r>
              <a:rPr lang="en-US" sz="2200" dirty="0">
                <a:latin typeface="Cambria Math"/>
              </a:rPr>
              <a:t>60-</a:t>
            </a:r>
            <a:r>
              <a:rPr lang="en-US" sz="2200" dirty="0"/>
              <a:t>degree angle. By symmetry, each of the six triangles making up the hexagon is isosceles, so each of the remaining two angles in any one triangle must measure </a:t>
            </a:r>
            <a:r>
              <a:rPr lang="en-US" sz="2200" dirty="0">
                <a:latin typeface="Cambria Math"/>
              </a:rPr>
              <a:t>60</a:t>
            </a:r>
            <a:r>
              <a:rPr lang="en-US" sz="2200" dirty="0"/>
              <a:t> degrees as well. Thus each triangle is both equilateral and equiangular.</a:t>
            </a:r>
          </a:p>
          <a:p>
            <a:endParaRPr sz="2800" b="1" dirty="0"/>
          </a:p>
        </p:txBody>
      </p:sp>
      <p:pic>
        <p:nvPicPr>
          <p:cNvPr id="4" name="Content Placeholder 4">
            <a:extLst>
              <a:ext uri="{FF2B5EF4-FFF2-40B4-BE49-F238E27FC236}">
                <a16:creationId xmlns:a16="http://schemas.microsoft.com/office/drawing/2014/main" id="{6420A4A1-8AB7-4DF4-965D-AD0CD0FBB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5200" y="3900854"/>
            <a:ext cx="2095500" cy="2095500"/>
          </a:xfrm>
          <a:prstGeom prst="rect">
            <a:avLst/>
          </a:prstGeom>
        </p:spPr>
      </p:pic>
    </p:spTree>
    <p:extLst>
      <p:ext uri="{BB962C8B-B14F-4D97-AF65-F5344CB8AC3E}">
        <p14:creationId xmlns:p14="http://schemas.microsoft.com/office/powerpoint/2010/main" val="122829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 Using 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28933"/>
                <a:ext cx="8229600" cy="4967067"/>
              </a:xfrm>
            </p:spPr>
            <p:txBody>
              <a:bodyPr>
                <a:normAutofit fontScale="92500" lnSpcReduction="20000"/>
              </a:bodyPr>
              <a:lstStyle/>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5</m:t>
                        </m:r>
                      </m:deg>
                      <m:e>
                        <m:r>
                          <a:rPr>
                            <a:latin typeface="Cambria Math" panose="02040503050406030204" pitchFamily="18" charset="0"/>
                          </a:rPr>
                          <m:t>−</m:t>
                        </m:r>
                        <m:r>
                          <a:rPr>
                            <a:latin typeface="Cambria Math" panose="02040503050406030204" pitchFamily="18" charset="0"/>
                          </a:rPr>
                          <m:t>32</m:t>
                        </m:r>
                      </m:e>
                    </m:rad>
                    <m:r>
                      <a:rPr>
                        <a:latin typeface="Cambria Math" panose="02040503050406030204" pitchFamily="18" charset="0"/>
                      </a:rPr>
                      <m:t>=−</m:t>
                    </m:r>
                    <m:r>
                      <a:rPr>
                        <a:latin typeface="Cambria Math" panose="02040503050406030204" pitchFamily="18" charset="0"/>
                      </a:rPr>
                      <m:t>2</m:t>
                    </m:r>
                  </m:oMath>
                </a14:m>
                <a:r>
                  <a:rPr sz="2800" dirty="0"/>
                  <a:t> because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32</m:t>
                    </m:r>
                  </m:oMath>
                </a14:m>
                <a:r>
                  <a:rPr sz="2800" dirty="0"/>
                  <a:t>.</a:t>
                </a:r>
                <a:endParaRPr lang="en-US" sz="2800" dirty="0"/>
              </a:p>
              <a:p>
                <a:pPr marL="514350" indent="-514350">
                  <a:buFont typeface="+mj-lt"/>
                  <a:buAutoNum type="alphaLcPeriod"/>
                  <a:defRPr sz="2800"/>
                </a:pPr>
                <a:endParaRPr sz="2800" dirty="0"/>
              </a:p>
              <a:p>
                <a:pPr marL="514350" indent="-514350">
                  <a:buFont typeface="+mj-lt"/>
                  <a:buAutoNum type="alphaLcPeriod" startAt="2"/>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4</m:t>
                        </m:r>
                      </m:deg>
                      <m:e>
                        <m:r>
                          <a:rPr>
                            <a:latin typeface="Cambria Math" panose="02040503050406030204" pitchFamily="18" charset="0"/>
                          </a:rPr>
                          <m:t>−</m:t>
                        </m:r>
                        <m:r>
                          <a:rPr>
                            <a:latin typeface="Cambria Math" panose="02040503050406030204" pitchFamily="18" charset="0"/>
                          </a:rPr>
                          <m:t>16</m:t>
                        </m:r>
                      </m:e>
                    </m:rad>
                  </m:oMath>
                </a14:m>
                <a:r>
                  <a:rPr sz="2800" dirty="0"/>
                  <a:t> is not a real number, as no real number raised to the fourth power is </a:t>
                </a:r>
                <a14:m>
                  <m:oMath xmlns:m="http://schemas.openxmlformats.org/officeDocument/2006/math">
                    <m:r>
                      <a:rPr>
                        <a:latin typeface="Cambria Math" panose="02040503050406030204" pitchFamily="18" charset="0"/>
                      </a:rPr>
                      <m:t>−</m:t>
                    </m:r>
                    <m:r>
                      <a:rPr>
                        <a:latin typeface="Cambria Math" panose="02040503050406030204" pitchFamily="18" charset="0"/>
                      </a:rPr>
                      <m:t>16</m:t>
                    </m:r>
                  </m:oMath>
                </a14:m>
                <a:r>
                  <a:rPr sz="2800" dirty="0"/>
                  <a:t>.</a:t>
                </a:r>
                <a:endParaRPr lang="en-US" sz="2800" dirty="0"/>
              </a:p>
              <a:p>
                <a:pPr marL="514350" indent="-514350">
                  <a:buFont typeface="+mj-lt"/>
                  <a:buAutoNum type="alphaLcPeriod" startAt="2"/>
                  <a:defRPr sz="2800"/>
                </a:pPr>
                <a:endParaRPr sz="2800"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4</m:t>
                        </m:r>
                      </m:deg>
                      <m:e>
                        <m:r>
                          <a:rPr>
                            <a:latin typeface="Cambria Math" panose="02040503050406030204" pitchFamily="18" charset="0"/>
                          </a:rPr>
                          <m:t>16</m:t>
                        </m:r>
                      </m:e>
                    </m:rad>
                    <m:r>
                      <a:rPr>
                        <a:latin typeface="Cambria Math" panose="02040503050406030204" pitchFamily="18" charset="0"/>
                      </a:rPr>
                      <m:t>=−</m:t>
                    </m:r>
                    <m:r>
                      <a:rPr>
                        <a:latin typeface="Cambria Math" panose="02040503050406030204" pitchFamily="18" charset="0"/>
                      </a:rPr>
                      <m:t>2</m:t>
                    </m:r>
                  </m:oMath>
                </a14:m>
                <a:r>
                  <a:rPr sz="2800" dirty="0"/>
                  <a:t>. Note that the fourth root of </a:t>
                </a:r>
                <a:r>
                  <a:rPr sz="2800" dirty="0">
                    <a:latin typeface="Cambria Math"/>
                  </a:rPr>
                  <a:t>16</a:t>
                </a:r>
                <a:r>
                  <a:rPr sz="2800" dirty="0"/>
                  <a:t> is a real number, which is then multiplied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a:t>
                </a:r>
                <a:endParaRPr lang="en-US" sz="2800" dirty="0"/>
              </a:p>
              <a:p>
                <a:pPr marL="514350" indent="-514350">
                  <a:buFont typeface="+mj-lt"/>
                  <a:buAutoNum type="alphaLcPeriod" startAt="3"/>
                  <a:defRPr sz="2800"/>
                </a:pPr>
                <a:endParaRPr sz="2800" dirty="0"/>
              </a:p>
              <a:p>
                <a:pPr marL="514350" indent="-514350">
                  <a:buFont typeface="+mj-lt"/>
                  <a:buAutoNum type="alphaLcPeriod" startAt="4"/>
                  <a:defRPr sz="2800"/>
                </a:pPr>
                <a:r>
                  <a:rPr dirty="0"/>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0</m:t>
                        </m:r>
                      </m:e>
                    </m:rad>
                    <m:r>
                      <a:rPr>
                        <a:latin typeface="Cambria Math" panose="02040503050406030204" pitchFamily="18" charset="0"/>
                      </a:rPr>
                      <m:t>=</m:t>
                    </m:r>
                    <m:r>
                      <a:rPr>
                        <a:latin typeface="Cambria Math" panose="02040503050406030204" pitchFamily="18" charset="0"/>
                      </a:rPr>
                      <m:t>0</m:t>
                    </m:r>
                  </m:oMath>
                </a14:m>
                <a:r>
                  <a:rPr sz="2800" dirty="0"/>
                  <a:t>. In fact,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0</m:t>
                        </m:r>
                      </m:e>
                    </m:rad>
                    <m:r>
                      <a:rPr>
                        <a:latin typeface="Cambria Math" panose="02040503050406030204" pitchFamily="18" charset="0"/>
                      </a:rPr>
                      <m:t>=</m:t>
                    </m:r>
                    <m:r>
                      <a:rPr>
                        <a:latin typeface="Cambria Math" panose="02040503050406030204" pitchFamily="18" charset="0"/>
                      </a:rPr>
                      <m:t>0</m:t>
                    </m:r>
                  </m:oMath>
                </a14:m>
                <a:r>
                  <a:rPr sz="2800" dirty="0"/>
                  <a:t> for any natural number </a:t>
                </a:r>
                <a14:m>
                  <m:oMath xmlns:m="http://schemas.openxmlformats.org/officeDocument/2006/math">
                    <m:r>
                      <a:rPr>
                        <a:latin typeface="Cambria Math" panose="02040503050406030204" pitchFamily="18" charset="0"/>
                      </a:rPr>
                      <m:t>𝑛</m:t>
                    </m:r>
                  </m:oMath>
                </a14:m>
                <a:r>
                  <a:rPr sz="2800" dirty="0"/>
                  <a:t>.</a:t>
                </a:r>
                <a:endParaRPr lang="en-US" sz="2800" dirty="0"/>
              </a:p>
              <a:p>
                <a:pPr marL="514350" indent="-514350">
                  <a:buFont typeface="+mj-lt"/>
                  <a:buAutoNum type="alphaLcPeriod" startAt="4"/>
                  <a:defRPr sz="2800"/>
                </a:pPr>
                <a:endParaRPr sz="2800" dirty="0"/>
              </a:p>
              <a:p>
                <a:pPr marL="514350" indent="-514350">
                  <a:buFont typeface="+mj-lt"/>
                  <a:buAutoNum type="alphaLcPeriod" startAt="5"/>
                  <a:defRPr sz="2800"/>
                </a:pPr>
                <a:r>
                  <a:rPr dirty="0"/>
                  <a:t>​​</a:t>
                </a:r>
                <a14:m>
                  <m:oMath xmlns:m="http://schemas.openxmlformats.org/officeDocument/2006/math">
                    <m:rad>
                      <m:radPr>
                        <m:ctrlPr>
                          <a:rPr lang="ar-AE" i="1" smtClean="0">
                            <a:latin typeface="Cambria Math" panose="02040503050406030204" pitchFamily="18" charset="0"/>
                          </a:rPr>
                        </m:ctrlPr>
                      </m:radPr>
                      <m:deg>
                        <m:r>
                          <a:rPr lang="ar-AE">
                            <a:latin typeface="Cambria Math" panose="02040503050406030204" pitchFamily="18" charset="0"/>
                          </a:rPr>
                          <m:t>𝑛</m:t>
                        </m:r>
                      </m:deg>
                      <m:e>
                        <m:r>
                          <a:rPr lang="ar-AE">
                            <a:latin typeface="Cambria Math" panose="02040503050406030204" pitchFamily="18" charset="0"/>
                          </a:rPr>
                          <m:t>1</m:t>
                        </m:r>
                      </m:e>
                    </m:rad>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for any natural number </a:t>
                </a:r>
                <a14:m>
                  <m:oMath xmlns:m="http://schemas.openxmlformats.org/officeDocument/2006/math">
                    <m:r>
                      <a:rPr lang="en-US">
                        <a:latin typeface="Cambria Math" panose="02040503050406030204" pitchFamily="18" charset="0"/>
                      </a:rPr>
                      <m:t>𝑛</m:t>
                    </m:r>
                  </m:oMath>
                </a14:m>
                <a:r>
                  <a:rPr lang="en-US" sz="2800" dirty="0"/>
                  <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r>
                          <a:rPr lang="ar-AE">
                            <a:latin typeface="Cambria Math" panose="02040503050406030204" pitchFamily="18" charset="0"/>
                          </a:rPr>
                          <m:t>−</m:t>
                        </m:r>
                        <m:r>
                          <a:rPr lang="ar-AE">
                            <a:latin typeface="Cambria Math" panose="02040503050406030204" pitchFamily="18" charset="0"/>
                          </a:rPr>
                          <m:t>1</m:t>
                        </m:r>
                      </m:e>
                    </m:rad>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for any odd natural number </a:t>
                </a:r>
                <a14:m>
                  <m:oMath xmlns:m="http://schemas.openxmlformats.org/officeDocument/2006/math">
                    <m:r>
                      <a:rPr lang="en-US">
                        <a:latin typeface="Cambria Math" panose="02040503050406030204" pitchFamily="18" charset="0"/>
                      </a:rPr>
                      <m:t>𝑛</m:t>
                    </m:r>
                  </m:oMath>
                </a14:m>
                <a:r>
                  <a:rPr lang="en-US" sz="2800" dirty="0"/>
                  <a:t>.</a:t>
                </a:r>
              </a:p>
              <a:p>
                <a:pPr marL="514350" indent="-514350">
                  <a:buFont typeface="+mj-lt"/>
                  <a:buAutoNum type="alphaLcPeriod" startAt="5"/>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28933"/>
                <a:ext cx="8229600" cy="4967067"/>
              </a:xfrm>
              <a:blipFill>
                <a:blip r:embed="rId2"/>
                <a:stretch>
                  <a:fillRect l="-1333" t="-2086" r="-1037"/>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Radical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Heron’s formula tells us that the area of an equilateral triangle of side length </a:t>
                </a:r>
                <a14:m>
                  <m:oMath xmlns:m="http://schemas.openxmlformats.org/officeDocument/2006/math">
                    <m:r>
                      <a:rPr lang="en-US">
                        <a:latin typeface="Cambria Math" panose="02040503050406030204" pitchFamily="18" charset="0"/>
                      </a:rPr>
                      <m:t>𝑑</m:t>
                    </m:r>
                  </m:oMath>
                </a14:m>
                <a:r>
                  <a:rPr lang="en-US" sz="2800" dirty="0"/>
                  <a:t> is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𝑠</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𝑠</m:t>
                                </m:r>
                                <m:r>
                                  <a:rPr lang="ar-AE">
                                    <a:latin typeface="Cambria Math" panose="02040503050406030204" pitchFamily="18" charset="0"/>
                                  </a:rPr>
                                  <m:t>−</m:t>
                                </m:r>
                                <m:r>
                                  <a:rPr lang="ar-AE">
                                    <a:latin typeface="Cambria Math" panose="02040503050406030204" pitchFamily="18" charset="0"/>
                                  </a:rPr>
                                  <m:t>𝑑</m:t>
                                </m:r>
                              </m:e>
                            </m:d>
                          </m:e>
                          <m:sup>
                            <m:r>
                              <a:rPr lang="ar-AE">
                                <a:latin typeface="Cambria Math" panose="02040503050406030204" pitchFamily="18" charset="0"/>
                              </a:rPr>
                              <m:t>3</m:t>
                            </m:r>
                          </m:sup>
                        </m:sSup>
                      </m:e>
                    </m:rad>
                  </m:oMath>
                </a14:m>
                <a:r>
                  <a:rPr lang="en-US" sz="2800" dirty="0"/>
                  <a:t>,</a:t>
                </a:r>
                <a:r>
                  <a:rPr lang="ar-AE" sz="2800" dirty="0"/>
                  <a:t> </a:t>
                </a:r>
                <a:r>
                  <a:rPr lang="en-US" sz="2800" dirty="0"/>
                  <a:t>where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𝑑</m:t>
                        </m:r>
                      </m:num>
                      <m:den>
                        <m:r>
                          <a:rPr lang="ar-AE">
                            <a:latin typeface="Cambria Math" panose="02040503050406030204" pitchFamily="18" charset="0"/>
                          </a:rPr>
                          <m:t>2</m:t>
                        </m:r>
                      </m:den>
                    </m:f>
                  </m:oMath>
                </a14:m>
                <a:r>
                  <a:rPr lang="en-US" sz="2800" dirty="0"/>
                  <a:t>. Expressing this in terms of </a:t>
                </a:r>
                <a14:m>
                  <m:oMath xmlns:m="http://schemas.openxmlformats.org/officeDocument/2006/math">
                    <m:r>
                      <a:rPr lang="en-US">
                        <a:latin typeface="Cambria Math" panose="02040503050406030204" pitchFamily="18" charset="0"/>
                      </a:rPr>
                      <m:t>𝑑</m:t>
                    </m:r>
                  </m:oMath>
                </a14:m>
                <a:r>
                  <a:rPr lang="en-US" sz="2800" dirty="0"/>
                  <a:t> alone, each triangle has area </a:t>
                </a:r>
                <a14:m>
                  <m:oMath xmlns:m="http://schemas.openxmlformats.org/officeDocument/2006/math">
                    <m:rad>
                      <m:radPr>
                        <m:degHide m:val="on"/>
                        <m:ctrlPr>
                          <a:rPr lang="ar-AE" i="1">
                            <a:latin typeface="Cambria Math" panose="02040503050406030204" pitchFamily="18" charset="0"/>
                          </a:rPr>
                        </m:ctrlPr>
                      </m:radPr>
                      <m:deg/>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𝑑</m:t>
                                </m:r>
                              </m:num>
                              <m:den>
                                <m:r>
                                  <a:rPr lang="ar-AE">
                                    <a:latin typeface="Cambria Math" panose="02040503050406030204" pitchFamily="18" charset="0"/>
                                  </a:rPr>
                                  <m:t>2</m:t>
                                </m:r>
                              </m:den>
                            </m:f>
                          </m:e>
                        </m:d>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𝑑</m:t>
                                    </m:r>
                                  </m:num>
                                  <m:den>
                                    <m:r>
                                      <a:rPr lang="ar-AE">
                                        <a:latin typeface="Cambria Math" panose="02040503050406030204" pitchFamily="18" charset="0"/>
                                      </a:rPr>
                                      <m:t>2</m:t>
                                    </m:r>
                                  </m:den>
                                </m:f>
                              </m:e>
                            </m:d>
                          </m:e>
                          <m:sup>
                            <m:r>
                              <a:rPr lang="ar-AE">
                                <a:latin typeface="Cambria Math" panose="02040503050406030204" pitchFamily="18" charset="0"/>
                              </a:rPr>
                              <m:t>3</m:t>
                            </m:r>
                          </m:sup>
                        </m:sSup>
                      </m:e>
                    </m:rad>
                  </m:oMath>
                </a14:m>
                <a:r>
                  <a:rPr lang="ar-AE" sz="2800" dirty="0"/>
                  <a:t> </a:t>
                </a:r>
                <a:r>
                  <a:rPr lang="en-US" sz="2800" dirty="0"/>
                  <a:t>or </a:t>
                </a:r>
                <a14:m>
                  <m:oMath xmlns:m="http://schemas.openxmlformats.org/officeDocument/2006/math">
                    <m:rad>
                      <m:radPr>
                        <m:degHide m:val="on"/>
                        <m:ctrlPr>
                          <a:rPr lang="ar-AE" i="1">
                            <a:latin typeface="Cambria Math" panose="02040503050406030204" pitchFamily="18" charset="0"/>
                          </a:rPr>
                        </m:ctrlPr>
                      </m:radPr>
                      <m:deg/>
                      <m:e>
                        <m:f>
                          <m:fPr>
                            <m:ctrlPr>
                              <a:rPr lang="ar-AE" i="1">
                                <a:latin typeface="Cambria Math" panose="02040503050406030204" pitchFamily="18" charset="0"/>
                              </a:rPr>
                            </m:ctrlPr>
                          </m:fPr>
                          <m:num>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4</m:t>
                                </m:r>
                              </m:sup>
                            </m:sSup>
                          </m:num>
                          <m:den>
                            <m:r>
                              <a:rPr lang="ar-AE">
                                <a:latin typeface="Cambria Math" panose="02040503050406030204" pitchFamily="18" charset="0"/>
                              </a:rPr>
                              <m:t>16</m:t>
                            </m:r>
                          </m:den>
                        </m:f>
                      </m:e>
                    </m:rad>
                  </m:oMath>
                </a14:m>
                <a:r>
                  <a:rPr lang="ar-AE" sz="2800" dirty="0"/>
                  <a:t>.</a:t>
                </a:r>
                <a:r>
                  <a:rPr lang="en-US" sz="2800" dirty="0"/>
                  <a:t> Simplifying this radical, we obtain </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2</m:t>
                            </m:r>
                          </m:sup>
                        </m:sSup>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
                          <a:rPr lang="ar-AE">
                            <a:latin typeface="Cambria Math" panose="02040503050406030204" pitchFamily="18" charset="0"/>
                          </a:rPr>
                          <m:t>4</m:t>
                        </m:r>
                      </m:den>
                    </m:f>
                  </m:oMath>
                </a14:m>
                <a:r>
                  <a:rPr lang="ar-AE" sz="2800" dirty="0"/>
                  <a:t>.</a:t>
                </a:r>
                <a:r>
                  <a:rPr lang="en-US" sz="2800" dirty="0"/>
                  <a:t> </a:t>
                </a:r>
              </a:p>
              <a:p>
                <a:pPr>
                  <a:defRPr sz="2800"/>
                </a:pPr>
                <a:r>
                  <a:rPr lang="en-US" sz="2800" dirty="0"/>
                  <a:t>Since the hexagon is made up of six of these triangles, the total area </a:t>
                </a:r>
                <a14:m>
                  <m:oMath xmlns:m="http://schemas.openxmlformats.org/officeDocument/2006/math">
                    <m:r>
                      <a:rPr lang="en-US">
                        <a:latin typeface="Cambria Math" panose="02040503050406030204" pitchFamily="18" charset="0"/>
                      </a:rPr>
                      <m:t>𝐴</m:t>
                    </m:r>
                  </m:oMath>
                </a14:m>
                <a:r>
                  <a:rPr lang="en-US" sz="2800" dirty="0"/>
                  <a:t> of the hexagon is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2</m:t>
                            </m:r>
                          </m:sup>
                        </m:sSup>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
                          <a:rPr lang="ar-AE">
                            <a:latin typeface="Cambria Math" panose="02040503050406030204" pitchFamily="18" charset="0"/>
                          </a:rPr>
                          <m:t>2</m:t>
                        </m:r>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20448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Using Radical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6"/>
                  <a:defRPr sz="2800"/>
                </a:pPr>
                <a:r>
                  <a:rPr dirty="0"/>
                  <a:t>​</a:t>
                </a:r>
                <a14:m>
                  <m:oMath xmlns:m="http://schemas.openxmlformats.org/officeDocument/2006/math">
                    <m:rad>
                      <m:radPr>
                        <m:ctrlPr>
                          <a:rPr lang="ar-AE" i="1" smtClean="0">
                            <a:latin typeface="Cambria Math" panose="02040503050406030204" pitchFamily="18" charset="0"/>
                          </a:rPr>
                        </m:ctrlPr>
                      </m:radPr>
                      <m:deg>
                        <m:r>
                          <a:rPr lang="ar-AE">
                            <a:latin typeface="Cambria Math" panose="02040503050406030204" pitchFamily="18" charset="0"/>
                          </a:rPr>
                          <m:t>3</m:t>
                        </m:r>
                      </m:deg>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27</m:t>
                            </m:r>
                          </m:num>
                          <m:den>
                            <m:r>
                              <a:rPr lang="ar-AE">
                                <a:latin typeface="Cambria Math" panose="02040503050406030204" pitchFamily="18" charset="0"/>
                              </a:rPr>
                              <m:t>64</m:t>
                            </m:r>
                          </m:den>
                        </m:f>
                      </m:e>
                    </m:ra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oMath>
                </a14:m>
                <a:r>
                  <a:rPr lang="ar-AE" sz="2800" dirty="0"/>
                  <a:t> </a:t>
                </a:r>
                <a:r>
                  <a:rPr lang="en-US" sz="2800" dirty="0"/>
                  <a:t>because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e>
                        </m:d>
                      </m:e>
                      <m:sup>
                        <m:r>
                          <a:rPr lang="ar-AE">
                            <a:latin typeface="Cambria Math" panose="02040503050406030204" pitchFamily="18" charset="0"/>
                          </a:rPr>
                          <m:t>3</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27</m:t>
                        </m:r>
                      </m:num>
                      <m:den>
                        <m:r>
                          <a:rPr lang="ar-AE">
                            <a:latin typeface="Cambria Math" panose="02040503050406030204" pitchFamily="18" charset="0"/>
                          </a:rPr>
                          <m:t>64</m:t>
                        </m:r>
                      </m:den>
                    </m:f>
                  </m:oMath>
                </a14:m>
                <a:r>
                  <a:rPr lang="ar-AE" sz="2800" dirty="0"/>
                  <a:t>.</a:t>
                </a:r>
                <a:endParaRPr lang="en-US" sz="2800" dirty="0"/>
              </a:p>
              <a:p>
                <a:pPr>
                  <a:defRPr sz="2800"/>
                </a:pPr>
                <a:endParaRPr lang="ar-AE" sz="2800" dirty="0"/>
              </a:p>
              <a:p>
                <a:pPr marL="514350" indent="-514350">
                  <a:buFont typeface="+mj-lt"/>
                  <a:buAutoNum type="alphaLcPeriod" startAt="7"/>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5</m:t>
                        </m:r>
                      </m:deg>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e>
                    </m:rad>
                    <m:r>
                      <a:rPr lang="ar-AE">
                        <a:latin typeface="Cambria Math" panose="02040503050406030204" pitchFamily="18" charset="0"/>
                      </a:rPr>
                      <m:t>=−</m:t>
                    </m:r>
                    <m:r>
                      <a:rPr lang="ar-AE">
                        <a:latin typeface="Cambria Math" panose="02040503050406030204" pitchFamily="18" charset="0"/>
                      </a:rPr>
                      <m:t>𝜋</m:t>
                    </m:r>
                  </m:oMath>
                </a14:m>
                <a:r>
                  <a:rPr lang="ar-AE" sz="2800" dirty="0"/>
                  <a:t> </a:t>
                </a:r>
                <a:r>
                  <a:rPr lang="en-US" sz="2800" dirty="0"/>
                  <a:t>because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𝜋</m:t>
                            </m:r>
                          </m:e>
                        </m:d>
                      </m:e>
                      <m:sup>
                        <m:r>
                          <a:rPr lang="ar-AE">
                            <a:latin typeface="Cambria Math" panose="02040503050406030204" pitchFamily="18" charset="0"/>
                          </a:rPr>
                          <m:t>5</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5</m:t>
                        </m:r>
                      </m:sup>
                    </m:sSup>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oMath>
                </a14:m>
                <a:r>
                  <a:rPr lang="ar-AE" sz="2800" dirty="0"/>
                  <a:t>.</a:t>
                </a:r>
              </a:p>
              <a:p>
                <a:pPr marL="514350" indent="-514350">
                  <a:buFont typeface="+mj-lt"/>
                  <a:buAutoNum type="alphaLcPeriod" startAt="8"/>
                  <a:defRPr sz="2800"/>
                </a:pPr>
                <a:endParaRPr lang="ar-AE" i="1" dirty="0"/>
              </a:p>
              <a:p>
                <a:pPr marL="514350" indent="-514350">
                  <a:buFont typeface="+mj-lt"/>
                  <a:buAutoNum type="alphaLcPeriod" startAt="8"/>
                  <a:defRPr sz="2800"/>
                </a:pPr>
                <a:r>
                  <a:rPr lang="ar-AE" dirty="0"/>
                  <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4</m:t>
                        </m:r>
                      </m:deg>
                      <m:e>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4</m:t>
                            </m:r>
                          </m:sup>
                        </m:sSup>
                      </m:e>
                    </m:rad>
                    <m:r>
                      <a:rPr lang="ar-AE">
                        <a:latin typeface="Cambria Math" panose="02040503050406030204" pitchFamily="18" charset="0"/>
                      </a:rPr>
                      <m:t>=</m:t>
                    </m:r>
                    <m:rad>
                      <m:radPr>
                        <m:ctrlPr>
                          <a:rPr lang="ar-AE" i="1">
                            <a:latin typeface="Cambria Math" panose="02040503050406030204" pitchFamily="18" charset="0"/>
                          </a:rPr>
                        </m:ctrlPr>
                      </m:radPr>
                      <m:deg>
                        <m:r>
                          <a:rPr lang="ar-AE">
                            <a:latin typeface="Cambria Math" panose="02040503050406030204" pitchFamily="18" charset="0"/>
                          </a:rPr>
                          <m:t>4</m:t>
                        </m:r>
                      </m:deg>
                      <m:e>
                        <m:r>
                          <a:rPr lang="ar-AE">
                            <a:latin typeface="Cambria Math" panose="02040503050406030204" pitchFamily="18" charset="0"/>
                          </a:rPr>
                          <m:t>81</m:t>
                        </m:r>
                      </m:e>
                    </m:rad>
                    <m:r>
                      <a:rPr lang="ar-AE">
                        <a:latin typeface="Cambria Math" panose="02040503050406030204" pitchFamily="18" charset="0"/>
                      </a:rPr>
                      <m:t>=</m:t>
                    </m:r>
                    <m:r>
                      <a:rPr lang="ar-AE" smtClean="0">
                        <a:latin typeface="Cambria Math" panose="02040503050406030204" pitchFamily="18" charset="0"/>
                      </a:rPr>
                      <m:t>3</m:t>
                    </m:r>
                  </m:oMath>
                </a14:m>
                <a:r>
                  <a:rPr lang="en-US" sz="2800" dirty="0"/>
                  <a:t>.</a:t>
                </a:r>
                <a:r>
                  <a:rPr lang="ar-AE" sz="2800" dirty="0"/>
                  <a:t> </a:t>
                </a:r>
                <a:r>
                  <a:rPr lang="en-US" sz="2800" dirty="0"/>
                  <a:t>In general, if </a:t>
                </a:r>
                <a14:m>
                  <m:oMath xmlns:m="http://schemas.openxmlformats.org/officeDocument/2006/math">
                    <m:r>
                      <a:rPr lang="en-US">
                        <a:latin typeface="Cambria Math" panose="02040503050406030204" pitchFamily="18" charset="0"/>
                      </a:rPr>
                      <m:t>𝑛</m:t>
                    </m:r>
                  </m:oMath>
                </a14:m>
                <a:r>
                  <a:rPr lang="en-US" sz="2800" dirty="0"/>
                  <a:t> is an even natural number,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e>
                    </m:ra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𝑎</m:t>
                        </m:r>
                      </m:e>
                    </m:d>
                  </m:oMath>
                </a14:m>
                <a:r>
                  <a:rPr lang="ar-AE" sz="2800" dirty="0"/>
                  <a:t> </a:t>
                </a:r>
                <a:r>
                  <a:rPr lang="en-US" sz="2800" dirty="0"/>
                  <a:t>for any real number </a:t>
                </a:r>
                <a14:m>
                  <m:oMath xmlns:m="http://schemas.openxmlformats.org/officeDocument/2006/math">
                    <m:r>
                      <a:rPr lang="en-US">
                        <a:latin typeface="Cambria Math" panose="02040503050406030204" pitchFamily="18" charset="0"/>
                      </a:rPr>
                      <m:t>𝑎</m:t>
                    </m:r>
                  </m:oMath>
                </a14:m>
                <a:r>
                  <a:rPr lang="en-US" sz="2800" dirty="0"/>
                  <a:t>. Remember, though, that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e>
                    </m:rad>
                    <m:r>
                      <a:rPr lang="ar-AE">
                        <a:latin typeface="Cambria Math" panose="02040503050406030204" pitchFamily="18" charset="0"/>
                      </a:rPr>
                      <m:t>=</m:t>
                    </m:r>
                    <m:r>
                      <a:rPr lang="ar-AE">
                        <a:latin typeface="Cambria Math" panose="02040503050406030204" pitchFamily="18" charset="0"/>
                      </a:rPr>
                      <m:t>𝑎</m:t>
                    </m:r>
                  </m:oMath>
                </a14:m>
                <a:r>
                  <a:rPr lang="ar-AE" sz="2800" dirty="0"/>
                  <a:t> </a:t>
                </a:r>
                <a:r>
                  <a:rPr lang="en-US" sz="2800" dirty="0"/>
                  <a:t>if </a:t>
                </a:r>
                <a14:m>
                  <m:oMath xmlns:m="http://schemas.openxmlformats.org/officeDocument/2006/math">
                    <m:r>
                      <a:rPr lang="en-US">
                        <a:latin typeface="Cambria Math" panose="02040503050406030204" pitchFamily="18" charset="0"/>
                      </a:rPr>
                      <m:t>𝑛</m:t>
                    </m:r>
                  </m:oMath>
                </a14:m>
                <a:r>
                  <a:rPr lang="en-US" sz="2800" dirty="0"/>
                  <a:t> is an odd natural number.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Using 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Given a right triangle with legs of length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the Pythagorean </a:t>
                </a:r>
                <a:r>
                  <a:rPr lang="en-US" sz="2800" dirty="0"/>
                  <a:t>T</a:t>
                </a:r>
                <a:r>
                  <a:rPr sz="2800" dirty="0"/>
                  <a:t>heorem states that the length of the hypotenuse </a:t>
                </a:r>
                <a14:m>
                  <m:oMath xmlns:m="http://schemas.openxmlformats.org/officeDocument/2006/math">
                    <m:r>
                      <a:rPr>
                        <a:latin typeface="Cambria Math" panose="02040503050406030204" pitchFamily="18" charset="0"/>
                      </a:rPr>
                      <m:t>𝑐</m:t>
                    </m:r>
                  </m:oMath>
                </a14:m>
                <a:r>
                  <a:rPr sz="2800" dirty="0"/>
                  <a:t> is given by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e>
                    </m:rad>
                  </m:oMath>
                </a14:m>
                <a:r>
                  <a:rPr sz="2800" dirty="0"/>
                  <a:t>. In </a:t>
                </a:r>
                <a:r>
                  <a:rPr lang="en-US" sz="2800" dirty="0"/>
                  <a:t>this formula from </a:t>
                </a:r>
                <a:r>
                  <a:rPr sz="2800" dirty="0"/>
                  <a:t>the Pythagorean </a:t>
                </a:r>
                <a:r>
                  <a:rPr lang="en-US" sz="2800" dirty="0"/>
                  <a:t>T</a:t>
                </a:r>
                <a:r>
                  <a:rPr sz="2800" dirty="0"/>
                  <a:t>heorem, find the following:</a:t>
                </a:r>
              </a:p>
              <a:p>
                <a:pPr marL="514350" indent="-514350">
                  <a:buFont typeface="+mj-lt"/>
                  <a:buAutoNum type="alphaLcPeriod"/>
                  <a:defRPr sz="2800"/>
                </a:pPr>
                <a:r>
                  <a:rPr dirty="0"/>
                  <a:t>​</a:t>
                </a:r>
                <a:r>
                  <a:rPr sz="2800" dirty="0"/>
                  <a:t>The radicand</a:t>
                </a:r>
              </a:p>
              <a:p>
                <a:pPr marL="514350" indent="-514350">
                  <a:buFont typeface="+mj-lt"/>
                  <a:buAutoNum type="alphaLcPeriod" startAt="2"/>
                  <a:defRPr sz="2800"/>
                </a:pPr>
                <a:r>
                  <a:rPr dirty="0"/>
                  <a:t>​</a:t>
                </a:r>
                <a:r>
                  <a:rPr sz="2800" dirty="0"/>
                  <a:t>The index</a:t>
                </a:r>
              </a:p>
              <a:p>
                <a:pPr marL="514350" indent="-514350">
                  <a:buFont typeface="+mj-lt"/>
                  <a:buAutoNum type="alphaLcPeriod" startAt="3"/>
                  <a:defRPr sz="2800"/>
                </a:pPr>
                <a:r>
                  <a:rPr dirty="0"/>
                  <a:t>​</a:t>
                </a:r>
                <a:r>
                  <a:rPr sz="2800" dirty="0"/>
                  <a:t>The value of </a:t>
                </a:r>
                <a14:m>
                  <m:oMath xmlns:m="http://schemas.openxmlformats.org/officeDocument/2006/math">
                    <m:r>
                      <a:rPr>
                        <a:latin typeface="Cambria Math" panose="02040503050406030204" pitchFamily="18" charset="0"/>
                      </a:rPr>
                      <m:t>𝑐</m:t>
                    </m:r>
                  </m:oMath>
                </a14:m>
                <a:r>
                  <a:rPr sz="2800" dirty="0"/>
                  <a:t> if </a:t>
                </a:r>
                <a14:m>
                  <m:oMath xmlns:m="http://schemas.openxmlformats.org/officeDocument/2006/math">
                    <m:r>
                      <a:rPr>
                        <a:latin typeface="Cambria Math" panose="02040503050406030204" pitchFamily="18" charset="0"/>
                      </a:rPr>
                      <m:t>𝑎</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𝑏</m:t>
                    </m:r>
                    <m:r>
                      <a:rPr>
                        <a:latin typeface="Cambria Math" panose="02040503050406030204" pitchFamily="18" charset="0"/>
                      </a:rPr>
                      <m:t>=12</m:t>
                    </m:r>
                  </m:oMath>
                </a14:m>
                <a:endParaRPr sz="2800" dirty="0"/>
              </a:p>
              <a:p>
                <a:pPr marL="514350" indent="-514350">
                  <a:buFont typeface="+mj-lt"/>
                  <a:buAutoNum type="alphaLcPeriod" startAt="4"/>
                  <a:defRPr sz="2800"/>
                </a:pPr>
                <a:r>
                  <a:rPr dirty="0"/>
                  <a:t>​</a:t>
                </a:r>
                <a:r>
                  <a:rPr sz="2800" dirty="0"/>
                  <a:t>The value of </a:t>
                </a:r>
                <a14:m>
                  <m:oMath xmlns:m="http://schemas.openxmlformats.org/officeDocument/2006/math">
                    <m:r>
                      <a:rPr>
                        <a:latin typeface="Cambria Math" panose="02040503050406030204" pitchFamily="18" charset="0"/>
                      </a:rPr>
                      <m:t>𝑐</m:t>
                    </m:r>
                  </m:oMath>
                </a14:m>
                <a:r>
                  <a:rPr sz="2800" dirty="0"/>
                  <a:t> if </a:t>
                </a:r>
                <a14:m>
                  <m:oMath xmlns:m="http://schemas.openxmlformats.org/officeDocument/2006/math">
                    <m:r>
                      <a:rPr>
                        <a:latin typeface="Cambria Math" panose="02040503050406030204" pitchFamily="18" charset="0"/>
                      </a:rPr>
                      <m:t>𝑎</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𝑏</m:t>
                    </m:r>
                    <m:r>
                      <a:rPr>
                        <a:latin typeface="Cambria Math" panose="02040503050406030204" pitchFamily="18" charset="0"/>
                      </a:rPr>
                      <m:t>=2</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radicand is the quantity beneath the radical sign,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oMath>
                </a14:m>
                <a:r>
                  <a:rPr sz="2800" dirty="0"/>
                  <a:t>.</a:t>
                </a:r>
                <a:endParaRPr lang="en-US" sz="2800" dirty="0"/>
              </a:p>
              <a:p>
                <a:pPr>
                  <a:defRPr sz="2800"/>
                </a:pPr>
                <a:endParaRPr sz="2800" dirty="0"/>
              </a:p>
              <a:p>
                <a:pPr marL="514350" indent="-514350">
                  <a:buFont typeface="+mj-lt"/>
                  <a:buAutoNum type="alphaLcPeriod" startAt="2"/>
                  <a:defRPr sz="2800"/>
                </a:pPr>
                <a:r>
                  <a:rPr dirty="0"/>
                  <a:t>​</a:t>
                </a:r>
                <a:r>
                  <a:rPr sz="2800" dirty="0"/>
                  <a:t>Because no index is indicated, the index is </a:t>
                </a:r>
                <a:r>
                  <a:rPr sz="2800" dirty="0">
                    <a:latin typeface="Cambria Math"/>
                  </a:rPr>
                  <a:t>2</a:t>
                </a:r>
                <a:r>
                  <a:rPr sz="2800" dirty="0"/>
                  <a:t>.</a:t>
                </a:r>
              </a:p>
              <a:p>
                <a:pPr>
                  <a:defRPr sz="28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 (cont.)</a:t>
            </a:r>
          </a:p>
        </p:txBody>
      </p:sp>
      <p:sp>
        <p:nvSpPr>
          <p:cNvPr id="3" name="Text Placeholder 2"/>
          <p:cNvSpPr>
            <a:spLocks noGrp="1"/>
          </p:cNvSpPr>
          <p:nvPr>
            <p:ph type="body" sz="quarter" idx="10"/>
          </p:nvPr>
        </p:nvSpPr>
        <p:spPr>
          <a:xfrm>
            <a:off x="457200" y="1205133"/>
            <a:ext cx="8229600" cy="4967067"/>
          </a:xfrm>
        </p:spPr>
        <p:txBody>
          <a:bodyPr/>
          <a:lstStyle/>
          <a:p>
            <a:pPr>
              <a:defRPr sz="2800"/>
            </a:pPr>
            <a:r>
              <a:rPr lang="en-US" dirty="0"/>
              <a:t>c. </a:t>
            </a:r>
            <a:r>
              <a:rPr dirty="0"/>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62935836"/>
                  </p:ext>
                </p:extLst>
              </p:nvPr>
            </p:nvGraphicFramePr>
            <p:xfrm>
              <a:off x="914400" y="1151878"/>
              <a:ext cx="7772400" cy="2255012"/>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l">
                            <a:defRPr sz="1800"/>
                          </a:pPr>
                          <a:r>
                            <a:rPr sz="280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12</m:t>
                                          </m:r>
                                        </m:e>
                                      </m:d>
                                    </m:e>
                                    <m:sup>
                                      <m:r>
                                        <a:rPr sz="2800">
                                          <a:latin typeface="Cambria Math"/>
                                        </a:rPr>
                                        <m:t>2</m:t>
                                      </m:r>
                                    </m:sup>
                                  </m:sSup>
                                </m:e>
                              </m:rad>
                            </m:oMath>
                          </a14:m>
                          <a:endParaRPr sz="280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169</m:t>
                                  </m:r>
                                </m:e>
                              </m:rad>
                            </m:oMath>
                          </a14:m>
                          <a:endParaRPr sz="2800" dirty="0"/>
                        </a:p>
                      </a:txBody>
                      <a:tcPr/>
                    </a:tc>
                    <a:tc rowSpan="2">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=13</m:t>
                              </m:r>
                            </m:oMath>
                          </a14:m>
                          <a:endParaRPr sz="28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62935836"/>
                  </p:ext>
                </p:extLst>
              </p:nvPr>
            </p:nvGraphicFramePr>
            <p:xfrm>
              <a:off x="914400" y="1151878"/>
              <a:ext cx="7772400" cy="2255012"/>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3" b="-325532"/>
                          </a:stretch>
                        </a:blipFill>
                      </a:tcPr>
                    </a:tc>
                    <a:tc>
                      <a:txBody>
                        <a:bodyPr/>
                        <a:lstStyle/>
                        <a:p>
                          <a:pPr algn="l"/>
                          <a:endParaRPr/>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3" b="-206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558292">
                    <a:tc>
                      <a:txBody>
                        <a:bodyPr/>
                        <a:lstStyle/>
                        <a:p>
                          <a:endParaRPr lang="en-US"/>
                        </a:p>
                      </a:txBody>
                      <a:tcPr>
                        <a:blipFill>
                          <a:blip r:embed="rId2"/>
                          <a:stretch>
                            <a:fillRect t="-210870" r="-99843" b="-123913"/>
                          </a:stretch>
                        </a:blipFill>
                      </a:tcPr>
                    </a:tc>
                    <a:tc rowSpan="2">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36471" r="-99843" b="-34118"/>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2544392314"/>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2</m:t>
                                          </m:r>
                                        </m:e>
                                      </m:d>
                                    </m:e>
                                    <m:sup>
                                      <m:r>
                                        <a:rPr sz="2800">
                                          <a:latin typeface="Cambria Math"/>
                                        </a:rPr>
                                        <m:t>2</m:t>
                                      </m:r>
                                    </m:sup>
                                  </m:sSup>
                                </m:e>
                              </m:rad>
                            </m:oMath>
                          </a14:m>
                          <a:endParaRPr sz="2800" dirty="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5</m:t>
                                  </m:r>
                                </m:e>
                              </m:rad>
                            </m:oMath>
                          </a14:m>
                          <a:endParaRPr sz="2800" dirty="0"/>
                        </a:p>
                      </a:txBody>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2544392314"/>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6" b="-247872"/>
                          </a:stretch>
                        </a:blipFill>
                      </a:tcPr>
                    </a:tc>
                    <a:tc>
                      <a:txBody>
                        <a:bodyPr/>
                        <a:lstStyle/>
                        <a:p>
                          <a:pPr algn="l"/>
                          <a:endParaRPr dirty="0"/>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6" b="-133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67241" r="-99846" b="-14655"/>
                          </a:stretch>
                        </a:blipFill>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95691284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2435</Words>
  <Application>Microsoft Office PowerPoint</Application>
  <PresentationFormat>On-screen Show (4:3)</PresentationFormat>
  <Paragraphs>239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Cambria Math</vt:lpstr>
      <vt:lpstr>Calibri</vt:lpstr>
      <vt:lpstr>Courier New</vt:lpstr>
      <vt:lpstr>Arial</vt:lpstr>
      <vt:lpstr>Office Theme</vt:lpstr>
      <vt:lpstr>Section 1.4</vt:lpstr>
      <vt:lpstr>Radical Notation</vt:lpstr>
      <vt:lpstr>Perfect Powers</vt:lpstr>
      <vt:lpstr>Example 1: Using Radical Notation</vt:lpstr>
      <vt:lpstr>Example 1: Using Radical Notation (cont.)</vt:lpstr>
      <vt:lpstr>Example 2: Using Radical Notation</vt:lpstr>
      <vt:lpstr>Example 2: Using Radical Notation (cont.)</vt:lpstr>
      <vt:lpstr>Example 2: Using Radical Notation (cont.)</vt:lpstr>
      <vt:lpstr>Example 2: Using Radical Notation (cont.)</vt:lpstr>
      <vt:lpstr>Simplified Radical Form</vt:lpstr>
      <vt:lpstr>Properties of Radicals</vt:lpstr>
      <vt:lpstr>Properties of Radicals (cont.)</vt:lpstr>
      <vt:lpstr>Example 3: Simplifying Radical Expressions</vt:lpstr>
      <vt:lpstr>Example 3: Simplifying Radical Expressions (cont.)</vt:lpstr>
      <vt:lpstr>Example 3: Simplifying Radical Expressions (cont.)</vt:lpstr>
      <vt:lpstr>Example 3: Simplifying Radical Expressions (cont.)</vt:lpstr>
      <vt:lpstr>CAUTION!</vt:lpstr>
      <vt:lpstr>Example 4: Rationalizing the Denominator</vt:lpstr>
      <vt:lpstr>Example 4: Rationalizing the Denominator (cont.)</vt:lpstr>
      <vt:lpstr>Example 4: Rationalizing the Denominator (cont.)</vt:lpstr>
      <vt:lpstr>Example 4: Rationalizing the Denominator (cont.)</vt:lpstr>
      <vt:lpstr>Example 5: Rationalizing the Numerator</vt:lpstr>
      <vt:lpstr>Example 5: Rationalizing the Numerator (cont.)</vt:lpstr>
      <vt:lpstr>Example 6: Combining Radical Expressions</vt:lpstr>
      <vt:lpstr>Example 6: Combining Radical Expressions (cont.)</vt:lpstr>
      <vt:lpstr>Example 6: Combining Radical Expressions (cont.)</vt:lpstr>
      <vt:lpstr>Example 6: Combining Radical Expressions (cont.)</vt:lpstr>
      <vt:lpstr>Rational Number Exponents</vt:lpstr>
      <vt:lpstr>Example 7: Simplifying Expressions</vt:lpstr>
      <vt:lpstr>Example 7: Simplifying Expressions (cont.)</vt:lpstr>
      <vt:lpstr>Example 7: Simplifying Expressions (cont.)</vt:lpstr>
      <vt:lpstr>Example 7: Simplifying Expressions (cont.)</vt:lpstr>
      <vt:lpstr>Example 7: Simplifying Expressions (cont.)</vt:lpstr>
      <vt:lpstr>Example 7: Simplifying Expressions (cont.)</vt:lpstr>
      <vt:lpstr>Example 8: Simplifying Radical Expressions</vt:lpstr>
      <vt:lpstr>Example 8: Simplifying Radical Expressions (cont.)</vt:lpstr>
      <vt:lpstr>Example 8: Simplifying Radical Expressions (cont.)</vt:lpstr>
      <vt:lpstr>Example 9: Using Radical Notation</vt:lpstr>
      <vt:lpstr>Example 9: Using Radical Notation (cont.)</vt:lpstr>
      <vt:lpstr>Example 9: Using Radical Notation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183</cp:revision>
  <dcterms:created xsi:type="dcterms:W3CDTF">2013-04-26T14:43:13Z</dcterms:created>
  <dcterms:modified xsi:type="dcterms:W3CDTF">2020-07-09T11:59:38Z</dcterms:modified>
</cp:coreProperties>
</file>