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6" r:id="rId11"/>
    <p:sldId id="269" r:id="rId12"/>
    <p:sldId id="275" r:id="rId13"/>
    <p:sldId id="270" r:id="rId14"/>
    <p:sldId id="273" r:id="rId15"/>
    <p:sldId id="276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 smtClean="0"/>
              <a:t>Polynomial</a:t>
            </a:r>
            <a:r>
              <a:rPr lang="en-US" dirty="0" smtClean="0"/>
              <a:t>s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Section </a:t>
            </a:r>
            <a:r>
              <a:rPr lang="en-US" smtClean="0"/>
              <a:t>1.5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Adding and Subtracting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36AE26-B15B-41DC-A8F7-3C58CFBD10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4119921"/>
                  </p:ext>
                </p:extLst>
              </p:nvPr>
            </p:nvGraphicFramePr>
            <p:xfrm>
              <a:off x="838200" y="1096977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Begin by distributing the minus sign over all the terms in the second polynomial</a:t>
                          </a:r>
                          <a:r>
                            <a:rPr sz="2000" b="0" dirty="0" smtClean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4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−4+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4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−4+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4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2000" b="0" dirty="0" smtClean="0"/>
                            <a:t>Combine like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36AE26-B15B-41DC-A8F7-3C58CFBD10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4119921"/>
                  </p:ext>
                </p:extLst>
              </p:nvPr>
            </p:nvGraphicFramePr>
            <p:xfrm>
              <a:off x="838200" y="1096977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00" r="-74526" b="-326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Begin by distributing the minus sign over all the terms in the second polynomial</a:t>
                          </a:r>
                          <a:r>
                            <a:rPr sz="2000" b="0" dirty="0" smtClean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579" r="-74526" b="-22236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333" r="-74526" b="-125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333" r="-74526" b="-2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2000" b="0" dirty="0" smtClean="0"/>
                            <a:t>Combine like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Multiplying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Multiply the polynomials,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use the distributive property first, and multiply each term of the first polynomial by each term of the second.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Multiplying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1EEC4DB-A49A-4DED-AC6D-635CD74CFA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1261754"/>
                  </p:ext>
                </p:extLst>
              </p:nvPr>
            </p:nvGraphicFramePr>
            <p:xfrm>
              <a:off x="838200" y="1630680"/>
              <a:ext cx="8007604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12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Multiply the second polynomial by each term of the first</a:t>
                          </a:r>
                          <a:r>
                            <a:rPr sz="1600" b="0" dirty="0" smtClean="0"/>
                            <a:t>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:r>
                            <a:rPr lang="en-US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23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:r>
                            <a:rPr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=8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𝑦𝑧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𝑥𝑦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 smtClean="0"/>
                            <a:t>None of the resulting terms are similar, so the final answer is a polynomial of </a:t>
                          </a:r>
                          <a:r>
                            <a:rPr lang="en-US" sz="1600" b="0" dirty="0" smtClean="0">
                              <a:latin typeface="Cambria Math"/>
                            </a:rPr>
                            <a:t>6</a:t>
                          </a:r>
                          <a:r>
                            <a:rPr lang="en-US" sz="1600" b="0" dirty="0" smtClean="0"/>
                            <a:t> terms.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5964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1EEC4DB-A49A-4DED-AC6D-635CD74CFA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1261754"/>
                  </p:ext>
                </p:extLst>
              </p:nvPr>
            </p:nvGraphicFramePr>
            <p:xfrm>
              <a:off x="838200" y="1630680"/>
              <a:ext cx="8007604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12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353" r="-56734" b="-31617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Multiply the second polynomial by each term of the first</a:t>
                          </a:r>
                          <a:r>
                            <a:rPr sz="1600" b="0" dirty="0" smtClean="0"/>
                            <a:t>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353" r="-56734" b="-21617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444" r="-56734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 smtClean="0"/>
                            <a:t>None of the resulting terms are similar, so the final answer is a polynomial of </a:t>
                          </a:r>
                          <a:r>
                            <a:rPr lang="en-US" sz="1600" b="0" dirty="0" smtClean="0">
                              <a:latin typeface="Cambria Math"/>
                            </a:rPr>
                            <a:t>6</a:t>
                          </a:r>
                          <a:r>
                            <a:rPr lang="en-US" sz="1600" b="0" dirty="0" smtClean="0"/>
                            <a:t> terms.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59647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Multiplying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5187CC-0D64-477C-A168-95CE0E2DF1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0877097"/>
                  </p:ext>
                </p:extLst>
              </p:nvPr>
            </p:nvGraphicFramePr>
            <p:xfrm>
              <a:off x="914400" y="1105523"/>
              <a:ext cx="77724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Multiply the second polynomial by each term of the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:r>
                            <a:rPr lang="en-US" sz="20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𝑎𝑏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:r>
                            <a:rPr lang="en-US" sz="20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We combine the two similar terms to obtain the final trinomial.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:r>
                            <a:rPr lang="en-US" sz="20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5187CC-0D64-477C-A168-95CE0E2DF1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0877097"/>
                  </p:ext>
                </p:extLst>
              </p:nvPr>
            </p:nvGraphicFramePr>
            <p:xfrm>
              <a:off x="914400" y="1105523"/>
              <a:ext cx="77724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99843" b="-32769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Multiply the second polynomial by each term of the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99843" b="-22272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31" r="-99843" b="-1261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We combine the two similar terms to obtain the final trinomial.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231" r="-99843" b="-2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The FOIL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When a binomial is multiplied by another binomial, as in Example 3b, the acronym </a:t>
                </a:r>
                <a:r>
                  <a:rPr sz="2800" b="1"/>
                  <a:t>FOIL</a:t>
                </a:r>
                <a:r>
                  <a:rPr sz="2800"/>
                  <a:t> is commonly used as a reminder of the four necessary products. Again consider the product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. Each letter represents a pair of terms to multiply: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E43B65-9E45-47D4-BDD8-A31EF382D1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4437757"/>
                  </p:ext>
                </p:extLst>
              </p:nvPr>
            </p:nvGraphicFramePr>
            <p:xfrm>
              <a:off x="1295400" y="3657600"/>
              <a:ext cx="7250065" cy="17026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1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89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F</a:t>
                          </a:r>
                          <a:r>
                            <a:rPr sz="2000" b="0" dirty="0" smtClean="0"/>
                            <a:t>irst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sz="2000" b="1" i="1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1" i="1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sz="2000" b="1" i="1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O</a:t>
                          </a:r>
                          <a:r>
                            <a:rPr sz="2000" b="0" dirty="0" smtClean="0"/>
                            <a:t>uter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I</a:t>
                          </a:r>
                          <a:r>
                            <a:rPr sz="2000" b="0" dirty="0" smtClean="0"/>
                            <a:t>nner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L</a:t>
                          </a:r>
                          <a:r>
                            <a:rPr sz="2000" b="0" dirty="0" smtClean="0"/>
                            <a:t>ast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E43B65-9E45-47D4-BDD8-A31EF382D1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4437757"/>
                  </p:ext>
                </p:extLst>
              </p:nvPr>
            </p:nvGraphicFramePr>
            <p:xfrm>
              <a:off x="1295400" y="3657600"/>
              <a:ext cx="7250065" cy="17026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1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89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F</a:t>
                          </a:r>
                          <a:r>
                            <a:rPr sz="2000" b="0" dirty="0" smtClean="0"/>
                            <a:t>irst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7692" r="-100400" b="-3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7692" b="-3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O</a:t>
                          </a:r>
                          <a:r>
                            <a:rPr sz="2000" b="0" dirty="0" smtClean="0"/>
                            <a:t>uter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97222" r="-100400" b="-2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97222" b="-2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I</a:t>
                          </a:r>
                          <a:r>
                            <a:rPr sz="2000" b="0" dirty="0" smtClean="0"/>
                            <a:t>nner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200000" r="-100400" b="-122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200000" b="-122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L</a:t>
                          </a:r>
                          <a:r>
                            <a:rPr sz="2000" b="0" dirty="0" smtClean="0"/>
                            <a:t>ast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295833" r="-100400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295833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The FOIL Method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Once again, we sum the resulting terms, combining like terms to find the same answer as </a:t>
                </a:r>
                <a:r>
                  <a:rPr sz="2800" dirty="0" smtClean="0"/>
                  <a:t>before</a:t>
                </a:r>
                <a:r>
                  <a:rPr lang="en-US" sz="2800" dirty="0" smtClean="0"/>
                  <a:t>:</a:t>
                </a:r>
                <a:r>
                  <a:rPr sz="2800" dirty="0" smtClean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. While the FOIL acronym is a helpful tool, it is important to realize that it is nothing more than a special application of the distributive property.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Special Product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In the </a:t>
                </a:r>
                <a:r>
                  <a:rPr lang="en-US" dirty="0"/>
                  <a:t>following equations,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represent algebraic </a:t>
                </a:r>
                <a:r>
                  <a:rPr lang="en-US" dirty="0"/>
                  <a:t>expressions.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Special Product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a special product formula to perform the indicated operations.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Special Product Formulas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is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, so we apply </a:t>
                </a:r>
                <a:r>
                  <a:rPr sz="2800" dirty="0" smtClean="0"/>
                  <a:t>the </a:t>
                </a:r>
                <a:r>
                  <a:rPr sz="2800" dirty="0"/>
                  <a:t>third special product </a:t>
                </a:r>
                <a:r>
                  <a:rPr sz="2800" dirty="0" smtClean="0"/>
                  <a:t>formula.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 first special product formula,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Polynomial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sz="2800"/>
                  <a:t> is a monomial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The coefficient of the term is </a:t>
                </a:r>
                <a:r>
                  <a:rPr sz="2800">
                    <a:latin typeface="Cambria Math"/>
                  </a:rPr>
                  <a:t>14</a:t>
                </a:r>
                <a:r>
                  <a:rPr sz="2800"/>
                  <a:t> and the degree of the term is </a:t>
                </a:r>
                <a:r>
                  <a:rPr sz="2800">
                    <a:latin typeface="Cambria Math"/>
                  </a:rPr>
                  <a:t>6</a:t>
                </a:r>
                <a:r>
                  <a:rPr sz="2800"/>
                  <a:t>, which is also the degree of the polynomial.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polynomial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+5.4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/>
                  <a:t> is a binomial in the two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. The degree of the first term is </a:t>
                </a:r>
                <a:r>
                  <a:rPr sz="2800">
                    <a:latin typeface="Cambria Math"/>
                  </a:rPr>
                  <a:t>6</a:t>
                </a:r>
                <a:r>
                  <a:rPr sz="2800"/>
                  <a:t>, and the degree of the second term is </a:t>
                </a:r>
                <a:r>
                  <a:rPr sz="2800">
                    <a:latin typeface="Cambria Math"/>
                  </a:rPr>
                  <a:t>7</a:t>
                </a:r>
                <a:r>
                  <a:rPr sz="2800"/>
                  <a:t>, so the degree of the polynomial as a whole is </a:t>
                </a:r>
                <a:r>
                  <a:rPr sz="2800">
                    <a:latin typeface="Cambria Math"/>
                  </a:rPr>
                  <a:t>7</a:t>
                </a:r>
                <a:r>
                  <a:rPr sz="2800"/>
                  <a:t>. The coefficient of the first term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/>
                  <a:t> and the coefficient of the second term is </a:t>
                </a:r>
                <a:r>
                  <a:rPr sz="2800">
                    <a:latin typeface="Cambria Math"/>
                  </a:rPr>
                  <a:t>5.4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Polynomial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single number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can be considered a polynomial. In particular, it is a monomial of degree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The rationale for assigning degree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to nonzero constants such as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that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can be thought of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800" dirty="0"/>
                  <a:t> (or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times </a:t>
                </a:r>
                <a:r>
                  <a:rPr sz="2800" i="1" dirty="0"/>
                  <a:t>any</a:t>
                </a:r>
                <a:r>
                  <a:rPr sz="2800" dirty="0"/>
                  <a:t> variable raised to the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power). The coefficient of this monomial is itself: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Polynomial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The polynomial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sz="2800"/>
                  <a:t> has four terms and is a polynomial in three variables. If one of the terms of a polynomial consists only of a number, it is referred to as the constant term. The degree of this polynomial is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, and the degrees of the individual terms are, from left to right, </a:t>
                </a:r>
                <a:r>
                  <a:rPr sz="2800">
                    <a:latin typeface="Cambria Math"/>
                  </a:rPr>
                  <a:t>8</a:t>
                </a:r>
                <a:r>
                  <a:rPr sz="2800"/>
                  <a:t>,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,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and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 The coefficients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,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, and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Polynomial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not</a:t>
                </a:r>
                <a:r>
                  <a:rPr sz="2800" dirty="0"/>
                  <a:t> a polynomial because it contains a term in which a variable is raised to a </a:t>
                </a:r>
                <a:r>
                  <a:rPr sz="2800" i="1" dirty="0"/>
                  <a:t>negative</a:t>
                </a:r>
                <a:r>
                  <a:rPr sz="2800" dirty="0"/>
                  <a:t> exponent.</a:t>
                </a:r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 is also </a:t>
                </a:r>
                <a:r>
                  <a:rPr sz="2800" b="1" dirty="0"/>
                  <a:t>not</a:t>
                </a:r>
                <a:r>
                  <a:rPr sz="2800" dirty="0"/>
                  <a:t> a polynomial, because it is equivalent to an expression with a variable raised to a </a:t>
                </a:r>
                <a:r>
                  <a:rPr sz="2800" i="1" dirty="0"/>
                  <a:t>fractional</a:t>
                </a:r>
                <a:r>
                  <a:rPr sz="2800" dirty="0"/>
                  <a:t> exponent,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Polynomials of a Single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polynomial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of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can be written in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…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are numbers,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sz="2800" dirty="0" smtClean="0"/>
                  <a:t>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 nonnegative integer. This form is called </a:t>
                </a:r>
                <a:r>
                  <a:rPr sz="2800" b="1" dirty="0"/>
                  <a:t>descending order</a:t>
                </a:r>
                <a:r>
                  <a:rPr sz="2800" dirty="0"/>
                  <a:t>, because the powers descend from left to right. The </a:t>
                </a:r>
                <a:r>
                  <a:rPr sz="2800" b="1" dirty="0"/>
                  <a:t>leading coefficient</a:t>
                </a:r>
                <a:r>
                  <a:rPr sz="2800" dirty="0"/>
                  <a:t> of this polynomial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Adding and Subtracting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Add or subtract the polynomials,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first step is always to identify and group like terms. The like terms are then combined using the distributive property.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Adding and Subtracting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3238A20-1246-4EDE-86D4-700EF4BFE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9683275"/>
                  </p:ext>
                </p:extLst>
              </p:nvPr>
            </p:nvGraphicFramePr>
            <p:xfrm>
              <a:off x="838200" y="1645271"/>
              <a:ext cx="7848981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7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600" b="0" dirty="0" smtClean="0"/>
                            <a:t>Note that the terms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6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ar-AE" sz="1600" b="0" dirty="0"/>
                            <a:t> </a:t>
                          </a:r>
                          <a:r>
                            <a:rPr lang="en-US" sz="1600" b="0" dirty="0" smtClean="0"/>
                            <a:t/>
                          </a:r>
                          <a:br>
                            <a:rPr lang="en-US" sz="1600" b="0" dirty="0" smtClean="0"/>
                          </a:br>
                          <a:r>
                            <a:rPr lang="en-US" sz="1600" b="0" dirty="0" smtClean="0"/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1600" b="0" dirty="0"/>
                            <a:t> </a:t>
                          </a:r>
                          <a:r>
                            <a:rPr lang="en-US" sz="1600" b="0" dirty="0"/>
                            <a:t>are similar, since multiplication is commutative</a:t>
                          </a:r>
                          <a:r>
                            <a:rPr lang="en-US" sz="1600" b="0" dirty="0" smtClean="0"/>
                            <a:t>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:r>
                            <a:rPr lang="en-US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:r>
                            <a:rPr lang="en-US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:r>
                            <a:rPr lang="en-US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1600" b="0" dirty="0" smtClean="0"/>
                            <a:t>Combine like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3238A20-1246-4EDE-86D4-700EF4BFE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9683275"/>
                  </p:ext>
                </p:extLst>
              </p:nvPr>
            </p:nvGraphicFramePr>
            <p:xfrm>
              <a:off x="838200" y="1645271"/>
              <a:ext cx="7848981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7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53819" b="-32459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5809" t="-2717" b="-40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452" r="-53819" b="-21935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836" r="-53819" b="-1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836" r="-5381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1600" b="0" dirty="0" smtClean="0"/>
                            <a:t>Combine like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2042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Courier New</vt:lpstr>
      <vt:lpstr>Calibri</vt:lpstr>
      <vt:lpstr>Arial</vt:lpstr>
      <vt:lpstr>Cambria Math</vt:lpstr>
      <vt:lpstr>Office Theme</vt:lpstr>
      <vt:lpstr>Section 1.5</vt:lpstr>
      <vt:lpstr>Example 1: Polynomial Expressions</vt:lpstr>
      <vt:lpstr>Example 1: Polynomial Expressions (cont.)</vt:lpstr>
      <vt:lpstr>Example 1: Polynomial Expressions (cont.)</vt:lpstr>
      <vt:lpstr>Example 1: Polynomial Expressions (cont.)</vt:lpstr>
      <vt:lpstr>Polynomials of a Single Variable</vt:lpstr>
      <vt:lpstr>Example 2: Adding and Subtracting Polynomials</vt:lpstr>
      <vt:lpstr>Note:</vt:lpstr>
      <vt:lpstr>Example 2: Adding and Subtracting Polynomials (cont.)</vt:lpstr>
      <vt:lpstr>Example 2: Adding and Subtracting Polynomials (cont.)</vt:lpstr>
      <vt:lpstr>Example 3: Multiplying Polynomials</vt:lpstr>
      <vt:lpstr>Note:</vt:lpstr>
      <vt:lpstr>Example 3: Multiplying Polynomials (cont.)</vt:lpstr>
      <vt:lpstr>Example 3: Multiplying Polynomials (cont.)</vt:lpstr>
      <vt:lpstr>Example 4: The FOIL Method</vt:lpstr>
      <vt:lpstr>Example 4: The FOIL Method (cont.)</vt:lpstr>
      <vt:lpstr>Special Product Formulas</vt:lpstr>
      <vt:lpstr>Example 5: Using Special Product Formulas</vt:lpstr>
      <vt:lpstr>Example 5: Using Special Product Formulas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133</cp:revision>
  <dcterms:created xsi:type="dcterms:W3CDTF">2013-04-26T14:43:13Z</dcterms:created>
  <dcterms:modified xsi:type="dcterms:W3CDTF">2020-07-09T17:26:12Z</dcterms:modified>
</cp:coreProperties>
</file>