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2" r:id="rId6"/>
    <p:sldId id="282" r:id="rId7"/>
    <p:sldId id="265" r:id="rId8"/>
    <p:sldId id="266" r:id="rId9"/>
    <p:sldId id="283" r:id="rId10"/>
    <p:sldId id="271" r:id="rId11"/>
    <p:sldId id="272" r:id="rId12"/>
    <p:sldId id="275" r:id="rId13"/>
    <p:sldId id="277" r:id="rId14"/>
    <p:sldId id="278" r:id="rId15"/>
    <p:sldId id="281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Allison Conger" initials="AC" lastIdx="1" clrIdx="1">
    <p:extLst>
      <p:ext uri="{19B8F6BF-5375-455C-9EA6-DF929625EA0E}">
        <p15:presenceInfo xmlns:p15="http://schemas.microsoft.com/office/powerpoint/2012/main" userId="S::aconger@hawkeslearning.com::ade6c5c3-e633-4050-96d1-34f11caf60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1" autoAdjust="0"/>
    <p:restoredTop sz="94660"/>
  </p:normalViewPr>
  <p:slideViewPr>
    <p:cSldViewPr>
      <p:cViewPr varScale="1">
        <p:scale>
          <a:sx n="96" d="100"/>
          <a:sy n="96" d="100"/>
        </p:scale>
        <p:origin x="102" y="48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Rational Expressions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</a:t>
            </a:r>
            <a:r>
              <a:rPr lang="en-US" dirty="0"/>
              <a:t>1.7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Combining Rational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Multiply or divide the rational expressions, as indicated.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−10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Combining Rational Expressions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B9CA099-23D3-4B38-8F76-80ECAEDC791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83579341"/>
                  </p:ext>
                </p:extLst>
              </p:nvPr>
            </p:nvGraphicFramePr>
            <p:xfrm>
              <a:off x="838200" y="1447800"/>
              <a:ext cx="8077200" cy="268427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581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9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922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+3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−10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+3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−3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lang="en-US" sz="2000" b="0" dirty="0"/>
                            <a:t>We begin by factoring both numerators and denominators, and then write the product of the two rational expressions as a single fraction.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922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+5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−2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+3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−3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−2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922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+5</m:t>
                                      </m:r>
                                    </m:e>
                                  </m:d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−2</m:t>
                                          </m:r>
                                        </m:e>
                                      </m:d>
                                    </m:e>
                                  </m:borderBox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+3</m:t>
                                      </m:r>
                                    </m:e>
                                  </m:d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−2</m:t>
                                          </m:r>
                                        </m:e>
                                      </m:d>
                                    </m:e>
                                  </m:borderBox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lang="en-US" sz="2000" b="0" dirty="0"/>
                            <a:t>Since we have already factored the polynomials completely, any common factors that can be canceled are easily identified.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922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+5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+3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B9CA099-23D3-4B38-8F76-80ECAEDC791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83579341"/>
                  </p:ext>
                </p:extLst>
              </p:nvPr>
            </p:nvGraphicFramePr>
            <p:xfrm>
              <a:off x="838200" y="1447800"/>
              <a:ext cx="8077200" cy="268427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581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9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619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752" r="-125510" b="-318349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lang="en-US" sz="2000" b="0" dirty="0"/>
                            <a:t>We begin by factoring both numerators and denominators, and then write the product of the two rational expressions as a single fraction.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741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1818" r="-125510" b="-21545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41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00000" r="-125510" b="-113514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lang="en-US" sz="2000" b="0" dirty="0"/>
                            <a:t>Since we have already factored the polynomials completely, any common factors that can be canceled are easily identified.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41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00000" r="-125510" b="-1351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Combining Rational Expressions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4853354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63148A6-6A6E-4550-ACD8-CF602906E6B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9459452"/>
                  </p:ext>
                </p:extLst>
              </p:nvPr>
            </p:nvGraphicFramePr>
            <p:xfrm>
              <a:off x="914400" y="1066800"/>
              <a:ext cx="7848600" cy="2979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124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24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922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+5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−14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÷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−4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+4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9</m:t>
                                  </m:r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800" b="0" dirty="0"/>
                            <a:t>We divide the first rational expression by the second by inverting the second fraction and multiplying. Note that we</a:t>
                          </a:r>
                          <a:r>
                            <a:rPr lang="en-US" sz="1800" b="0" dirty="0"/>
                            <a:t> have</a:t>
                          </a:r>
                          <a:r>
                            <a:rPr sz="1800" b="0" dirty="0"/>
                            <a:t> factor</a:t>
                          </a:r>
                          <a:r>
                            <a:rPr lang="en-US" sz="1800" b="0" dirty="0"/>
                            <a:t>ed</a:t>
                          </a:r>
                          <a:r>
                            <a:rPr sz="1800" b="0" dirty="0"/>
                            <a:t> all the polynomials and invert</a:t>
                          </a:r>
                          <a:r>
                            <a:rPr lang="en-US" sz="1800" b="0" dirty="0"/>
                            <a:t>ed</a:t>
                          </a:r>
                          <a:r>
                            <a:rPr sz="1800" b="0" dirty="0"/>
                            <a:t> the second fraction in </a:t>
                          </a:r>
                          <a:br>
                            <a:rPr lang="en-US" sz="1800" b="0" dirty="0"/>
                          </a:br>
                          <a:r>
                            <a:rPr sz="1800" b="0" dirty="0"/>
                            <a:t>one step.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922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+7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−2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9</m:t>
                                  </m:r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−2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922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limUpp>
                                    <m:limUp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UppPr>
                                    <m:e>
                                      <m:borderBox>
                                        <m:borderBoxPr>
                                          <m:hideTop m:val="on"/>
                                          <m:hideBot m:val="on"/>
                                          <m:hideLeft m:val="on"/>
                                          <m:hideRight m:val="on"/>
                                          <m:strikeTLBR m:val="on"/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orderBox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9</m:t>
                                          </m:r>
                                        </m:e>
                                      </m:borderBox>
                                    </m:e>
                                    <m:lim>
                                      <m:r>
                                        <a:rPr sz="2400">
                                          <a:latin typeface="Cambria Math"/>
                                        </a:rPr>
                                        <m:t>3</m:t>
                                      </m:r>
                                    </m:lim>
                                  </m:limUpp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limUpp>
                                        <m:limUp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UppPr>
                                        <m:e>
                                          <m:borderBox>
                                            <m:borderBoxPr>
                                              <m:hideTop m:val="on"/>
                                              <m:hideBot m:val="on"/>
                                              <m:hideLeft m:val="on"/>
                                              <m:hideRight m:val="on"/>
                                              <m:strikeTLBR m:val="on"/>
                                              <m:ctrlPr>
                                                <a:rPr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orderBoxPr>
                                            <m:e>
                                              <m:r>
                                                <a:rPr sz="24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e>
                                          </m:borderBox>
                                        </m:e>
                                        <m:lim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lim>
                                      </m:limUpp>
                                    </m:sup>
                                  </m:sSup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+7</m:t>
                                      </m:r>
                                    </m:e>
                                  </m:d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−2</m:t>
                                          </m:r>
                                        </m:e>
                                      </m:d>
                                    </m:e>
                                  </m:borderBox>
                                </m:num>
                                <m:den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borderBox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borderBox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−2</m:t>
                                          </m:r>
                                        </m:e>
                                      </m:d>
                                    </m:e>
                                    <m:sup>
                                      <m:borderBox>
                                        <m:borderBoxPr>
                                          <m:hideTop m:val="on"/>
                                          <m:hideBot m:val="on"/>
                                          <m:hideLeft m:val="on"/>
                                          <m:hideRight m:val="on"/>
                                          <m:strikeTLBR m:val="on"/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orderBox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</m:borderBox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800" b="0" dirty="0"/>
                            <a:t>Now we proceed to cancel common factors (including constant factors) to obtain the final answer.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922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+7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63148A6-6A6E-4550-ACD8-CF602906E6B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9459452"/>
                  </p:ext>
                </p:extLst>
              </p:nvPr>
            </p:nvGraphicFramePr>
            <p:xfrm>
              <a:off x="914400" y="1066800"/>
              <a:ext cx="7848600" cy="297973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124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24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619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587" r="-151072" b="-357798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800" b="0" dirty="0"/>
                            <a:t>We divide the first rational expression by the second by inverting the second fraction and multiplying. Note that we</a:t>
                          </a:r>
                          <a:r>
                            <a:rPr lang="en-US" sz="1800" b="0" dirty="0"/>
                            <a:t> have</a:t>
                          </a:r>
                          <a:r>
                            <a:rPr sz="1800" b="0" dirty="0"/>
                            <a:t> factor</a:t>
                          </a:r>
                          <a:r>
                            <a:rPr lang="en-US" sz="1800" b="0" dirty="0"/>
                            <a:t>ed</a:t>
                          </a:r>
                          <a:r>
                            <a:rPr sz="1800" b="0" dirty="0"/>
                            <a:t> all the polynomials and invert</a:t>
                          </a:r>
                          <a:r>
                            <a:rPr lang="en-US" sz="1800" b="0" dirty="0"/>
                            <a:t>ed</a:t>
                          </a:r>
                          <a:r>
                            <a:rPr sz="1800" b="0" dirty="0"/>
                            <a:t> the second fraction in </a:t>
                          </a:r>
                          <a:br>
                            <a:rPr lang="en-US" sz="1800" b="0" dirty="0"/>
                          </a:br>
                          <a:r>
                            <a:rPr sz="1800" b="0" dirty="0"/>
                            <a:t>one step.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011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87023" r="-151072" b="-19771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547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75000" r="-151072" b="-8500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800" b="0" dirty="0"/>
                            <a:t>Now we proceed to cancel common factors (including constant factors) to obtain the final answer.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619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53211" r="-151072" b="-917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Simplifying Complex Rational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Simplify the complex rational expressions.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</m:den>
                    </m:f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Simplifying Complex Rational Expressions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  <a:endParaRPr lang="en-US" sz="2800" b="1" dirty="0"/>
          </a:p>
          <a:p>
            <a:endParaRPr sz="800" dirty="0"/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AAFCDDDC-D1B4-4D91-9865-C32332DE71D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50724627"/>
                  </p:ext>
                </p:extLst>
              </p:nvPr>
            </p:nvGraphicFramePr>
            <p:xfrm>
              <a:off x="838200" y="1483581"/>
              <a:ext cx="7848600" cy="339321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036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779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921322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h</m:t>
                                      </m:r>
                                    </m:den>
                                  </m:f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h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h</m:t>
                                      </m:r>
                                    </m:den>
                                  </m:f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num>
                                <m:den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h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den>
                                  </m:f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This complex rational expression contains two rational expressions in the numerator. It may be helpful to write the</a:t>
                          </a:r>
                          <a:r>
                            <a:rPr lang="en-US" sz="1800" b="0" baseline="0" dirty="0"/>
                            <a:t> </a:t>
                          </a:r>
                          <a:r>
                            <a:rPr sz="1800" b="0" dirty="0"/>
                            <a:t>denominator as a fraction, as we have done here, in order to determine that the LCD of all the fractions making up the overall expression is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1800" b="0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.</a:t>
                          </a:r>
                          <a:r>
                            <a:rPr lang="en-US" sz="1800" b="0" dirty="0"/>
                            <a:t> </a:t>
                          </a:r>
                          <a:r>
                            <a:rPr sz="1800" b="0" dirty="0"/>
                            <a:t>We multiply the numerator and denominator by the LCD (so we are multiplying the overall expression by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)</a:t>
                          </a:r>
                          <a:r>
                            <a:rPr lang="en-US" sz="1800" b="0" dirty="0"/>
                            <a:t>,</a:t>
                          </a:r>
                          <a:r>
                            <a:rPr lang="en-US" sz="1800" b="0" baseline="0" dirty="0"/>
                            <a:t> then c</a:t>
                          </a:r>
                          <a:r>
                            <a:rPr sz="1800" b="0" dirty="0"/>
                            <a:t>ancel out the common factor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h</m:t>
                              </m:r>
                            </m:oMath>
                          </a14:m>
                          <a:r>
                            <a:rPr sz="1800" b="0" dirty="0"/>
                            <a:t> to arrive at the final answer.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21322"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88575"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borderBox>
                                </m:num>
                                <m:den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h</m:t>
                                          </m:r>
                                        </m:e>
                                      </m:d>
                                    </m:e>
                                  </m:borderBox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AAFCDDDC-D1B4-4D91-9865-C32332DE71D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50724627"/>
                  </p:ext>
                </p:extLst>
              </p:nvPr>
            </p:nvGraphicFramePr>
            <p:xfrm>
              <a:off x="838200" y="1483581"/>
              <a:ext cx="7848600" cy="339321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036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2779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9213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311" r="-770270" b="-2688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790" t="-3311" r="-160274" b="-268874"/>
                          </a:stretch>
                        </a:blipFill>
                      </a:tcPr>
                    </a:tc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3476" t="-8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21322"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3790" t="-103311" r="-160274" b="-16887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88575"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790" t="-236154" r="-160274" b="-9615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790" t="-349600" r="-16027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Simplifying Complex Rational Expressions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95400"/>
            <a:ext cx="8229600" cy="4700954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6C80DDE-D3AE-4081-9B0A-63AACA3BFDA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34581452"/>
                  </p:ext>
                </p:extLst>
              </p:nvPr>
            </p:nvGraphicFramePr>
            <p:xfrm>
              <a:off x="884583" y="1044155"/>
              <a:ext cx="7997381" cy="412073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155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800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805658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−2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−2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𝑦</m:t>
                                      </m:r>
                                    </m:den>
                                  </m:f>
                                </m:num>
                                <m:den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This expression is a complex rational expression, a fact that is more clear once we rewrite the terms that have negative exponents as fractions.</a:t>
                          </a:r>
                          <a:endParaRPr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97554"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𝑦</m:t>
                                      </m:r>
                                    </m:den>
                                  </m:f>
                                </m:num>
                                <m:den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The LCD in this case is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sz="1800" b="0" dirty="0"/>
                            <a:t>, so we multiply the top and bottom by this and factor the resulting polynomials.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11665"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 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11665"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𝑥𝑦</m:t>
                                  </m:r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borderBox>
                                </m:num>
                                <m:den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borderBox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lang="en-US" sz="1800" b="0" dirty="0"/>
                            <a:t>We c</a:t>
                          </a:r>
                          <a:r>
                            <a:rPr sz="1800" b="0" dirty="0"/>
                            <a:t>ancel the common factor of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sz="1800" b="0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to obtain the final simplified expression.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11665"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𝑥𝑦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6C80DDE-D3AE-4081-9B0A-63AACA3BFDA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34581452"/>
                  </p:ext>
                </p:extLst>
              </p:nvPr>
            </p:nvGraphicFramePr>
            <p:xfrm>
              <a:off x="884583" y="1044155"/>
              <a:ext cx="7997381" cy="412073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155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800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9881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r="-556500" b="-317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1538" r="-242462" b="-317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This expression is a complex rational expression, a fact that is more clear once we rewrite the terms that have negative exponents as fractions.</a:t>
                          </a:r>
                          <a:endParaRPr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97554"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1538" t="-98780" r="-242462" b="-2140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6624" t="-98780" b="-2140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11665"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1538" t="-278632" r="-2424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 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11665">
                    <a:tc>
                      <a:txBody>
                        <a:bodyPr/>
                        <a:lstStyle/>
                        <a:p>
                          <a:pPr algn="l"/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1538" t="-378632" r="-24246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6624" t="-378632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11665"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1538" t="-478632" r="-242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Rational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A </a:t>
                </a:r>
                <a:r>
                  <a:rPr sz="2800" b="1" dirty="0"/>
                  <a:t>rational expression</a:t>
                </a:r>
                <a:r>
                  <a:rPr sz="2800" dirty="0"/>
                  <a:t> is an expression that can be written as a </a:t>
                </a:r>
                <a:r>
                  <a:rPr sz="2800" i="1" dirty="0"/>
                  <a:t>ratio</a:t>
                </a:r>
                <a:r>
                  <a:rPr sz="2800" dirty="0"/>
                  <a:t> of two polynomials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sz="2800" dirty="0"/>
                  <a:t>. </a:t>
                </a:r>
                <a:r>
                  <a:rPr lang="en-US" sz="2800" dirty="0"/>
                  <a:t>S</a:t>
                </a:r>
                <a:r>
                  <a:rPr sz="2800" dirty="0"/>
                  <a:t>uch a fraction is undefined for any value(s) of the variable(s) for which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𝑄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. A given rational expression is </a:t>
                </a:r>
                <a:r>
                  <a:rPr sz="2800" i="1" dirty="0"/>
                  <a:t>simplified</a:t>
                </a:r>
                <a:r>
                  <a:rPr sz="2800" dirty="0"/>
                  <a:t> or </a:t>
                </a:r>
                <a:r>
                  <a:rPr sz="2800" i="1" dirty="0"/>
                  <a:t>reduced</a:t>
                </a:r>
                <a:r>
                  <a:rPr sz="2800" dirty="0"/>
                  <a:t> when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sz="2800" dirty="0"/>
                  <a:t> </a:t>
                </a:r>
                <a:r>
                  <a:rPr lang="en-US" sz="2800" dirty="0"/>
                  <a:t>contain</a:t>
                </a:r>
                <a:r>
                  <a:rPr sz="2800" dirty="0"/>
                  <a:t> no common factors (other than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sz="2800" dirty="0"/>
                  <a:t>).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Simplifying Rational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Simplify the following rational expressions, and indicate values of the variable that must be excluded.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Simplifying Rational Expressions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  <a:endParaRPr lang="en-US" sz="2800" b="1" dirty="0"/>
          </a:p>
          <a:p>
            <a:endParaRPr sz="1200" dirty="0"/>
          </a:p>
          <a:p>
            <a:pPr marL="514350" indent="-514350">
              <a:buFont typeface="+mj-lt"/>
              <a:buAutoNum type="alphaLcPeriod"/>
              <a:defRPr sz="2800"/>
            </a:pPr>
            <a:r>
              <a:rPr lang="en-US" dirty="0"/>
              <a:t> 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4BE8666-0491-4E0E-95C0-2E2AA7D3D59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73261104"/>
                  </p:ext>
                </p:extLst>
              </p:nvPr>
            </p:nvGraphicFramePr>
            <p:xfrm>
              <a:off x="914400" y="1676400"/>
              <a:ext cx="7772400" cy="202514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962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−8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−2</m:t>
                                          </m:r>
                                        </m:e>
                                      </m:d>
                                    </m:e>
                                  </m:borderBox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2400">
                                          <a:latin typeface="Cambria Math"/>
                                        </a:rPr>
                                        <m:t>+2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+4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−2</m:t>
                                          </m:r>
                                        </m:e>
                                      </m:d>
                                    </m:e>
                                  </m:borderBox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After factoring both polynomials, we cancel the common factor of </a:t>
                          </a:r>
                          <a14:m>
                            <m:oMath xmlns:m="http://schemas.openxmlformats.org/officeDocument/2006/math">
                              <m:r>
                                <a:rPr sz="20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 b="0">
                                  <a:latin typeface="Cambria Math"/>
                                </a:rPr>
                                <m:t>−2</m:t>
                              </m:r>
                            </m:oMath>
                          </a14:m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800"/>
                          </a:pPr>
                          <a:r>
                            <a:rPr lang="ar-AE"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ar-AE"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ar-AE"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ar-AE"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ar-AE"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400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ar-AE" sz="240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1800" b="0" i="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 </m:t>
                              </m:r>
                              <m:r>
                                <a:rPr lang="ar-AE"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ar-AE" sz="2400">
                                  <a:latin typeface="Cambria Math"/>
                                </a:rPr>
                                <m:t>≠</m:t>
                              </m:r>
                              <m:r>
                                <a:rPr lang="ar-AE" sz="2400">
                                  <a:latin typeface="Cambria Math"/>
                                </a:rPr>
                                <m:t>0</m:t>
                              </m:r>
                              <m:r>
                                <a:rPr lang="ar-AE" sz="2400">
                                  <a:latin typeface="Cambria Math"/>
                                </a:rPr>
                                <m:t>, </m:t>
                              </m:r>
                              <m:r>
                                <a:rPr lang="ar-AE" sz="240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Note that even though the final expression is defined when </a:t>
                          </a:r>
                          <a14:m>
                            <m:oMath xmlns:m="http://schemas.openxmlformats.org/officeDocument/2006/math">
                              <m:r>
                                <a:rPr sz="20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 b="0">
                                  <a:latin typeface="Cambria Math"/>
                                </a:rPr>
                                <m:t>=</m:t>
                              </m:r>
                              <m:r>
                                <a:rPr sz="2000" b="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r>
                            <a:rPr sz="2000" b="0" dirty="0"/>
                            <a:t>, the first and last expressions are equal only where both are defined.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4BE8666-0491-4E0E-95C0-2E2AA7D3D59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73261104"/>
                  </p:ext>
                </p:extLst>
              </p:nvPr>
            </p:nvGraphicFramePr>
            <p:xfrm>
              <a:off x="914400" y="1676400"/>
              <a:ext cx="7772400" cy="202514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962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145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274" r="-750000" b="-1991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579" t="-4274" r="-136842" b="-1991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154" t="-4274" b="-1991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10640"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579" t="-56481" r="-136842" b="-7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154" t="-56481" b="-7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Simplifying Rational Expressions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19200"/>
            <a:ext cx="8229600" cy="4777154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4C35A15-42D5-4566-9AFB-7ED3CEB670D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870522"/>
                  </p:ext>
                </p:extLst>
              </p:nvPr>
            </p:nvGraphicFramePr>
            <p:xfrm>
              <a:off x="914399" y="1123810"/>
              <a:ext cx="7846788" cy="262827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0970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9416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4291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9628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−6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3−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+2</m:t>
                                      </m:r>
                                    </m:e>
                                  </m:d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−3</m:t>
                                          </m:r>
                                        </m:e>
                                      </m:d>
                                    </m:e>
                                  </m:borderBox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−3</m:t>
                                          </m:r>
                                        </m:e>
                                      </m:d>
                                    </m:e>
                                  </m:borderBox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The denominator is already factored, but we bring out a factor of </a:t>
                          </a:r>
                          <a14:m>
                            <m:oMath xmlns:m="http://schemas.openxmlformats.org/officeDocument/2006/math">
                              <m:r>
                                <a:rPr sz="2000" b="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r>
                            <a:rPr sz="2000" b="0" dirty="0"/>
                            <a:t> from the denominator in order to cancel a common factor of </a:t>
                          </a:r>
                          <a14:m>
                            <m:oMath xmlns:m="http://schemas.openxmlformats.org/officeDocument/2006/math">
                              <m:r>
                                <a:rPr sz="20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 b="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r>
                            <a:rPr sz="2000" b="0" dirty="0"/>
                            <a:t>.</a:t>
                          </a:r>
                          <a:r>
                            <a:rPr lang="en-US" sz="2000" b="0" baseline="0" dirty="0"/>
                            <a:t> </a:t>
                          </a:r>
                          <a:r>
                            <a:rPr sz="2000" b="0" dirty="0"/>
                            <a:t>Note that the original and simplified versions are only equal for values of </a:t>
                          </a:r>
                          <a14:m>
                            <m:oMath xmlns:m="http://schemas.openxmlformats.org/officeDocument/2006/math">
                              <m:r>
                                <a:rPr sz="20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2000" b="0" dirty="0"/>
                            <a:t> not equal to </a:t>
                          </a:r>
                          <a:r>
                            <a:rPr sz="2000" b="0" dirty="0">
                              <a:latin typeface="Cambria Math"/>
                            </a:rPr>
                            <a:t>3</a:t>
                          </a:r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19026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+2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12967"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−2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2400" b="0" i="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 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≠3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4C35A15-42D5-4566-9AFB-7ED3CEB670D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870522"/>
                  </p:ext>
                </p:extLst>
              </p:nvPr>
            </p:nvGraphicFramePr>
            <p:xfrm>
              <a:off x="914399" y="1123810"/>
              <a:ext cx="7846788" cy="262827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0970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9416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4291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962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549" t="-3817" r="-608242" b="-2297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2488" t="-3817" r="-159859" b="-229771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134" t="-11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19026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2488" t="-115254" r="-159859" b="-15508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12967"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2488" t="-138798" r="-15985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CAUTION!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4861484"/>
              </a:xfrm>
            </p:spPr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Remember that only common </a:t>
                </a:r>
                <a:r>
                  <a:rPr lang="en-US" i="1" dirty="0"/>
                  <a:t>factors</a:t>
                </a:r>
                <a:r>
                  <a:rPr lang="en-US" dirty="0"/>
                  <a:t> can be canceled! A very common error is to think that common terms from the numerator and denominator can be canceled. For instance, the statement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+4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incorrect</a:t>
                </a:r>
                <a:r>
                  <a:rPr lang="en-US" dirty="0"/>
                  <a:t>. The expression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dirty="0"/>
                  <a:t> is completely factored, so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that appears in the numerator is not a factor that can be canceled with one of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’s in the denominator. The expression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ar-AE" dirty="0"/>
                  <a:t> </a:t>
                </a:r>
                <a:r>
                  <a:rPr lang="en-US" dirty="0"/>
                  <a:t>is already simplified as far as possible. </a:t>
                </a:r>
              </a:p>
              <a:p>
                <a:pPr>
                  <a:defRPr sz="2800"/>
                </a:pP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4861484"/>
              </a:xfrm>
              <a:blipFill>
                <a:blip r:embed="rId2"/>
                <a:stretch>
                  <a:fillRect l="-1328" t="-998" r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3D54C1-4DF1-4ED6-B706-2304E8260DD6}"/>
              </a:ext>
            </a:extLst>
          </p:cNvPr>
          <p:cNvCxnSpPr>
            <a:cxnSpLocks/>
          </p:cNvCxnSpPr>
          <p:nvPr/>
        </p:nvCxnSpPr>
        <p:spPr>
          <a:xfrm>
            <a:off x="4572000" y="2438400"/>
            <a:ext cx="1524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194192-189E-45BC-96B1-245A48A37B09}"/>
              </a:ext>
            </a:extLst>
          </p:cNvPr>
          <p:cNvCxnSpPr>
            <a:cxnSpLocks/>
          </p:cNvCxnSpPr>
          <p:nvPr/>
        </p:nvCxnSpPr>
        <p:spPr>
          <a:xfrm>
            <a:off x="4876800" y="2819400"/>
            <a:ext cx="137160" cy="118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325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Combining Rational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Add or subtract the rational expressions, as indicated.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+3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+9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Combining Rational Expressions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2E76D32-7B5A-4FEB-BD4D-9AECC7FCC46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03370463"/>
                  </p:ext>
                </p:extLst>
              </p:nvPr>
            </p:nvGraphicFramePr>
            <p:xfrm>
              <a:off x="838200" y="1536192"/>
              <a:ext cx="8077200" cy="33101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57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922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−2</m:t>
                                  </m:r>
                                </m:den>
                              </m:f>
                              <m:r>
                                <a:rPr sz="22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−4</m:t>
                                  </m:r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100" b="1"/>
                          </a:pPr>
                          <a:r>
                            <a:rPr lang="en-US" sz="1800" b="0" dirty="0"/>
                            <a:t>We begin by factoring both denominators and note that the LCD is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ar-AE"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800" b="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ar-AE" sz="1800" b="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ar-AE" sz="1800" b="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ar-AE"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800" b="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ar-AE" sz="1800" b="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1800" b="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ar-AE"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800" b="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ar-AE" sz="1800" b="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ar-AE" sz="1800" b="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800" b="0" dirty="0"/>
                            <a:t>. In the first fraction, we multiply the top and bottom by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b="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b="0" i="1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1800" b="0" dirty="0"/>
                            <a:t>. In the second fraction, we multiply the top and bottom by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b="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b="0" i="1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922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sz="22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100" b="1"/>
                          </a:pPr>
                          <a:endParaRPr lang="en-US"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922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sz="22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sz="22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1</m:t>
                                  </m:r>
                                </m:den>
                              </m:f>
                              <m:r>
                                <a:rPr sz="22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100" b="1"/>
                          </a:pPr>
                          <a:endParaRPr lang="en-US"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922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5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sz="22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100" b="1"/>
                          </a:pPr>
                          <a:r>
                            <a:rPr lang="en-US" sz="1800" b="0" dirty="0"/>
                            <a:t>After subtracting the second numerator from the first, we are done. Note that there are no common factors to cancel.</a:t>
                          </a: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922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100" b="1"/>
                          </a:pPr>
                          <a:endParaRPr lang="en-US"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2E76D32-7B5A-4FEB-BD4D-9AECC7FCC46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03370463"/>
                  </p:ext>
                </p:extLst>
              </p:nvPr>
            </p:nvGraphicFramePr>
            <p:xfrm>
              <a:off x="838200" y="1536192"/>
              <a:ext cx="8077200" cy="33101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57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92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673" r="-76565" b="-422430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609" t="-1515" b="-693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92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5660" r="-76565" b="-32641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100" b="1"/>
                          </a:pPr>
                          <a:endParaRPr lang="en-US"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132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86325" r="-76565" b="-19572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100" b="1"/>
                          </a:pPr>
                          <a:endParaRPr lang="en-US"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92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13084" r="-76565" b="-114019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100" b="1"/>
                          </a:pPr>
                          <a:r>
                            <a:rPr lang="en-US" sz="1800" b="0" dirty="0"/>
                            <a:t>After subtracting the second numerator from the first, we are done. Note that there are no common factors to cancel.</a:t>
                          </a: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92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16981" r="-76565" b="-1509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100" b="1"/>
                          </a:pPr>
                          <a:endParaRPr lang="en-US"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Combining Rational Expressions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4853354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F517EEE-0DC6-4625-98C6-D64832F51C8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89909759"/>
                  </p:ext>
                </p:extLst>
              </p:nvPr>
            </p:nvGraphicFramePr>
            <p:xfrm>
              <a:off x="914400" y="1076573"/>
              <a:ext cx="7924800" cy="480784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5687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5603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8907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+3</m:t>
                                  </m:r>
                                </m:den>
                              </m:f>
                              <m:r>
                                <a:rPr sz="22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−6</m:t>
                                  </m:r>
                                </m:den>
                              </m:f>
                              <m:r>
                                <a:rPr sz="22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+9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−9</m:t>
                                  </m:r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lang="en-US" sz="1800" b="0" dirty="0"/>
                            <a:t>We again factor all the polynomials and note that the second rational expression can be reduced. We do this before determining that the LCD is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800" b="0" dirty="0"/>
                            <a:t>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8907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+3</m:t>
                                  </m:r>
                                </m:den>
                              </m:f>
                              <m:r>
                                <a:rPr sz="22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d>
                                        <m:dPr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+2</m:t>
                                          </m:r>
                                        </m:e>
                                      </m:d>
                                    </m:e>
                                  </m:borderBox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d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d>
                                        <m:dPr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+2</m:t>
                                          </m:r>
                                        </m:e>
                                      </m:d>
                                    </m:e>
                                  </m:borderBox>
                                </m:den>
                              </m:f>
                              <m:r>
                                <a:rPr sz="22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+9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+3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8907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−3</m:t>
                                  </m:r>
                                </m:den>
                              </m:f>
                              <m:r>
                                <a:rPr sz="22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+3</m:t>
                                  </m:r>
                                </m:den>
                              </m:f>
                              <m:r>
                                <a:rPr sz="22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+3</m:t>
                                  </m:r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+3</m:t>
                                  </m:r>
                                </m:den>
                              </m:f>
                              <m:r>
                                <a:rPr sz="22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−3</m:t>
                                  </m:r>
                                </m:den>
                              </m:f>
                              <m:r>
                                <a:rPr sz="22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+9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+3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8907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−3+</m:t>
                                  </m:r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+2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−3−</m:t>
                                  </m:r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+2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−9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+3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dirty="0"/>
                            <a:t>After multiplying each numerator and denominator by the required factors in order to obtain a common denominator, we combine the numerators and simplify.</a:t>
                          </a: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8907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200">
                                      <a:latin typeface="Cambria Math"/>
                                    </a:rPr>
                                    <m:t>+2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−15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+3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48907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2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+5</m:t>
                                      </m:r>
                                    </m:e>
                                  </m:d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d>
                                        <m:dPr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−3</m:t>
                                          </m:r>
                                        </m:e>
                                      </m:d>
                                    </m:e>
                                  </m:borderBox>
                                </m:num>
                                <m:den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TLBR m:val="on"/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d>
                                        <m:dPr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−3</m:t>
                                          </m:r>
                                        </m:e>
                                      </m:d>
                                    </m:e>
                                  </m:borderBox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+3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48907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200" i="1" smtClean="0">
                                  <a:latin typeface="Cambria Math"/>
                                </a:rPr>
                                <m:t> </m:t>
                              </m:r>
                              <m:r>
                                <a:rPr lang="ar-AE"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ar-AE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ar-AE" sz="22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20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ar-AE" sz="22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ar-AE" sz="22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2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ar-AE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After factoring the resulting numerator, there is a common factor that can be canceled.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35683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F517EEE-0DC6-4625-98C6-D64832F51C8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89909759"/>
                  </p:ext>
                </p:extLst>
              </p:nvPr>
            </p:nvGraphicFramePr>
            <p:xfrm>
              <a:off x="914400" y="1076573"/>
              <a:ext cx="7924800" cy="480784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5687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5603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8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673" r="-73565" b="-652336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5935" t="-1563" b="-151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8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5660" r="-73565" b="-55849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8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03738" r="-73565" b="-45327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8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03738" r="-73565" b="-353271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dirty="0"/>
                            <a:t>After multiplying each numerator and denominator by the required factors in order to obtain a common denominator, we combine the numerators and simplify.</a:t>
                          </a: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8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07547" r="-73565" b="-25660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489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502804" r="-73565" b="-15420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30000" r="-73565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After factoring the resulting numerator, there is a common factor that can be canceled.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356834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64773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982</Words>
  <Application>Microsoft Office PowerPoint</Application>
  <PresentationFormat>On-screen Show (4:3)</PresentationFormat>
  <Paragraphs>100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Arial</vt:lpstr>
      <vt:lpstr>Cambria Math</vt:lpstr>
      <vt:lpstr>Courier New</vt:lpstr>
      <vt:lpstr>Office Theme</vt:lpstr>
      <vt:lpstr>Section 1.7</vt:lpstr>
      <vt:lpstr>Rational Expressions</vt:lpstr>
      <vt:lpstr>Example 1: Simplifying Rational Expressions</vt:lpstr>
      <vt:lpstr>Example 1: Simplifying Rational Expressions (cont.)</vt:lpstr>
      <vt:lpstr>Example 1: Simplifying Rational Expressions (cont.)</vt:lpstr>
      <vt:lpstr>CAUTION!</vt:lpstr>
      <vt:lpstr>Example 2: Combining Rational Expressions</vt:lpstr>
      <vt:lpstr>Example 2: Combining Rational Expressions (cont.)</vt:lpstr>
      <vt:lpstr>Example 2: Combining Rational Expressions (cont.)</vt:lpstr>
      <vt:lpstr>Example 3: Combining Rational Expressions</vt:lpstr>
      <vt:lpstr>Example 3: Combining Rational Expressions (cont.)</vt:lpstr>
      <vt:lpstr>Example 3: Combining Rational Expressions (cont.)</vt:lpstr>
      <vt:lpstr>Example 4: Simplifying Complex Rational Expressions</vt:lpstr>
      <vt:lpstr>Example 4: Simplifying Complex Rational Expressions (cont.)</vt:lpstr>
      <vt:lpstr>Example 4: Simplifying Complex Rational Expressions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</dc:title>
  <dc:creator>Hawkes Learning</dc:creator>
  <cp:lastModifiedBy>Danielle Bess</cp:lastModifiedBy>
  <cp:revision>156</cp:revision>
  <dcterms:created xsi:type="dcterms:W3CDTF">2013-04-26T14:43:13Z</dcterms:created>
  <dcterms:modified xsi:type="dcterms:W3CDTF">2020-07-24T21:16:38Z</dcterms:modified>
</cp:coreProperties>
</file>