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266" r:id="rId11"/>
    <p:sldId id="280" r:id="rId12"/>
    <p:sldId id="267" r:id="rId13"/>
    <p:sldId id="273" r:id="rId14"/>
    <p:sldId id="276" r:id="rId15"/>
    <p:sldId id="278" r:id="rId16"/>
    <p:sldId id="281" r:id="rId17"/>
    <p:sldId id="282" r:id="rId18"/>
    <p:sldId id="295" r:id="rId19"/>
    <p:sldId id="283" r:id="rId20"/>
    <p:sldId id="290" r:id="rId21"/>
    <p:sldId id="293" r:id="rId22"/>
    <p:sldId id="297" r:id="rId23"/>
    <p:sldId id="298" r:id="rId24"/>
    <p:sldId id="299" r:id="rId25"/>
    <p:sldId id="30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Complex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1.8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Simplifying Complex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complex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a complex number is not simplified until it has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Simplifying Complex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As if adding polynomials, we combine the real parts, then the imaginary parts.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−5+7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4−5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−5+7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=−1+10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Begin by distributing the minus sign over the second complex number.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−5+3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−2+5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3−3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=3+0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642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250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1250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=−6+9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multiplying, combine the two terms containing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dirty="0"/>
                            <a:t> and rewrite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9−4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=−12+5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50498" b="-32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026" t="-2500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50498" b="-2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50498" b="-1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50498" b="-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=−5−12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84012" b="-33066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84012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84012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000" r="-84012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Conjugates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any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,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 is called its </a:t>
                </a:r>
                <a:r>
                  <a:rPr sz="2800" b="1"/>
                  <a:t>complex conjugate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Dividing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begin by finding the complex conjugate of the denominator, then multiply the numerator and denominator by this conjugate.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Dividing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is the complex conjugate of the denominator.</a:t>
                          </a: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Multiply the numerator and the denominator by the complex conjugate.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6+2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can often leave the answer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 i="1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29590" b="-33428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1543" b="-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99" r="-129590" b="-2162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630" r="-129590" b="-12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5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1111" r="-12959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261111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Imaginary Unit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imaginary unit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defined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295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16−9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99073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762" r="-99073" b="-30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7248" r="-99073" b="-1972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647" r="-99073" b="-1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3592" r="-99073" b="-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Here we write the reciprocal of the imaginary unit as a complex number. With this as a starting point, we could now calculate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sz="2200" b="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sz="2200" b="0">
                                  <a:latin typeface="Cambria Math"/>
                                </a:rPr>
                                <m:t>,…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" r="-178186" b="-206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21" t="-1695" b="-3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178186" b="-1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178186" b="-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In simplifying radical expressions, we have made frequent use of the properties that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are real numbers,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There is a subtle but important condition in the above statement: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must both be </a:t>
                </a:r>
                <a:r>
                  <a:rPr sz="2800" i="1" dirty="0"/>
                  <a:t>real</a:t>
                </a:r>
                <a:r>
                  <a:rPr sz="2800" dirty="0"/>
                  <a:t> numbers. If this condition is not met, these properties of radicals do not necessarily hold. For instance,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 dirty="0"/>
                  <a:t>, but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In order to apply either of these two properties, then, first simplify any square roots of negative numbers by rewriting them as pure imaginary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149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Roots and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2−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Each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dirty="0"/>
                            <a:t> is converted to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i="0" dirty="0"/>
                            <a:t> </a:t>
                          </a:r>
                          <a:r>
                            <a:rPr sz="2000" b="0" dirty="0"/>
                            <a:t>before multiplying.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=1−4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66797" b="-4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11" r="-66797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8901" r="-66797" b="-218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706" t="-100000" b="-60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2222" r="-66797" b="-1211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802" r="-66797" b="-19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We already simplified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 b="0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r>
                            <a:rPr sz="2400" b="0" i="1" dirty="0"/>
                            <a:t> </a:t>
                          </a:r>
                          <a:r>
                            <a:rPr sz="2400" b="0" dirty="0"/>
                            <a:t>in Example 4c, so we quickly obtain the correct answer of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60857" b="-207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42" r="-260857" b="-10606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35" t="-49810" b="-3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763" r="-260857" b="-687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Square Roots of Negative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a positive real number,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800" dirty="0"/>
                  <a:t>. Note that by this definition, and by a logical extension of exponentiation,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 As is customary, we write a constant such as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before letters in algebraic expressions, even if, as in this case, the letter is not a variable. Remember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has a fixed meaning: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the square root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/>
                  <a:t>. As is customary, again, we write the radical factor last. You should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indeed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491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,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 The simple fact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allows us, by our extension of exponentiation,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 for any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 This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also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Compute the following powers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9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we have a remainder of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takes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28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102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 This means that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fits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For any two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 sum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complex number</a:t>
                </a:r>
                <a:r>
                  <a:rPr sz="2800" dirty="0"/>
                  <a:t>. The collection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ℂ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are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both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real</m:t>
                        </m:r>
                      </m:e>
                    </m:d>
                  </m:oMath>
                </a14:m>
                <a:r>
                  <a:rPr sz="2800" dirty="0"/>
                  <a:t> is called the set of complex numbers and is another example of a field.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real part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, and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imaginary part</a:t>
                </a:r>
                <a:r>
                  <a:rPr sz="2800" dirty="0"/>
                  <a:t>. If the imaginary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simply a real number. If the real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a </a:t>
                </a:r>
                <a:r>
                  <a:rPr sz="2800" b="1" dirty="0"/>
                  <a:t>pure imaginary number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5687-A653-4C48-8AF5-2CCCF182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 Expression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Add, subtract or multiply the complex numbers, as required, by treating every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polynomial expression. Remember, though,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not actually a variable. Treating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binomial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just a handy device.</a:t>
                </a:r>
              </a:p>
              <a:p>
                <a:r>
                  <a:rPr lang="en-US" b="1" dirty="0"/>
                  <a:t>Step 2: </a:t>
                </a:r>
                <a:r>
                  <a:rPr lang="en-US" dirty="0"/>
                  <a:t>Complete the simplification by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8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1334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1.8</vt:lpstr>
      <vt:lpstr>The Imaginary Unit i</vt:lpstr>
      <vt:lpstr>Square Roots of Negative Numbers</vt:lpstr>
      <vt:lpstr>Example 1: The Number i</vt:lpstr>
      <vt:lpstr>Example 1: The Number i (cont.)</vt:lpstr>
      <vt:lpstr>Example 2: Powers of i</vt:lpstr>
      <vt:lpstr>Example 2: Powers of i (cont.)</vt:lpstr>
      <vt:lpstr>Complex Numbers</vt:lpstr>
      <vt:lpstr>Simplifying Complex Expression</vt:lpstr>
      <vt:lpstr>Example 3: Simplifying Complex Expressions</vt:lpstr>
      <vt:lpstr>Note:</vt:lpstr>
      <vt:lpstr>Example 3: Simplifying Complex Expressions (cont.)</vt:lpstr>
      <vt:lpstr>Example 3: Simplifying Complex Expressions (cont.)</vt:lpstr>
      <vt:lpstr>Example 3: Simplifying Complex Expressions (cont.)</vt:lpstr>
      <vt:lpstr>Example 3: Simplifying Complex Expressions (cont.)</vt:lpstr>
      <vt:lpstr>Complex Conjugates</vt:lpstr>
      <vt:lpstr>Example 4: Dividing Complex Numbers</vt:lpstr>
      <vt:lpstr>Note:</vt:lpstr>
      <vt:lpstr>Example 4: Dividing Complex Numbers (cont.)</vt:lpstr>
      <vt:lpstr>Example 4: Dividing Complex Numbers (cont.)</vt:lpstr>
      <vt:lpstr>Example 4: Dividing Complex Numbers (cont.)</vt:lpstr>
      <vt:lpstr>CAUTION!</vt:lpstr>
      <vt:lpstr>Example 5: Roots and Complex Numbers</vt:lpstr>
      <vt:lpstr>Example 5: Roots and Complex Numbers (cont.)</vt:lpstr>
      <vt:lpstr>Example 5: Roots and Complex Numbers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129</cp:revision>
  <dcterms:created xsi:type="dcterms:W3CDTF">2013-04-26T14:43:13Z</dcterms:created>
  <dcterms:modified xsi:type="dcterms:W3CDTF">2020-07-27T14:02:05Z</dcterms:modified>
</cp:coreProperties>
</file>