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82" r:id="rId12"/>
    <p:sldId id="268" r:id="rId13"/>
    <p:sldId id="269" r:id="rId14"/>
    <p:sldId id="270" r:id="rId15"/>
    <p:sldId id="283" r:id="rId16"/>
    <p:sldId id="284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7" r:id="rId26"/>
    <p:sldId id="285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05" d="100"/>
          <a:sy n="105" d="100"/>
        </p:scale>
        <p:origin x="120" y="3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Geometric Sequences and Series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</a:t>
            </a:r>
            <a:r>
              <a:rPr lang="en-US"/>
              <a:t>0</a:t>
            </a:r>
            <a:r>
              <a:t>.3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General Term of a Geometric Sequence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Given that the sequence is geometric, we know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162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We can eliminate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from this pair of equations by dividing.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162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sz="2800" dirty="0"/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sz="2800" dirty="0"/>
                  <a:t> and thus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General Term of a Geometric Sequence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, we can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using one of the </a:t>
                </a:r>
                <a:r>
                  <a:rPr lang="en-US" sz="2800" dirty="0"/>
                  <a:t>previous </a:t>
                </a:r>
                <a:r>
                  <a:rPr sz="2800" dirty="0"/>
                  <a:t>equations.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dirty="0"/>
                  <a:t>​</a:t>
                </a:r>
                <a:endParaRPr lang="en-US" dirty="0"/>
              </a:p>
              <a:p>
                <a:pPr algn="ctr"/>
                <a:endParaRPr dirty="0"/>
              </a:p>
              <a:p>
                <a:pPr algn="l">
                  <a:defRPr sz="2800"/>
                </a:pPr>
                <a:r>
                  <a:rPr sz="2800" dirty="0"/>
                  <a:t>So the general term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sz="2800" dirty="0"/>
                  <a:t>, and we find the fourth term by plugging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.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54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4629359"/>
                  </p:ext>
                </p:extLst>
              </p:nvPr>
            </p:nvGraphicFramePr>
            <p:xfrm>
              <a:off x="3444177" y="1945640"/>
              <a:ext cx="2255647" cy="13746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160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95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7832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6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𝑟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6568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sz="2800">
                                        <a:latin typeface="Cambria Math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sz="280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sz="2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280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4629359"/>
                  </p:ext>
                </p:extLst>
              </p:nvPr>
            </p:nvGraphicFramePr>
            <p:xfrm>
              <a:off x="3444177" y="1945640"/>
              <a:ext cx="2255647" cy="13746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160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95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415" r="-264706" b="-1756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7778" t="-13415" b="-1756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47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64583" r="-26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7778" t="-645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3416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Partial Sum of a Geometric Sequence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</a:p>
              <a:p>
                <a:pPr>
                  <a:defRPr sz="2800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be a geometric sequence with common ratio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, and assume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is neither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nor </a:t>
                </a:r>
                <a:r>
                  <a:rPr lang="en-US" sz="2800" dirty="0">
                    <a:latin typeface="Cambria Math"/>
                  </a:rPr>
                  <a:t>1</a:t>
                </a:r>
                <a:r>
                  <a:rPr lang="en-US" sz="2800" dirty="0"/>
                  <a:t>. Then the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baseline="30000" dirty="0"/>
                  <a:t>th</a:t>
                </a:r>
                <a:r>
                  <a:rPr lang="en-US" sz="2800" b="1" dirty="0"/>
                  <a:t> partial sum of the sequence</a:t>
                </a:r>
                <a:r>
                  <a:rPr lang="en-US" sz="2800" dirty="0"/>
                  <a:t>, 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𝑟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is given by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m:rPr>
                          <m:nor/>
                        </m:rPr>
                        <a:rPr lang="ar-AE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Comparing Salary Offers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Marilyn has the option of taking a job with Employer A, who offers a yearly salary increase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1250</m:t>
                    </m:r>
                  </m:oMath>
                </a14:m>
                <a:r>
                  <a:rPr sz="2800" dirty="0"/>
                  <a:t>, or Employer B, who offers a yearly salary increase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sz="2800" dirty="0"/>
                  <a:t>. Given that the starting salary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</m:t>
                    </m:r>
                    <m:r>
                      <a:rPr>
                        <a:latin typeface="Cambria Math" panose="02040503050406030204" pitchFamily="18" charset="0"/>
                      </a:rPr>
                      <m:t>40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sz="2800" dirty="0"/>
                  <a:t> for both, in what year does the accumulated salary paid by Employer B overtake the accumulated salary paid by Employer A?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Comparing Salary Offers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</a:t>
                </a:r>
                <a:r>
                  <a:rPr lang="en-US" sz="2800" dirty="0"/>
                  <a:t> </a:t>
                </a:r>
                <a:r>
                  <a:rPr sz="2800" dirty="0"/>
                  <a:t>need to compare the partial sums of the salaries paid by the two employers up through year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to answer the question. </a:t>
                </a:r>
                <a:r>
                  <a:rPr lang="en-US" sz="2800" dirty="0"/>
                  <a:t>T</a:t>
                </a:r>
                <a:r>
                  <a:rPr sz="2800" dirty="0"/>
                  <a:t>he sequence of yearly salaries paid by Employer A is </a:t>
                </a:r>
                <a:r>
                  <a:rPr lang="en-US" dirty="0"/>
                  <a:t>an arithmetic progression with a common difference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$1250</m:t>
                    </m:r>
                  </m:oMath>
                </a14:m>
                <a:r>
                  <a:rPr lang="en-US" dirty="0"/>
                  <a:t>, </a:t>
                </a:r>
                <a:r>
                  <a:rPr sz="2800" dirty="0"/>
                  <a:t>defined by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=40,000+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1250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  <a:p>
                <a:r>
                  <a:rPr lang="en-US" sz="2800" dirty="0"/>
                  <a:t>The geometric </a:t>
                </a:r>
                <a:r>
                  <a:rPr sz="2800" dirty="0"/>
                  <a:t>sequence of yearly salaries paid by Employer B is defined by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=40,000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1.03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Comparing Salary Offers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sz="2800" dirty="0"/>
                  <a:t>Recall that one partial sum formula for an arithmetic sequence is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,</a:t>
                </a:r>
                <a:endParaRPr sz="2800" dirty="0"/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 is the common difference for the sequence.</a:t>
                </a:r>
              </a:p>
              <a:p>
                <a:pPr>
                  <a:defRPr sz="2800"/>
                </a:pPr>
                <a:r>
                  <a:rPr sz="2800" dirty="0"/>
                  <a:t>In order to keep the partial sums straight,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denote the sum of the salaries paid by Employer A through year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be the same for Employer B. Then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1250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>
                          <a:latin typeface="Cambria Math" panose="02040503050406030204" pitchFamily="18" charset="0"/>
                        </a:rPr>
                        <m:t>,</m:t>
                      </m:r>
                      <m:r>
                        <a:rPr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625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625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39</m:t>
                      </m:r>
                      <m:r>
                        <a:rPr>
                          <a:latin typeface="Cambria Math" panose="02040503050406030204" pitchFamily="18" charset="0"/>
                        </a:rPr>
                        <m:t>,</m:t>
                      </m:r>
                      <m:r>
                        <a:rPr>
                          <a:latin typeface="Cambria Math" panose="02040503050406030204" pitchFamily="18" charset="0"/>
                        </a:rPr>
                        <m:t>375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sz="2800" dirty="0"/>
              </a:p>
              <a:p>
                <a:pPr algn="ctr"/>
                <a:r>
                  <a:rPr sz="2800" dirty="0"/>
                  <a:t>and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000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03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40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000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03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03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We can now use these formulas to compute the accumulated salaries paid by the two employers up through year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, as shown in Table 2.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63" t="-2086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308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Comparing Salary Offers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800" dirty="0"/>
                  <a:t>Recall that one partial sum formula for an arithmetic sequence is</a:t>
                </a:r>
              </a:p>
              <a:p>
                <a:pPr algn="ctr"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ar-AE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,</m:t>
                    </m:r>
                  </m:oMath>
                </a14:m>
                <a:endParaRPr lang="ar-AE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 sz="2800"/>
                </a:pPr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is the common difference for the sequence.</a:t>
                </a:r>
              </a:p>
              <a:p>
                <a:pPr>
                  <a:defRPr sz="2800"/>
                </a:pPr>
                <a:r>
                  <a:rPr lang="en-US" sz="2800" dirty="0"/>
                  <a:t>In order to keep the partial sums straight,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denote the sum of the salaries paid by Employer A through year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be the same for Employer B. Then</a:t>
                </a:r>
              </a:p>
              <a:p>
                <a:pPr marL="685800" algn="ctr"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aln/>
                        </m:rP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1250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685800">
                  <a:defRPr sz="2800"/>
                </a:pP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m:rPr>
                        <m:aln/>
                      </m:rP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000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𝑛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625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625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39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375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ar-AE" sz="2800" dirty="0"/>
              </a:p>
              <a:p>
                <a:pPr algn="ctr"/>
                <a:r>
                  <a:rPr lang="en-US" sz="2800" dirty="0"/>
                  <a:t>and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000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03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03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03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03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US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ar-AE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1718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218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Comparing Salary Offers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We can now use the formulas to compute the accumulated salaries paid by the two employers up through year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as shown in Table 2.</a:t>
                </a:r>
              </a:p>
              <a:p>
                <a:endParaRPr lang="en-US" dirty="0"/>
              </a:p>
              <a:p>
                <a:endParaRPr lang="en-US" sz="2800" dirty="0"/>
              </a:p>
              <a:p>
                <a:endParaRPr lang="en-US" sz="1800" dirty="0"/>
              </a:p>
              <a:p>
                <a:pPr algn="ctr"/>
                <a:r>
                  <a:rPr lang="en-US" sz="2800" dirty="0"/>
                  <a:t>Table 2: Accumulated Salaries through Year 8</a:t>
                </a:r>
              </a:p>
              <a:p>
                <a:r>
                  <a:rPr sz="2800" dirty="0"/>
                  <a:t>Comparing values in the table indicates that the accumulated salary paid by Employer B overtakes that of Employer A in the seventh year.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AEFA331-709E-4731-9378-A3EC098F107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92583484"/>
                  </p:ext>
                </p:extLst>
              </p:nvPr>
            </p:nvGraphicFramePr>
            <p:xfrm>
              <a:off x="45720" y="2514600"/>
              <a:ext cx="8998204" cy="118872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12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512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7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baseline="0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000" b="1" i="1" baseline="0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sz="2000" i="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40,000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81,250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123,750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167,500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212,500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258,750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306,250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355,000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baseline="0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2000" b="1" i="1" baseline="0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sz="2000" i="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40,000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81,200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123,636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167,345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212,365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258,736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306,498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355,693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AEFA331-709E-4731-9378-A3EC098F107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92583484"/>
                  </p:ext>
                </p:extLst>
              </p:nvPr>
            </p:nvGraphicFramePr>
            <p:xfrm>
              <a:off x="45720" y="2514600"/>
              <a:ext cx="8998204" cy="118872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12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512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7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33" t="-106061" r="-1874667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40,000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81,250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123,750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167,500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212,500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258,750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306,250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355,000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33" t="-209231" r="-187466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40,000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81,200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123,636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167,345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212,365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258,736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306,498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355,693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Partial Sum of a Geometric Sequence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Evaluate 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m:rPr>
                          <m:nor/>
                        </m:rPr>
                        <a:rPr lang="ar-AE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Partial Sum of a Geometric Sequence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This is a partial sum of a geometric sequence, but as it is written the first term and the common ratio of the sequence are not apparent. A good way to begin is to write the sum in expanded form.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+…−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128</m:t>
                          </m:r>
                        </m:den>
                      </m:f>
                    </m:oMath>
                  </m:oMathPara>
                </a14:m>
                <a:endParaRPr sz="2800" dirty="0"/>
              </a:p>
              <a:p>
                <a:pPr>
                  <a:lnSpc>
                    <a:spcPct val="110000"/>
                  </a:lnSpc>
                  <a:defRPr sz="2800"/>
                </a:pPr>
                <a:r>
                  <a:rPr sz="2800" dirty="0"/>
                  <a:t>We can see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 and that the common ratio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 Since there are six terms in the sum, we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sz="2800" dirty="0"/>
                  <a:t> in the partial sum formula. Putting this all together, we have the following.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2331" r="-222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Geometric Sequences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sz="2800" dirty="0"/>
                  <a:t> is a </a:t>
                </a:r>
                <a:r>
                  <a:rPr sz="2800" b="1" dirty="0"/>
                  <a:t>geometric sequence</a:t>
                </a:r>
                <a:r>
                  <a:rPr sz="2800" dirty="0"/>
                  <a:t> (also called a </a:t>
                </a:r>
                <a:r>
                  <a:rPr sz="2800" b="1" dirty="0"/>
                  <a:t>geometric progression</a:t>
                </a:r>
                <a:r>
                  <a:rPr sz="2800" dirty="0"/>
                  <a:t>) if there is a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so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for each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sz="2800" dirty="0"/>
                  <a:t>. The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is called the </a:t>
                </a:r>
                <a:r>
                  <a:rPr sz="2800" b="1" dirty="0"/>
                  <a:t>common ratio</a:t>
                </a:r>
                <a:r>
                  <a:rPr sz="2800" dirty="0"/>
                  <a:t> of the sequence.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Partial Sum of a Geometric Sequence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509384824"/>
                  </p:ext>
                </p:extLst>
              </p:nvPr>
            </p:nvGraphicFramePr>
            <p:xfrm>
              <a:off x="762000" y="1105523"/>
              <a:ext cx="7620000" cy="46826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1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240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sz="2400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sz="24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r>
                                      <a:rPr sz="240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sz="24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sz="2400">
                                        <a:latin typeface="Cambria Math"/>
                                      </a:rPr>
                                      <m:t>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Write the formula for the 6</a:t>
                          </a:r>
                          <a:r>
                            <a:rPr lang="en-US" sz="2400" b="0" baseline="30000" dirty="0"/>
                            <a:t>th</a:t>
                          </a:r>
                          <a:r>
                            <a:rPr lang="en-US" sz="2400" b="0" dirty="0"/>
                            <a:t> partial sum.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sSub>
                                      <m:sSub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e>
                                </m:phant>
                                <m:r>
                                  <a:rPr sz="24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5</m:t>
                                            </m:r>
                                          </m:num>
                                          <m:den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d>
                                      <m:d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sz="2400">
                                                    <a:latin typeface="Cambria Math"/>
                                                  </a:rPr>
                                                  <m:t>−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sz="2400">
                                                        <a:latin typeface="Cambria Math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sz="2400"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r>
                                      <a:rPr sz="240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sz="2400">
                                        <a:latin typeface="Cambria Math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Substitute the known values.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sSub>
                                      <m:sSub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e>
                                </m:phant>
                                <m:r>
                                  <a:rPr sz="24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5</m:t>
                                            </m:r>
                                          </m:num>
                                          <m:den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d>
                                      <m:d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64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num>
                                  <m:den>
                                    <m:d>
                                      <m:d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Simplify.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sSub>
                                      <m:sSub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e>
                                </m:phant>
                                <m:r>
                                  <a:rPr sz="2400"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  <m:d>
                                  <m:d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63</m:t>
                                        </m:r>
                                      </m:num>
                                      <m:den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64</m:t>
                                        </m:r>
                                      </m:den>
                                    </m:f>
                                  </m:e>
                                </m:d>
                                <m:d>
                                  <m:d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sz="24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400">
                                        <a:latin typeface="Cambria Math"/>
                                      </a:rPr>
                                      <m:t>105</m:t>
                                    </m:r>
                                  </m:num>
                                  <m:den>
                                    <m:r>
                                      <a:rPr sz="2400">
                                        <a:latin typeface="Cambria Math"/>
                                      </a:rPr>
                                      <m:t>128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509384824"/>
                  </p:ext>
                </p:extLst>
              </p:nvPr>
            </p:nvGraphicFramePr>
            <p:xfrm>
              <a:off x="762000" y="1105523"/>
              <a:ext cx="7620000" cy="46826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1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230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926" r="-100000" b="-46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Write the formula for the 6</a:t>
                          </a:r>
                          <a:r>
                            <a:rPr lang="en-US" sz="2400" b="0" baseline="30000" dirty="0"/>
                            <a:t>th</a:t>
                          </a:r>
                          <a:r>
                            <a:rPr lang="en-US" sz="2400" b="0" dirty="0"/>
                            <a:t> partial sum.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58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5859" r="-100000" b="-1476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Substitute the known values.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874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75000" r="-100000" b="-6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Simplify.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13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18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Sum of an Infinite Geometric Series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</a:p>
              <a:p>
                <a:pPr>
                  <a:defRPr sz="2800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the infinite geometric series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nary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converges, and the sum of the series is given by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ar-AE" sz="2800" dirty="0"/>
                  <a:t>. </a:t>
                </a:r>
                <a:r>
                  <a:rPr lang="en-US" sz="2800" dirty="0"/>
                  <a:t>We can use sigma notation with the index beginning at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to write the same series; in this form,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+…=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m:rPr>
                          <m:nor/>
                        </m:rPr>
                        <a:rPr lang="ar-AE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ar-AE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Infinite Geometric Series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Find the sums of the following series.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dirty="0"/>
              <a:t>​</a:t>
            </a:r>
          </a:p>
          <a:p>
            <a:pPr>
              <a:defRPr sz="2800"/>
            </a:pPr>
            <a:br>
              <a:rPr lang="en-US" dirty="0"/>
            </a:br>
            <a:br>
              <a:rPr lang="ar-AE" dirty="0"/>
            </a:br>
            <a:endParaRPr lang="ar-AE" sz="1400" dirty="0"/>
          </a:p>
          <a:p>
            <a:pPr marL="514350" indent="-514350">
              <a:buFont typeface="+mj-lt"/>
              <a:buAutoNum type="alphaLcPeriod" startAt="2"/>
              <a:defRPr sz="2800"/>
            </a:pPr>
            <a:r>
              <a:rPr lang="ar-AE" dirty="0"/>
              <a:t>​</a:t>
            </a:r>
          </a:p>
          <a:p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B4831558-46EA-48B7-980A-F2D46B3CF8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00200"/>
                <a:ext cx="2438400" cy="300931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ar-AE" dirty="0"/>
              </a:p>
              <a:p>
                <a:pPr>
                  <a:defRPr sz="2800"/>
                </a:pPr>
                <a:endParaRPr lang="ar-AE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ar-AE" dirty="0"/>
              </a:p>
            </p:txBody>
          </p:sp>
        </mc:Choice>
        <mc:Fallback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B4831558-46EA-48B7-980A-F2D46B3CF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00200"/>
                <a:ext cx="2438400" cy="30093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Infinite Geometric Series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First, we identify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. Plugging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we see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, and from the summation formula, we know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pPr marL="512064"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the common ratio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is less than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in magnitude, we can apply the formula.</a:t>
                </a:r>
                <a:r>
                  <a:rPr dirty="0"/>
                  <a:t>​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0054580-7C7E-43CF-9708-402A1C9B29E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33485505"/>
                  </p:ext>
                </p:extLst>
              </p:nvPr>
            </p:nvGraphicFramePr>
            <p:xfrm>
              <a:off x="1209675" y="4114800"/>
              <a:ext cx="6724650" cy="15434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24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𝑆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values, then 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0054580-7C7E-43CF-9708-402A1C9B29E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33485505"/>
                  </p:ext>
                </p:extLst>
              </p:nvPr>
            </p:nvGraphicFramePr>
            <p:xfrm>
              <a:off x="1209675" y="4114800"/>
              <a:ext cx="6724650" cy="15434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24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600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90674" b="-142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833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75172" r="-90674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values, then 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Infinite Geometric Series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It is important to note exactly how a series is written. The formula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𝑆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sz="2800" dirty="0"/>
                  <a:t> applies directly to two forms of summation notation: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marL="512064">
                  <a:defRPr sz="2800"/>
                </a:pPr>
                <a:r>
                  <a:rPr sz="2800" dirty="0"/>
                  <a:t>or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Infinite Geometric Series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</a:t>
                </a:r>
                <a:r>
                  <a:rPr sz="2800" dirty="0"/>
                  <a:t>In this case, the form of the series does</a:t>
                </a:r>
                <a:r>
                  <a:rPr lang="en-US" sz="2800" dirty="0"/>
                  <a:t>n’t</a:t>
                </a:r>
                <a:r>
                  <a:rPr sz="2800" dirty="0"/>
                  <a:t> quite match either of these forms, so we write out the first few terms to identify the first term of the series and the common ratio.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  <a:p>
                <a:pPr>
                  <a:defRPr sz="2800"/>
                </a:pPr>
                <a:r>
                  <a:rPr lang="en-US" sz="2800" dirty="0"/>
                  <a:t>From this, we can see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057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Infinite Geometric Series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Plugging these values in, we have the following.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/>
                        <m:t>.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09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General Term of a Geometric Sequence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The explicit formula for the </a:t>
                </a:r>
                <a:r>
                  <a:rPr sz="2800" b="1" dirty="0"/>
                  <a:t>general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sz="2800" b="1" baseline="30000" dirty="0"/>
                  <a:t>th</a:t>
                </a:r>
                <a:r>
                  <a:rPr sz="2800" b="1" dirty="0"/>
                  <a:t> term of a geometric sequence</a:t>
                </a:r>
                <a:r>
                  <a:rPr sz="2800" dirty="0"/>
                  <a:t> is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  <a:endParaRPr sz="2800" dirty="0"/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is the common ratio for the sequence.</a:t>
                </a:r>
                <a:endParaRPr lang="en-US"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General Term of a Geometric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Find the formula for the general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 dirty="0"/>
                  <a:t>th</a:t>
                </a:r>
                <a:r>
                  <a:rPr sz="2800" dirty="0"/>
                  <a:t> term of each geometric sequence.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  <m:r>
                      <a:rPr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 Geometric Sequence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First, use any two consecutive terms to determine the common ratio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2064"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dirty="0"/>
              </a:p>
              <a:p>
                <a:pPr marL="512064"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, the explicit formula is as follows.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8DC04EC-7E40-4002-9EB7-53728D8F79C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08875887"/>
                  </p:ext>
                </p:extLst>
              </p:nvPr>
            </p:nvGraphicFramePr>
            <p:xfrm>
              <a:off x="1600200" y="4688205"/>
              <a:ext cx="5943600" cy="13315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987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448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Substitute the known values and simplify.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8DC04EC-7E40-4002-9EB7-53728D8F79C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08875887"/>
                  </p:ext>
                </p:extLst>
              </p:nvPr>
            </p:nvGraphicFramePr>
            <p:xfrm>
              <a:off x="1600200" y="4688205"/>
              <a:ext cx="5943600" cy="13315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987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448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588" r="-69739" b="-1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3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0149" r="-69739" b="-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Substitute the known values and simplify.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 Geometric Sequence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Using the same process as before, 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 dirty="0"/>
                  <a:t> and can calculate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2064"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dirty="0"/>
              </a:p>
              <a:p>
                <a:pPr marL="512064"/>
                <a:r>
                  <a:rPr dirty="0"/>
                  <a:t>​</a:t>
                </a:r>
                <a:r>
                  <a:rPr sz="2800" dirty="0"/>
                  <a:t>Applying the formula, we have the following.</a:t>
                </a:r>
              </a:p>
              <a:p>
                <a:pPr marL="512064"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 Geometric Sequence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Here we are given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/>
                  <a:t> and another term. We can use the formula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/>
                  <a:t>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6358028-E40A-4530-9259-A0A1E7CE1DC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16095495"/>
                  </p:ext>
                </p:extLst>
              </p:nvPr>
            </p:nvGraphicFramePr>
            <p:xfrm>
              <a:off x="1032184" y="1981200"/>
              <a:ext cx="7502216" cy="36018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42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607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972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280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sz="280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280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sz="28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280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2800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sz="28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sz="280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200" b="0" dirty="0"/>
                            <a:t>Write out the explicit formula for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2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4</m:t>
                              </m:r>
                            </m:oMath>
                          </a14:m>
                          <a:r>
                            <a:rPr sz="22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280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sz="28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sz="28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sz="28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sz="280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280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sz="28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sz="280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sz="2800">
                                            <a:latin typeface="Cambria Math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200" b="0" dirty="0"/>
                            <a:t>Simplify and solve for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sz="22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280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sz="28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6358028-E40A-4530-9259-A0A1E7CE1DC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16095495"/>
                  </p:ext>
                </p:extLst>
              </p:nvPr>
            </p:nvGraphicFramePr>
            <p:xfrm>
              <a:off x="1032184" y="1981200"/>
              <a:ext cx="7502216" cy="36018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42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607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972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1061321" b="-59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361" r="-232840" b="-59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6417" b="-59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34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5699" r="-1061321" b="-172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361" t="-45699" r="-232840" b="-172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502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57558" r="-1061321" b="-86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361" t="-157558" r="-232840" b="-86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6417" t="-157558" b="-860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989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99324" r="-106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361" t="-299324" r="-2328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 Geometric Sequence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We then 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to find the explicit formula.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General Term of a Geometric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that the second term of a geometric sequence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sz="2800"/>
                  <a:t> and the fifth term is </a:t>
                </a:r>
                <a:r>
                  <a:rPr sz="2800">
                    <a:latin typeface="Cambria Math"/>
                  </a:rPr>
                  <a:t>162</a:t>
                </a:r>
                <a:r>
                  <a:rPr sz="2800"/>
                  <a:t>, what is the fourth term?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1578</Words>
  <Application>Microsoft Office PowerPoint</Application>
  <PresentationFormat>On-screen Show (4:3)</PresentationFormat>
  <Paragraphs>178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Courier New</vt:lpstr>
      <vt:lpstr>Cambria Math</vt:lpstr>
      <vt:lpstr>Calibri</vt:lpstr>
      <vt:lpstr>Arial</vt:lpstr>
      <vt:lpstr>Office Theme</vt:lpstr>
      <vt:lpstr>Section 10.3</vt:lpstr>
      <vt:lpstr>Geometric Sequences</vt:lpstr>
      <vt:lpstr>General Term of a Geometric Sequence</vt:lpstr>
      <vt:lpstr>Example 1: General Term of a Geometric Sequence</vt:lpstr>
      <vt:lpstr>Example 1: General Term of a Geometric Sequence (cont.)</vt:lpstr>
      <vt:lpstr>Example 1: General Term of a Geometric Sequence (cont.)</vt:lpstr>
      <vt:lpstr>Example 1: General Term of a Geometric Sequence (cont.)</vt:lpstr>
      <vt:lpstr>Example 1: General Term of a Geometric Sequence (cont.)</vt:lpstr>
      <vt:lpstr>Example 2: General Term of a Geometric Sequence</vt:lpstr>
      <vt:lpstr>Example 2: General Term of a Geometric Sequence (cont.)</vt:lpstr>
      <vt:lpstr>Example 2: General Term of a Geometric Sequence (cont.)</vt:lpstr>
      <vt:lpstr>Partial Sum of a Geometric Sequence</vt:lpstr>
      <vt:lpstr>Example 3: Comparing Salary Offers</vt:lpstr>
      <vt:lpstr>Example 3: Comparing Salary Offers (cont.)</vt:lpstr>
      <vt:lpstr>Example 3: Comparing Salary Offers (cont.)</vt:lpstr>
      <vt:lpstr>Example 3: Comparing Salary Offers (cont.)</vt:lpstr>
      <vt:lpstr>Example 3: Comparing Salary Offers (cont.)</vt:lpstr>
      <vt:lpstr>Example 4: Partial Sum of a Geometric Sequence</vt:lpstr>
      <vt:lpstr>Example 4: Partial Sum of a Geometric Sequence (cont.)</vt:lpstr>
      <vt:lpstr>Example 4: Partial Sum of a Geometric Sequence (cont.)</vt:lpstr>
      <vt:lpstr>Sum of an Infinite Geometric Series</vt:lpstr>
      <vt:lpstr>Example 5: Infinite Geometric Series</vt:lpstr>
      <vt:lpstr>Example 5: Infinite Geometric Series (cont.)</vt:lpstr>
      <vt:lpstr>Example 5: Infinite Geometric Series (cont.)</vt:lpstr>
      <vt:lpstr>Example 5: Infinite Geometric Series (cont.)</vt:lpstr>
      <vt:lpstr>Example 5: Infinite Geometric Series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Danielle Bess</cp:lastModifiedBy>
  <cp:revision>137</cp:revision>
  <dcterms:created xsi:type="dcterms:W3CDTF">2013-04-26T14:43:13Z</dcterms:created>
  <dcterms:modified xsi:type="dcterms:W3CDTF">2020-08-03T18:46:54Z</dcterms:modified>
</cp:coreProperties>
</file>