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Mathematical Induction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0</a:t>
            </a:r>
            <a:r>
              <a:t>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188784260"/>
                  </p:ext>
                </p:extLst>
              </p:nvPr>
            </p:nvGraphicFramePr>
            <p:xfrm>
              <a:off x="457200" y="1143000"/>
              <a:ext cx="8355806" cy="42245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5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⋅8−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⋅3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using properties of exponents.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5+3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⋅3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latin typeface="Cambria Math"/>
                                </a:rPr>
                                <m:t>5+3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−3⋅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distributive property.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last two terms.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+3⋅5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inductive assumption.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p>
                                      <m:sSup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sup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ar-AE" sz="260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phant>
                                <m:r>
                                  <a:rPr sz="26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600">
                                    <a:latin typeface="Cambria Math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26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sup>
                                        <m:r>
                                          <a:rPr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sz="260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sz="26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6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once more.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188784260"/>
                  </p:ext>
                </p:extLst>
              </p:nvPr>
            </p:nvGraphicFramePr>
            <p:xfrm>
              <a:off x="457200" y="1143000"/>
              <a:ext cx="8355806" cy="42245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5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310" r="-51659" b="-49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using properties of exponents.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217" r="-51659" b="-4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576" t="-105217" b="-40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448" r="-51659" b="-2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distributive property.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3448" r="-51659" b="-1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last two terms.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6957" r="-51659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inductive assumption.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2586" r="-51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once more.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This shows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sz="2800"/>
                  <a:t> is a product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and the integer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, so we have shown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sz="2800"/>
                  <a:t> is divisible by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, completing the inductive step, and thus the proof.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47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Proof by Mathematical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Prove that for each natural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statement </a:t>
                </a:r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which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The inductive assumption is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Consider the left-hand side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To show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true, we need to demonstrate that </a:t>
                </a:r>
                <a:r>
                  <a:rPr lang="en-US" sz="2800" dirty="0"/>
                  <a:t>this sum </a:t>
                </a:r>
                <a:r>
                  <a:rPr sz="2800" dirty="0"/>
                  <a:t>is equal to the right-hand side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namely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, better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use the inductive assumption to rewrite all but the last term of the left-hand side; some algebraic manipulation then leads to the desired result.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26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34980000"/>
                  </p:ext>
                </p:extLst>
              </p:nvPr>
            </p:nvGraphicFramePr>
            <p:xfrm>
              <a:off x="381000" y="990600"/>
              <a:ext cx="8534400" cy="501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6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67835">
                      <a:extLst>
                        <a:ext uri="{9D8B030D-6E8A-4147-A177-3AD203B41FA5}">
                          <a16:colId xmlns:a16="http://schemas.microsoft.com/office/drawing/2014/main" val="1369822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3967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ar-AE" sz="22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b="0" dirty="0"/>
                            <a:t>Use the inductive assumption to rewrite all but the last term.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ar-AE" sz="22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ar-AE"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the second term using the LCD.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out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Expand the remaining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Combine like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the resulting quadratic.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in the desired form.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34980000"/>
                  </p:ext>
                </p:extLst>
              </p:nvPr>
            </p:nvGraphicFramePr>
            <p:xfrm>
              <a:off x="381000" y="990600"/>
              <a:ext cx="8534400" cy="501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6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67835">
                      <a:extLst>
                        <a:ext uri="{9D8B030D-6E8A-4147-A177-3AD203B41FA5}">
                          <a16:colId xmlns:a16="http://schemas.microsoft.com/office/drawing/2014/main" val="136982279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0143" b="-10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396778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100143" b="-9785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b="0" dirty="0"/>
                            <a:t>Use the inductive assumption to rewrite all but the last term.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4330" r="-100143" b="-6061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4653" r="-100143" b="-482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the second term using the LCD.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8454" r="-100143" b="-4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857" t="-348454" b="-4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3878" r="-100143" b="-297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Expand the remaining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49485" r="-100143" b="-2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Combine like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49485" r="-100143" b="-1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the resulting quadratic.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9485" r="-100143" b="-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in the desired form.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This completes the induction step, and thus the entire proof.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Principle of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sz="2800" dirty="0"/>
                  <a:t> is a statement about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 Suppose that the following two conditions hold: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 is true,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>
                  <a:defRPr sz="2800"/>
                </a:pPr>
                <a:r>
                  <a:rPr sz="2800" dirty="0"/>
                  <a:t>Then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sz="2800" dirty="0"/>
                  <a:t> is true for every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Proof by Mathematical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b="1" dirty="0"/>
                  <a:t>Basic Step:</a:t>
                </a:r>
                <a:r>
                  <a:rPr lang="en-US" sz="2800" dirty="0"/>
                  <a:t> The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equation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which is clearly true.</a:t>
                </a:r>
              </a:p>
              <a:p>
                <a:pPr>
                  <a:defRPr sz="2800"/>
                </a:pPr>
                <a:r>
                  <a:rPr lang="en-US" sz="2800" b="1" dirty="0"/>
                  <a:t>Induction Step:</a:t>
                </a:r>
                <a:r>
                  <a:rPr lang="en-US" sz="2800" dirty="0"/>
                  <a:t> As always, we begin this step with the assumption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true.</a:t>
                </a:r>
              </a:p>
              <a:p>
                <a:pPr>
                  <a:defRPr sz="2800"/>
                </a:pPr>
                <a:r>
                  <a:rPr lang="en-US" sz="2800" dirty="0"/>
                  <a:t>That is,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We want to prove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true, so we need to show that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To do this, we rewrite the left-hand side using the inductive assumption.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Proof by Mathematical Induction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r>
              <a:rPr sz="2800" dirty="0"/>
              <a:t>Since w</a:t>
            </a:r>
            <a:r>
              <a:rPr lang="en-US" sz="2800" dirty="0"/>
              <a:t>e’ve</a:t>
            </a:r>
            <a:r>
              <a:rPr sz="2800" dirty="0"/>
              <a:t> completed the basic step and the induction step, the proof is complete.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1FA0E226-7F20-4392-855C-A91909B7D9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964743"/>
                  </p:ext>
                </p:extLst>
              </p:nvPr>
            </p:nvGraphicFramePr>
            <p:xfrm>
              <a:off x="158496" y="1143000"/>
              <a:ext cx="8827008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1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Use the inductive assumption to rewrite all but the last term.</a:t>
                          </a:r>
                          <a:endParaRPr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906866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8863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1FA0E226-7F20-4392-855C-A91909B7D9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964743"/>
                  </p:ext>
                </p:extLst>
              </p:nvPr>
            </p:nvGraphicFramePr>
            <p:xfrm>
              <a:off x="158496" y="1143000"/>
              <a:ext cx="8827008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1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34949" b="-412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Use the inductive assumption to rewrite all but the last term.</a:t>
                          </a:r>
                          <a:endParaRPr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9068661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34949" b="-3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7368" r="-34949" b="-2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1333" r="-3494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1333" r="-3494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8863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inequality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This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. Then</a:t>
                </a:r>
                <a:r>
                  <a:rPr lang="en-US" sz="2800" dirty="0"/>
                  <a:t> we have the following.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2349775-2A25-49CA-A134-8841F09BE1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6247208"/>
                  </p:ext>
                </p:extLst>
              </p:nvPr>
            </p:nvGraphicFramePr>
            <p:xfrm>
              <a:off x="228600" y="3382630"/>
              <a:ext cx="8723376" cy="2668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54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8696">
                      <a:extLst>
                        <a:ext uri="{9D8B030D-6E8A-4147-A177-3AD203B41FA5}">
                          <a16:colId xmlns:a16="http://schemas.microsoft.com/office/drawing/2014/main" val="39364091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Begin by writing the left-hand side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dirty="0"/>
                            <a:t>Use the inductive assumption.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Use the fact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200" b="0" dirty="0"/>
                            <a:t> implies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Simplify until the right-hand side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200" b="0" dirty="0"/>
                            <a:t> </a:t>
                          </a:r>
                          <a:r>
                            <a:rPr lang="en-US" sz="2200" b="0" dirty="0"/>
                            <a:t>is reached.</a:t>
                          </a:r>
                          <a:endParaRPr sz="22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2349775-2A25-49CA-A134-8841F09BE1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6247208"/>
                  </p:ext>
                </p:extLst>
              </p:nvPr>
            </p:nvGraphicFramePr>
            <p:xfrm>
              <a:off x="228600" y="3382630"/>
              <a:ext cx="8723376" cy="2668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54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8696">
                      <a:extLst>
                        <a:ext uri="{9D8B030D-6E8A-4147-A177-3AD203B41FA5}">
                          <a16:colId xmlns:a16="http://schemas.microsoft.com/office/drawing/2014/main" val="393640911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176448" b="-44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74" t="-10588" b="-44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046" r="-176448" b="-339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dirty="0"/>
                            <a:t>Use the inductive assumption.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465" r="-176448" b="-24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74" t="-210465" b="-24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053" r="-176448" b="-12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56674" t="-147514" b="-154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20930" r="-176448" b="-325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 is divisible by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is divisible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 is divisible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 </a:t>
                </a:r>
                <a:r>
                  <a:rPr lang="en-US" sz="2800" dirty="0"/>
                  <a:t>T</a:t>
                </a:r>
                <a:r>
                  <a:rPr sz="2800" dirty="0"/>
                  <a:t>hen there is some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916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Courier New</vt:lpstr>
      <vt:lpstr>Calibri</vt:lpstr>
      <vt:lpstr>Cambria Math</vt:lpstr>
      <vt:lpstr>Arial</vt:lpstr>
      <vt:lpstr>Office Theme</vt:lpstr>
      <vt:lpstr>Section 10.4</vt:lpstr>
      <vt:lpstr>Principle of Mathematical Induction</vt:lpstr>
      <vt:lpstr>Example 1: Proof by Mathematical Induction</vt:lpstr>
      <vt:lpstr>Example 1: Proof by Mathematical Induction (cont.)</vt:lpstr>
      <vt:lpstr>Example 1: Proof by Mathematical Induction (cont.)</vt:lpstr>
      <vt:lpstr>Example 2: Proof by Mathematical Induction</vt:lpstr>
      <vt:lpstr>Example 2: Proof by Mathematical Induction (cont.)</vt:lpstr>
      <vt:lpstr>Example 3: Proof by Mathematical Induction</vt:lpstr>
      <vt:lpstr>Example 3: Proof by Mathematical Induction (cont.)</vt:lpstr>
      <vt:lpstr>Example 3: Proof by Mathematical Induction (cont.)</vt:lpstr>
      <vt:lpstr>Example 3: Proof by Mathematical Induction (cont.)</vt:lpstr>
      <vt:lpstr>Example 4: Proof by Mathematical Induction</vt:lpstr>
      <vt:lpstr>Example 4: Proof by Mathematical Induction (cont.)</vt:lpstr>
      <vt:lpstr>Example 4: Proof by Mathematical Induction (cont.)</vt:lpstr>
      <vt:lpstr>Example 4: Proof by Mathematical Induction (cont.)</vt:lpstr>
      <vt:lpstr>Example 4: Proof by Mathematical Induction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130</cp:revision>
  <dcterms:created xsi:type="dcterms:W3CDTF">2013-04-26T14:43:13Z</dcterms:created>
  <dcterms:modified xsi:type="dcterms:W3CDTF">2020-08-03T20:19:14Z</dcterms:modified>
</cp:coreProperties>
</file>