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1" r:id="rId6"/>
    <p:sldId id="262" r:id="rId7"/>
    <p:sldId id="280" r:id="rId8"/>
    <p:sldId id="263" r:id="rId9"/>
    <p:sldId id="264" r:id="rId10"/>
    <p:sldId id="281" r:id="rId11"/>
    <p:sldId id="265" r:id="rId12"/>
    <p:sldId id="266" r:id="rId13"/>
    <p:sldId id="282" r:id="rId14"/>
    <p:sldId id="283" r:id="rId15"/>
    <p:sldId id="267" r:id="rId16"/>
    <p:sldId id="268" r:id="rId17"/>
    <p:sldId id="284" r:id="rId18"/>
    <p:sldId id="285" r:id="rId19"/>
    <p:sldId id="286" r:id="rId20"/>
    <p:sldId id="269" r:id="rId21"/>
    <p:sldId id="270" r:id="rId22"/>
    <p:sldId id="271" r:id="rId23"/>
    <p:sldId id="272" r:id="rId24"/>
    <p:sldId id="288" r:id="rId25"/>
    <p:sldId id="289" r:id="rId26"/>
    <p:sldId id="274" r:id="rId27"/>
    <p:sldId id="275" r:id="rId28"/>
    <p:sldId id="290" r:id="rId29"/>
    <p:sldId id="276" r:id="rId30"/>
    <p:sldId id="277" r:id="rId31"/>
    <p:sldId id="278" r:id="rId32"/>
    <p:sldId id="279" r:id="rId33"/>
    <p:sldId id="287" r:id="rId34"/>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Probability</a:t>
            </a:r>
          </a:p>
        </p:txBody>
      </p:sp>
      <p:sp>
        <p:nvSpPr>
          <p:cNvPr id="3" name="Title 2"/>
          <p:cNvSpPr>
            <a:spLocks noGrp="1"/>
          </p:cNvSpPr>
          <p:nvPr>
            <p:ph type="title"/>
          </p:nvPr>
        </p:nvSpPr>
        <p:spPr/>
        <p:txBody>
          <a:bodyPr/>
          <a:lstStyle/>
          <a:p>
            <a:r>
              <a:rPr dirty="0"/>
              <a:t>Section 1</a:t>
            </a:r>
            <a:r>
              <a:rPr lang="en-US" dirty="0"/>
              <a:t>0</a:t>
            </a:r>
            <a:r>
              <a:rPr dirty="0"/>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fontScale="92500" lnSpcReduction="10000"/>
          </a:bodyPr>
          <a:lstStyle/>
          <a:p>
            <a:r>
              <a:rPr sz="2800" dirty="0"/>
              <a:t>For this reason, we do </a:t>
            </a:r>
            <a:r>
              <a:rPr sz="2800" i="1" dirty="0"/>
              <a:t>not</a:t>
            </a:r>
            <a:r>
              <a:rPr sz="2800" dirty="0"/>
              <a:t> want to define the sample space to be all integers between </a:t>
            </a:r>
            <a:r>
              <a:rPr sz="2800" dirty="0">
                <a:latin typeface="Cambria Math"/>
              </a:rPr>
              <a:t>2</a:t>
            </a:r>
            <a:r>
              <a:rPr sz="2800" dirty="0"/>
              <a:t> and </a:t>
            </a:r>
            <a:r>
              <a:rPr sz="2800" dirty="0">
                <a:latin typeface="Cambria Math"/>
              </a:rPr>
              <a:t>12</a:t>
            </a:r>
            <a:r>
              <a:rPr sz="2800" dirty="0"/>
              <a:t>. This is because these sums are not all equally likely. For instance, there is only one way for the sum to be </a:t>
            </a:r>
            <a:r>
              <a:rPr sz="2800" dirty="0">
                <a:latin typeface="Cambria Math"/>
              </a:rPr>
              <a:t>2</a:t>
            </a:r>
            <a:r>
              <a:rPr sz="2800" dirty="0"/>
              <a:t>: both top faces must show a </a:t>
            </a:r>
            <a:r>
              <a:rPr sz="2800" dirty="0">
                <a:latin typeface="Cambria Math"/>
              </a:rPr>
              <a:t>1</a:t>
            </a:r>
            <a:r>
              <a:rPr sz="2800" dirty="0"/>
              <a:t>. But there are two ways for the sum to be </a:t>
            </a:r>
            <a:r>
              <a:rPr sz="2800" dirty="0">
                <a:latin typeface="Cambria Math"/>
              </a:rPr>
              <a:t>3</a:t>
            </a:r>
            <a:r>
              <a:rPr sz="2800" dirty="0"/>
              <a:t>: one die (call it die A) shows a </a:t>
            </a:r>
            <a:r>
              <a:rPr sz="2800" dirty="0">
                <a:latin typeface="Cambria Math"/>
              </a:rPr>
              <a:t>1</a:t>
            </a:r>
            <a:r>
              <a:rPr sz="2800" dirty="0"/>
              <a:t> and the other (die B) shows a </a:t>
            </a:r>
            <a:r>
              <a:rPr sz="2800" dirty="0">
                <a:latin typeface="Cambria Math"/>
              </a:rPr>
              <a:t>2</a:t>
            </a:r>
            <a:r>
              <a:rPr sz="2800" dirty="0"/>
              <a:t>, or else die A shows a </a:t>
            </a:r>
            <a:r>
              <a:rPr sz="2800" dirty="0">
                <a:latin typeface="Cambria Math"/>
              </a:rPr>
              <a:t>2</a:t>
            </a:r>
            <a:r>
              <a:rPr sz="2800" dirty="0"/>
              <a:t> and die B shows a </a:t>
            </a:r>
            <a:r>
              <a:rPr sz="2800" dirty="0">
                <a:latin typeface="Cambria Math"/>
              </a:rPr>
              <a:t>1</a:t>
            </a:r>
            <a:r>
              <a:rPr sz="2800" dirty="0"/>
              <a:t>. Similarly, there are </a:t>
            </a:r>
            <a:r>
              <a:rPr sz="2800" i="1" dirty="0"/>
              <a:t>three</a:t>
            </a:r>
            <a:r>
              <a:rPr sz="2800" dirty="0"/>
              <a:t> ways for the sum of the top faces to be </a:t>
            </a:r>
            <a:r>
              <a:rPr sz="2800" dirty="0">
                <a:latin typeface="Cambria Math"/>
              </a:rPr>
              <a:t>4</a:t>
            </a:r>
            <a:r>
              <a:rPr sz="2800" dirty="0"/>
              <a:t>.</a:t>
            </a:r>
          </a:p>
          <a:p>
            <a:r>
              <a:rPr sz="2800" dirty="0"/>
              <a:t>In order to define the sample space properly,</a:t>
            </a:r>
            <a:r>
              <a:rPr lang="en-US" sz="2800" dirty="0"/>
              <a:t> </a:t>
            </a:r>
            <a:r>
              <a:rPr sz="2800" dirty="0"/>
              <a:t>we </a:t>
            </a:r>
            <a:r>
              <a:rPr lang="en-US" sz="2800" dirty="0"/>
              <a:t>create</a:t>
            </a:r>
            <a:r>
              <a:rPr sz="2800" dirty="0"/>
              <a:t> a table of ordered pairs. In Table 1, the first number in each pair corresponds to the number showing on die A and the second number corresponds to the number showing on die B.</a:t>
            </a:r>
          </a:p>
        </p:txBody>
      </p:sp>
    </p:spTree>
    <p:extLst>
      <p:ext uri="{BB962C8B-B14F-4D97-AF65-F5344CB8AC3E}">
        <p14:creationId xmlns:p14="http://schemas.microsoft.com/office/powerpoint/2010/main" val="64975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128793275"/>
                  </p:ext>
                </p:extLst>
              </p:nvPr>
            </p:nvGraphicFramePr>
            <p:xfrm>
              <a:off x="465999" y="1029287"/>
              <a:ext cx="8212003" cy="3840480"/>
            </p:xfrm>
            <a:graphic>
              <a:graphicData uri="http://schemas.openxmlformats.org/drawingml/2006/table">
                <a:tbl>
                  <a:tblPr firstRow="1" firstCol="1" bandRow="1">
                    <a:tableStyleId>{5C22544A-7EE6-4342-B048-85BDC9FD1C3A}</a:tableStyleId>
                  </a:tblPr>
                  <a:tblGrid>
                    <a:gridCol w="548640">
                      <a:extLst>
                        <a:ext uri="{9D8B030D-6E8A-4147-A177-3AD203B41FA5}">
                          <a16:colId xmlns:a16="http://schemas.microsoft.com/office/drawing/2014/main" val="20000"/>
                        </a:ext>
                      </a:extLst>
                    </a:gridCol>
                    <a:gridCol w="1277227">
                      <a:extLst>
                        <a:ext uri="{9D8B030D-6E8A-4147-A177-3AD203B41FA5}">
                          <a16:colId xmlns:a16="http://schemas.microsoft.com/office/drawing/2014/main" val="20001"/>
                        </a:ext>
                      </a:extLst>
                    </a:gridCol>
                    <a:gridCol w="1277227">
                      <a:extLst>
                        <a:ext uri="{9D8B030D-6E8A-4147-A177-3AD203B41FA5}">
                          <a16:colId xmlns:a16="http://schemas.microsoft.com/office/drawing/2014/main" val="20002"/>
                        </a:ext>
                      </a:extLst>
                    </a:gridCol>
                    <a:gridCol w="1277227">
                      <a:extLst>
                        <a:ext uri="{9D8B030D-6E8A-4147-A177-3AD203B41FA5}">
                          <a16:colId xmlns:a16="http://schemas.microsoft.com/office/drawing/2014/main" val="20003"/>
                        </a:ext>
                      </a:extLst>
                    </a:gridCol>
                    <a:gridCol w="1277227">
                      <a:extLst>
                        <a:ext uri="{9D8B030D-6E8A-4147-A177-3AD203B41FA5}">
                          <a16:colId xmlns:a16="http://schemas.microsoft.com/office/drawing/2014/main" val="20004"/>
                        </a:ext>
                      </a:extLst>
                    </a:gridCol>
                    <a:gridCol w="1277227">
                      <a:extLst>
                        <a:ext uri="{9D8B030D-6E8A-4147-A177-3AD203B41FA5}">
                          <a16:colId xmlns:a16="http://schemas.microsoft.com/office/drawing/2014/main" val="20005"/>
                        </a:ext>
                      </a:extLst>
                    </a:gridCol>
                    <a:gridCol w="1277228">
                      <a:extLst>
                        <a:ext uri="{9D8B030D-6E8A-4147-A177-3AD203B41FA5}">
                          <a16:colId xmlns:a16="http://schemas.microsoft.com/office/drawing/2014/main" val="20006"/>
                        </a:ext>
                      </a:extLst>
                    </a:gridCol>
                  </a:tblGrid>
                  <a:tr h="548640">
                    <a:tc>
                      <a:txBody>
                        <a:bodyPr/>
                        <a:lstStyle/>
                        <a:p>
                          <a:pPr algn="ctr">
                            <a:defRPr sz="1400"/>
                          </a:pPr>
                          <a:endParaRPr sz="2800" dirty="0"/>
                        </a:p>
                      </a:txBody>
                      <a:tcPr anchor="ctr"/>
                    </a:tc>
                    <a:tc>
                      <a:txBody>
                        <a:bodyPr/>
                        <a:lstStyle/>
                        <a:p>
                          <a:pPr algn="ctr">
                            <a:defRPr b="1"/>
                          </a:pPr>
                          <a:r>
                            <a:rPr sz="2800" dirty="0">
                              <a:latin typeface="Cambria Math"/>
                            </a:rPr>
                            <a:t>1</a:t>
                          </a:r>
                        </a:p>
                      </a:txBody>
                      <a:tcPr anchor="ctr"/>
                    </a:tc>
                    <a:tc>
                      <a:txBody>
                        <a:bodyPr/>
                        <a:lstStyle/>
                        <a:p>
                          <a:pPr algn="ctr">
                            <a:defRPr b="1"/>
                          </a:pPr>
                          <a:r>
                            <a:rPr sz="2800" dirty="0">
                              <a:latin typeface="Cambria Math"/>
                            </a:rPr>
                            <a:t>2</a:t>
                          </a:r>
                        </a:p>
                      </a:txBody>
                      <a:tcPr anchor="ctr"/>
                    </a:tc>
                    <a:tc>
                      <a:txBody>
                        <a:bodyPr/>
                        <a:lstStyle/>
                        <a:p>
                          <a:pPr algn="ctr">
                            <a:defRPr b="1"/>
                          </a:pPr>
                          <a:r>
                            <a:rPr sz="2800">
                              <a:latin typeface="Cambria Math"/>
                            </a:rPr>
                            <a:t>3</a:t>
                          </a:r>
                        </a:p>
                      </a:txBody>
                      <a:tcPr anchor="ctr"/>
                    </a:tc>
                    <a:tc>
                      <a:txBody>
                        <a:bodyPr/>
                        <a:lstStyle/>
                        <a:p>
                          <a:pPr algn="ctr">
                            <a:defRPr b="1"/>
                          </a:pPr>
                          <a:r>
                            <a:rPr sz="2800">
                              <a:latin typeface="Cambria Math"/>
                            </a:rPr>
                            <a:t>4</a:t>
                          </a:r>
                        </a:p>
                      </a:txBody>
                      <a:tcPr anchor="ctr"/>
                    </a:tc>
                    <a:tc>
                      <a:txBody>
                        <a:bodyPr/>
                        <a:lstStyle/>
                        <a:p>
                          <a:pPr algn="ctr">
                            <a:defRPr b="1"/>
                          </a:pPr>
                          <a:r>
                            <a:rPr sz="2800">
                              <a:latin typeface="Cambria Math"/>
                            </a:rPr>
                            <a:t>5</a:t>
                          </a:r>
                        </a:p>
                      </a:txBody>
                      <a:tcPr anchor="ctr"/>
                    </a:tc>
                    <a:tc>
                      <a:txBody>
                        <a:bodyPr/>
                        <a:lstStyle/>
                        <a:p>
                          <a:pPr algn="ctr">
                            <a:defRPr b="1"/>
                          </a:pPr>
                          <a:r>
                            <a:rPr sz="2800" dirty="0">
                              <a:latin typeface="Cambria Math"/>
                            </a:rPr>
                            <a:t>6</a:t>
                          </a:r>
                        </a:p>
                      </a:txBody>
                      <a:tcPr anchor="ctr"/>
                    </a:tc>
                    <a:extLst>
                      <a:ext uri="{0D108BD9-81ED-4DB2-BD59-A6C34878D82A}">
                        <a16:rowId xmlns:a16="http://schemas.microsoft.com/office/drawing/2014/main" val="10001"/>
                      </a:ext>
                    </a:extLst>
                  </a:tr>
                  <a:tr h="548640">
                    <a:tc>
                      <a:txBody>
                        <a:bodyPr/>
                        <a:lstStyle/>
                        <a:p>
                          <a:pPr algn="ctr">
                            <a:defRPr b="1"/>
                          </a:pPr>
                          <a:r>
                            <a:rPr sz="2800" dirty="0">
                              <a:latin typeface="Cambria Math"/>
                            </a:rPr>
                            <a:t>1</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(1,5)</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(1,6)</m:t>
                                </m:r>
                              </m:oMath>
                            </m:oMathPara>
                          </a14:m>
                          <a:endParaRPr sz="2800"/>
                        </a:p>
                      </a:txBody>
                      <a:tcPr anchor="ctr"/>
                    </a:tc>
                    <a:extLst>
                      <a:ext uri="{0D108BD9-81ED-4DB2-BD59-A6C34878D82A}">
                        <a16:rowId xmlns:a16="http://schemas.microsoft.com/office/drawing/2014/main" val="10002"/>
                      </a:ext>
                    </a:extLst>
                  </a:tr>
                  <a:tr h="548640">
                    <a:tc>
                      <a:txBody>
                        <a:bodyPr/>
                        <a:lstStyle/>
                        <a:p>
                          <a:pPr algn="ctr">
                            <a:defRPr b="1"/>
                          </a:pPr>
                          <a:r>
                            <a:rPr sz="2800" dirty="0">
                              <a:latin typeface="Cambria Math"/>
                            </a:rPr>
                            <a:t>2</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(2,3)</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(2,6)</m:t>
                                </m:r>
                              </m:oMath>
                            </m:oMathPara>
                          </a14:m>
                          <a:endParaRPr sz="2800"/>
                        </a:p>
                      </a:txBody>
                      <a:tcPr anchor="ctr"/>
                    </a:tc>
                    <a:extLst>
                      <a:ext uri="{0D108BD9-81ED-4DB2-BD59-A6C34878D82A}">
                        <a16:rowId xmlns:a16="http://schemas.microsoft.com/office/drawing/2014/main" val="10003"/>
                      </a:ext>
                    </a:extLst>
                  </a:tr>
                  <a:tr h="548640">
                    <a:tc>
                      <a:txBody>
                        <a:bodyPr/>
                        <a:lstStyle/>
                        <a:p>
                          <a:pPr algn="ctr">
                            <a:defRPr b="1"/>
                          </a:pPr>
                          <a:r>
                            <a:rPr sz="2800" dirty="0">
                              <a:latin typeface="Cambria Math"/>
                            </a:rPr>
                            <a:t>3</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(3,4)</m:t>
                                </m:r>
                              </m:oMath>
                            </m:oMathPara>
                          </a14:m>
                          <a:endParaRPr sz="280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(3,6)</m:t>
                                </m:r>
                              </m:oMath>
                            </m:oMathPara>
                          </a14:m>
                          <a:endParaRPr sz="2800" dirty="0"/>
                        </a:p>
                      </a:txBody>
                      <a:tcPr anchor="ctr"/>
                    </a:tc>
                    <a:extLst>
                      <a:ext uri="{0D108BD9-81ED-4DB2-BD59-A6C34878D82A}">
                        <a16:rowId xmlns:a16="http://schemas.microsoft.com/office/drawing/2014/main" val="10004"/>
                      </a:ext>
                    </a:extLst>
                  </a:tr>
                  <a:tr h="548640">
                    <a:tc>
                      <a:txBody>
                        <a:bodyPr/>
                        <a:lstStyle/>
                        <a:p>
                          <a:pPr algn="ctr">
                            <a:defRPr b="1"/>
                          </a:pPr>
                          <a:r>
                            <a:rPr sz="2800">
                              <a:latin typeface="Cambria Math"/>
                            </a:rPr>
                            <a:t>4</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(4,6)</m:t>
                                </m:r>
                              </m:oMath>
                            </m:oMathPara>
                          </a14:m>
                          <a:endParaRPr sz="2800" dirty="0"/>
                        </a:p>
                      </a:txBody>
                      <a:tcPr anchor="ctr"/>
                    </a:tc>
                    <a:extLst>
                      <a:ext uri="{0D108BD9-81ED-4DB2-BD59-A6C34878D82A}">
                        <a16:rowId xmlns:a16="http://schemas.microsoft.com/office/drawing/2014/main" val="10005"/>
                      </a:ext>
                    </a:extLst>
                  </a:tr>
                  <a:tr h="548640">
                    <a:tc>
                      <a:txBody>
                        <a:bodyPr/>
                        <a:lstStyle/>
                        <a:p>
                          <a:pPr algn="ctr">
                            <a:defRPr b="1"/>
                          </a:pPr>
                          <a:r>
                            <a:rPr sz="2800">
                              <a:latin typeface="Cambria Math"/>
                            </a:rPr>
                            <a:t>5</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(5,6)</m:t>
                                </m:r>
                              </m:oMath>
                            </m:oMathPara>
                          </a14:m>
                          <a:endParaRPr sz="2800" dirty="0"/>
                        </a:p>
                      </a:txBody>
                      <a:tcPr anchor="ctr"/>
                    </a:tc>
                    <a:extLst>
                      <a:ext uri="{0D108BD9-81ED-4DB2-BD59-A6C34878D82A}">
                        <a16:rowId xmlns:a16="http://schemas.microsoft.com/office/drawing/2014/main" val="10006"/>
                      </a:ext>
                    </a:extLst>
                  </a:tr>
                  <a:tr h="548640">
                    <a:tc>
                      <a:txBody>
                        <a:bodyPr/>
                        <a:lstStyle/>
                        <a:p>
                          <a:pPr algn="ctr">
                            <a:defRPr b="1"/>
                          </a:pPr>
                          <a:r>
                            <a:rPr sz="2800">
                              <a:latin typeface="Cambria Math"/>
                            </a:rPr>
                            <a:t>6</a:t>
                          </a:r>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(6,1)</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(6,2)</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(6,3)</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(6,4)</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(6,5)</m:t>
                                </m:r>
                              </m:oMath>
                            </m:oMathPara>
                          </a14:m>
                          <a:endParaRPr sz="2800" dirty="0"/>
                        </a:p>
                      </a:txBody>
                      <a:tcPr anchor="ctr"/>
                    </a:tc>
                    <a:tc>
                      <a:txBody>
                        <a:bodyPr/>
                        <a:lstStyle/>
                        <a:p>
                          <a:pPr algn="ctr">
                            <a:defRPr sz="1400"/>
                          </a:pPr>
                          <a14:m>
                            <m:oMathPara xmlns:m="http://schemas.openxmlformats.org/officeDocument/2006/math">
                              <m:oMathParaPr>
                                <m:jc m:val="centerGroup"/>
                              </m:oMathParaPr>
                              <m:oMath xmlns:m="http://schemas.openxmlformats.org/officeDocument/2006/math">
                                <m:r>
                                  <a:rPr sz="2800">
                                    <a:latin typeface="Cambria Math"/>
                                  </a:rPr>
                                  <m:t>(6,6)</m:t>
                                </m:r>
                              </m:oMath>
                            </m:oMathPara>
                          </a14:m>
                          <a:endParaRPr sz="2800" dirty="0"/>
                        </a:p>
                      </a:txBody>
                      <a:tcPr anchor="ct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128793275"/>
                  </p:ext>
                </p:extLst>
              </p:nvPr>
            </p:nvGraphicFramePr>
            <p:xfrm>
              <a:off x="465999" y="1029287"/>
              <a:ext cx="8212003" cy="3840480"/>
            </p:xfrm>
            <a:graphic>
              <a:graphicData uri="http://schemas.openxmlformats.org/drawingml/2006/table">
                <a:tbl>
                  <a:tblPr firstRow="1" firstCol="1" bandRow="1">
                    <a:tableStyleId>{5C22544A-7EE6-4342-B048-85BDC9FD1C3A}</a:tableStyleId>
                  </a:tblPr>
                  <a:tblGrid>
                    <a:gridCol w="548640">
                      <a:extLst>
                        <a:ext uri="{9D8B030D-6E8A-4147-A177-3AD203B41FA5}">
                          <a16:colId xmlns:a16="http://schemas.microsoft.com/office/drawing/2014/main" val="20000"/>
                        </a:ext>
                      </a:extLst>
                    </a:gridCol>
                    <a:gridCol w="1277227">
                      <a:extLst>
                        <a:ext uri="{9D8B030D-6E8A-4147-A177-3AD203B41FA5}">
                          <a16:colId xmlns:a16="http://schemas.microsoft.com/office/drawing/2014/main" val="20001"/>
                        </a:ext>
                      </a:extLst>
                    </a:gridCol>
                    <a:gridCol w="1277227">
                      <a:extLst>
                        <a:ext uri="{9D8B030D-6E8A-4147-A177-3AD203B41FA5}">
                          <a16:colId xmlns:a16="http://schemas.microsoft.com/office/drawing/2014/main" val="20002"/>
                        </a:ext>
                      </a:extLst>
                    </a:gridCol>
                    <a:gridCol w="1277227">
                      <a:extLst>
                        <a:ext uri="{9D8B030D-6E8A-4147-A177-3AD203B41FA5}">
                          <a16:colId xmlns:a16="http://schemas.microsoft.com/office/drawing/2014/main" val="20003"/>
                        </a:ext>
                      </a:extLst>
                    </a:gridCol>
                    <a:gridCol w="1277227">
                      <a:extLst>
                        <a:ext uri="{9D8B030D-6E8A-4147-A177-3AD203B41FA5}">
                          <a16:colId xmlns:a16="http://schemas.microsoft.com/office/drawing/2014/main" val="20004"/>
                        </a:ext>
                      </a:extLst>
                    </a:gridCol>
                    <a:gridCol w="1277227">
                      <a:extLst>
                        <a:ext uri="{9D8B030D-6E8A-4147-A177-3AD203B41FA5}">
                          <a16:colId xmlns:a16="http://schemas.microsoft.com/office/drawing/2014/main" val="20005"/>
                        </a:ext>
                      </a:extLst>
                    </a:gridCol>
                    <a:gridCol w="1277228">
                      <a:extLst>
                        <a:ext uri="{9D8B030D-6E8A-4147-A177-3AD203B41FA5}">
                          <a16:colId xmlns:a16="http://schemas.microsoft.com/office/drawing/2014/main" val="20006"/>
                        </a:ext>
                      </a:extLst>
                    </a:gridCol>
                  </a:tblGrid>
                  <a:tr h="548640">
                    <a:tc>
                      <a:txBody>
                        <a:bodyPr/>
                        <a:lstStyle/>
                        <a:p>
                          <a:pPr algn="ctr">
                            <a:defRPr sz="1400"/>
                          </a:pPr>
                          <a:endParaRPr sz="2800" dirty="0"/>
                        </a:p>
                      </a:txBody>
                      <a:tcPr anchor="ctr"/>
                    </a:tc>
                    <a:tc>
                      <a:txBody>
                        <a:bodyPr/>
                        <a:lstStyle/>
                        <a:p>
                          <a:pPr algn="ctr">
                            <a:defRPr b="1"/>
                          </a:pPr>
                          <a:r>
                            <a:rPr sz="2800" dirty="0">
                              <a:latin typeface="Cambria Math"/>
                            </a:rPr>
                            <a:t>1</a:t>
                          </a:r>
                        </a:p>
                      </a:txBody>
                      <a:tcPr anchor="ctr"/>
                    </a:tc>
                    <a:tc>
                      <a:txBody>
                        <a:bodyPr/>
                        <a:lstStyle/>
                        <a:p>
                          <a:pPr algn="ctr">
                            <a:defRPr b="1"/>
                          </a:pPr>
                          <a:r>
                            <a:rPr sz="2800" dirty="0">
                              <a:latin typeface="Cambria Math"/>
                            </a:rPr>
                            <a:t>2</a:t>
                          </a:r>
                        </a:p>
                      </a:txBody>
                      <a:tcPr anchor="ctr"/>
                    </a:tc>
                    <a:tc>
                      <a:txBody>
                        <a:bodyPr/>
                        <a:lstStyle/>
                        <a:p>
                          <a:pPr algn="ctr">
                            <a:defRPr b="1"/>
                          </a:pPr>
                          <a:r>
                            <a:rPr sz="2800">
                              <a:latin typeface="Cambria Math"/>
                            </a:rPr>
                            <a:t>3</a:t>
                          </a:r>
                        </a:p>
                      </a:txBody>
                      <a:tcPr anchor="ctr"/>
                    </a:tc>
                    <a:tc>
                      <a:txBody>
                        <a:bodyPr/>
                        <a:lstStyle/>
                        <a:p>
                          <a:pPr algn="ctr">
                            <a:defRPr b="1"/>
                          </a:pPr>
                          <a:r>
                            <a:rPr sz="2800">
                              <a:latin typeface="Cambria Math"/>
                            </a:rPr>
                            <a:t>4</a:t>
                          </a:r>
                        </a:p>
                      </a:txBody>
                      <a:tcPr anchor="ctr"/>
                    </a:tc>
                    <a:tc>
                      <a:txBody>
                        <a:bodyPr/>
                        <a:lstStyle/>
                        <a:p>
                          <a:pPr algn="ctr">
                            <a:defRPr b="1"/>
                          </a:pPr>
                          <a:r>
                            <a:rPr sz="2800">
                              <a:latin typeface="Cambria Math"/>
                            </a:rPr>
                            <a:t>5</a:t>
                          </a:r>
                        </a:p>
                      </a:txBody>
                      <a:tcPr anchor="ctr"/>
                    </a:tc>
                    <a:tc>
                      <a:txBody>
                        <a:bodyPr/>
                        <a:lstStyle/>
                        <a:p>
                          <a:pPr algn="ctr">
                            <a:defRPr b="1"/>
                          </a:pPr>
                          <a:r>
                            <a:rPr sz="2800" dirty="0">
                              <a:latin typeface="Cambria Math"/>
                            </a:rPr>
                            <a:t>6</a:t>
                          </a:r>
                        </a:p>
                      </a:txBody>
                      <a:tcPr anchor="ctr"/>
                    </a:tc>
                    <a:extLst>
                      <a:ext uri="{0D108BD9-81ED-4DB2-BD59-A6C34878D82A}">
                        <a16:rowId xmlns:a16="http://schemas.microsoft.com/office/drawing/2014/main" val="10001"/>
                      </a:ext>
                    </a:extLst>
                  </a:tr>
                  <a:tr h="548640">
                    <a:tc>
                      <a:txBody>
                        <a:bodyPr/>
                        <a:lstStyle/>
                        <a:p>
                          <a:pPr algn="ctr">
                            <a:defRPr b="1"/>
                          </a:pPr>
                          <a:r>
                            <a:rPr sz="2800" dirty="0">
                              <a:latin typeface="Cambria Math"/>
                            </a:rPr>
                            <a:t>1</a:t>
                          </a:r>
                        </a:p>
                      </a:txBody>
                      <a:tcPr anchor="ctr"/>
                    </a:tc>
                    <a:tc>
                      <a:txBody>
                        <a:bodyPr/>
                        <a:lstStyle/>
                        <a:p>
                          <a:endParaRPr lang="en-US"/>
                        </a:p>
                      </a:txBody>
                      <a:tcPr anchor="ctr">
                        <a:blipFill>
                          <a:blip r:embed="rId2"/>
                          <a:stretch>
                            <a:fillRect l="-43333" t="-107778" r="-500952" b="-528889"/>
                          </a:stretch>
                        </a:blipFill>
                      </a:tcPr>
                    </a:tc>
                    <a:tc>
                      <a:txBody>
                        <a:bodyPr/>
                        <a:lstStyle/>
                        <a:p>
                          <a:endParaRPr lang="en-US"/>
                        </a:p>
                      </a:txBody>
                      <a:tcPr anchor="ctr">
                        <a:blipFill>
                          <a:blip r:embed="rId2"/>
                          <a:stretch>
                            <a:fillRect l="-144019" t="-107778" r="-403349" b="-528889"/>
                          </a:stretch>
                        </a:blipFill>
                      </a:tcPr>
                    </a:tc>
                    <a:tc>
                      <a:txBody>
                        <a:bodyPr/>
                        <a:lstStyle/>
                        <a:p>
                          <a:endParaRPr lang="en-US"/>
                        </a:p>
                      </a:txBody>
                      <a:tcPr anchor="ctr">
                        <a:blipFill>
                          <a:blip r:embed="rId2"/>
                          <a:stretch>
                            <a:fillRect l="-242857" t="-107778" r="-301429" b="-528889"/>
                          </a:stretch>
                        </a:blipFill>
                      </a:tcPr>
                    </a:tc>
                    <a:tc>
                      <a:txBody>
                        <a:bodyPr/>
                        <a:lstStyle/>
                        <a:p>
                          <a:endParaRPr lang="en-US"/>
                        </a:p>
                      </a:txBody>
                      <a:tcPr anchor="ctr">
                        <a:blipFill>
                          <a:blip r:embed="rId2"/>
                          <a:stretch>
                            <a:fillRect l="-342857" t="-107778" r="-201429" b="-528889"/>
                          </a:stretch>
                        </a:blipFill>
                      </a:tcPr>
                    </a:tc>
                    <a:tc>
                      <a:txBody>
                        <a:bodyPr/>
                        <a:lstStyle/>
                        <a:p>
                          <a:endParaRPr lang="en-US"/>
                        </a:p>
                      </a:txBody>
                      <a:tcPr anchor="ctr">
                        <a:blipFill>
                          <a:blip r:embed="rId2"/>
                          <a:stretch>
                            <a:fillRect l="-444976" t="-107778" r="-102392" b="-528889"/>
                          </a:stretch>
                        </a:blipFill>
                      </a:tcPr>
                    </a:tc>
                    <a:tc>
                      <a:txBody>
                        <a:bodyPr/>
                        <a:lstStyle/>
                        <a:p>
                          <a:endParaRPr lang="en-US"/>
                        </a:p>
                      </a:txBody>
                      <a:tcPr anchor="ctr">
                        <a:blipFill>
                          <a:blip r:embed="rId2"/>
                          <a:stretch>
                            <a:fillRect l="-542381" t="-107778" r="-1905" b="-528889"/>
                          </a:stretch>
                        </a:blipFill>
                      </a:tcPr>
                    </a:tc>
                    <a:extLst>
                      <a:ext uri="{0D108BD9-81ED-4DB2-BD59-A6C34878D82A}">
                        <a16:rowId xmlns:a16="http://schemas.microsoft.com/office/drawing/2014/main" val="10002"/>
                      </a:ext>
                    </a:extLst>
                  </a:tr>
                  <a:tr h="548640">
                    <a:tc>
                      <a:txBody>
                        <a:bodyPr/>
                        <a:lstStyle/>
                        <a:p>
                          <a:pPr algn="ctr">
                            <a:defRPr b="1"/>
                          </a:pPr>
                          <a:r>
                            <a:rPr sz="2800" dirty="0">
                              <a:latin typeface="Cambria Math"/>
                            </a:rPr>
                            <a:t>2</a:t>
                          </a:r>
                        </a:p>
                      </a:txBody>
                      <a:tcPr anchor="ctr"/>
                    </a:tc>
                    <a:tc>
                      <a:txBody>
                        <a:bodyPr/>
                        <a:lstStyle/>
                        <a:p>
                          <a:endParaRPr lang="en-US"/>
                        </a:p>
                      </a:txBody>
                      <a:tcPr anchor="ctr">
                        <a:blipFill>
                          <a:blip r:embed="rId2"/>
                          <a:stretch>
                            <a:fillRect l="-43333" t="-207778" r="-500952" b="-428889"/>
                          </a:stretch>
                        </a:blipFill>
                      </a:tcPr>
                    </a:tc>
                    <a:tc>
                      <a:txBody>
                        <a:bodyPr/>
                        <a:lstStyle/>
                        <a:p>
                          <a:endParaRPr lang="en-US"/>
                        </a:p>
                      </a:txBody>
                      <a:tcPr anchor="ctr">
                        <a:blipFill>
                          <a:blip r:embed="rId2"/>
                          <a:stretch>
                            <a:fillRect l="-144019" t="-207778" r="-403349" b="-428889"/>
                          </a:stretch>
                        </a:blipFill>
                      </a:tcPr>
                    </a:tc>
                    <a:tc>
                      <a:txBody>
                        <a:bodyPr/>
                        <a:lstStyle/>
                        <a:p>
                          <a:endParaRPr lang="en-US"/>
                        </a:p>
                      </a:txBody>
                      <a:tcPr anchor="ctr">
                        <a:blipFill>
                          <a:blip r:embed="rId2"/>
                          <a:stretch>
                            <a:fillRect l="-242857" t="-207778" r="-301429" b="-428889"/>
                          </a:stretch>
                        </a:blipFill>
                      </a:tcPr>
                    </a:tc>
                    <a:tc>
                      <a:txBody>
                        <a:bodyPr/>
                        <a:lstStyle/>
                        <a:p>
                          <a:endParaRPr lang="en-US"/>
                        </a:p>
                      </a:txBody>
                      <a:tcPr anchor="ctr">
                        <a:blipFill>
                          <a:blip r:embed="rId2"/>
                          <a:stretch>
                            <a:fillRect l="-342857" t="-207778" r="-201429" b="-428889"/>
                          </a:stretch>
                        </a:blipFill>
                      </a:tcPr>
                    </a:tc>
                    <a:tc>
                      <a:txBody>
                        <a:bodyPr/>
                        <a:lstStyle/>
                        <a:p>
                          <a:endParaRPr lang="en-US"/>
                        </a:p>
                      </a:txBody>
                      <a:tcPr anchor="ctr">
                        <a:blipFill>
                          <a:blip r:embed="rId2"/>
                          <a:stretch>
                            <a:fillRect l="-444976" t="-207778" r="-102392" b="-428889"/>
                          </a:stretch>
                        </a:blipFill>
                      </a:tcPr>
                    </a:tc>
                    <a:tc>
                      <a:txBody>
                        <a:bodyPr/>
                        <a:lstStyle/>
                        <a:p>
                          <a:endParaRPr lang="en-US"/>
                        </a:p>
                      </a:txBody>
                      <a:tcPr anchor="ctr">
                        <a:blipFill>
                          <a:blip r:embed="rId2"/>
                          <a:stretch>
                            <a:fillRect l="-542381" t="-207778" r="-1905" b="-428889"/>
                          </a:stretch>
                        </a:blipFill>
                      </a:tcPr>
                    </a:tc>
                    <a:extLst>
                      <a:ext uri="{0D108BD9-81ED-4DB2-BD59-A6C34878D82A}">
                        <a16:rowId xmlns:a16="http://schemas.microsoft.com/office/drawing/2014/main" val="10003"/>
                      </a:ext>
                    </a:extLst>
                  </a:tr>
                  <a:tr h="548640">
                    <a:tc>
                      <a:txBody>
                        <a:bodyPr/>
                        <a:lstStyle/>
                        <a:p>
                          <a:pPr algn="ctr">
                            <a:defRPr b="1"/>
                          </a:pPr>
                          <a:r>
                            <a:rPr sz="2800" dirty="0">
                              <a:latin typeface="Cambria Math"/>
                            </a:rPr>
                            <a:t>3</a:t>
                          </a:r>
                        </a:p>
                      </a:txBody>
                      <a:tcPr anchor="ctr"/>
                    </a:tc>
                    <a:tc>
                      <a:txBody>
                        <a:bodyPr/>
                        <a:lstStyle/>
                        <a:p>
                          <a:endParaRPr lang="en-US"/>
                        </a:p>
                      </a:txBody>
                      <a:tcPr anchor="ctr">
                        <a:blipFill>
                          <a:blip r:embed="rId2"/>
                          <a:stretch>
                            <a:fillRect l="-43333" t="-304396" r="-500952" b="-324176"/>
                          </a:stretch>
                        </a:blipFill>
                      </a:tcPr>
                    </a:tc>
                    <a:tc>
                      <a:txBody>
                        <a:bodyPr/>
                        <a:lstStyle/>
                        <a:p>
                          <a:endParaRPr lang="en-US"/>
                        </a:p>
                      </a:txBody>
                      <a:tcPr anchor="ctr">
                        <a:blipFill>
                          <a:blip r:embed="rId2"/>
                          <a:stretch>
                            <a:fillRect l="-144019" t="-304396" r="-403349" b="-324176"/>
                          </a:stretch>
                        </a:blipFill>
                      </a:tcPr>
                    </a:tc>
                    <a:tc>
                      <a:txBody>
                        <a:bodyPr/>
                        <a:lstStyle/>
                        <a:p>
                          <a:endParaRPr lang="en-US"/>
                        </a:p>
                      </a:txBody>
                      <a:tcPr anchor="ctr">
                        <a:blipFill>
                          <a:blip r:embed="rId2"/>
                          <a:stretch>
                            <a:fillRect l="-242857" t="-304396" r="-301429" b="-324176"/>
                          </a:stretch>
                        </a:blipFill>
                      </a:tcPr>
                    </a:tc>
                    <a:tc>
                      <a:txBody>
                        <a:bodyPr/>
                        <a:lstStyle/>
                        <a:p>
                          <a:endParaRPr lang="en-US"/>
                        </a:p>
                      </a:txBody>
                      <a:tcPr anchor="ctr">
                        <a:blipFill>
                          <a:blip r:embed="rId2"/>
                          <a:stretch>
                            <a:fillRect l="-342857" t="-304396" r="-201429" b="-324176"/>
                          </a:stretch>
                        </a:blipFill>
                      </a:tcPr>
                    </a:tc>
                    <a:tc>
                      <a:txBody>
                        <a:bodyPr/>
                        <a:lstStyle/>
                        <a:p>
                          <a:endParaRPr lang="en-US"/>
                        </a:p>
                      </a:txBody>
                      <a:tcPr anchor="ctr">
                        <a:blipFill>
                          <a:blip r:embed="rId2"/>
                          <a:stretch>
                            <a:fillRect l="-444976" t="-304396" r="-102392" b="-324176"/>
                          </a:stretch>
                        </a:blipFill>
                      </a:tcPr>
                    </a:tc>
                    <a:tc>
                      <a:txBody>
                        <a:bodyPr/>
                        <a:lstStyle/>
                        <a:p>
                          <a:endParaRPr lang="en-US"/>
                        </a:p>
                      </a:txBody>
                      <a:tcPr anchor="ctr">
                        <a:blipFill>
                          <a:blip r:embed="rId2"/>
                          <a:stretch>
                            <a:fillRect l="-542381" t="-304396" r="-1905" b="-324176"/>
                          </a:stretch>
                        </a:blipFill>
                      </a:tcPr>
                    </a:tc>
                    <a:extLst>
                      <a:ext uri="{0D108BD9-81ED-4DB2-BD59-A6C34878D82A}">
                        <a16:rowId xmlns:a16="http://schemas.microsoft.com/office/drawing/2014/main" val="10004"/>
                      </a:ext>
                    </a:extLst>
                  </a:tr>
                  <a:tr h="548640">
                    <a:tc>
                      <a:txBody>
                        <a:bodyPr/>
                        <a:lstStyle/>
                        <a:p>
                          <a:pPr algn="ctr">
                            <a:defRPr b="1"/>
                          </a:pPr>
                          <a:r>
                            <a:rPr sz="2800">
                              <a:latin typeface="Cambria Math"/>
                            </a:rPr>
                            <a:t>4</a:t>
                          </a:r>
                        </a:p>
                      </a:txBody>
                      <a:tcPr anchor="ctr"/>
                    </a:tc>
                    <a:tc>
                      <a:txBody>
                        <a:bodyPr/>
                        <a:lstStyle/>
                        <a:p>
                          <a:endParaRPr lang="en-US"/>
                        </a:p>
                      </a:txBody>
                      <a:tcPr anchor="ctr">
                        <a:blipFill>
                          <a:blip r:embed="rId2"/>
                          <a:stretch>
                            <a:fillRect l="-43333" t="-408889" r="-500952" b="-227778"/>
                          </a:stretch>
                        </a:blipFill>
                      </a:tcPr>
                    </a:tc>
                    <a:tc>
                      <a:txBody>
                        <a:bodyPr/>
                        <a:lstStyle/>
                        <a:p>
                          <a:endParaRPr lang="en-US"/>
                        </a:p>
                      </a:txBody>
                      <a:tcPr anchor="ctr">
                        <a:blipFill>
                          <a:blip r:embed="rId2"/>
                          <a:stretch>
                            <a:fillRect l="-144019" t="-408889" r="-403349" b="-227778"/>
                          </a:stretch>
                        </a:blipFill>
                      </a:tcPr>
                    </a:tc>
                    <a:tc>
                      <a:txBody>
                        <a:bodyPr/>
                        <a:lstStyle/>
                        <a:p>
                          <a:endParaRPr lang="en-US"/>
                        </a:p>
                      </a:txBody>
                      <a:tcPr anchor="ctr">
                        <a:blipFill>
                          <a:blip r:embed="rId2"/>
                          <a:stretch>
                            <a:fillRect l="-242857" t="-408889" r="-301429" b="-227778"/>
                          </a:stretch>
                        </a:blipFill>
                      </a:tcPr>
                    </a:tc>
                    <a:tc>
                      <a:txBody>
                        <a:bodyPr/>
                        <a:lstStyle/>
                        <a:p>
                          <a:endParaRPr lang="en-US"/>
                        </a:p>
                      </a:txBody>
                      <a:tcPr anchor="ctr">
                        <a:blipFill>
                          <a:blip r:embed="rId2"/>
                          <a:stretch>
                            <a:fillRect l="-342857" t="-408889" r="-201429" b="-227778"/>
                          </a:stretch>
                        </a:blipFill>
                      </a:tcPr>
                    </a:tc>
                    <a:tc>
                      <a:txBody>
                        <a:bodyPr/>
                        <a:lstStyle/>
                        <a:p>
                          <a:endParaRPr lang="en-US"/>
                        </a:p>
                      </a:txBody>
                      <a:tcPr anchor="ctr">
                        <a:blipFill>
                          <a:blip r:embed="rId2"/>
                          <a:stretch>
                            <a:fillRect l="-444976" t="-408889" r="-102392" b="-227778"/>
                          </a:stretch>
                        </a:blipFill>
                      </a:tcPr>
                    </a:tc>
                    <a:tc>
                      <a:txBody>
                        <a:bodyPr/>
                        <a:lstStyle/>
                        <a:p>
                          <a:endParaRPr lang="en-US"/>
                        </a:p>
                      </a:txBody>
                      <a:tcPr anchor="ctr">
                        <a:blipFill>
                          <a:blip r:embed="rId2"/>
                          <a:stretch>
                            <a:fillRect l="-542381" t="-408889" r="-1905" b="-227778"/>
                          </a:stretch>
                        </a:blipFill>
                      </a:tcPr>
                    </a:tc>
                    <a:extLst>
                      <a:ext uri="{0D108BD9-81ED-4DB2-BD59-A6C34878D82A}">
                        <a16:rowId xmlns:a16="http://schemas.microsoft.com/office/drawing/2014/main" val="10005"/>
                      </a:ext>
                    </a:extLst>
                  </a:tr>
                  <a:tr h="548640">
                    <a:tc>
                      <a:txBody>
                        <a:bodyPr/>
                        <a:lstStyle/>
                        <a:p>
                          <a:pPr algn="ctr">
                            <a:defRPr b="1"/>
                          </a:pPr>
                          <a:r>
                            <a:rPr sz="2800">
                              <a:latin typeface="Cambria Math"/>
                            </a:rPr>
                            <a:t>5</a:t>
                          </a:r>
                        </a:p>
                      </a:txBody>
                      <a:tcPr anchor="ctr"/>
                    </a:tc>
                    <a:tc>
                      <a:txBody>
                        <a:bodyPr/>
                        <a:lstStyle/>
                        <a:p>
                          <a:endParaRPr lang="en-US"/>
                        </a:p>
                      </a:txBody>
                      <a:tcPr anchor="ctr">
                        <a:blipFill>
                          <a:blip r:embed="rId2"/>
                          <a:stretch>
                            <a:fillRect l="-43333" t="-508889" r="-500952" b="-127778"/>
                          </a:stretch>
                        </a:blipFill>
                      </a:tcPr>
                    </a:tc>
                    <a:tc>
                      <a:txBody>
                        <a:bodyPr/>
                        <a:lstStyle/>
                        <a:p>
                          <a:endParaRPr lang="en-US"/>
                        </a:p>
                      </a:txBody>
                      <a:tcPr anchor="ctr">
                        <a:blipFill>
                          <a:blip r:embed="rId2"/>
                          <a:stretch>
                            <a:fillRect l="-144019" t="-508889" r="-403349" b="-127778"/>
                          </a:stretch>
                        </a:blipFill>
                      </a:tcPr>
                    </a:tc>
                    <a:tc>
                      <a:txBody>
                        <a:bodyPr/>
                        <a:lstStyle/>
                        <a:p>
                          <a:endParaRPr lang="en-US"/>
                        </a:p>
                      </a:txBody>
                      <a:tcPr anchor="ctr">
                        <a:blipFill>
                          <a:blip r:embed="rId2"/>
                          <a:stretch>
                            <a:fillRect l="-242857" t="-508889" r="-301429" b="-127778"/>
                          </a:stretch>
                        </a:blipFill>
                      </a:tcPr>
                    </a:tc>
                    <a:tc>
                      <a:txBody>
                        <a:bodyPr/>
                        <a:lstStyle/>
                        <a:p>
                          <a:endParaRPr lang="en-US"/>
                        </a:p>
                      </a:txBody>
                      <a:tcPr anchor="ctr">
                        <a:blipFill>
                          <a:blip r:embed="rId2"/>
                          <a:stretch>
                            <a:fillRect l="-342857" t="-508889" r="-201429" b="-127778"/>
                          </a:stretch>
                        </a:blipFill>
                      </a:tcPr>
                    </a:tc>
                    <a:tc>
                      <a:txBody>
                        <a:bodyPr/>
                        <a:lstStyle/>
                        <a:p>
                          <a:endParaRPr lang="en-US"/>
                        </a:p>
                      </a:txBody>
                      <a:tcPr anchor="ctr">
                        <a:blipFill>
                          <a:blip r:embed="rId2"/>
                          <a:stretch>
                            <a:fillRect l="-444976" t="-508889" r="-102392" b="-127778"/>
                          </a:stretch>
                        </a:blipFill>
                      </a:tcPr>
                    </a:tc>
                    <a:tc>
                      <a:txBody>
                        <a:bodyPr/>
                        <a:lstStyle/>
                        <a:p>
                          <a:endParaRPr lang="en-US"/>
                        </a:p>
                      </a:txBody>
                      <a:tcPr anchor="ctr">
                        <a:blipFill>
                          <a:blip r:embed="rId2"/>
                          <a:stretch>
                            <a:fillRect l="-542381" t="-508889" r="-1905" b="-127778"/>
                          </a:stretch>
                        </a:blipFill>
                      </a:tcPr>
                    </a:tc>
                    <a:extLst>
                      <a:ext uri="{0D108BD9-81ED-4DB2-BD59-A6C34878D82A}">
                        <a16:rowId xmlns:a16="http://schemas.microsoft.com/office/drawing/2014/main" val="10006"/>
                      </a:ext>
                    </a:extLst>
                  </a:tr>
                  <a:tr h="548640">
                    <a:tc>
                      <a:txBody>
                        <a:bodyPr/>
                        <a:lstStyle/>
                        <a:p>
                          <a:pPr algn="ctr">
                            <a:defRPr b="1"/>
                          </a:pPr>
                          <a:r>
                            <a:rPr sz="2800">
                              <a:latin typeface="Cambria Math"/>
                            </a:rPr>
                            <a:t>6</a:t>
                          </a:r>
                        </a:p>
                      </a:txBody>
                      <a:tcPr anchor="ctr"/>
                    </a:tc>
                    <a:tc>
                      <a:txBody>
                        <a:bodyPr/>
                        <a:lstStyle/>
                        <a:p>
                          <a:endParaRPr lang="en-US"/>
                        </a:p>
                      </a:txBody>
                      <a:tcPr anchor="ctr">
                        <a:blipFill>
                          <a:blip r:embed="rId2"/>
                          <a:stretch>
                            <a:fillRect l="-43333" t="-608889" r="-500952" b="-27778"/>
                          </a:stretch>
                        </a:blipFill>
                      </a:tcPr>
                    </a:tc>
                    <a:tc>
                      <a:txBody>
                        <a:bodyPr/>
                        <a:lstStyle/>
                        <a:p>
                          <a:endParaRPr lang="en-US"/>
                        </a:p>
                      </a:txBody>
                      <a:tcPr anchor="ctr">
                        <a:blipFill>
                          <a:blip r:embed="rId2"/>
                          <a:stretch>
                            <a:fillRect l="-144019" t="-608889" r="-403349" b="-27778"/>
                          </a:stretch>
                        </a:blipFill>
                      </a:tcPr>
                    </a:tc>
                    <a:tc>
                      <a:txBody>
                        <a:bodyPr/>
                        <a:lstStyle/>
                        <a:p>
                          <a:endParaRPr lang="en-US"/>
                        </a:p>
                      </a:txBody>
                      <a:tcPr anchor="ctr">
                        <a:blipFill>
                          <a:blip r:embed="rId2"/>
                          <a:stretch>
                            <a:fillRect l="-242857" t="-608889" r="-301429" b="-27778"/>
                          </a:stretch>
                        </a:blipFill>
                      </a:tcPr>
                    </a:tc>
                    <a:tc>
                      <a:txBody>
                        <a:bodyPr/>
                        <a:lstStyle/>
                        <a:p>
                          <a:endParaRPr lang="en-US"/>
                        </a:p>
                      </a:txBody>
                      <a:tcPr anchor="ctr">
                        <a:blipFill>
                          <a:blip r:embed="rId2"/>
                          <a:stretch>
                            <a:fillRect l="-342857" t="-608889" r="-201429" b="-27778"/>
                          </a:stretch>
                        </a:blipFill>
                      </a:tcPr>
                    </a:tc>
                    <a:tc>
                      <a:txBody>
                        <a:bodyPr/>
                        <a:lstStyle/>
                        <a:p>
                          <a:endParaRPr lang="en-US"/>
                        </a:p>
                      </a:txBody>
                      <a:tcPr anchor="ctr">
                        <a:blipFill>
                          <a:blip r:embed="rId2"/>
                          <a:stretch>
                            <a:fillRect l="-444976" t="-608889" r="-102392" b="-27778"/>
                          </a:stretch>
                        </a:blipFill>
                      </a:tcPr>
                    </a:tc>
                    <a:tc>
                      <a:txBody>
                        <a:bodyPr/>
                        <a:lstStyle/>
                        <a:p>
                          <a:endParaRPr lang="en-US"/>
                        </a:p>
                      </a:txBody>
                      <a:tcPr anchor="ctr">
                        <a:blipFill>
                          <a:blip r:embed="rId2"/>
                          <a:stretch>
                            <a:fillRect l="-542381" t="-608889" r="-1905" b="-27778"/>
                          </a:stretch>
                        </a:blipFill>
                      </a:tcPr>
                    </a:tc>
                    <a:extLst>
                      <a:ext uri="{0D108BD9-81ED-4DB2-BD59-A6C34878D82A}">
                        <a16:rowId xmlns:a16="http://schemas.microsoft.com/office/drawing/2014/main" val="10007"/>
                      </a:ext>
                    </a:extLst>
                  </a:tr>
                </a:tbl>
              </a:graphicData>
            </a:graphic>
          </p:graphicFrame>
        </mc:Fallback>
      </mc:AlternateContent>
      <p:sp>
        <p:nvSpPr>
          <p:cNvPr id="4" name="TextBox 3">
            <a:extLst>
              <a:ext uri="{FF2B5EF4-FFF2-40B4-BE49-F238E27FC236}">
                <a16:creationId xmlns:a16="http://schemas.microsoft.com/office/drawing/2014/main" id="{F030F611-37CA-4100-BC8D-BC3046C43397}"/>
              </a:ext>
            </a:extLst>
          </p:cNvPr>
          <p:cNvSpPr txBox="1"/>
          <p:nvPr/>
        </p:nvSpPr>
        <p:spPr>
          <a:xfrm>
            <a:off x="457200" y="4948535"/>
            <a:ext cx="8229600" cy="461665"/>
          </a:xfrm>
          <a:prstGeom prst="rect">
            <a:avLst/>
          </a:prstGeom>
          <a:noFill/>
        </p:spPr>
        <p:txBody>
          <a:bodyPr wrap="square" rtlCol="0">
            <a:spAutoFit/>
          </a:bodyPr>
          <a:lstStyle/>
          <a:p>
            <a:pPr algn="ctr"/>
            <a:r>
              <a:rPr lang="en-US" sz="2400" dirty="0"/>
              <a:t>Table 1: Sample Space for Rolling a Pair of Dice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a:bodyPr>
          <a:lstStyle/>
          <a:p>
            <a:r>
              <a:rPr sz="2800" dirty="0"/>
              <a:t>Each of these ordered pairs is equally likely to come up, as any of the numbers </a:t>
            </a:r>
            <a:r>
              <a:rPr sz="2800" dirty="0">
                <a:latin typeface="Cambria Math"/>
              </a:rPr>
              <a:t>1</a:t>
            </a:r>
            <a:r>
              <a:rPr sz="2800" dirty="0"/>
              <a:t> through </a:t>
            </a:r>
            <a:r>
              <a:rPr sz="2800" dirty="0">
                <a:latin typeface="Cambria Math"/>
              </a:rPr>
              <a:t>6</a:t>
            </a:r>
            <a:r>
              <a:rPr sz="2800" dirty="0"/>
              <a:t> are equally likely for the first slot (die A) and similarly for the second slot (die B). Referring to the positions in the ordered pairs as </a:t>
            </a:r>
            <a:r>
              <a:rPr lang="en-US" sz="2800" dirty="0"/>
              <a:t>“</a:t>
            </a:r>
            <a:r>
              <a:rPr sz="2800" dirty="0"/>
              <a:t>slots</a:t>
            </a:r>
            <a:r>
              <a:rPr lang="en-US" sz="2800" dirty="0"/>
              <a:t>”</a:t>
            </a:r>
            <a:r>
              <a:rPr sz="2800" dirty="0"/>
              <a:t> points to a quick way of determining the size of the sample space. Since there are </a:t>
            </a:r>
            <a:r>
              <a:rPr sz="2800" dirty="0">
                <a:latin typeface="Cambria Math"/>
              </a:rPr>
              <a:t>6</a:t>
            </a:r>
            <a:r>
              <a:rPr sz="2800" dirty="0"/>
              <a:t> choices for each slot, the Multiplication Principle of Counting tells us there are </a:t>
            </a:r>
            <a:r>
              <a:rPr sz="2800" dirty="0">
                <a:latin typeface="Cambria Math"/>
              </a:rPr>
              <a:t>36</a:t>
            </a:r>
            <a:r>
              <a:rPr sz="2800" dirty="0"/>
              <a:t> possible outcomes of this experiment.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can now proceed to answer the three specific questions.</a:t>
                </a:r>
              </a:p>
              <a:p>
                <a:pPr marL="514350" indent="-514350">
                  <a:buFont typeface="+mj-lt"/>
                  <a:buAutoNum type="alphaLcPeriod"/>
                  <a:defRPr sz="2800"/>
                </a:pPr>
                <a:r>
                  <a:rPr lang="en-US" dirty="0"/>
                  <a:t>​</a:t>
                </a:r>
                <a:r>
                  <a:rPr lang="en-US" sz="2800" dirty="0"/>
                  <a:t>There is only one ordered pair corresponding to a sum of </a:t>
                </a:r>
                <a:r>
                  <a:rPr lang="en-US" sz="2800" dirty="0">
                    <a:latin typeface="Cambria Math"/>
                  </a:rPr>
                  <a:t>2</a:t>
                </a:r>
                <a:r>
                  <a:rPr lang="en-US" sz="2800" dirty="0"/>
                  <a:t>, namely </a:t>
                </a:r>
                <a14:m>
                  <m:oMath xmlns:m="http://schemas.openxmlformats.org/officeDocument/2006/math">
                    <m:r>
                      <a:rPr lang="en-US">
                        <a:latin typeface="Cambria Math" panose="02040503050406030204" pitchFamily="18" charset="0"/>
                      </a:rPr>
                      <m:t>(1,1)</m:t>
                    </m:r>
                  </m:oMath>
                </a14:m>
                <a:r>
                  <a:rPr lang="en-US" sz="2800" dirty="0"/>
                  <a:t>, 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36</m:t>
                        </m:r>
                      </m:den>
                    </m:f>
                  </m:oMath>
                </a14:m>
                <a:r>
                  <a:rPr lang="en-US" sz="2800" dirty="0"/>
                  <a:t>.</a:t>
                </a:r>
                <a:endParaRPr lang="ar-AE" sz="2800" dirty="0"/>
              </a:p>
              <a:p>
                <a:pPr marL="514350" indent="-514350">
                  <a:buFont typeface="+mj-lt"/>
                  <a:buAutoNum type="alphaLcPeriod" startAt="2"/>
                  <a:defRPr sz="2800"/>
                </a:pPr>
                <a:r>
                  <a:rPr lang="ar-AE" dirty="0"/>
                  <a:t>​</a:t>
                </a:r>
                <a:r>
                  <a:rPr lang="en-US" sz="2800" dirty="0"/>
                  <a:t>There are four ordered pairs corresponding to a sum of </a:t>
                </a:r>
                <a:r>
                  <a:rPr lang="en-US" sz="2800" dirty="0">
                    <a:latin typeface="Cambria Math"/>
                  </a:rPr>
                  <a:t>5</a:t>
                </a:r>
                <a:r>
                  <a:rPr lang="en-US" sz="2800" dirty="0"/>
                  <a:t>:</a:t>
                </a:r>
              </a:p>
              <a:p>
                <a:pPr marL="512064" algn="ctr">
                  <a:defRPr sz="2800"/>
                </a:pP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1</m:t>
                            </m:r>
                          </m:e>
                        </m:d>
                      </m:e>
                    </m:d>
                  </m:oMath>
                </a14:m>
                <a:r>
                  <a:rPr lang="en-US" sz="2800" dirty="0"/>
                  <a:t>,</a:t>
                </a:r>
                <a:endParaRPr lang="ar-AE" sz="2800" dirty="0"/>
              </a:p>
              <a:p>
                <a:pPr marL="512064">
                  <a:defRPr sz="2800"/>
                </a:pPr>
                <a:r>
                  <a:rPr lang="ar-AE" dirty="0"/>
                  <a:t>​</a:t>
                </a:r>
                <a:r>
                  <a:rPr lang="en-US" sz="2800" dirty="0"/>
                  <a:t>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36</m:t>
                        </m:r>
                      </m:den>
                    </m:f>
                  </m:oMath>
                </a14:m>
                <a:r>
                  <a:rPr lang="en-US" sz="2800" dirty="0"/>
                  <a:t>, 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9</m:t>
                        </m:r>
                      </m:den>
                    </m:f>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extLst>
      <p:ext uri="{BB962C8B-B14F-4D97-AF65-F5344CB8AC3E}">
        <p14:creationId xmlns:p14="http://schemas.microsoft.com/office/powerpoint/2010/main" val="1641401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A sum of </a:t>
                </a:r>
                <a:r>
                  <a:rPr lang="en-US" sz="2800" dirty="0">
                    <a:latin typeface="Cambria Math"/>
                  </a:rPr>
                  <a:t>7</a:t>
                </a:r>
                <a:r>
                  <a:rPr lang="en-US" sz="2800" dirty="0"/>
                  <a:t> or </a:t>
                </a:r>
                <a:r>
                  <a:rPr lang="en-US" sz="2800" dirty="0">
                    <a:latin typeface="Cambria Math"/>
                  </a:rPr>
                  <a:t>11</a:t>
                </a:r>
                <a:r>
                  <a:rPr lang="en-US" sz="2800" dirty="0"/>
                  <a:t> comes from any of the following ordered pairs.</a:t>
                </a:r>
              </a:p>
              <a:p>
                <a:pPr marL="512064"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i="1">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5</m:t>
                            </m:r>
                          </m:e>
                        </m:d>
                      </m:e>
                    </m:d>
                  </m:oMath>
                </a14:m>
                <a:endParaRPr lang="ar-AE" dirty="0"/>
              </a:p>
              <a:p>
                <a:pPr marL="512064">
                  <a:defRPr sz="2800"/>
                </a:pPr>
                <a:r>
                  <a:rPr lang="ar-AE" dirty="0"/>
                  <a:t>​</a:t>
                </a:r>
                <a:r>
                  <a:rPr lang="en-US" sz="2800" dirty="0"/>
                  <a:t>Since there are eight elements in this event, the probability of rolling a sum of </a:t>
                </a:r>
                <a:r>
                  <a:rPr lang="en-US" sz="2800" dirty="0">
                    <a:latin typeface="Cambria Math"/>
                  </a:rPr>
                  <a:t>7</a:t>
                </a:r>
                <a:r>
                  <a:rPr lang="en-US" sz="2800" dirty="0"/>
                  <a:t> or </a:t>
                </a:r>
                <a:r>
                  <a:rPr lang="en-US" sz="2800" dirty="0">
                    <a:latin typeface="Cambria Math"/>
                  </a:rPr>
                  <a:t>11</a:t>
                </a:r>
                <a:r>
                  <a:rPr lang="en-US" sz="2800" dirty="0"/>
                  <a: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8</m:t>
                        </m:r>
                      </m:num>
                      <m:den>
                        <m:r>
                          <a:rPr lang="ar-AE">
                            <a:latin typeface="Cambria Math" panose="02040503050406030204" pitchFamily="18" charset="0"/>
                          </a:rPr>
                          <m:t>36</m:t>
                        </m:r>
                      </m:den>
                    </m:f>
                  </m:oMath>
                </a14:m>
                <a:r>
                  <a:rPr lang="ar-AE" sz="2800" dirty="0"/>
                  <a:t>, </a:t>
                </a:r>
                <a:r>
                  <a:rPr lang="en-US" sz="2800" dirty="0"/>
                  <a:t>or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9</m:t>
                        </m:r>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extLst>
      <p:ext uri="{BB962C8B-B14F-4D97-AF65-F5344CB8AC3E}">
        <p14:creationId xmlns:p14="http://schemas.microsoft.com/office/powerpoint/2010/main" val="389997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Computing Probabilities</a:t>
            </a:r>
          </a:p>
        </p:txBody>
      </p:sp>
      <p:sp>
        <p:nvSpPr>
          <p:cNvPr id="3" name="Text Placeholder 2"/>
          <p:cNvSpPr>
            <a:spLocks noGrp="1"/>
          </p:cNvSpPr>
          <p:nvPr>
            <p:ph type="body" sz="quarter" idx="10"/>
          </p:nvPr>
        </p:nvSpPr>
        <p:spPr/>
        <p:txBody>
          <a:bodyPr>
            <a:normAutofit/>
          </a:bodyPr>
          <a:lstStyle/>
          <a:p>
            <a:r>
              <a:rPr sz="2800" dirty="0"/>
              <a:t>Suppose you are taking a </a:t>
            </a:r>
            <a:r>
              <a:rPr sz="2800" dirty="0">
                <a:latin typeface="Cambria Math"/>
              </a:rPr>
              <a:t>10</a:t>
            </a:r>
            <a:r>
              <a:rPr sz="2800" dirty="0"/>
              <a:t>-question True</a:t>
            </a:r>
            <a:r>
              <a:rPr lang="en-US" sz="2800" dirty="0"/>
              <a:t>-</a:t>
            </a:r>
            <a:r>
              <a:rPr sz="2800" dirty="0"/>
              <a:t>False test, and you are completely unprepared for it. If you decide to guess on each question, what is the probability of getting </a:t>
            </a:r>
            <a:r>
              <a:rPr sz="2800" dirty="0">
                <a:latin typeface="Cambria Math"/>
              </a:rPr>
              <a:t>8</a:t>
            </a:r>
            <a:r>
              <a:rPr sz="2800" dirty="0"/>
              <a:t> or more questions right?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sample space for this problem consists of all the possible sequences of </a:t>
                </a:r>
                <a:r>
                  <a:rPr sz="2800" dirty="0">
                    <a:latin typeface="Cambria Math"/>
                  </a:rPr>
                  <a:t>10</a:t>
                </a:r>
                <a:r>
                  <a:rPr sz="2800" dirty="0"/>
                  <a:t> answers, each of which is True or False. Combinatorics tells us that there are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10</m:t>
                        </m:r>
                      </m:sup>
                    </m:sSup>
                    <m:r>
                      <a:rPr>
                        <a:latin typeface="Cambria Math" panose="02040503050406030204" pitchFamily="18" charset="0"/>
                      </a:rPr>
                      <m:t>=</m:t>
                    </m:r>
                    <m:r>
                      <a:rPr>
                        <a:latin typeface="Cambria Math" panose="02040503050406030204" pitchFamily="18" charset="0"/>
                      </a:rPr>
                      <m:t>1024</m:t>
                    </m:r>
                  </m:oMath>
                </a14:m>
                <a:r>
                  <a:rPr sz="2800" dirty="0"/>
                  <a:t> such sequences (</a:t>
                </a:r>
                <a:r>
                  <a:rPr sz="2800" dirty="0">
                    <a:latin typeface="Cambria Math"/>
                  </a:rPr>
                  <a:t>2</a:t>
                </a:r>
                <a:r>
                  <a:rPr sz="2800" dirty="0"/>
                  <a:t> choices for each of </a:t>
                </a:r>
                <a:r>
                  <a:rPr sz="2800" dirty="0">
                    <a:latin typeface="Cambria Math"/>
                  </a:rPr>
                  <a:t>10</a:t>
                </a:r>
                <a:r>
                  <a:rPr sz="2800" dirty="0"/>
                  <a:t> </a:t>
                </a:r>
                <a:r>
                  <a:rPr lang="en-US" sz="2800" dirty="0"/>
                  <a:t>“</a:t>
                </a:r>
                <a:r>
                  <a:rPr sz="2800" dirty="0"/>
                  <a:t>slots</a:t>
                </a:r>
                <a:r>
                  <a:rPr lang="en-US" dirty="0"/>
                  <a:t>”</a:t>
                </a:r>
                <a:r>
                  <a:rPr sz="2800" dirty="0"/>
                  <a:t>), and these </a:t>
                </a:r>
                <a:r>
                  <a:rPr sz="2800" dirty="0">
                    <a:latin typeface="Cambria Math"/>
                  </a:rPr>
                  <a:t>1024</a:t>
                </a:r>
                <a:r>
                  <a:rPr sz="2800" dirty="0"/>
                  <a:t> possible sequences are equally likely if your choice of True or False on each question is random.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p:sp>
        <p:nvSpPr>
          <p:cNvPr id="3" name="Text Placeholder 2"/>
          <p:cNvSpPr>
            <a:spLocks noGrp="1"/>
          </p:cNvSpPr>
          <p:nvPr>
            <p:ph type="body" sz="quarter" idx="10"/>
          </p:nvPr>
        </p:nvSpPr>
        <p:spPr/>
        <p:txBody>
          <a:bodyPr>
            <a:normAutofit/>
          </a:bodyPr>
          <a:lstStyle/>
          <a:p>
            <a:r>
              <a:rPr sz="2800" dirty="0"/>
              <a:t>The probability of getting </a:t>
            </a:r>
            <a:r>
              <a:rPr sz="2800" dirty="0">
                <a:latin typeface="Cambria Math"/>
              </a:rPr>
              <a:t>8</a:t>
            </a:r>
            <a:r>
              <a:rPr sz="2800" dirty="0"/>
              <a:t> or more questions right can be broken up into three possibilities; getting </a:t>
            </a:r>
            <a:r>
              <a:rPr sz="2800" dirty="0">
                <a:latin typeface="Cambria Math"/>
              </a:rPr>
              <a:t>8</a:t>
            </a:r>
            <a:r>
              <a:rPr sz="2800" dirty="0"/>
              <a:t> right, </a:t>
            </a:r>
            <a:r>
              <a:rPr sz="2800" dirty="0">
                <a:latin typeface="Cambria Math"/>
              </a:rPr>
              <a:t>9</a:t>
            </a:r>
            <a:r>
              <a:rPr sz="2800" dirty="0"/>
              <a:t> right, or all </a:t>
            </a:r>
            <a:r>
              <a:rPr sz="2800" dirty="0">
                <a:latin typeface="Cambria Math"/>
              </a:rPr>
              <a:t>10</a:t>
            </a:r>
            <a:r>
              <a:rPr sz="2800" dirty="0"/>
              <a:t> right.</a:t>
            </a:r>
          </a:p>
          <a:p>
            <a:r>
              <a:rPr sz="2800" dirty="0"/>
              <a:t>There is only one sequence of </a:t>
            </a:r>
            <a:r>
              <a:rPr sz="2800" dirty="0">
                <a:latin typeface="Cambria Math"/>
              </a:rPr>
              <a:t>10</a:t>
            </a:r>
            <a:r>
              <a:rPr sz="2800" dirty="0"/>
              <a:t> answers that are all correct. There are more ways of correctly answering exactly </a:t>
            </a:r>
            <a:r>
              <a:rPr sz="2800" dirty="0">
                <a:latin typeface="Cambria Math"/>
              </a:rPr>
              <a:t>9</a:t>
            </a:r>
            <a:r>
              <a:rPr sz="2800" dirty="0"/>
              <a:t> questions, and we can use another tool from combinatorics to find out exactly how many ways. </a:t>
            </a:r>
          </a:p>
        </p:txBody>
      </p:sp>
    </p:spTree>
    <p:extLst>
      <p:ext uri="{BB962C8B-B14F-4D97-AF65-F5344CB8AC3E}">
        <p14:creationId xmlns:p14="http://schemas.microsoft.com/office/powerpoint/2010/main" val="144915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We need to select </a:t>
                </a:r>
                <a:r>
                  <a:rPr lang="en-US" sz="2800" dirty="0">
                    <a:latin typeface="Cambria Math"/>
                  </a:rPr>
                  <a:t>9</a:t>
                </a:r>
                <a:r>
                  <a:rPr lang="en-US" sz="2800" dirty="0"/>
                  <a:t> “objects” from a set of </a:t>
                </a:r>
                <a:r>
                  <a:rPr lang="en-US" sz="2800" dirty="0">
                    <a:latin typeface="Cambria Math"/>
                  </a:rPr>
                  <a:t>10</a:t>
                </a:r>
                <a:r>
                  <a:rPr lang="en-US" sz="2800" dirty="0"/>
                  <a:t> to be correctly answered questions, and the number of ways to do this is</a:t>
                </a:r>
              </a:p>
              <a:p>
                <a:pPr algn="ctr">
                  <a:defRPr sz="2800"/>
                </a:pPr>
                <a14:m>
                  <m:oMathPara xmlns:m="http://schemas.openxmlformats.org/officeDocument/2006/math">
                    <m:oMathParaPr>
                      <m:jc m:val="centerGroup"/>
                    </m:oMathParaPr>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9</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num>
                        <m:den>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den>
                      </m:f>
                      <m:r>
                        <a:rPr lang="ar-AE">
                          <a:latin typeface="Cambria Math" panose="02040503050406030204" pitchFamily="18" charset="0"/>
                        </a:rPr>
                        <m:t>=</m:t>
                      </m:r>
                      <m:r>
                        <a:rPr lang="ar-AE">
                          <a:latin typeface="Cambria Math" panose="02040503050406030204" pitchFamily="18" charset="0"/>
                        </a:rPr>
                        <m:t>10</m:t>
                      </m:r>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Similarly, there are </a:t>
                </a:r>
                <a14:m>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8</m:t>
                            </m:r>
                          </m:sub>
                        </m:sSub>
                      </m:e>
                    </m:sPre>
                  </m:oMath>
                </a14:m>
                <a:r>
                  <a:rPr lang="ar-AE" sz="2800" dirty="0"/>
                  <a:t> </a:t>
                </a:r>
                <a:r>
                  <a:rPr lang="en-US" sz="2800" dirty="0"/>
                  <a:t>ways of selecting </a:t>
                </a:r>
                <a:r>
                  <a:rPr lang="en-US" sz="2800" dirty="0">
                    <a:latin typeface="Cambria Math"/>
                  </a:rPr>
                  <a:t>8</a:t>
                </a:r>
                <a:r>
                  <a:rPr lang="en-US" sz="2800" dirty="0"/>
                  <a:t> of the </a:t>
                </a:r>
                <a:r>
                  <a:rPr lang="en-US" sz="2800" dirty="0">
                    <a:latin typeface="Cambria Math"/>
                  </a:rPr>
                  <a:t>10</a:t>
                </a:r>
                <a:r>
                  <a:rPr lang="en-US" sz="2800" dirty="0"/>
                  <a:t> questions, so there are</a:t>
                </a:r>
              </a:p>
              <a:p>
                <a:pPr algn="ctr">
                  <a:defRPr sz="2800"/>
                </a:pPr>
                <a14:m>
                  <m:oMathPara xmlns:m="http://schemas.openxmlformats.org/officeDocument/2006/math">
                    <m:oMathParaPr>
                      <m:jc m:val="centerGroup"/>
                    </m:oMathParaPr>
                    <m:oMath xmlns:m="http://schemas.openxmlformats.org/officeDocument/2006/math">
                      <m:sPre>
                        <m:sPrePr>
                          <m:ctrlPr>
                            <a:rPr lang="ar-AE" i="1">
                              <a:latin typeface="Cambria Math" panose="02040503050406030204" pitchFamily="18" charset="0"/>
                            </a:rPr>
                          </m:ctrlPr>
                        </m:sPrePr>
                        <m:sub>
                          <m:r>
                            <a:rPr lang="ar-AE">
                              <a:latin typeface="Cambria Math" panose="02040503050406030204" pitchFamily="18" charset="0"/>
                            </a:rPr>
                            <m:t>10</m:t>
                          </m:r>
                        </m:sub>
                        <m:sup>
                          <m:r>
                            <a:rPr lang="ar-AE">
                              <a:latin typeface="Cambria Math" panose="02040503050406030204" pitchFamily="18" charset="0"/>
                            </a:rPr>
                            <m:t> </m:t>
                          </m:r>
                        </m:sup>
                        <m:e>
                          <m:sSub>
                            <m:sSubPr>
                              <m:ctrlPr>
                                <a:rPr lang="ar-AE" i="1">
                                  <a:latin typeface="Cambria Math" panose="02040503050406030204" pitchFamily="18" charset="0"/>
                                </a:rPr>
                              </m:ctrlPr>
                            </m:sSubPr>
                            <m:e>
                              <m:r>
                                <a:rPr lang="ar-AE">
                                  <a:latin typeface="Cambria Math" panose="02040503050406030204" pitchFamily="18" charset="0"/>
                                </a:rPr>
                                <m:t>𝐶</m:t>
                              </m:r>
                            </m:e>
                            <m:sub>
                              <m:r>
                                <a:rPr lang="ar-AE">
                                  <a:latin typeface="Cambria Math" panose="02040503050406030204" pitchFamily="18" charset="0"/>
                                </a:rPr>
                                <m:t>8</m:t>
                              </m:r>
                            </m:sub>
                          </m:sSub>
                        </m:e>
                      </m:sPre>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num>
                        <m:den>
                          <m:r>
                            <a:rPr lang="ar-AE">
                              <a:latin typeface="Cambria Math" panose="02040503050406030204" pitchFamily="18" charset="0"/>
                            </a:rPr>
                            <m:t>8</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10</m:t>
                          </m:r>
                          <m:r>
                            <a:rPr lang="ar-AE">
                              <a:latin typeface="Cambria Math" panose="02040503050406030204" pitchFamily="18" charset="0"/>
                            </a:rPr>
                            <m:t>⋅</m:t>
                          </m:r>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45</m:t>
                      </m:r>
                    </m:oMath>
                  </m:oMathPara>
                </a14:m>
                <a:endParaRPr lang="ar-AE" sz="2800" dirty="0"/>
              </a:p>
              <a:p>
                <a:r>
                  <a:rPr lang="en-US" sz="2800" dirty="0"/>
                  <a:t>ways of getting exactly </a:t>
                </a:r>
                <a:r>
                  <a:rPr lang="en-US" sz="2800" dirty="0">
                    <a:latin typeface="Cambria Math"/>
                  </a:rPr>
                  <a:t>8</a:t>
                </a:r>
                <a:r>
                  <a:rPr lang="en-US" sz="2800" dirty="0"/>
                  <a:t> questions right.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741"/>
                </a:stretch>
              </a:blipFill>
            </p:spPr>
            <p:txBody>
              <a:bodyPr/>
              <a:lstStyle/>
              <a:p>
                <a:r>
                  <a:rPr lang="en-US">
                    <a:noFill/>
                  </a:rPr>
                  <a:t> </a:t>
                </a:r>
              </a:p>
            </p:txBody>
          </p:sp>
        </mc:Fallback>
      </mc:AlternateContent>
    </p:spTree>
    <p:extLst>
      <p:ext uri="{BB962C8B-B14F-4D97-AF65-F5344CB8AC3E}">
        <p14:creationId xmlns:p14="http://schemas.microsoft.com/office/powerpoint/2010/main" val="261754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Computing Probabilities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Altogether, there are </a:t>
                </a:r>
                <a14:m>
                  <m:oMath xmlns:m="http://schemas.openxmlformats.org/officeDocument/2006/math">
                    <m:r>
                      <a:rPr lang="en-US">
                        <a:latin typeface="Cambria Math" panose="02040503050406030204" pitchFamily="18" charset="0"/>
                      </a:rPr>
                      <m:t>45+10+1=56</m:t>
                    </m:r>
                  </m:oMath>
                </a14:m>
                <a:r>
                  <a:rPr lang="en-US" sz="2800" dirty="0"/>
                  <a:t> ways of getting </a:t>
                </a:r>
                <a:r>
                  <a:rPr lang="en-US" sz="2800" dirty="0">
                    <a:latin typeface="Cambria Math"/>
                  </a:rPr>
                  <a:t>8</a:t>
                </a:r>
                <a:r>
                  <a:rPr lang="en-US" sz="2800" dirty="0"/>
                  <a:t>, </a:t>
                </a:r>
                <a:r>
                  <a:rPr lang="en-US" sz="2800" dirty="0">
                    <a:latin typeface="Cambria Math"/>
                  </a:rPr>
                  <a:t>9</a:t>
                </a:r>
                <a:r>
                  <a:rPr lang="en-US" sz="2800" dirty="0"/>
                  <a:t>, or </a:t>
                </a:r>
                <a:r>
                  <a:rPr lang="en-US" sz="2800" dirty="0">
                    <a:latin typeface="Cambria Math"/>
                  </a:rPr>
                  <a:t>10</a:t>
                </a:r>
                <a:r>
                  <a:rPr lang="en-US" sz="2800" dirty="0"/>
                  <a:t> questions right, so the probability of this happening is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56</m:t>
                          </m:r>
                        </m:num>
                        <m:den>
                          <m:r>
                            <a:rPr lang="ar-AE">
                              <a:latin typeface="Cambria Math" panose="02040503050406030204" pitchFamily="18" charset="0"/>
                            </a:rPr>
                            <m:t>1024</m:t>
                          </m:r>
                        </m:den>
                      </m:f>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055</m:t>
                      </m:r>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This means you only have a </a:t>
                </a:r>
                <a14:m>
                  <m:oMath xmlns:m="http://schemas.openxmlformats.org/officeDocument/2006/math">
                    <m:r>
                      <a:rPr lang="en-US">
                        <a:latin typeface="Cambria Math" panose="02040503050406030204" pitchFamily="18" charset="0"/>
                      </a:rPr>
                      <m:t>5</m:t>
                    </m:r>
                    <m:r>
                      <a:rPr lang="en-US">
                        <a:latin typeface="Cambria Math" panose="02040503050406030204" pitchFamily="18" charset="0"/>
                      </a:rPr>
                      <m:t>.</m:t>
                    </m:r>
                    <m:r>
                      <a:rPr lang="en-US">
                        <a:latin typeface="Cambria Math" panose="02040503050406030204" pitchFamily="18" charset="0"/>
                      </a:rPr>
                      <m:t>5</m:t>
                    </m:r>
                    <m:r>
                      <a:rPr lang="en-US">
                        <a:latin typeface="Cambria Math" panose="02040503050406030204" pitchFamily="18" charset="0"/>
                      </a:rPr>
                      <m:t>%</m:t>
                    </m:r>
                  </m:oMath>
                </a14:m>
                <a:r>
                  <a:rPr lang="en-US" sz="2800" dirty="0"/>
                  <a:t> chance of scoring </a:t>
                </a:r>
                <a14:m>
                  <m:oMath xmlns:m="http://schemas.openxmlformats.org/officeDocument/2006/math">
                    <m:r>
                      <a:rPr lang="en-US">
                        <a:latin typeface="Cambria Math" panose="02040503050406030204" pitchFamily="18" charset="0"/>
                      </a:rPr>
                      <m:t>80</m:t>
                    </m:r>
                    <m:r>
                      <a:rPr lang="en-US">
                        <a:latin typeface="Cambria Math" panose="02040503050406030204" pitchFamily="18" charset="0"/>
                      </a:rPr>
                      <m:t>%</m:t>
                    </m:r>
                  </m:oMath>
                </a14:m>
                <a:r>
                  <a:rPr lang="en-US" sz="2800" dirty="0"/>
                  <a:t> or better by guessing, so studying ahead of time is clearly advantageous!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56640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Terminology of Probability</a:t>
            </a:r>
          </a:p>
        </p:txBody>
      </p:sp>
      <p:sp>
        <p:nvSpPr>
          <p:cNvPr id="3" name="Text Placeholder 2"/>
          <p:cNvSpPr>
            <a:spLocks noGrp="1"/>
          </p:cNvSpPr>
          <p:nvPr>
            <p:ph type="body" sz="quarter" idx="10"/>
          </p:nvPr>
        </p:nvSpPr>
        <p:spPr/>
        <p:txBody>
          <a:bodyPr>
            <a:normAutofit lnSpcReduction="10000"/>
          </a:bodyPr>
          <a:lstStyle/>
          <a:p>
            <a:pPr algn="ctr">
              <a:defRPr sz="2800" b="1"/>
            </a:pPr>
            <a:r>
              <a:t>Definition</a:t>
            </a:r>
          </a:p>
          <a:p>
            <a:r>
              <a:rPr sz="2800"/>
              <a:t>An </a:t>
            </a:r>
            <a:r>
              <a:rPr sz="2800" b="1"/>
              <a:t>experiment</a:t>
            </a:r>
            <a:r>
              <a:rPr sz="2800"/>
              <a:t> is any activity that results in well-defined </a:t>
            </a:r>
            <a:r>
              <a:rPr sz="2800" b="1"/>
              <a:t>outcomes</a:t>
            </a:r>
            <a:r>
              <a:rPr sz="2800"/>
              <a:t>. In a given problem, we are usually concerned with finding the probability that one or more of the outcomes will occur, and we use the word </a:t>
            </a:r>
            <a:r>
              <a:rPr sz="2800" b="1"/>
              <a:t>event</a:t>
            </a:r>
            <a:r>
              <a:rPr sz="2800"/>
              <a:t> to refer to a set of outcomes.</a:t>
            </a:r>
          </a:p>
          <a:p>
            <a:r>
              <a:rPr sz="2800"/>
              <a:t>The set of all possible outcomes of a given experiment is called the </a:t>
            </a:r>
            <a:r>
              <a:rPr sz="2800" b="1"/>
              <a:t>sample space</a:t>
            </a:r>
            <a:r>
              <a:rPr sz="2800"/>
              <a:t> of the experiment. This means that in the language of sets, an event is any subset of the sample space, including the empty set and the entire sample space.</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Cardinality of a Union of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Let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be two finite sets. Then</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oMath>
                </a14:m>
                <a:r>
                  <a:rPr sz="2800" dirty="0"/>
                  <a:t>.</a:t>
                </a:r>
              </a:p>
              <a:p>
                <a:pPr>
                  <a:defRPr sz="2800"/>
                </a:pPr>
                <a:r>
                  <a:rPr sz="2800" dirty="0"/>
                  <a:t>Note that if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a:t>
                </a:r>
                <a:r>
                  <a:rPr sz="2800" i="1" dirty="0"/>
                  <a:t>disjoint</a:t>
                </a:r>
                <a:r>
                  <a:rPr sz="2800" dirty="0"/>
                  <a:t>, meaning they have no elements in common, then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r>
                      <a:rPr>
                        <a:latin typeface="Cambria Math" panose="02040503050406030204" pitchFamily="18" charset="0"/>
                      </a:rPr>
                      <m:t>0</m:t>
                    </m:r>
                  </m:oMath>
                </a14:m>
                <a:r>
                  <a:rPr sz="2800" dirty="0"/>
                  <a:t>, so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𝐹</m:t>
                            </m:r>
                          </m:e>
                        </m:d>
                      </m:e>
                    </m:func>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03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Probability of a Union of Two Events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Let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be two subsets of the same sample space. Then the </a:t>
                </a:r>
                <a:r>
                  <a:rPr b="1" dirty="0"/>
                  <a:t>probability of the event</a:t>
                </a:r>
                <a:r>
                  <a:rPr lang="en-US" b="1" dirty="0"/>
                  <a:t> “</a:t>
                </a:r>
                <a14:m>
                  <m:oMath xmlns:m="http://schemas.openxmlformats.org/officeDocument/2006/math">
                    <m:r>
                      <a:rPr b="1" i="1">
                        <a:latin typeface="Cambria Math" panose="02040503050406030204" pitchFamily="18" charset="0"/>
                      </a:rPr>
                      <m:t>𝑬</m:t>
                    </m:r>
                  </m:oMath>
                </a14:m>
                <a:r>
                  <a:rPr sz="2800" b="1" dirty="0"/>
                  <a:t> </a:t>
                </a:r>
                <a:r>
                  <a:rPr b="1" dirty="0"/>
                  <a:t>or</a:t>
                </a:r>
                <a:r>
                  <a:rPr sz="2800" b="1" dirty="0"/>
                  <a:t> </a:t>
                </a:r>
                <a14:m>
                  <m:oMath xmlns:m="http://schemas.openxmlformats.org/officeDocument/2006/math">
                    <m:r>
                      <a:rPr b="1" i="1">
                        <a:latin typeface="Cambria Math" panose="02040503050406030204" pitchFamily="18" charset="0"/>
                      </a:rPr>
                      <m:t>𝑭</m:t>
                    </m:r>
                  </m:oMath>
                </a14:m>
                <a:r>
                  <a:rPr lang="en-US" b="1" dirty="0"/>
                  <a:t>,”</a:t>
                </a:r>
                <a:r>
                  <a:rPr sz="2800" dirty="0"/>
                  <a:t> denoted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r>
                  <a:rPr sz="2800" dirty="0"/>
                  <a:t>, is given by the formula</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oMath>
                </a14:m>
                <a:r>
                  <a:rPr sz="2800" dirty="0"/>
                  <a:t>.</a:t>
                </a:r>
              </a:p>
              <a:p>
                <a:pPr>
                  <a:defRPr sz="2800"/>
                </a:pPr>
                <a:r>
                  <a:rPr sz="2800" dirty="0"/>
                  <a:t>The term </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r>
                  <a:rPr sz="2800" dirty="0"/>
                  <a:t> represents the probability of both events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happening. If, as sets, events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disjoint (so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m:t>
                    </m:r>
                  </m:oMath>
                </a14:m>
                <a:r>
                  <a:rPr sz="2800" dirty="0"/>
                  <a:t>), then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𝐹</m:t>
                    </m:r>
                  </m:oMath>
                </a14:m>
                <a:r>
                  <a:rPr sz="2800" dirty="0"/>
                  <a:t> are said to be </a:t>
                </a:r>
                <a:r>
                  <a:rPr sz="2800" i="1" dirty="0"/>
                  <a:t>mutually exclusive. </a:t>
                </a:r>
                <a:r>
                  <a:rPr sz="2800" dirty="0"/>
                  <a:t>In this case, </a:t>
                </a:r>
                <a14:m>
                  <m:oMath xmlns:m="http://schemas.openxmlformats.org/officeDocument/2006/math">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r>
                      <a:rPr>
                        <a:latin typeface="Cambria Math" panose="02040503050406030204" pitchFamily="18" charset="0"/>
                      </a:rPr>
                      <m:t>=</m:t>
                    </m:r>
                    <m:r>
                      <a:rPr>
                        <a:latin typeface="Cambria Math" panose="02040503050406030204" pitchFamily="18" charset="0"/>
                      </a:rPr>
                      <m:t>∅</m:t>
                    </m:r>
                  </m:oMath>
                </a14:m>
                <a:r>
                  <a:rPr sz="2800" dirty="0"/>
                  <a:t> and</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𝐹</m:t>
                            </m:r>
                          </m:e>
                        </m:d>
                      </m:e>
                    </m:func>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9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Probability of a Union of Two Events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Assume a single die has been rolled and the number showing on top noted. Let </a:t>
                </a:r>
                <a14:m>
                  <m:oMath xmlns:m="http://schemas.openxmlformats.org/officeDocument/2006/math">
                    <m:r>
                      <a:rPr>
                        <a:latin typeface="Cambria Math" panose="02040503050406030204" pitchFamily="18" charset="0"/>
                      </a:rPr>
                      <m:t>𝐸</m:t>
                    </m:r>
                  </m:oMath>
                </a14:m>
                <a:r>
                  <a:rPr sz="2800" dirty="0"/>
                  <a:t> be the event </a:t>
                </a:r>
                <a:r>
                  <a:rPr lang="en-US" sz="2800" dirty="0"/>
                  <a:t>“</a:t>
                </a:r>
                <a:r>
                  <a:rPr sz="2800" dirty="0"/>
                  <a:t>the number is divisible by </a:t>
                </a:r>
                <a:r>
                  <a:rPr sz="2800" dirty="0">
                    <a:latin typeface="Cambria Math"/>
                  </a:rPr>
                  <a:t>2</a:t>
                </a:r>
                <a:r>
                  <a:rPr lang="en-US" dirty="0"/>
                  <a:t>”</a:t>
                </a:r>
                <a:r>
                  <a:rPr sz="2800" dirty="0"/>
                  <a:t> and let </a:t>
                </a:r>
                <a14:m>
                  <m:oMath xmlns:m="http://schemas.openxmlformats.org/officeDocument/2006/math">
                    <m:r>
                      <a:rPr>
                        <a:latin typeface="Cambria Math" panose="02040503050406030204" pitchFamily="18" charset="0"/>
                      </a:rPr>
                      <m:t>𝐹</m:t>
                    </m:r>
                  </m:oMath>
                </a14:m>
                <a:r>
                  <a:rPr sz="2800" dirty="0"/>
                  <a:t> be the event </a:t>
                </a:r>
                <a:r>
                  <a:rPr lang="en-US" sz="2800" dirty="0"/>
                  <a:t>“</a:t>
                </a:r>
                <a:r>
                  <a:rPr sz="2800" dirty="0"/>
                  <a:t>the number is divisible by </a:t>
                </a:r>
                <a:r>
                  <a:rPr sz="2800" dirty="0">
                    <a:latin typeface="Cambria Math"/>
                  </a:rPr>
                  <a:t>3</a:t>
                </a:r>
                <a:r>
                  <a:rPr sz="2800" dirty="0"/>
                  <a:t>.</a:t>
                </a:r>
                <a:r>
                  <a:rPr lang="en-US" dirty="0"/>
                  <a:t>”</a:t>
                </a:r>
                <a:r>
                  <a:rPr sz="2800" dirty="0"/>
                  <a:t> Find the following probabilities</a:t>
                </a:r>
                <a:r>
                  <a:rPr lang="en-US" sz="2800" dirty="0"/>
                  <a:t>.</a:t>
                </a:r>
                <a:endParaRPr sz="2800" dirty="0"/>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𝑃</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r>
                          <a:rPr>
                            <a:latin typeface="Cambria Math" panose="02040503050406030204" pitchFamily="18" charset="0"/>
                          </a:rPr>
                          <m:t>∪</m:t>
                        </m:r>
                        <m:r>
                          <a:rPr>
                            <a:latin typeface="Cambria Math" panose="02040503050406030204" pitchFamily="18" charset="0"/>
                          </a:rPr>
                          <m:t>𝐹</m:t>
                        </m:r>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11"/>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Probability of a Union of Two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For this small experiment, we can list the elements of each of the four events we are interested in, and then determine each event’s cardinality:</a:t>
                </a: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3</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2</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4</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r>
                          <a:rPr lang="en-US" b="0" i="1" smtClean="0">
                            <a:solidFill>
                              <a:schemeClr val="tx1"/>
                            </a:solidFill>
                            <a:effectLst/>
                            <a:latin typeface="Cambria Math" panose="02040503050406030204" pitchFamily="18" charset="0"/>
                            <a:ea typeface="Cambria Math" panose="02040503050406030204" pitchFamily="18" charset="0"/>
                          </a:rPr>
                          <m:t>∪</m:t>
                        </m:r>
                        <m:r>
                          <a:rPr lang="en-US" b="0" i="1" smtClean="0">
                            <a:solidFill>
                              <a:schemeClr val="tx1"/>
                            </a:solidFill>
                            <a:effectLst/>
                            <a:latin typeface="Cambria Math" panose="02040503050406030204" pitchFamily="18" charset="0"/>
                            <a:ea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4</m:t>
                    </m:r>
                  </m:oMath>
                </a14:m>
                <a:endParaRPr lang="en-US" b="0" i="0" dirty="0">
                  <a:solidFill>
                    <a:schemeClr val="tx1"/>
                  </a:solidFill>
                  <a:effectLst/>
                  <a:latin typeface="Times" panose="02020603050405020304" pitchFamily="18" charset="0"/>
                </a:endParaRPr>
              </a:p>
              <a:p>
                <a:pPr marL="1508760"/>
                <a14:m>
                  <m:oMath xmlns:m="http://schemas.openxmlformats.org/officeDocument/2006/math">
                    <m:r>
                      <a:rPr lang="en-US" b="0" i="1" smtClean="0">
                        <a:solidFill>
                          <a:schemeClr val="tx1"/>
                        </a:solidFill>
                        <a:latin typeface="Cambria Math" panose="02040503050406030204" pitchFamily="18" charset="0"/>
                      </a:rPr>
                      <m:t>𝐸</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𝐹</m:t>
                    </m:r>
                    <m:r>
                      <a:rPr lang="en-US" b="0" i="1" smtClean="0">
                        <a:solidFill>
                          <a:schemeClr val="tx1"/>
                        </a:solidFill>
                        <a:latin typeface="Cambria Math" panose="02040503050406030204" pitchFamily="18" charset="0"/>
                      </a:rPr>
                      <m:t>=</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6</m:t>
                        </m:r>
                      </m:e>
                    </m:d>
                  </m:oMath>
                </a14:m>
                <a:r>
                  <a:rPr lang="en-US" dirty="0">
                    <a:solidFill>
                      <a:schemeClr val="tx1"/>
                    </a:solidFill>
                  </a:rPr>
                  <a:t>;</a:t>
                </a:r>
                <a:r>
                  <a:rPr lang="en-US" b="0" i="0" dirty="0">
                    <a:solidFill>
                      <a:schemeClr val="tx1"/>
                    </a:solidFill>
                    <a:effectLst/>
                    <a:latin typeface="Times" panose="02020603050405020304" pitchFamily="18" charset="0"/>
                  </a:rPr>
                  <a:t> </a:t>
                </a:r>
                <a14:m>
                  <m:oMath xmlns:m="http://schemas.openxmlformats.org/officeDocument/2006/math">
                    <m:r>
                      <a:rPr lang="en-US" b="0" i="1" smtClean="0">
                        <a:solidFill>
                          <a:schemeClr val="tx1"/>
                        </a:solidFill>
                        <a:effectLst/>
                        <a:latin typeface="Cambria Math" panose="02040503050406030204" pitchFamily="18" charset="0"/>
                      </a:rPr>
                      <m:t>𝑛</m:t>
                    </m:r>
                    <m:d>
                      <m:dPr>
                        <m:ctrlPr>
                          <a:rPr lang="en-US" b="0" i="1" smtClean="0">
                            <a:solidFill>
                              <a:schemeClr val="tx1"/>
                            </a:solidFill>
                            <a:effectLst/>
                            <a:latin typeface="Cambria Math" panose="02040503050406030204" pitchFamily="18" charset="0"/>
                          </a:rPr>
                        </m:ctrlPr>
                      </m:dPr>
                      <m:e>
                        <m:r>
                          <a:rPr lang="en-US" b="0" i="1" smtClean="0">
                            <a:solidFill>
                              <a:schemeClr val="tx1"/>
                            </a:solidFill>
                            <a:effectLst/>
                            <a:latin typeface="Cambria Math" panose="02040503050406030204" pitchFamily="18" charset="0"/>
                          </a:rPr>
                          <m:t>𝐸</m:t>
                        </m:r>
                        <m:r>
                          <a:rPr lang="en-US" b="0" i="1" smtClean="0">
                            <a:solidFill>
                              <a:schemeClr val="tx1"/>
                            </a:solidFill>
                            <a:effectLst/>
                            <a:latin typeface="Cambria Math" panose="02040503050406030204" pitchFamily="18" charset="0"/>
                            <a:ea typeface="Cambria Math" panose="02040503050406030204" pitchFamily="18" charset="0"/>
                          </a:rPr>
                          <m:t>∩</m:t>
                        </m:r>
                        <m:r>
                          <a:rPr lang="en-US" b="0" i="1" smtClean="0">
                            <a:solidFill>
                              <a:schemeClr val="tx1"/>
                            </a:solidFill>
                            <a:effectLst/>
                            <a:latin typeface="Cambria Math" panose="02040503050406030204" pitchFamily="18" charset="0"/>
                            <a:ea typeface="Cambria Math" panose="02040503050406030204" pitchFamily="18" charset="0"/>
                          </a:rPr>
                          <m:t>𝐹</m:t>
                        </m:r>
                      </m:e>
                    </m:d>
                    <m:r>
                      <a:rPr lang="en-US" b="0" i="1" smtClean="0">
                        <a:solidFill>
                          <a:schemeClr val="tx1"/>
                        </a:solidFill>
                        <a:effectLst/>
                        <a:latin typeface="Cambria Math" panose="02040503050406030204" pitchFamily="18" charset="0"/>
                      </a:rPr>
                      <m:t>=</m:t>
                    </m:r>
                    <m:r>
                      <a:rPr lang="en-US" b="0" i="1" smtClean="0">
                        <a:solidFill>
                          <a:schemeClr val="tx1"/>
                        </a:solidFill>
                        <a:effectLst/>
                        <a:latin typeface="Cambria Math" panose="02040503050406030204" pitchFamily="18" charset="0"/>
                      </a:rPr>
                      <m:t>1</m:t>
                    </m:r>
                  </m:oMath>
                </a14:m>
                <a:endParaRPr lang="en-US" b="0" i="0" dirty="0">
                  <a:solidFill>
                    <a:schemeClr val="tx1"/>
                  </a:solidFill>
                  <a:effectLst/>
                  <a:latin typeface="Times" panose="02020603050405020304" pitchFamily="18"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Probability of a Union of Two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Now we are ready to apply the appropriate formulas.</a:t>
                </a:r>
              </a:p>
              <a:p>
                <a:pPr marL="514350" indent="-514350">
                  <a:buFont typeface="+mj-lt"/>
                  <a:buAutoNum type="alphaLcPeriod"/>
                  <a:defRPr sz="2800"/>
                </a:pPr>
                <a:r>
                  <a:rPr lang="en-US" dirty="0"/>
                  <a:t>​</a:t>
                </a:r>
                <a:r>
                  <a:rPr lang="en-US" sz="2800" dirty="0"/>
                  <a:t>Since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and since the sample space has six elements altogether,</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marL="514350" indent="-514350">
                  <a:buFont typeface="+mj-lt"/>
                  <a:buAutoNum type="alphaLcPeriod" startAt="2"/>
                  <a:defRPr sz="2800"/>
                </a:pPr>
                <a:r>
                  <a:rPr lang="ar-AE" dirty="0"/>
                  <a:t>​</a:t>
                </a:r>
                <a:r>
                  <a:rPr lang="en-US" sz="2800" dirty="0"/>
                  <a:t>Since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𝐸</m:t>
                            </m:r>
                          </m:e>
                        </m:d>
                      </m:e>
                    </m:func>
                    <m:r>
                      <a:rPr lang="ar-AE">
                        <a:latin typeface="Cambria Math" panose="02040503050406030204" pitchFamily="18" charset="0"/>
                      </a:rPr>
                      <m:t>=</m:t>
                    </m:r>
                    <m:r>
                      <a:rPr lang="ar-AE">
                        <a:latin typeface="Cambria Math" panose="02040503050406030204" pitchFamily="18" charset="0"/>
                      </a:rPr>
                      <m:t>3</m:t>
                    </m:r>
                  </m:oMath>
                </a14:m>
                <a:r>
                  <a:rPr lang="ar-AE" sz="2800" dirty="0"/>
                  <a:t> </a:t>
                </a:r>
                <a:r>
                  <a:rPr lang="en-US" sz="2800" dirty="0"/>
                  <a:t>and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r>
                      <a:rPr lang="ar-AE">
                        <a:latin typeface="Cambria Math" panose="02040503050406030204" pitchFamily="18" charset="0"/>
                      </a:rPr>
                      <m:t>2</m:t>
                    </m:r>
                  </m:oMath>
                </a14:m>
                <a:r>
                  <a:rPr lang="en-US" sz="2800" dirty="0"/>
                  <a:t>,</a:t>
                </a:r>
                <a:endParaRPr lang="ar-AE" sz="2800" dirty="0"/>
              </a:p>
              <a:p>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func>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𝑃</m:t>
                          </m:r>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6</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6</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𝑃</m:t>
                          </m:r>
                          <m:d>
                            <m:dPr>
                              <m:ctrlPr>
                                <a:rPr lang="ar-AE" i="1">
                                  <a:latin typeface="Cambria Math" panose="02040503050406030204" pitchFamily="18" charset="0"/>
                                </a:rPr>
                              </m:ctrlPr>
                            </m:dPr>
                            <m:e>
                              <m:r>
                                <a:rPr lang="ar-AE">
                                  <a:latin typeface="Cambria Math" panose="02040503050406030204" pitchFamily="18" charset="0"/>
                                </a:rPr>
                                <m:t>𝐸</m:t>
                              </m:r>
                              <m:r>
                                <a:rPr lang="ar-AE">
                                  <a:latin typeface="Cambria Math" panose="02040503050406030204" pitchFamily="18" charset="0"/>
                                </a:rPr>
                                <m:t>∪</m:t>
                              </m:r>
                              <m:r>
                                <a:rPr lang="ar-AE">
                                  <a:latin typeface="Cambria Math" panose="02040503050406030204" pitchFamily="18" charset="0"/>
                                </a:rPr>
                                <m:t>𝐹</m:t>
                              </m:r>
                            </m:e>
                          </m:d>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den>
                      </m:f>
                      <m:r>
                        <m:rPr>
                          <m:nor/>
                        </m:rPr>
                        <a:rPr lang="ar-AE">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extLst>
      <p:ext uri="{BB962C8B-B14F-4D97-AF65-F5344CB8AC3E}">
        <p14:creationId xmlns:p14="http://schemas.microsoft.com/office/powerpoint/2010/main" val="1366668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Unions of Mutually Exclusive Events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If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oMath>
                </a14:m>
                <a:r>
                  <a:rPr lang="ar-AE" sz="2800" dirty="0"/>
                  <a:t> </a:t>
                </a:r>
                <a:r>
                  <a:rPr lang="en-US" sz="2800" dirty="0"/>
                  <a:t>are pairwise disjoint (that is, </a:t>
                </a:r>
                <a:br>
                  <a:rPr lang="en-US" sz="2800" dirty="0"/>
                </a:b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𝑖</m:t>
                        </m:r>
                      </m:sub>
                    </m:sSub>
                    <m:r>
                      <a:rPr lang="en-US" sz="2800"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sz="2800" dirty="0"/>
                  <a:t> whenever </a:t>
                </a:r>
                <a14:m>
                  <m:oMath xmlns:m="http://schemas.openxmlformats.org/officeDocument/2006/math">
                    <m:r>
                      <a:rPr lang="en-US" sz="2800" b="0" i="1" smtClean="0">
                        <a:latin typeface="Cambria Math" panose="02040503050406030204" pitchFamily="18" charset="0"/>
                      </a:rPr>
                      <m:t>𝑖</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𝑗</m:t>
                    </m:r>
                  </m:oMath>
                </a14:m>
                <a:r>
                  <a:rPr lang="en-US" sz="2800" dirty="0"/>
                  <a:t>), then</a:t>
                </a:r>
              </a:p>
              <a:p>
                <a:pPr algn="ctr">
                  <a:defRPr sz="2800"/>
                </a:pPr>
                <a:r>
                  <a:rPr lang="en-US" sz="2800" dirty="0"/>
                  <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1</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2</m:t>
                                </m:r>
                              </m:sub>
                            </m:sSub>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𝐸</m:t>
                                </m:r>
                              </m:e>
                              <m:sub>
                                <m:r>
                                  <a:rPr lang="ar-AE">
                                    <a:latin typeface="Cambria Math" panose="02040503050406030204" pitchFamily="18" charset="0"/>
                                  </a:rPr>
                                  <m:t>𝑛</m:t>
                                </m:r>
                              </m:sub>
                            </m:sSub>
                          </m:e>
                        </m:d>
                      </m:e>
                    </m:func>
                  </m:oMath>
                </a14:m>
                <a:r>
                  <a:rPr lang="ar-AE"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959"/>
                </a:stretch>
              </a:blipFill>
            </p:spPr>
            <p:txBody>
              <a:bodyPr/>
              <a:lstStyle/>
              <a:p>
                <a:r>
                  <a:rPr lang="en-US">
                    <a:noFill/>
                  </a:rPr>
                  <a:t> </a:t>
                </a:r>
              </a:p>
            </p:txBody>
          </p:sp>
        </mc:Fallback>
      </mc:AlternateContent>
    </p:spTree>
    <p:extLst>
      <p:ext uri="{BB962C8B-B14F-4D97-AF65-F5344CB8AC3E}">
        <p14:creationId xmlns:p14="http://schemas.microsoft.com/office/powerpoint/2010/main" val="249929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Unions of Mutually Exclusive Events</a:t>
            </a:r>
          </a:p>
        </p:txBody>
      </p:sp>
      <p:sp>
        <p:nvSpPr>
          <p:cNvPr id="3" name="Text Placeholder 2"/>
          <p:cNvSpPr>
            <a:spLocks noGrp="1"/>
          </p:cNvSpPr>
          <p:nvPr>
            <p:ph type="body" sz="quarter" idx="10"/>
          </p:nvPr>
        </p:nvSpPr>
        <p:spPr/>
        <p:txBody>
          <a:bodyPr>
            <a:normAutofit lnSpcReduction="10000"/>
          </a:bodyPr>
          <a:lstStyle/>
          <a:p>
            <a:r>
              <a:rPr sz="2800" dirty="0"/>
              <a:t>Suppose Jim has chosen a PIN of </a:t>
            </a:r>
            <a:r>
              <a:rPr sz="2800" dirty="0">
                <a:latin typeface="Cambria Math"/>
              </a:rPr>
              <a:t>8736</a:t>
            </a:r>
            <a:r>
              <a:rPr sz="2800" dirty="0"/>
              <a:t> for his ban</a:t>
            </a:r>
            <a:r>
              <a:rPr lang="en-US" sz="2800" dirty="0"/>
              <a:t>k’s</a:t>
            </a:r>
            <a:r>
              <a:rPr sz="2800" dirty="0"/>
              <a:t> ATM, and that all PINs at the bank consist of four digits from </a:t>
            </a:r>
            <a:r>
              <a:rPr sz="2800" dirty="0">
                <a:latin typeface="Cambria Math"/>
              </a:rPr>
              <a:t>0</a:t>
            </a:r>
            <a:r>
              <a:rPr sz="2800" dirty="0"/>
              <a:t> to </a:t>
            </a:r>
            <a:r>
              <a:rPr sz="2800" dirty="0">
                <a:latin typeface="Cambria Math"/>
              </a:rPr>
              <a:t>9</a:t>
            </a:r>
            <a:r>
              <a:rPr sz="2800" dirty="0"/>
              <a:t>. Using the ATM one day, he senses someone looking over his shoulder as he enters the first two digits, and he decides to cancel the operation and leave. The next day Jim discovers his ATM card is missing. In the worst</a:t>
            </a:r>
            <a:r>
              <a:rPr lang="en-US" sz="2800" dirty="0"/>
              <a:t>-</a:t>
            </a:r>
            <a:r>
              <a:rPr sz="2800" dirty="0"/>
              <a:t>case scenario, a stranger now has Ji</a:t>
            </a:r>
            <a:r>
              <a:rPr lang="en-US" sz="2800" dirty="0"/>
              <a:t>m’s</a:t>
            </a:r>
            <a:r>
              <a:rPr sz="2800" dirty="0"/>
              <a:t> ATM card and the first two digits of his PIN. As he calls the bank to cancel the card, he wonders what the chances are the unknown someone can guess the remaining digits in the three tries the ATM allows. What is the probability of this event?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Unions of Mutually Exclusive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r>
                  <a:rPr lang="en-US" sz="2800" dirty="0"/>
                  <a:t>If the first two digits are indeed known, the stranger has the task of filling in the last two digits, and there are </a:t>
                </a:r>
                <a:r>
                  <a:rPr lang="en-US" sz="2800" dirty="0">
                    <a:latin typeface="Cambria Math"/>
                  </a:rPr>
                  <a:t>10</a:t>
                </a:r>
                <a:r>
                  <a:rPr lang="en-US" sz="2800" dirty="0"/>
                  <a:t> choices for each:</a:t>
                </a:r>
              </a:p>
              <a:p>
                <a:pPr algn="ctr"/>
                <a14:m>
                  <m:oMath xmlns:m="http://schemas.openxmlformats.org/officeDocument/2006/math">
                    <m:bar>
                      <m:barPr>
                        <m:ctrlPr>
                          <a:rPr lang="ar-AE" i="1">
                            <a:latin typeface="Cambria Math" panose="02040503050406030204" pitchFamily="18" charset="0"/>
                          </a:rPr>
                        </m:ctrlPr>
                      </m:barPr>
                      <m:e>
                        <m:r>
                          <a:rPr lang="ar-AE" i="1">
                            <a:latin typeface="Cambria Math" panose="02040503050406030204" pitchFamily="18" charset="0"/>
                          </a:rPr>
                          <m:t>  </m:t>
                        </m:r>
                        <m:r>
                          <a:rPr lang="ar-AE" i="1">
                            <a:latin typeface="Cambria Math" panose="02040503050406030204" pitchFamily="18" charset="0"/>
                          </a:rPr>
                          <m:t>8</m:t>
                        </m:r>
                        <m:r>
                          <a:rPr lang="ar-AE" i="1">
                            <a:latin typeface="Cambria Math" panose="02040503050406030204" pitchFamily="18" charset="0"/>
                          </a:rPr>
                          <m:t>  </m:t>
                        </m:r>
                      </m:e>
                    </m:bar>
                    <m:r>
                      <a:rPr lang="ar-AE" i="1">
                        <a:latin typeface="Cambria Math" panose="02040503050406030204" pitchFamily="18" charset="0"/>
                      </a:rPr>
                      <m:t>    </m:t>
                    </m:r>
                    <m:r>
                      <a:rPr lang="en-US" b="0" i="1" smtClean="0">
                        <a:latin typeface="Cambria Math" panose="02040503050406030204" pitchFamily="18" charset="0"/>
                      </a:rPr>
                      <m:t> </m:t>
                    </m:r>
                    <m:r>
                      <a:rPr lang="ar-AE" i="1">
                        <a:latin typeface="Cambria Math" panose="02040503050406030204" pitchFamily="18" charset="0"/>
                      </a:rPr>
                      <m:t> </m:t>
                    </m:r>
                    <m:r>
                      <a:rPr lang="ar-AE" b="0" i="1" smtClean="0">
                        <a:latin typeface="Cambria Math" panose="02040503050406030204" pitchFamily="18" charset="0"/>
                      </a:rPr>
                      <m:t> </m:t>
                    </m:r>
                    <m:r>
                      <a:rPr lang="en-US" b="0" i="1" smtClean="0">
                        <a:latin typeface="Cambria Math" panose="02040503050406030204" pitchFamily="18" charset="0"/>
                      </a:rPr>
                      <m:t> </m:t>
                    </m:r>
                    <m:r>
                      <a:rPr lang="ar-AE" i="1">
                        <a:latin typeface="Cambria Math" panose="02040503050406030204" pitchFamily="18" charset="0"/>
                      </a:rPr>
                      <m:t>  </m:t>
                    </m:r>
                    <m:bar>
                      <m:barPr>
                        <m:ctrlPr>
                          <a:rPr lang="ar-AE" i="1">
                            <a:latin typeface="Cambria Math" panose="02040503050406030204" pitchFamily="18" charset="0"/>
                          </a:rPr>
                        </m:ctrlPr>
                      </m:barPr>
                      <m:e>
                        <m:r>
                          <a:rPr lang="ar-AE" i="1">
                            <a:latin typeface="Cambria Math" panose="02040503050406030204" pitchFamily="18" charset="0"/>
                          </a:rPr>
                          <m:t>  </m:t>
                        </m:r>
                        <m:r>
                          <a:rPr lang="ar-AE" i="1">
                            <a:latin typeface="Cambria Math" panose="02040503050406030204" pitchFamily="18" charset="0"/>
                          </a:rPr>
                          <m:t>7</m:t>
                        </m:r>
                        <m:r>
                          <a:rPr lang="ar-AE" i="1">
                            <a:latin typeface="Cambria Math" panose="02040503050406030204" pitchFamily="18" charset="0"/>
                          </a:rPr>
                          <m:t>  </m:t>
                        </m:r>
                      </m:e>
                    </m:bar>
                  </m:oMath>
                </a14:m>
                <a:r>
                  <a:rPr lang="ar-AE" dirty="0"/>
                  <a:t>   </a:t>
                </a:r>
                <a:r>
                  <a:rPr lang="en-US"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bar>
                              <m:barPr>
                                <m:ctrlPr>
                                  <a:rPr lang="ar-AE" i="1">
                                    <a:latin typeface="Cambria Math" panose="02040503050406030204" pitchFamily="18" charset="0"/>
                                  </a:rPr>
                                </m:ctrlPr>
                              </m:barPr>
                              <m:e>
                                <m:r>
                                  <a:rPr lang="ar-AE" i="1">
                                    <a:latin typeface="Cambria Math" panose="02040503050406030204" pitchFamily="18" charset="0"/>
                                  </a:rPr>
                                  <m:t>       </m:t>
                                </m:r>
                              </m:e>
                            </m:bar>
                          </m:e>
                        </m:groupChr>
                      </m:e>
                      <m:lim>
                        <m:r>
                          <a:rPr lang="ar-AE" i="1">
                            <a:latin typeface="Cambria Math" panose="02040503050406030204" pitchFamily="18" charset="0"/>
                          </a:rPr>
                          <m:t>10</m:t>
                        </m:r>
                        <m:r>
                          <a:rPr lang="ar-AE" i="1">
                            <a:latin typeface="Cambria Math" panose="02040503050406030204" pitchFamily="18" charset="0"/>
                          </a:rPr>
                          <m:t> </m:t>
                        </m:r>
                        <m:r>
                          <m:rPr>
                            <m:sty m:val="p"/>
                          </m:rPr>
                          <a:rPr lang="en-US">
                            <a:latin typeface="Cambria Math" panose="02040503050406030204" pitchFamily="18" charset="0"/>
                          </a:rPr>
                          <m:t>choices</m:t>
                        </m:r>
                      </m:lim>
                    </m:limLow>
                  </m:oMath>
                </a14:m>
                <a:r>
                  <a:rPr lang="ar-AE" dirty="0"/>
                  <a:t> </a:t>
                </a:r>
                <a14:m>
                  <m:oMath xmlns:m="http://schemas.openxmlformats.org/officeDocument/2006/math">
                    <m:limLow>
                      <m:limLowPr>
                        <m:ctrlPr>
                          <a:rPr lang="ar-AE" i="1">
                            <a:latin typeface="Cambria Math" panose="02040503050406030204" pitchFamily="18" charset="0"/>
                          </a:rPr>
                        </m:ctrlPr>
                      </m:limLowPr>
                      <m:e>
                        <m:groupChr>
                          <m:groupChrPr>
                            <m:chr m:val="⏟"/>
                            <m:ctrlPr>
                              <a:rPr lang="ar-AE" i="1">
                                <a:latin typeface="Cambria Math" panose="02040503050406030204" pitchFamily="18" charset="0"/>
                              </a:rPr>
                            </m:ctrlPr>
                          </m:groupChrPr>
                          <m:e>
                            <m:bar>
                              <m:barPr>
                                <m:ctrlPr>
                                  <a:rPr lang="ar-AE" i="1">
                                    <a:latin typeface="Cambria Math" panose="02040503050406030204" pitchFamily="18" charset="0"/>
                                  </a:rPr>
                                </m:ctrlPr>
                              </m:barPr>
                              <m:e>
                                <m:r>
                                  <a:rPr lang="ar-AE" i="1">
                                    <a:latin typeface="Cambria Math" panose="02040503050406030204" pitchFamily="18" charset="0"/>
                                  </a:rPr>
                                  <m:t>       </m:t>
                                </m:r>
                              </m:e>
                            </m:bar>
                          </m:e>
                        </m:groupChr>
                      </m:e>
                      <m:lim>
                        <m:r>
                          <a:rPr lang="ar-AE" i="1">
                            <a:latin typeface="Cambria Math" panose="02040503050406030204" pitchFamily="18" charset="0"/>
                          </a:rPr>
                          <m:t>10</m:t>
                        </m:r>
                        <m:r>
                          <a:rPr lang="ar-AE" i="1">
                            <a:latin typeface="Cambria Math" panose="02040503050406030204" pitchFamily="18" charset="0"/>
                          </a:rPr>
                          <m:t> </m:t>
                        </m:r>
                        <m:r>
                          <m:rPr>
                            <m:sty m:val="p"/>
                          </m:rPr>
                          <a:rPr lang="en-US">
                            <a:latin typeface="Cambria Math" panose="02040503050406030204" pitchFamily="18" charset="0"/>
                          </a:rPr>
                          <m:t>choices</m:t>
                        </m:r>
                      </m:lim>
                    </m:limLow>
                  </m:oMath>
                </a14:m>
                <a:endParaRPr lang="ar-AE" sz="2800" dirty="0"/>
              </a:p>
              <a:p>
                <a:endParaRPr lang="en-US" sz="1000" dirty="0"/>
              </a:p>
              <a:p>
                <a:r>
                  <a:rPr lang="en-US" sz="2800" dirty="0"/>
                  <a:t>The size of the sample space is thus </a:t>
                </a:r>
                <a:r>
                  <a:rPr lang="en-US" sz="2800" dirty="0">
                    <a:latin typeface="Cambria Math"/>
                  </a:rPr>
                  <a:t>100</a:t>
                </a:r>
                <a:r>
                  <a:rPr lang="en-US" sz="2800" dirty="0"/>
                  <a:t>, and any guess at completing the PIN correctly has a probability equal to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oMath>
                </a14:m>
                <a:r>
                  <a:rPr lang="ar-AE" sz="2800" dirty="0"/>
                  <a:t> </a:t>
                </a:r>
                <a:r>
                  <a:rPr lang="en-US" sz="2800" dirty="0"/>
                  <a:t>of being correct.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Unions of Mutually Exclusive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Assuming the stranger tries three different ways of completing the PIN (so that the three events are pairwise disjoint), the probability of Jim’s account being broken into is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100</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100</m:t>
                          </m:r>
                        </m:den>
                      </m:f>
                      <m:r>
                        <m:rPr>
                          <m:nor/>
                        </m:rPr>
                        <a:rPr lang="en-US"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66479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common error often made in finding the answer to Example 5 gives an answer of </a:t>
                </a:r>
                <a:endParaRPr lang="en-US" sz="2800" dirty="0"/>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98</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14</m:t>
                        </m:r>
                        <m:r>
                          <a:rPr>
                            <a:latin typeface="Cambria Math" panose="02040503050406030204" pitchFamily="18" charset="0"/>
                          </a:rPr>
                          <m:t>,</m:t>
                        </m:r>
                        <m:r>
                          <a:rPr>
                            <a:latin typeface="Cambria Math" panose="02040503050406030204" pitchFamily="18" charset="0"/>
                          </a:rPr>
                          <m:t>701</m:t>
                        </m:r>
                      </m:num>
                      <m:den>
                        <m:r>
                          <a:rPr>
                            <a:latin typeface="Cambria Math" panose="02040503050406030204" pitchFamily="18" charset="0"/>
                          </a:rPr>
                          <m:t>485</m:t>
                        </m:r>
                        <m:r>
                          <a:rPr>
                            <a:latin typeface="Cambria Math" panose="02040503050406030204" pitchFamily="18" charset="0"/>
                          </a:rPr>
                          <m:t>,</m:t>
                        </m:r>
                        <m:r>
                          <a:rPr>
                            <a:latin typeface="Cambria Math" panose="02040503050406030204" pitchFamily="18" charset="0"/>
                          </a:rPr>
                          <m:t>100</m:t>
                        </m:r>
                      </m:den>
                    </m:f>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0303</m:t>
                    </m:r>
                  </m:oMath>
                </a14:m>
                <a:r>
                  <a:rPr sz="2800" dirty="0"/>
                  <a:t>. </a:t>
                </a:r>
                <a:endParaRPr lang="en-US" sz="2800" dirty="0"/>
              </a:p>
              <a:p>
                <a:pPr>
                  <a:defRPr sz="2800"/>
                </a:pPr>
                <a:r>
                  <a:rPr sz="2800" dirty="0"/>
                  <a:t>This is often due to confusion about an area of statistics called conditional probability. The probability of guessing right on the second guess is not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oMath>
                </a14:m>
                <a:r>
                  <a:rPr sz="2800" dirty="0"/>
                  <a:t>, but is actually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99</m:t>
                            </m:r>
                          </m:num>
                          <m:den>
                            <m:r>
                              <a:rPr>
                                <a:latin typeface="Cambria Math" panose="02040503050406030204" pitchFamily="18" charset="0"/>
                              </a:rPr>
                              <m:t>100</m:t>
                            </m:r>
                          </m:den>
                        </m:f>
                      </m:e>
                    </m:d>
                  </m:oMath>
                </a14:m>
                <a:r>
                  <a:rPr sz="2800" dirty="0"/>
                  <a:t>, where</a:t>
                </a:r>
                <a:r>
                  <a:rPr lang="en-US" sz="2800" dirty="0"/>
                  <a:t>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99</m:t>
                        </m:r>
                      </m:num>
                      <m:den>
                        <m:r>
                          <a:rPr lang="ar-AE">
                            <a:latin typeface="Cambria Math" panose="02040503050406030204" pitchFamily="18" charset="0"/>
                          </a:rPr>
                          <m:t>100</m:t>
                        </m:r>
                      </m:den>
                    </m:f>
                  </m:oMath>
                </a14:m>
                <a:r>
                  <a:rPr sz="2800" dirty="0"/>
                  <a:t> is the probability that the first guess is wrong. </a:t>
                </a:r>
                <a:r>
                  <a:rPr lang="en-US" sz="2800" dirty="0"/>
                  <a:t>Note that</a:t>
                </a:r>
                <a:r>
                  <a:rPr sz="2800" dirty="0"/>
                  <a:t> </a:t>
                </a:r>
                <a14:m>
                  <m:oMath xmlns:m="http://schemas.openxmlformats.org/officeDocument/2006/math">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99</m:t>
                            </m:r>
                          </m:den>
                        </m:f>
                      </m:e>
                    </m:d>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99</m:t>
                            </m:r>
                          </m:num>
                          <m:den>
                            <m:r>
                              <a:rPr>
                                <a:latin typeface="Cambria Math" panose="02040503050406030204" pitchFamily="18" charset="0"/>
                              </a:rPr>
                              <m:t>100</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100</m:t>
                        </m:r>
                      </m:den>
                    </m:f>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066"/>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Probabilities When Outcomes Are Equally Likely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sz="2800" dirty="0"/>
                  <a:t>We say that the outcomes of an experiment are </a:t>
                </a:r>
                <a:r>
                  <a:rPr sz="2800" i="1" dirty="0"/>
                  <a:t>equally likely </a:t>
                </a:r>
                <a:r>
                  <a:rPr sz="2800" dirty="0"/>
                  <a:t>if they all have the same probability of occurring. If </a:t>
                </a:r>
                <a14:m>
                  <m:oMath xmlns:m="http://schemas.openxmlformats.org/officeDocument/2006/math">
                    <m:r>
                      <a:rPr>
                        <a:latin typeface="Cambria Math" panose="02040503050406030204" pitchFamily="18" charset="0"/>
                      </a:rPr>
                      <m:t>𝐸</m:t>
                    </m:r>
                  </m:oMath>
                </a14:m>
                <a:r>
                  <a:rPr sz="2800" dirty="0"/>
                  <a:t> is an event of such an experiment, and if </a:t>
                </a:r>
                <a14:m>
                  <m:oMath xmlns:m="http://schemas.openxmlformats.org/officeDocument/2006/math">
                    <m:r>
                      <a:rPr>
                        <a:latin typeface="Cambria Math" panose="02040503050406030204" pitchFamily="18" charset="0"/>
                      </a:rPr>
                      <m:t>𝑆</m:t>
                    </m:r>
                  </m:oMath>
                </a14:m>
                <a:r>
                  <a:rPr sz="2800" dirty="0"/>
                  <a:t> is the sample space of the experiment, then the </a:t>
                </a:r>
                <a:r>
                  <a:rPr b="1" dirty="0"/>
                  <a:t>probability of</a:t>
                </a:r>
                <a:r>
                  <a:rPr sz="2800" b="1" dirty="0"/>
                  <a:t> </a:t>
                </a:r>
                <a14:m>
                  <m:oMath xmlns:m="http://schemas.openxmlformats.org/officeDocument/2006/math">
                    <m:r>
                      <a:rPr b="1" i="1">
                        <a:latin typeface="Cambria Math" panose="02040503050406030204" pitchFamily="18" charset="0"/>
                      </a:rPr>
                      <m:t>𝑬</m:t>
                    </m:r>
                  </m:oMath>
                </a14:m>
                <a:r>
                  <a:rPr sz="2800" dirty="0"/>
                  <a:t> is given by</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𝐸</m:t>
                        </m:r>
                      </m:e>
                    </m:d>
                  </m:oMath>
                </a14:m>
                <a:r>
                  <a:rPr sz="2800" dirty="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𝑆</m:t>
                        </m:r>
                      </m:e>
                    </m:d>
                  </m:oMath>
                </a14:m>
                <a:r>
                  <a:rPr sz="2800" dirty="0"/>
                  <a:t> are, respectively, the cardinalities of the sets </a:t>
                </a:r>
                <a14:m>
                  <m:oMath xmlns:m="http://schemas.openxmlformats.org/officeDocument/2006/math">
                    <m:r>
                      <a:rPr>
                        <a:latin typeface="Cambria Math" panose="02040503050406030204" pitchFamily="18" charset="0"/>
                      </a:rPr>
                      <m:t>𝐸</m:t>
                    </m:r>
                  </m:oMath>
                </a14:m>
                <a:r>
                  <a:rPr sz="2800" dirty="0"/>
                  <a:t> and </a:t>
                </a:r>
                <a14:m>
                  <m:oMath xmlns:m="http://schemas.openxmlformats.org/officeDocument/2006/math">
                    <m:r>
                      <a:rPr>
                        <a:latin typeface="Cambria Math" panose="02040503050406030204" pitchFamily="18" charset="0"/>
                      </a:rPr>
                      <m:t>𝑆</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066"/>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Independent Events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two events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in the same sample space, we say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oMath>
                </a14:m>
                <a:r>
                  <a:rPr sz="2800" dirty="0"/>
                  <a:t> are </a:t>
                </a:r>
                <a:r>
                  <a:rPr sz="2800" b="1" dirty="0"/>
                  <a:t>independent</a:t>
                </a:r>
                <a:r>
                  <a:rPr sz="2800" dirty="0"/>
                  <a:t> if </a:t>
                </a:r>
                <a:endParaRPr lang="en-US" sz="2800" dirty="0"/>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oMath>
                </a14:m>
                <a:r>
                  <a:rPr sz="2800" dirty="0"/>
                  <a:t>.</a:t>
                </a:r>
              </a:p>
              <a:p>
                <a:pPr>
                  <a:defRPr sz="2800"/>
                </a:pPr>
                <a:r>
                  <a:rPr sz="2800" dirty="0"/>
                  <a:t>More generally, a collection of events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is </a:t>
                </a:r>
                <a:r>
                  <a:rPr sz="2800" b="1" dirty="0"/>
                  <a:t>independent</a:t>
                </a:r>
                <a:r>
                  <a:rPr sz="2800" dirty="0"/>
                  <a:t> if for any subcollection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oMath>
                </a14:m>
                <a:r>
                  <a:rPr sz="2800" dirty="0"/>
                  <a:t>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𝑛</m:t>
                        </m:r>
                      </m:sub>
                    </m:sSub>
                  </m:oMath>
                </a14:m>
                <a:r>
                  <a:rPr sz="2800" dirty="0"/>
                  <a:t>, it is true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sub>
                            </m:sSub>
                          </m:e>
                        </m:d>
                      </m:e>
                    </m:func>
                    <m:r>
                      <a:rPr lang="en-US" smtClean="0">
                        <a:latin typeface="Cambria Math" panose="02040503050406030204" pitchFamily="18" charset="0"/>
                        <a:ea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𝑘</m:t>
                                    </m:r>
                                  </m:sub>
                                </m:sSub>
                              </m:sub>
                            </m:sSub>
                          </m:e>
                        </m:d>
                      </m:e>
                    </m:func>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624"/>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Independent Events</a:t>
            </a:r>
          </a:p>
        </p:txBody>
      </p:sp>
      <p:sp>
        <p:nvSpPr>
          <p:cNvPr id="3" name="Text Placeholder 2"/>
          <p:cNvSpPr>
            <a:spLocks noGrp="1"/>
          </p:cNvSpPr>
          <p:nvPr>
            <p:ph type="body" sz="quarter" idx="10"/>
          </p:nvPr>
        </p:nvSpPr>
        <p:spPr/>
        <p:txBody>
          <a:bodyPr>
            <a:normAutofit/>
          </a:bodyPr>
          <a:lstStyle/>
          <a:p>
            <a:r>
              <a:rPr sz="2800"/>
              <a:t>If a coin is flipped three times, what is the probability of it coming up tails all three times?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Independent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r>
                  <a:rPr sz="2800" dirty="0"/>
                  <a:t>We actually have two good ways of answering this question, one using the notion of independence and one not.</a:t>
                </a:r>
              </a:p>
              <a:p>
                <a:pPr>
                  <a:defRPr sz="2800"/>
                </a:pPr>
                <a:r>
                  <a:rPr sz="2800" dirty="0"/>
                  <a:t>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oMath>
                </a14:m>
                <a:r>
                  <a:rPr sz="2800" dirty="0"/>
                  <a:t> be the event </a:t>
                </a:r>
                <a:r>
                  <a:rPr lang="en-US" sz="2800" dirty="0"/>
                  <a:t>“</a:t>
                </a:r>
                <a:r>
                  <a:rPr sz="2800" dirty="0"/>
                  <a:t>the coin comes up tails on the </a:t>
                </a:r>
                <a14:m>
                  <m:oMath xmlns:m="http://schemas.openxmlformats.org/officeDocument/2006/math">
                    <m:r>
                      <a:rPr>
                        <a:latin typeface="Cambria Math" panose="02040503050406030204" pitchFamily="18" charset="0"/>
                      </a:rPr>
                      <m:t>𝑖</m:t>
                    </m:r>
                  </m:oMath>
                </a14:m>
                <a:r>
                  <a:rPr sz="2800" baseline="30000" dirty="0"/>
                  <a:t>th</a:t>
                </a:r>
                <a:r>
                  <a:rPr sz="2800" dirty="0"/>
                  <a:t> flip.</a:t>
                </a:r>
                <a:r>
                  <a:rPr lang="en-US" dirty="0"/>
                  <a:t>”</a:t>
                </a:r>
                <a:r>
                  <a:rPr sz="2800" dirty="0"/>
                  <a:t> We are interested, then, in the probability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oMath>
                </a14:m>
                <a:r>
                  <a:rPr sz="2800" dirty="0"/>
                  <a:t>,</a:t>
                </a:r>
                <a:endParaRPr lang="en-US" sz="2800" dirty="0"/>
              </a:p>
              <a:p>
                <a:pPr>
                  <a:defRPr sz="2800"/>
                </a:pPr>
                <a:r>
                  <a:rPr sz="2800" dirty="0"/>
                  <a:t>the probability that we get tails each time. Since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for each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oMath>
                </a14:m>
                <a:r>
                  <a:rPr sz="2800" dirty="0"/>
                  <a:t>, </a:t>
                </a:r>
                <a:r>
                  <a:rPr sz="2800" dirty="0">
                    <a:latin typeface="Cambria Math"/>
                  </a:rPr>
                  <a:t>2</a:t>
                </a:r>
                <a:r>
                  <a:rPr sz="2800" dirty="0"/>
                  <a:t>, </a:t>
                </a:r>
                <a:r>
                  <a:rPr sz="2800" dirty="0">
                    <a:latin typeface="Cambria Math"/>
                  </a:rPr>
                  <a:t>3</a:t>
                </a:r>
                <a:r>
                  <a:rPr sz="2800" dirty="0"/>
                  <a:t> (remember, the coin is assumed </a:t>
                </a:r>
                <a:r>
                  <a:rPr lang="en-US" sz="2800" dirty="0"/>
                  <a:t>to be </a:t>
                </a:r>
                <a:r>
                  <a:rPr sz="2800" dirty="0"/>
                  <a:t>fair), then</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e>
                          </m:d>
                        </m:e>
                      </m:func>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𝑃</m:t>
                          </m:r>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e>
                          </m:d>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r>
                        <m:rPr>
                          <m:nor/>
                        </m:rPr>
                        <a:rPr/>
                        <m:t>.</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222"/>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Independent Events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The other way of obtaining the same answer is to consider the sample space made up of all possible three-toss sequences. Since each flip of the coin results in one of two possibilities, the Multiplication Principle of Counting tells us that there are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8</m:t>
                    </m:r>
                  </m:oMath>
                </a14:m>
                <a:r>
                  <a:rPr lang="ar-AE" sz="2800" dirty="0"/>
                  <a:t> </a:t>
                </a:r>
                <a:r>
                  <a:rPr lang="en-US" sz="2800" dirty="0"/>
                  <a:t>possible sequences. Only one of these is the sequence consisting of three tails, so the probability of this event is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8</m:t>
                        </m:r>
                      </m:den>
                    </m:f>
                  </m:oMath>
                </a14:m>
                <a:r>
                  <a:rPr lang="en-US"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extLst>
      <p:ext uri="{BB962C8B-B14F-4D97-AF65-F5344CB8AC3E}">
        <p14:creationId xmlns:p14="http://schemas.microsoft.com/office/powerpoint/2010/main" val="17473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p:sp>
        <p:nvSpPr>
          <p:cNvPr id="3" name="Text Placeholder 2"/>
          <p:cNvSpPr>
            <a:spLocks noGrp="1"/>
          </p:cNvSpPr>
          <p:nvPr>
            <p:ph type="body" sz="quarter" idx="10"/>
          </p:nvPr>
        </p:nvSpPr>
        <p:spPr/>
        <p:txBody>
          <a:bodyPr>
            <a:normAutofit/>
          </a:bodyPr>
          <a:lstStyle/>
          <a:p>
            <a:r>
              <a:rPr sz="2800" dirty="0"/>
              <a:t>This formula has two important restrictions. First, it only applies in equally likely situations, so we ca</a:t>
            </a:r>
            <a:r>
              <a:rPr lang="en-US" sz="2800" dirty="0"/>
              <a:t>n’t</a:t>
            </a:r>
            <a:r>
              <a:rPr sz="2800" dirty="0"/>
              <a:t> use it to analyze weighted coins, crooked roulette tables, tampered decks of cards, and so on. Secondly, and more subtly, it assumes that the size of the sample space is finite (otherwise, the formula makes no sense), so we ca</a:t>
            </a:r>
            <a:r>
              <a:rPr lang="en-US" sz="2800" dirty="0"/>
              <a:t>n’t</a:t>
            </a:r>
            <a:r>
              <a:rPr sz="2800" dirty="0"/>
              <a:t> use it to analyze experiments based on, say, choosing a real number at random.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Probabilities </a:t>
            </a:r>
            <a:r>
              <a:rPr lang="en-US" dirty="0"/>
              <a:t>W</a:t>
            </a:r>
            <a:r>
              <a:rPr dirty="0"/>
              <a:t>hen Outcomes </a:t>
            </a:r>
            <a:r>
              <a:rPr lang="en-US" dirty="0"/>
              <a:t>A</a:t>
            </a:r>
            <a:r>
              <a:rPr dirty="0"/>
              <a:t>re Equally Likely</a:t>
            </a:r>
          </a:p>
        </p:txBody>
      </p:sp>
      <p:sp>
        <p:nvSpPr>
          <p:cNvPr id="3" name="Text Placeholder 2"/>
          <p:cNvSpPr>
            <a:spLocks noGrp="1"/>
          </p:cNvSpPr>
          <p:nvPr>
            <p:ph type="body" sz="quarter" idx="10"/>
          </p:nvPr>
        </p:nvSpPr>
        <p:spPr/>
        <p:txBody>
          <a:bodyPr>
            <a:normAutofit/>
          </a:bodyPr>
          <a:lstStyle/>
          <a:p>
            <a:r>
              <a:rPr sz="2800" dirty="0"/>
              <a:t>A (fair) die is rolled once. Find the probability that the number rolled is</a:t>
            </a:r>
          </a:p>
          <a:p>
            <a:pPr marL="514350" indent="-514350">
              <a:buFont typeface="+mj-lt"/>
              <a:buAutoNum type="alphaLcPeriod"/>
              <a:defRPr sz="2800"/>
            </a:pPr>
            <a:r>
              <a:rPr dirty="0"/>
              <a:t>​</a:t>
            </a:r>
            <a:r>
              <a:rPr sz="2800" dirty="0"/>
              <a:t>prime</a:t>
            </a:r>
            <a:r>
              <a:rPr lang="en-US" sz="2800" dirty="0"/>
              <a:t>,</a:t>
            </a:r>
            <a:endParaRPr sz="2800" dirty="0"/>
          </a:p>
          <a:p>
            <a:pPr marL="514350" indent="-514350">
              <a:buFont typeface="+mj-lt"/>
              <a:buAutoNum type="alphaLcPeriod" startAt="2"/>
              <a:defRPr sz="2800"/>
            </a:pPr>
            <a:r>
              <a:rPr dirty="0"/>
              <a:t>​</a:t>
            </a:r>
            <a:r>
              <a:rPr sz="2800" dirty="0"/>
              <a:t>divisible by </a:t>
            </a:r>
            <a:r>
              <a:rPr sz="2800" dirty="0">
                <a:latin typeface="Cambria Math"/>
              </a:rPr>
              <a:t>5</a:t>
            </a:r>
            <a:r>
              <a:rPr lang="en-US" sz="2800" dirty="0">
                <a:latin typeface="Cambria Math"/>
              </a:rPr>
              <a:t>,</a:t>
            </a:r>
            <a:endParaRPr sz="2800" dirty="0">
              <a:latin typeface="Cambria Math"/>
            </a:endParaRPr>
          </a:p>
          <a:p>
            <a:pPr marL="514350" indent="-514350">
              <a:buFont typeface="+mj-lt"/>
              <a:buAutoNum type="alphaLcPeriod" startAt="3"/>
              <a:defRPr sz="2800"/>
            </a:pPr>
            <a:r>
              <a:rPr dirty="0"/>
              <a:t>​</a:t>
            </a:r>
            <a:r>
              <a:rPr sz="2800" dirty="0">
                <a:latin typeface="Cambria Math"/>
              </a:rPr>
              <a:t>7</a:t>
            </a:r>
            <a:r>
              <a:rPr lang="en-US" sz="2800" dirty="0">
                <a:latin typeface="Cambria Math"/>
              </a:rPr>
              <a:t>.</a:t>
            </a:r>
            <a:endParaRPr sz="2800" dirty="0">
              <a:latin typeface="Cambria Mat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Probabilities </a:t>
            </a:r>
            <a:r>
              <a:rPr lang="en-US" dirty="0"/>
              <a:t>W</a:t>
            </a:r>
            <a:r>
              <a:rPr dirty="0"/>
              <a:t>hen Outcomes </a:t>
            </a:r>
            <a:r>
              <a:rPr lang="en-US" dirty="0"/>
              <a:t>A</a:t>
            </a:r>
            <a:r>
              <a:rPr dirty="0"/>
              <a:t>re Equally Likely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sample space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6</m:t>
                        </m:r>
                      </m:e>
                    </m:d>
                  </m:oMath>
                </a14:m>
                <a:r>
                  <a:rPr sz="2800" dirty="0"/>
                  <a:t> is the same for all three questions, and we can see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r>
                      <a:rPr>
                        <a:latin typeface="Cambria Math" panose="02040503050406030204" pitchFamily="18" charset="0"/>
                      </a:rPr>
                      <m:t>=</m:t>
                    </m:r>
                    <m:r>
                      <a:rPr>
                        <a:latin typeface="Cambria Math" panose="02040503050406030204" pitchFamily="18" charset="0"/>
                      </a:rPr>
                      <m:t>6</m:t>
                    </m:r>
                  </m:oMath>
                </a14:m>
                <a:r>
                  <a:rPr sz="2800" dirty="0"/>
                  <a:t>.</a:t>
                </a:r>
              </a:p>
              <a:p>
                <a:pPr marL="514350" indent="-514350">
                  <a:buFont typeface="+mj-lt"/>
                  <a:buAutoNum type="alphaLcPeriod"/>
                  <a:defRPr sz="2800"/>
                </a:pPr>
                <a:r>
                  <a:rPr dirty="0"/>
                  <a:t>​</a:t>
                </a:r>
                <a:r>
                  <a:rPr sz="2800" dirty="0"/>
                  <a:t>Let </a:t>
                </a:r>
                <a14:m>
                  <m:oMath xmlns:m="http://schemas.openxmlformats.org/officeDocument/2006/math">
                    <m:r>
                      <a:rPr>
                        <a:latin typeface="Cambria Math" panose="02040503050406030204" pitchFamily="18" charset="0"/>
                      </a:rPr>
                      <m:t>𝐸</m:t>
                    </m:r>
                  </m:oMath>
                </a14:m>
                <a:r>
                  <a:rPr sz="2800" dirty="0"/>
                  <a:t> be the event that the number is prime. Then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𝐸</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5</m:t>
                        </m:r>
                      </m:e>
                    </m:d>
                  </m:oMath>
                </a14:m>
                <a:r>
                  <a:rPr sz="2800" dirty="0"/>
                  <a:t> since these are the prime numbers between </a:t>
                </a:r>
                <a:r>
                  <a:rPr sz="2800" dirty="0">
                    <a:latin typeface="Cambria Math"/>
                  </a:rPr>
                  <a:t>1</a:t>
                </a:r>
                <a:r>
                  <a:rPr sz="2800" dirty="0"/>
                  <a:t> and </a:t>
                </a:r>
                <a:r>
                  <a:rPr sz="2800" dirty="0">
                    <a:latin typeface="Cambria Math"/>
                  </a:rPr>
                  <a:t>6</a:t>
                </a:r>
                <a:r>
                  <a:rPr sz="2800" dirty="0"/>
                  <a:t>, so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r>
                      <a:rPr>
                        <a:latin typeface="Cambria Math" panose="02040503050406030204" pitchFamily="18" charset="0"/>
                      </a:rPr>
                      <m:t>3</m:t>
                    </m:r>
                  </m:oMath>
                </a14:m>
                <a:r>
                  <a:rPr sz="2800" dirty="0"/>
                  <a:t>.</a:t>
                </a:r>
              </a:p>
              <a:p>
                <a:pPr marL="512064" lvl="1" indent="0">
                  <a:buNone/>
                  <a:defRPr sz="2800"/>
                </a:pPr>
                <a:r>
                  <a:rPr dirty="0"/>
                  <a:t>​Then,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𝐸</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𝐸</m:t>
                                </m:r>
                              </m:e>
                            </m:d>
                          </m:e>
                        </m:func>
                      </m:num>
                      <m:den>
                        <m:func>
                          <m:funcPr>
                            <m:ctrlPr>
                              <a:rPr i="1">
                                <a:latin typeface="Cambria Math" panose="02040503050406030204" pitchFamily="18" charset="0"/>
                              </a:rPr>
                            </m:ctrlPr>
                          </m:funcPr>
                          <m:fName>
                            <m:r>
                              <a:rPr>
                                <a:latin typeface="Cambria Math" panose="02040503050406030204" pitchFamily="18" charset="0"/>
                              </a:rPr>
                              <m:t>𝑛</m:t>
                            </m:r>
                          </m:fName>
                          <m:e>
                            <m:d>
                              <m:dPr>
                                <m:ctrlPr>
                                  <a:rPr i="1">
                                    <a:latin typeface="Cambria Math" panose="02040503050406030204" pitchFamily="18" charset="0"/>
                                  </a:rPr>
                                </m:ctrlPr>
                              </m:dPr>
                              <m:e>
                                <m:r>
                                  <a:rPr>
                                    <a:latin typeface="Cambria Math" panose="02040503050406030204" pitchFamily="18" charset="0"/>
                                  </a:rPr>
                                  <m:t>𝑆</m:t>
                                </m:r>
                              </m:e>
                            </m:d>
                          </m:e>
                        </m:func>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Probabilities </a:t>
            </a:r>
            <a:r>
              <a:rPr lang="en-US" dirty="0"/>
              <a:t>W</a:t>
            </a:r>
            <a:r>
              <a:rPr dirty="0"/>
              <a:t>hen Outcomes </a:t>
            </a:r>
            <a:r>
              <a:rPr lang="en-US" dirty="0"/>
              <a:t>A</a:t>
            </a:r>
            <a:r>
              <a:rPr dirty="0"/>
              <a:t>re Equally Likely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​Let </a:t>
                </a:r>
                <a14:m>
                  <m:oMath xmlns:m="http://schemas.openxmlformats.org/officeDocument/2006/math">
                    <m:r>
                      <a:rPr lang="en-US">
                        <a:latin typeface="Cambria Math" panose="02040503050406030204" pitchFamily="18" charset="0"/>
                      </a:rPr>
                      <m:t>𝐹</m:t>
                    </m:r>
                  </m:oMath>
                </a14:m>
                <a:r>
                  <a:rPr lang="en-US" dirty="0"/>
                  <a:t> be the event that the number is divisible by </a:t>
                </a:r>
                <a:r>
                  <a:rPr lang="en-US" dirty="0">
                    <a:latin typeface="Cambria Math"/>
                  </a:rPr>
                  <a:t>5</a:t>
                </a:r>
                <a:r>
                  <a:rPr lang="en-US" dirty="0"/>
                  <a:t>. Then </a:t>
                </a:r>
                <a14:m>
                  <m:oMath xmlns:m="http://schemas.openxmlformats.org/officeDocument/2006/math">
                    <m:r>
                      <a:rPr lang="en-US">
                        <a:latin typeface="Cambria Math" panose="02040503050406030204" pitchFamily="18" charset="0"/>
                      </a:rPr>
                      <m:t>𝐹</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5</m:t>
                        </m:r>
                      </m:e>
                    </m:d>
                  </m:oMath>
                </a14:m>
                <a:r>
                  <a:rPr lang="en-US" dirty="0"/>
                  <a:t>, as this is the only integer from </a:t>
                </a:r>
                <a:r>
                  <a:rPr lang="en-US" dirty="0">
                    <a:latin typeface="Cambria Math"/>
                  </a:rPr>
                  <a:t>1</a:t>
                </a:r>
                <a:r>
                  <a:rPr lang="en-US" dirty="0"/>
                  <a:t> to </a:t>
                </a:r>
                <a:r>
                  <a:rPr lang="en-US" dirty="0">
                    <a:latin typeface="Cambria Math"/>
                  </a:rPr>
                  <a:t>6</a:t>
                </a:r>
                <a:r>
                  <a:rPr lang="en-US" dirty="0"/>
                  <a:t> that is divisible by </a:t>
                </a:r>
                <a:r>
                  <a:rPr lang="en-US" dirty="0">
                    <a:latin typeface="Cambria Math"/>
                  </a:rPr>
                  <a:t>5</a:t>
                </a:r>
                <a:r>
                  <a:rPr lang="en-US" dirty="0"/>
                  <a:t>.</a:t>
                </a:r>
              </a:p>
              <a:p>
                <a:pPr marL="512064" lvl="1" indent="0">
                  <a:buNone/>
                  <a:defRPr sz="2800"/>
                </a:pPr>
                <a:r>
                  <a:rPr lang="en-US" dirty="0"/>
                  <a:t>So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𝐹</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𝐹</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𝑛</m:t>
                            </m:r>
                          </m:fName>
                          <m:e>
                            <m:d>
                              <m:dPr>
                                <m:ctrlPr>
                                  <a:rPr lang="ar-AE" i="1">
                                    <a:latin typeface="Cambria Math" panose="02040503050406030204" pitchFamily="18" charset="0"/>
                                  </a:rPr>
                                </m:ctrlPr>
                              </m:dPr>
                              <m:e>
                                <m:r>
                                  <a:rPr lang="ar-AE">
                                    <a:latin typeface="Cambria Math" panose="02040503050406030204" pitchFamily="18" charset="0"/>
                                  </a:rPr>
                                  <m:t>𝑆</m:t>
                                </m:r>
                              </m:e>
                            </m:d>
                          </m:e>
                        </m:func>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6</m:t>
                        </m:r>
                      </m:den>
                    </m:f>
                  </m:oMath>
                </a14:m>
                <a:r>
                  <a:rPr lang="en-US" dirty="0"/>
                  <a:t>.</a:t>
                </a:r>
                <a:endParaRPr lang="ar-AE" dirty="0"/>
              </a:p>
              <a:p>
                <a:pPr marL="514350" indent="-514350">
                  <a:buFont typeface="+mj-lt"/>
                  <a:buAutoNum type="alphaLcPeriod" startAt="3"/>
                  <a:defRPr sz="2800"/>
                </a:pPr>
                <a:r>
                  <a:rPr dirty="0"/>
                  <a:t>​</a:t>
                </a:r>
                <a:r>
                  <a:rPr sz="2800" dirty="0"/>
                  <a:t>Let </a:t>
                </a:r>
                <a14:m>
                  <m:oMath xmlns:m="http://schemas.openxmlformats.org/officeDocument/2006/math">
                    <m:r>
                      <a:rPr>
                        <a:latin typeface="Cambria Math" panose="02040503050406030204" pitchFamily="18" charset="0"/>
                      </a:rPr>
                      <m:t>𝐺</m:t>
                    </m:r>
                  </m:oMath>
                </a14:m>
                <a:r>
                  <a:rPr sz="2800" dirty="0"/>
                  <a:t> be the event that the number is </a:t>
                </a:r>
                <a:r>
                  <a:rPr sz="2800" dirty="0">
                    <a:latin typeface="Cambria Math"/>
                  </a:rPr>
                  <a:t>7</a:t>
                </a:r>
                <a:r>
                  <a:rPr sz="2800" dirty="0"/>
                  <a:t>. In this case, </a:t>
                </a:r>
                <a14:m>
                  <m:oMath xmlns:m="http://schemas.openxmlformats.org/officeDocument/2006/math">
                    <m:r>
                      <a:rPr>
                        <a:latin typeface="Cambria Math" panose="02040503050406030204" pitchFamily="18" charset="0"/>
                      </a:rPr>
                      <m:t>𝐺</m:t>
                    </m:r>
                    <m:r>
                      <a:rPr>
                        <a:latin typeface="Cambria Math" panose="02040503050406030204" pitchFamily="18" charset="0"/>
                      </a:rPr>
                      <m:t>=</m:t>
                    </m:r>
                    <m:r>
                      <a:rPr>
                        <a:latin typeface="Cambria Math" panose="02040503050406030204" pitchFamily="18" charset="0"/>
                      </a:rPr>
                      <m:t>∅</m:t>
                    </m:r>
                  </m:oMath>
                </a14:m>
                <a:r>
                  <a:rPr sz="2800" dirty="0"/>
                  <a:t>, the empty set, as there is no way for the top face to show a </a:t>
                </a:r>
                <a:r>
                  <a:rPr sz="2800" dirty="0">
                    <a:latin typeface="Cambria Math"/>
                  </a:rPr>
                  <a:t>7</a:t>
                </a:r>
                <a:r>
                  <a:rPr sz="2800" dirty="0"/>
                  <a:t>. This means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𝐺</m:t>
                            </m:r>
                          </m:e>
                        </m:d>
                      </m:e>
                    </m:func>
                    <m:r>
                      <a:rPr>
                        <a:latin typeface="Cambria Math" panose="02040503050406030204" pitchFamily="18" charset="0"/>
                      </a:rPr>
                      <m: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r="-1704"/>
                </a:stretch>
              </a:blipFill>
            </p:spPr>
            <p:txBody>
              <a:bodyPr/>
              <a:lstStyle/>
              <a:p>
                <a:r>
                  <a:rPr lang="en-US">
                    <a:noFill/>
                  </a:rPr>
                  <a:t> </a:t>
                </a:r>
              </a:p>
            </p:txBody>
          </p:sp>
        </mc:Fallback>
      </mc:AlternateContent>
    </p:spTree>
    <p:extLst>
      <p:ext uri="{BB962C8B-B14F-4D97-AF65-F5344CB8AC3E}">
        <p14:creationId xmlns:p14="http://schemas.microsoft.com/office/powerpoint/2010/main" val="42599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Computing Probabilities</a:t>
            </a:r>
          </a:p>
        </p:txBody>
      </p:sp>
      <p:sp>
        <p:nvSpPr>
          <p:cNvPr id="3" name="Text Placeholder 2"/>
          <p:cNvSpPr>
            <a:spLocks noGrp="1"/>
          </p:cNvSpPr>
          <p:nvPr>
            <p:ph type="body" sz="quarter" idx="10"/>
          </p:nvPr>
        </p:nvSpPr>
        <p:spPr/>
        <p:txBody>
          <a:bodyPr>
            <a:normAutofit/>
          </a:bodyPr>
          <a:lstStyle/>
          <a:p>
            <a:r>
              <a:rPr sz="2800" dirty="0"/>
              <a:t>A pair of dice is rolled, and the sum of the top faces noted. What is the probability that the sum is</a:t>
            </a:r>
          </a:p>
          <a:p>
            <a:pPr marL="514350" indent="-514350">
              <a:buFont typeface="+mj-lt"/>
              <a:buAutoNum type="alphaLcPeriod"/>
              <a:defRPr sz="2800"/>
            </a:pPr>
            <a:r>
              <a:rPr dirty="0"/>
              <a:t>​</a:t>
            </a:r>
            <a:r>
              <a:rPr sz="2800" dirty="0">
                <a:latin typeface="Cambria Math"/>
              </a:rPr>
              <a:t>2</a:t>
            </a:r>
            <a:r>
              <a:rPr lang="en-US" sz="2800" dirty="0">
                <a:latin typeface="Cambria Math"/>
              </a:rPr>
              <a:t>,</a:t>
            </a:r>
            <a:endParaRPr sz="2800" dirty="0">
              <a:latin typeface="Cambria Math"/>
            </a:endParaRPr>
          </a:p>
          <a:p>
            <a:pPr marL="514350" indent="-514350">
              <a:buFont typeface="+mj-lt"/>
              <a:buAutoNum type="alphaLcPeriod" startAt="2"/>
              <a:defRPr sz="2800"/>
            </a:pPr>
            <a:r>
              <a:rPr dirty="0"/>
              <a:t>​</a:t>
            </a:r>
            <a:r>
              <a:rPr sz="2800" dirty="0">
                <a:latin typeface="Cambria Math"/>
              </a:rPr>
              <a:t>5</a:t>
            </a:r>
            <a:r>
              <a:rPr lang="en-US" sz="2800" dirty="0">
                <a:latin typeface="Cambria Math"/>
              </a:rPr>
              <a:t>,</a:t>
            </a:r>
            <a:endParaRPr sz="2800" dirty="0">
              <a:latin typeface="Cambria Math"/>
            </a:endParaRPr>
          </a:p>
          <a:p>
            <a:pPr marL="514350" indent="-514350">
              <a:buFont typeface="+mj-lt"/>
              <a:buAutoNum type="alphaLcPeriod" startAt="3"/>
              <a:defRPr sz="2800"/>
            </a:pPr>
            <a:r>
              <a:rPr dirty="0"/>
              <a:t>​</a:t>
            </a:r>
            <a:r>
              <a:rPr sz="2800" dirty="0">
                <a:latin typeface="Cambria Math"/>
              </a:rPr>
              <a:t>7</a:t>
            </a:r>
            <a:r>
              <a:rPr sz="2800" dirty="0"/>
              <a:t> or </a:t>
            </a:r>
            <a:r>
              <a:rPr sz="2800" dirty="0">
                <a:latin typeface="Cambria Math"/>
              </a:rPr>
              <a:t>11</a:t>
            </a:r>
            <a:r>
              <a:rPr lang="en-US" sz="2800" dirty="0">
                <a:latin typeface="Cambria Math"/>
              </a:rPr>
              <a:t>?</a:t>
            </a:r>
            <a:endParaRPr sz="2800" dirty="0">
              <a:latin typeface="Cambria Math"/>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Computing Probabilities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size of the sample space is the same for all three questions, so it makes sense to determine this first. In order to use the one probability formula we have, we need to make sure that all outcomes of the sample space are equally likely.</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2540</Words>
  <Application>Microsoft Office PowerPoint</Application>
  <PresentationFormat>On-screen Show (4:3)</PresentationFormat>
  <Paragraphs>180</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Cambria Math</vt:lpstr>
      <vt:lpstr>Courier New</vt:lpstr>
      <vt:lpstr>Calibri</vt:lpstr>
      <vt:lpstr>Arial</vt:lpstr>
      <vt:lpstr>Times</vt:lpstr>
      <vt:lpstr>Office Theme</vt:lpstr>
      <vt:lpstr>Section 10.6</vt:lpstr>
      <vt:lpstr>Terminology of Probability</vt:lpstr>
      <vt:lpstr>Probabilities When Outcomes Are Equally Likely</vt:lpstr>
      <vt:lpstr>CAUTION!</vt:lpstr>
      <vt:lpstr>Example 1: Probabilities When Outcomes Are Equally Likely</vt:lpstr>
      <vt:lpstr>Example 1: Probabilities When Outcomes Are Equally Likely (cont.)</vt:lpstr>
      <vt:lpstr>Example 1: Probabilities When Outcomes Are Equally Likely (cont.)</vt:lpstr>
      <vt:lpstr>Example 2: Computing Probabilities</vt:lpstr>
      <vt:lpstr>Example 2: Computing Probabilities (cont.)</vt:lpstr>
      <vt:lpstr>Example 2: Computing Probabilities (cont.)</vt:lpstr>
      <vt:lpstr>Example 2: Computing Probabilities (cont.)</vt:lpstr>
      <vt:lpstr>Example 2: Computing Probabilities (cont.)</vt:lpstr>
      <vt:lpstr>Example 2: Computing Probabilities (cont.)</vt:lpstr>
      <vt:lpstr>Example 2: Computing Probabilities (cont.)</vt:lpstr>
      <vt:lpstr>Example 3: Computing Probabilities</vt:lpstr>
      <vt:lpstr>Example 3: Computing Probabilities (cont.)</vt:lpstr>
      <vt:lpstr>Example 3: Computing Probabilities (cont.)</vt:lpstr>
      <vt:lpstr>Example 3: Computing Probabilities (cont.)</vt:lpstr>
      <vt:lpstr>Example 3: Computing Probabilities (cont.)</vt:lpstr>
      <vt:lpstr>Cardinality of a Union of Sets</vt:lpstr>
      <vt:lpstr>Probability of a Union of Two Events</vt:lpstr>
      <vt:lpstr>Example 4: Probability of a Union of Two Events</vt:lpstr>
      <vt:lpstr>Example 4: Probability of a Union of Two Events (cont.)</vt:lpstr>
      <vt:lpstr>Example 4: Probability of a Union of Two Events (cont.)</vt:lpstr>
      <vt:lpstr>Unions of Mutually Exclusive Events</vt:lpstr>
      <vt:lpstr>Example 5: Unions of Mutually Exclusive Events</vt:lpstr>
      <vt:lpstr>Example 5: Unions of Mutually Exclusive Events (cont.)</vt:lpstr>
      <vt:lpstr>Example 5: Unions of Mutually Exclusive Events (cont.)</vt:lpstr>
      <vt:lpstr>CAUTION!</vt:lpstr>
      <vt:lpstr>Independent Events</vt:lpstr>
      <vt:lpstr>Example 6: Independent Events</vt:lpstr>
      <vt:lpstr>Example 6: Independent Events (cont.)</vt:lpstr>
      <vt:lpstr>Example 6: Independent Events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146</cp:revision>
  <dcterms:created xsi:type="dcterms:W3CDTF">2013-04-26T14:43:13Z</dcterms:created>
  <dcterms:modified xsi:type="dcterms:W3CDTF">2020-08-04T17:41:22Z</dcterms:modified>
</cp:coreProperties>
</file>