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0" r:id="rId4"/>
    <p:sldId id="261" r:id="rId5"/>
    <p:sldId id="264" r:id="rId6"/>
    <p:sldId id="267" r:id="rId7"/>
    <p:sldId id="269" r:id="rId8"/>
    <p:sldId id="275" r:id="rId9"/>
    <p:sldId id="270" r:id="rId10"/>
    <p:sldId id="273" r:id="rId11"/>
    <p:sldId id="364" r:id="rId12"/>
    <p:sldId id="365" r:id="rId13"/>
    <p:sldId id="280" r:id="rId14"/>
    <p:sldId id="281" r:id="rId15"/>
    <p:sldId id="284" r:id="rId16"/>
    <p:sldId id="286" r:id="rId17"/>
    <p:sldId id="288" r:id="rId18"/>
    <p:sldId id="289" r:id="rId19"/>
    <p:sldId id="290" r:id="rId20"/>
    <p:sldId id="294" r:id="rId21"/>
    <p:sldId id="300" r:id="rId22"/>
    <p:sldId id="304" r:id="rId23"/>
    <p:sldId id="305" r:id="rId24"/>
    <p:sldId id="306" r:id="rId25"/>
    <p:sldId id="366" r:id="rId26"/>
    <p:sldId id="367" r:id="rId27"/>
    <p:sldId id="307" r:id="rId28"/>
    <p:sldId id="308" r:id="rId29"/>
    <p:sldId id="311" r:id="rId30"/>
    <p:sldId id="314" r:id="rId31"/>
    <p:sldId id="317" r:id="rId32"/>
    <p:sldId id="319" r:id="rId33"/>
    <p:sldId id="320" r:id="rId34"/>
    <p:sldId id="368" r:id="rId35"/>
    <p:sldId id="321" r:id="rId36"/>
    <p:sldId id="323" r:id="rId37"/>
    <p:sldId id="369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9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5" d="100"/>
          <a:sy n="85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Quadratic </a:t>
            </a:r>
            <a:r>
              <a:rPr dirty="0"/>
              <a:t>Equations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2.3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527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5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Before taking square roots, we isolate the perfect square algebraic expression on one side, and put the constant on the other.</a:t>
                          </a:r>
                          <a:endParaRPr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In this example, taking square roots leads to two complex number solutions.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5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515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=5±2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0964AF6-4E38-4130-A95C-F8DF8F7C443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323887"/>
                  </p:ext>
                </p:extLst>
              </p:nvPr>
            </p:nvGraphicFramePr>
            <p:xfrm>
              <a:off x="838200" y="1087754"/>
              <a:ext cx="7086600" cy="25850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00" r="-244083" b="-34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8000" r="-175000" b="-347000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1524" t="-1882" b="-5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8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4894" r="-244083" b="-26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114894" r="-175000" b="-26914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1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9383" r="-244083" b="-2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249383" r="-175000" b="-21234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24408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377333" r="-175000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24408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2667" t="-477333" r="-175000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Write the equation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in the form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Step 2: </a:t>
                </a:r>
                <a:r>
                  <a:rPr lang="en-US" dirty="0"/>
                  <a:t>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so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2BA2-C7D2-44B3-84B2-12474866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 </a:t>
                </a:r>
                <a:r>
                  <a:rPr lang="en-US" dirty="0"/>
                  <a:t>Divide coefficients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square the result, and add this to both sides:</a:t>
                </a:r>
                <a:r>
                  <a:rPr lang="ar-AE" dirty="0"/>
                  <a:t> 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Step 4: </a:t>
                </a:r>
                <a:r>
                  <a:rPr lang="en-US" dirty="0"/>
                  <a:t>The trinomial on the left side will now be a perfect square trinomial. That is, it an be written as the square of a binomial.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01E0B0F-2379-4516-A8FB-E333D4AB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0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completing the square.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5597836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moving the constant to the right-hand side, we divide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1800" b="0" dirty="0"/>
                            <a:t> (the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)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, and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to both sides. The trinomial on the left can now be factored.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=6+1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1633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4325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463205-3B02-4DA1-95CE-92F9A24E67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5597836"/>
                  </p:ext>
                </p:extLst>
              </p:nvPr>
            </p:nvGraphicFramePr>
            <p:xfrm>
              <a:off x="1066800" y="1600200"/>
              <a:ext cx="7086600" cy="33257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71565" b="-6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9333" r="-224427" b="-658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789" t="-2448" b="-98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06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417" r="-271565" b="-4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85417" r="-224427" b="-4145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9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4783" r="-271565" b="-24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154783" r="-224427" b="-2460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0667" r="-271565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390667" r="-224427" b="-27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0476" r="-271565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9466" t="-350476" r="-224427" b="-9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Taking square roots leads to two </a:t>
                          </a:r>
                          <a:r>
                            <a:rPr lang="en-US" sz="1800" b="0" dirty="0"/>
                            <a:t>easily</a:t>
                          </a:r>
                          <a:r>
                            <a:rPr sz="1800" b="0" dirty="0"/>
                            <a:t> solved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83951" r="-271565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9466" t="-583951" r="-224427" b="-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Completing the Square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7566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Half of the coefficient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and the square of this is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36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the answer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can be simplified, we do so to obtain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sz="2400">
                                  <a:latin typeface="Cambria Math"/>
                                </a:rPr>
                                <m:t>,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5C11D7-8073-4EF7-90C4-75F86D3971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43129470"/>
                  </p:ext>
                </p:extLst>
              </p:nvPr>
            </p:nvGraphicFramePr>
            <p:xfrm>
              <a:off x="838200" y="1105523"/>
              <a:ext cx="7848600" cy="46003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11502" b="-92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0667" r="-311392" b="-921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constant term is already isolated on the right-hand side, so our first step is to divide by </a:t>
                          </a:r>
                          <a:r>
                            <a:rPr sz="1800" b="0" dirty="0">
                              <a:latin typeface="Cambria Math"/>
                            </a:rPr>
                            <a:t>9</a:t>
                          </a:r>
                          <a:r>
                            <a:rPr sz="1800" b="0" dirty="0"/>
                            <a:t> (and simplify the resulting fractions, if possible).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9167" r="-311502" b="-47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9167" r="-311392" b="-4758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69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958" r="-31150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141958" r="-311392" b="-299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141958" b="-299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0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5726" r="-311502" b="-265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2068" t="-295726" r="-311392" b="-2658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After simplifying the sum of fractions on the right, we take the square root of each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63000" r="-311502" b="-2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463000" r="-311392" b="-211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102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57426" r="-311502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557426" r="-311392" b="-10891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526" t="-280100" b="-49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64000" r="-31150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2068" t="-664000" r="-311392" b="-1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solutions of the general quadratic equation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, are given by the </a:t>
                </a:r>
                <a:r>
                  <a:rPr sz="2800" b="1" dirty="0"/>
                  <a:t>quadratic formula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expression beneath the radical,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sz="2800" dirty="0"/>
                  <a:t>, is called the </a:t>
                </a:r>
                <a:r>
                  <a:rPr sz="2800" b="1" dirty="0"/>
                  <a:t>discriminant</a:t>
                </a:r>
                <a:r>
                  <a:rPr sz="2800" dirty="0"/>
                  <a:t>. Its value determines the number and type (real or complex)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𝑎𝑐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AE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53C548-FA88-42C6-96FF-084893648D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770695"/>
                  </p:ext>
                </p:extLst>
              </p:nvPr>
            </p:nvGraphicFramePr>
            <p:xfrm>
              <a:off x="457200" y="1219200"/>
              <a:ext cx="8229600" cy="4754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Discriminant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Number of Distinct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Type of Solutions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Notes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103" r="-299408" b="-2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always different.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>
                            <a:defRPr sz="1600"/>
                          </a:pP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103" r="-299408" b="-1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1</a:t>
                          </a:r>
                          <a:endParaRPr sz="2400" dirty="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This solution is a double root.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600"/>
                          </a:pPr>
                          <a:endParaRPr sz="24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4103" r="-29940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>
                              <a:solidFill>
                                <a:srgbClr val="000000"/>
                              </a:solidFill>
                            </a:rPr>
                            <a:t>2</a:t>
                          </a:r>
                          <a:endParaRPr sz="2400">
                            <a:solidFill>
                              <a:srgbClr val="000000"/>
                            </a:solidFill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Complex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The solutions are complex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sz="2400" dirty="0">
                              <a:solidFill>
                                <a:srgbClr val="000000"/>
                              </a:solidFill>
                            </a:rPr>
                            <a:t>conjugates.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using the quadratic formula.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+13=0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Quadratic Formula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Before applying the quadratic formula, move all the terms to one side so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 can be identified correctly.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CDA6F7B-9EE0-4B5E-A4B9-8F2AFD2E78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5685404"/>
                  </p:ext>
                </p:extLst>
              </p:nvPr>
            </p:nvGraphicFramePr>
            <p:xfrm>
              <a:off x="881743" y="1600200"/>
              <a:ext cx="8229600" cy="939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85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631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61092" b="-15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692" r="-225538" b="-1553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4311" t="-3226" b="-70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7778" r="-361092" b="-1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54" t="-77778" r="-225538" b="-1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3100" dirty="0"/>
                  <a:t>​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100" dirty="0"/>
                  <a:t>, </a:t>
                </a:r>
                <a14:m>
                  <m:oMath xmlns:m="http://schemas.openxmlformats.org/officeDocument/2006/math">
                    <m:r>
                      <a:rPr lang="en-US" sz="31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1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4EE81F26-B776-4E9F-A706-492CFB55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24384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 l="-963" t="-15044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−4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quadratic formula by making the appropriate replacements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16+32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4±4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1±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70D61C20-3A89-472E-A31D-669999C3F5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87671690"/>
                  </p:ext>
                </p:extLst>
              </p:nvPr>
            </p:nvGraphicFramePr>
            <p:xfrm>
              <a:off x="838200" y="2819400"/>
              <a:ext cx="7805058" cy="31939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6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783824" b="-3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425" r="-115453" b="-371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7077" t="-2315" b="-146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783824" b="-3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114563" r="-115453" b="-30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6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4563" r="-1783824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214563" r="-115453" b="-2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The discriminant, </a:t>
                          </a:r>
                          <a:r>
                            <a:rPr sz="1800" b="0" dirty="0">
                              <a:latin typeface="Cambria Math"/>
                            </a:rPr>
                            <a:t>48</a:t>
                          </a:r>
                          <a:r>
                            <a:rPr sz="1800" b="0" dirty="0"/>
                            <a:t>, is positive.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6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4563" r="-1783824" b="-10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314563" r="-115453" b="-1077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can cancel out the common factor of </a:t>
                          </a:r>
                          <a:r>
                            <a:rPr sz="1800" b="0" dirty="0">
                              <a:latin typeface="Cambria Math"/>
                            </a:rPr>
                            <a:t>4</a:t>
                          </a:r>
                          <a:r>
                            <a:rPr sz="1800" b="0" dirty="0"/>
                            <a:t> in the numerator and denominator.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4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14563" r="-1783824" b="-7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78" t="-414563" r="-115453" b="-77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quadratic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transformed into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real numbers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sz="2800" dirty="0"/>
                  <a:t> Such equations are also called </a:t>
                </a:r>
                <a:r>
                  <a:rPr sz="2800" b="1" dirty="0"/>
                  <a:t>second-degree</a:t>
                </a:r>
                <a:r>
                  <a:rPr sz="2800" dirty="0"/>
                  <a:t> equations,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appears to the second power. The name quadratic comes from the Latin word </a:t>
                </a:r>
                <a:r>
                  <a:rPr sz="2800" i="1" dirty="0" err="1"/>
                  <a:t>quadrus</a:t>
                </a:r>
                <a:r>
                  <a:rPr sz="2800" dirty="0"/>
                  <a:t>, meaning "square."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Using the Quadratic Formula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; two unique, real solutions.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6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>
                                <a:rPr sz="22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325E88-76D3-43C1-98DC-0821869F1C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12354648"/>
                  </p:ext>
                </p:extLst>
              </p:nvPr>
            </p:nvGraphicFramePr>
            <p:xfrm>
              <a:off x="899160" y="1103125"/>
              <a:ext cx="7772400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1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185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47" r="-35899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equation is already in the proper form to apply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sz="2200" dirty="0"/>
                  <a:t>​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200" dirty="0"/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3A41E3F0-DCA6-4D30-A3AB-3DDC4C50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" y="1546201"/>
                <a:ext cx="8229600" cy="1044599"/>
              </a:xfrm>
              <a:prstGeom prst="rect">
                <a:avLst/>
              </a:prstGeom>
              <a:blipFill>
                <a:blip r:embed="rId3"/>
                <a:stretch>
                  <a:fillRect l="-1556" t="-409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6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13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values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36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52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sz="2200">
                                  <a:latin typeface="Cambria Math"/>
                                </a:rPr>
                                <m:t>3</m:t>
                              </m:r>
                              <m:r>
                                <a:rPr sz="2200">
                                  <a:latin typeface="Cambria Math"/>
                                </a:rPr>
                                <m:t>±</m:t>
                              </m:r>
                              <m:r>
                                <a:rPr sz="2200">
                                  <a:latin typeface="Cambria Math"/>
                                </a:rPr>
                                <m:t>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83B0C06-4E0E-4D7E-A70B-1312F4F8FD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67004"/>
                  </p:ext>
                </p:extLst>
              </p:nvPr>
            </p:nvGraphicFramePr>
            <p:xfrm>
              <a:off x="888274" y="2158682"/>
              <a:ext cx="7772400" cy="3022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71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7076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89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4425" r="-1925397" b="-356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4425" r="-113197" b="-35663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524" t="-2315" b="-13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69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14563" r="-1925397" b="-291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114563" r="-113197" b="-2912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10476" r="-19253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210476" r="-113197" b="-1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The discriminant is negative, so we know the solutions will be complex.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10476" r="-19253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310476" r="-113197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 b="1"/>
                          </a:pPr>
                          <a:r>
                            <a:rPr sz="1800" b="0" dirty="0"/>
                            <a:t>Again, we cancel out a common factor.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15714" r="-19253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3978" t="-615714" r="-11319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Using the Quadratic Formula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solutions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=−3+2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=−3−2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;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The 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of the following quadratic equations, calculate the discriminant and determine the number and type of solutions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−18=0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We identify the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then calculate the discriminant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ar-AE" dirty="0"/>
                  <a:t>​</a:t>
                </a:r>
                <a:r>
                  <a:rPr lang="en-US" dirty="0"/>
                  <a:t>We substitute, then calculate the discriminant.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dirty="0"/>
              </a:p>
              <a:p>
                <a:pPr marL="457200" lvl="1" indent="0">
                  <a:buNone/>
                </a:pPr>
                <a:r>
                  <a:rPr lang="en-US" dirty="0"/>
                  <a:t>Since the discriminant is zero, we know there will be one real solution, also known as double root.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82000" cy="4967067"/>
              </a:xfrm>
              <a:blipFill>
                <a:blip r:embed="rId2"/>
                <a:stretch>
                  <a:fillRect l="-1527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𝑎𝑐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40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This time, the discriminant is positive, so there are two distinct real solutions.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3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The Discriminant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=16−36=−20</m:t>
                      </m:r>
                    </m:oMath>
                  </m:oMathPara>
                </a14:m>
                <a:endParaRPr dirty="0"/>
              </a:p>
              <a:p>
                <a:pPr marL="457200" lvl="1" indent="0">
                  <a:buNone/>
                </a:pPr>
                <a:r>
                  <a:rPr dirty="0"/>
                  <a:t>The discriminant is negative, so the equation has two complex conjugate solutions.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54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Methods of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each of the following quadratic equations, identifying the most efficient method of solution.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−11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Solutions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sz="2800" dirty="0"/>
              <a:t>The left-hand side is a difference of squares, so factoring is the easiest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7556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8887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AC103CB-924A-434F-8463-A27F21290E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47958373"/>
                  </p:ext>
                </p:extLst>
              </p:nvPr>
            </p:nvGraphicFramePr>
            <p:xfrm>
              <a:off x="478971" y="2819400"/>
              <a:ext cx="8229600" cy="2377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237750" b="-28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Factor the difference of squares.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547" r="-237750" b="-1839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/>
                            <a:t>We need to solve two linear equations.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333" r="-575500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93333" r="-268067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80952" r="-5755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7143" t="-280952" r="-84910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80" t="-280952" r="-2680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=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4444" t="-280952" r="-239506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The left-hand side is already a squared quantity, but the right-hand side is not zero, so we want to use the square root method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0599285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 dirty="0"/>
                            <a:t>Simplify the linear equation.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=3±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C18C51C-7BE2-43BC-8046-18378451C43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0599285"/>
                  </p:ext>
                </p:extLst>
              </p:nvPr>
            </p:nvGraphicFramePr>
            <p:xfrm>
              <a:off x="685800" y="2743200"/>
              <a:ext cx="8229600" cy="2112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67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13688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667" r="-181137" b="-3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/>
                            <a:t>Take the square root of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2469" r="-413688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102469" r="-181137" b="-24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b="0" dirty="0"/>
                            <a:t>Simplify the linear equation.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000" r="-413688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05000" r="-181137" b="-15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29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19820" r="-413688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959" t="-219820" r="-18113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We have two unique real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Solving Quadratic Equations by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factoring.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r>
              <a:rPr sz="2800" dirty="0"/>
              <a:t>While the quadratic formula certainly works, this quadratic equation is factorable</a:t>
            </a:r>
            <a:r>
              <a:rPr lang="en-US" sz="2800" dirty="0"/>
              <a:t>.</a:t>
            </a:r>
            <a:endParaRPr sz="2800" dirty="0"/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DC56E1A-17BF-478B-B01B-E0ED57A7231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5256611"/>
                  </p:ext>
                </p:extLst>
              </p:nvPr>
            </p:nvGraphicFramePr>
            <p:xfrm>
              <a:off x="609600" y="2530477"/>
              <a:ext cx="8229600" cy="184677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260000" b="-3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0000" r="-1200000" b="-3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Use trial and error or factoring by grouping to factor the trinomial into two binomials.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800" b="0" dirty="0"/>
                            <a:t>The Zero-Factor Property gives us two linear equations to solve</a:t>
                          </a:r>
                          <a:r>
                            <a:rPr sz="180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260000" b="-24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110000" r="-1200000" b="-2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042" r="-698817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4928" t="-207042" r="-1611594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7042" r="-500000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07042" r="-1090476" b="-143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​0</a:t>
                          </a:r>
                          <a:endParaRPr sz="220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6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34409" r="-698817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4928" t="-234409" r="-1611594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723" t="-234409" r="-711679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34409" r="-500000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381" t="-234409" r="-1090476" b="-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​4</a:t>
                          </a:r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Methods of Solving Quadratic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Here, the equation is not factorable, so we use the quadratic formula.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400" dirty="0"/>
              </a:p>
              <a:p>
                <a:pPr marL="457200" lvl="1" indent="0">
                  <a:buNone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 sz="24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𝑐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4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3033344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10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Identify the values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𝑏</m:t>
                              </m:r>
                            </m:oMath>
                          </a14:m>
                          <a:r>
                            <a:rPr sz="1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r>
                            <a:rPr sz="1800" b="0" dirty="0"/>
                            <a:t>, then substitute into the quadratic formula.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148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EE08B0E-F623-4FF1-9263-49F6C7766C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93033344"/>
                  </p:ext>
                </p:extLst>
              </p:nvPr>
            </p:nvGraphicFramePr>
            <p:xfrm>
              <a:off x="659166" y="3021837"/>
              <a:ext cx="8229600" cy="27693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433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98" r="-1435227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4098" r="-106036" b="-28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846" t="-4098" b="-28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5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4414" r="-1435227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114414" r="-106036" b="-2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All that remains is to simplify the solutions.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4414" r="-1435227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214414" r="-106036" b="-10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1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4414" r="-1435227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356" t="-314414" r="-10603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We have two unique real solutions.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Gravity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Robert stands on the topmost tier of seats in a baseball stadium, and throws a ball out onto the field with a vertical upward velocity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The ball is </a:t>
                </a:r>
                <a:r>
                  <a:rPr lang="en-US" sz="2800" dirty="0">
                    <a:latin typeface="Cambria Math"/>
                  </a:rPr>
                  <a:t>50</a:t>
                </a:r>
                <a:r>
                  <a:rPr lang="en-US" sz="2800" dirty="0"/>
                  <a:t> feet above the ground at the moment he releases the ball. When does the ball land?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First, note that although the thrown ball has a horizontal velocity as well as a vertical velocity (otherwise it would go straight up and come straight back down), the horizontal velocity is irrelevant in such question</a:t>
                </a:r>
                <a:r>
                  <a:rPr lang="en-US" sz="2800" dirty="0"/>
                  <a:t>s</a:t>
                </a:r>
                <a:r>
                  <a:rPr sz="2800" dirty="0"/>
                  <a:t>. All we are interested in is when the ball lands on the ground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). If we wanted to determine where in the field the ball lands, we would have to know the horizontal velocity as well.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We are given the following: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</m:oMath>
                </a14:m>
                <a:r>
                  <a:rPr lang="en-US"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/>
                  <a:t>. Since the units in the problem are feet and seconds, we know to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What we are interested in determining is the time,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when the height,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, of the ball is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 That is, we need to solve the quadratic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𝑡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81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4BB34-354C-43B2-B44D-C62EC1AF159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2187" y="1697831"/>
            <a:ext cx="4619625" cy="36195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97B48E-4B45-4ECF-9C8D-5AD3A12DCFFA}"/>
              </a:ext>
            </a:extLst>
          </p:cNvPr>
          <p:cNvSpPr txBox="1">
            <a:spLocks/>
          </p:cNvSpPr>
          <p:nvPr/>
        </p:nvSpPr>
        <p:spPr>
          <a:xfrm>
            <a:off x="457200" y="5486400"/>
            <a:ext cx="8229600" cy="668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85927817"/>
                  </p:ext>
                </p:extLst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=−16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+60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+50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quadratic polynomial in the equation doesn't factor over the integers, so the quadratic formula is a good method to use. To simplify the calculations, we can begin by dividing both sides of the equation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𝑡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900+800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30±10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6611">
                    <a:tc rowSpan="2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15±5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17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85927817"/>
                  </p:ext>
                </p:extLst>
              </p:nvPr>
            </p:nvGraphicFramePr>
            <p:xfrm>
              <a:off x="457200" y="1143000"/>
              <a:ext cx="8229600" cy="420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2000" r="-134000" b="-82133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175" t="-3158" b="-1424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2000" r="-134000" b="-721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7778" r="-2042857" b="-30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17778" r="-134000" b="-30074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4702" r="-2042857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194702" r="-134000" b="-1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/>
                            <a:t>We then proceed to reduce the radical and simplify the resulting fraction (which actually describes two solutions).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3621" r="-2042857" b="-1198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55" t="-383621" r="-134000" b="-119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lang="en-US" sz="1800" b="0" dirty="0"/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11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These numbers are most meaningful in decimal form. </a:t>
                          </a:r>
                        </a:p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3487582"/>
                      </a:ext>
                    </a:extLst>
                  </a:tr>
                  <a:tr h="843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3597" r="-20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en-US"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panose="02040503050406030204" pitchFamily="18" charset="0"/>
                        </a:rPr>
                        <m:t>≈</m:t>
                      </m:r>
                      <m:borderBox>
                        <m:borderBoxPr>
                          <m:hideTop m:val="on"/>
                          <m:hideBot m:val="on"/>
                          <m:hideLeft m:val="on"/>
                          <m:hideRight m:val="on"/>
                          <m:strikeTLBR m:val="on"/>
                          <m:strikeBLTR m:val="on"/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sz="2400">
                              <a:latin typeface="Cambria Math" panose="02040503050406030204" pitchFamily="18" charset="0"/>
                            </a:rPr>
                            <m:t>−0.70</m:t>
                          </m:r>
                        </m:e>
                      </m:borderBox>
                      <m:r>
                        <a:rPr sz="2400">
                          <a:latin typeface="Cambria Math" panose="02040503050406030204" pitchFamily="18" charset="0"/>
                        </a:rPr>
                        <m:t>,4.45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25805"/>
                <a:ext cx="212887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Gravity Problems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0" dirty="0"/>
              <a:t>The negative solution is immaterial in this problem, as this represents a time before the ball is thrown, so it is discarded. The ball lands </a:t>
            </a:r>
            <a:r>
              <a:rPr lang="en-US" sz="2800" b="0" dirty="0">
                <a:latin typeface="Cambria Math"/>
              </a:rPr>
              <a:t>4.45</a:t>
            </a:r>
            <a:r>
              <a:rPr lang="en-US" sz="2800" b="0" dirty="0"/>
              <a:t> seconds after being thrown.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5073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28075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To make the polynomial easier to factor, we multiply both sides by the LCD.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Although we could factor </a:t>
                          </a:r>
                          <a:br>
                            <a:rPr lang="en-US" sz="1600" b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, this would not do us any good. We must have 0 on one side in order to apply the Zero-Factor Property.</a:t>
                          </a:r>
                        </a:p>
                        <a:p>
                          <a:pPr algn="l">
                            <a:defRPr sz="1400" b="1"/>
                          </a:pPr>
                          <a:r>
                            <a:rPr sz="1600" b="0" dirty="0"/>
                            <a:t>After factoring, we have two linear equations to solve.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 solution set is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smtClean="0">
                                  <a:latin typeface="Cambria Math" panose="02040503050406030204" pitchFamily="18" charset="0"/>
                                </a:rPr>
                                <m:t>,−3}</m:t>
                              </m:r>
                            </m:oMath>
                          </a14:m>
                          <a:r>
                            <a:rPr lang="en-US" sz="1600" b="0" dirty="0"/>
                            <a:t>.</a:t>
                          </a:r>
                          <a:endParaRPr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057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9108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9108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20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lang="en-US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2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/>
                            <a:t>​​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oMath>
                          </a14:m>
                          <a:endParaRPr lang="en-US" sz="22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ACDA6F-FEC9-4ADF-AC4B-12E317747D0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50694374"/>
                  </p:ext>
                </p:extLst>
              </p:nvPr>
            </p:nvGraphicFramePr>
            <p:xfrm>
              <a:off x="914400" y="1524000"/>
              <a:ext cx="7772400" cy="315063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70357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47" r="-240000" b="-4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7447" r="-800000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7447" r="-433333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000" t="-13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286" r="-240000" b="-5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144286" r="-800000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144286" r="-433333" b="-5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4286" r="-240000" b="-4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244286" r="-800000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44286" r="-433333" b="-4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4286" r="-240000" b="-30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000" t="-344286" r="-800000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344286" r="-433333" b="-3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44286" r="-628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8864" t="-444286" r="-1150000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34821" t="-444286" r="-803571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6667" t="-444286" r="-433333" b="-2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16667" t="-444286" r="-333333" b="-2042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873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6434" r="-6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864" t="-266434" r="-1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4821" t="-266434" r="-8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6667" t="-266434" r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6667" t="-266434" r="-33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11177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295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sz="24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0586"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5451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B3E3FBE-DFFE-4BB8-9E8A-1BB8363FC78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36995284"/>
                  </p:ext>
                </p:extLst>
              </p:nvPr>
            </p:nvGraphicFramePr>
            <p:xfrm>
              <a:off x="838201" y="1151878"/>
              <a:ext cx="7848599" cy="29362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10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96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0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25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39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381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32215" b="-574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9333" r="-50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9333" r="-450000" b="-5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Again, we rewrite the equation with 0 on one side, </a:t>
                          </a:r>
                          <a:r>
                            <a:rPr lang="en-US" sz="1800" b="0" dirty="0"/>
                            <a:t>and </a:t>
                          </a:r>
                          <a:r>
                            <a:rPr sz="1800" b="0" dirty="0"/>
                            <a:t>then factor the quadratic.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842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130" r="-332215" b="-3684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89130" r="-50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89130" r="-450000" b="-368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6493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381" r="-332215" b="-2494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179381" r="-50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8667" t="-179381" r="-450000" b="-249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this example, the two linear factors are the same. In such cases, the single solution is called a </a:t>
                          </a:r>
                          <a:r>
                            <a:rPr sz="1800" b="0" i="1" dirty="0"/>
                            <a:t>double solution </a:t>
                          </a:r>
                          <a:r>
                            <a:rPr sz="1800" b="0" dirty="0"/>
                            <a:t>or a </a:t>
                          </a:r>
                          <a:r>
                            <a:rPr sz="1800" b="0" i="1" dirty="0"/>
                            <a:t>double root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765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8194" r="-70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3939" t="-188194" r="-160757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9718" t="-188194" r="-1394366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8667" t="-188194" r="-45000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88710" t="-188194" r="-988710" b="-6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0000" t="-188194" r="-717333" b="-680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606" t="-553333" r="-500000" b="-30667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Solving Quadratic Equations by Factoring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299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An alternat</a:t>
                          </a:r>
                          <a:r>
                            <a:rPr lang="en-US" sz="1800" b="0" dirty="0"/>
                            <a:t>ive</a:t>
                          </a:r>
                          <a:r>
                            <a:rPr sz="1800" b="0" dirty="0"/>
                            <a:t> approach in this example </a:t>
                          </a:r>
                          <a:r>
                            <a:rPr lang="en-US" sz="1800" b="0" dirty="0"/>
                            <a:t>would</a:t>
                          </a:r>
                          <a:r>
                            <a:rPr lang="en-US" sz="1800" b="0" baseline="0" dirty="0"/>
                            <a:t> be </a:t>
                          </a:r>
                          <a:r>
                            <a:rPr sz="1800" b="0" dirty="0"/>
                            <a:t>to divide both sides by 5 at the very beginning. This would lead to the equation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sz="1800" b="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, which gives us the same solution set of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 panose="02040503050406030204" pitchFamily="18" charset="0"/>
                                </a:rPr>
                                <m:t>{0,−2}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oMath>
                          </a14:m>
                          <a:endParaRPr sz="2400" dirty="0">
                            <a:latin typeface="Cambria Math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72F271B-BAFB-4FD2-B799-89915CB3499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22740695"/>
                  </p:ext>
                </p:extLst>
              </p:nvPr>
            </p:nvGraphicFramePr>
            <p:xfrm>
              <a:off x="474617" y="1143000"/>
              <a:ext cx="8212183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3335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298817" b="-3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9333" r="-80178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6435" t="-2326" b="-73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895" r="-298817" b="-226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786" t="-107895" r="-801786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667" r="-79866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0667" r="-1497333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210667" r="-450920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210667" r="-290957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400" dirty="0">
                            <a:latin typeface="Cambria Math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79866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10667" r="-149733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​0</a:t>
                          </a:r>
                          <a:endParaRPr sz="2400">
                            <a:latin typeface="Cambria Math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4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6074" t="-310667" r="-45092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6064" t="-310667" r="-290957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Perfect Square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quadratic equations by taking square roots.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In the factoring method, we move all terms to one side. Here, we isolate a term that is squared, ideally with only a constant on the other side.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Perfect Square Quadratic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=8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solve the two linear equations at once by subtracting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from both sides and then dividing both sides by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. The solution set is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{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−3−2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 b="0">
                                  <a:latin typeface="Cambria Math"/>
                                </a:rPr>
                                <m:t>}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=−3±2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−3±2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1BEDCC-0E38-442A-89E9-018AB83A5B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8856645"/>
                  </p:ext>
                </p:extLst>
              </p:nvPr>
            </p:nvGraphicFramePr>
            <p:xfrm>
              <a:off x="876300" y="1600200"/>
              <a:ext cx="7658100" cy="2608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91016" b="-48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9333" r="-196154" b="-485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We begin by taking the square root of each side, keeping in mind that there are two numbers whose square is </a:t>
                          </a:r>
                          <a:r>
                            <a:rPr sz="1800" b="0" dirty="0">
                              <a:latin typeface="Cambria Math"/>
                            </a:rPr>
                            <a:t>8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16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235" r="-391016" b="-3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101235" r="-196154" b="-3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235" r="-391016" b="-2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201235" r="-196154" b="-249383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593" t="-59707" b="-36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28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235" r="-391016" b="-14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740" t="-301235" r="-196154" b="-14938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742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2793" r="-391016" b="-9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740" t="-292793" r="-196154" b="-90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2743</Words>
  <Application>Microsoft Office PowerPoint</Application>
  <PresentationFormat>On-screen Show (4:3)</PresentationFormat>
  <Paragraphs>391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Cambria Math</vt:lpstr>
      <vt:lpstr>Courier New</vt:lpstr>
      <vt:lpstr>Calibri</vt:lpstr>
      <vt:lpstr>Arial</vt:lpstr>
      <vt:lpstr>Office Theme</vt:lpstr>
      <vt:lpstr>Section 2.3</vt:lpstr>
      <vt:lpstr>Quadratic Equations</vt:lpstr>
      <vt:lpstr>Example 1: Solving Quadratic Equations by Factoring</vt:lpstr>
      <vt:lpstr>Example 1: Solving Quadratic Equations by Factoring (cont.)</vt:lpstr>
      <vt:lpstr>Example 1: Solving Quadratic Equations by Factoring (cont.)</vt:lpstr>
      <vt:lpstr>Example 1: Solving Quadratic Equations by Factoring (cont.)</vt:lpstr>
      <vt:lpstr>Example 2: Perfect Square Quadratic Equations</vt:lpstr>
      <vt:lpstr>Note:</vt:lpstr>
      <vt:lpstr>Example 2: Perfect Square Quadratic Equations (cont.)</vt:lpstr>
      <vt:lpstr>Example 2: Perfect Square Quadratic Equations (cont.)</vt:lpstr>
      <vt:lpstr>Completing the Square</vt:lpstr>
      <vt:lpstr>Completing the Square (cont.)</vt:lpstr>
      <vt:lpstr>Example 3: Completing the Square</vt:lpstr>
      <vt:lpstr>Example 3: Completing the Square (cont.)</vt:lpstr>
      <vt:lpstr>Example 3: Completing the Square (cont.)</vt:lpstr>
      <vt:lpstr>The Quadratic Formula</vt:lpstr>
      <vt:lpstr>The Quadratic Formula (cont.)</vt:lpstr>
      <vt:lpstr>Example 4: Using the Quadratic Formula</vt:lpstr>
      <vt:lpstr>Example 4: Using the Quadratic Formula (cont.)</vt:lpstr>
      <vt:lpstr>Example 4: Using the Quadratic Formula (cont.)</vt:lpstr>
      <vt:lpstr>Example 4: Using the Quadratic Formula (cont.)</vt:lpstr>
      <vt:lpstr>Example 4: Using the Quadratic Formula (cont.)</vt:lpstr>
      <vt:lpstr>Example 5: The Discriminant</vt:lpstr>
      <vt:lpstr>Example 5: The Discriminant (cont.)</vt:lpstr>
      <vt:lpstr>Example 5: The Discriminant (cont.)</vt:lpstr>
      <vt:lpstr>Example 5: The Discriminant (cont.)</vt:lpstr>
      <vt:lpstr>Example 6: Methods of Solving Quadratic Equations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6: Methods of Solving Quadratic Equations (cont.)</vt:lpstr>
      <vt:lpstr>Example 7: Gravity Problems</vt:lpstr>
      <vt:lpstr>Example 7: Gravity Problems (cont.)</vt:lpstr>
      <vt:lpstr>Example 7: Gravity Problems (cont.)</vt:lpstr>
      <vt:lpstr>Example 7: Gravity Problems (cont.)</vt:lpstr>
      <vt:lpstr>Example 7: Gravity Problems (cont.)</vt:lpstr>
      <vt:lpstr>Example 7: Gravity Problems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166</cp:revision>
  <dcterms:created xsi:type="dcterms:W3CDTF">2013-04-26T14:43:13Z</dcterms:created>
  <dcterms:modified xsi:type="dcterms:W3CDTF">2020-07-13T16:19:24Z</dcterms:modified>
</cp:coreProperties>
</file>