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4" r:id="rId3"/>
    <p:sldId id="325" r:id="rId4"/>
    <p:sldId id="326" r:id="rId5"/>
    <p:sldId id="328" r:id="rId6"/>
    <p:sldId id="329" r:id="rId7"/>
    <p:sldId id="331" r:id="rId8"/>
    <p:sldId id="333" r:id="rId9"/>
    <p:sldId id="350" r:id="rId10"/>
    <p:sldId id="334" r:id="rId11"/>
    <p:sldId id="337" r:id="rId12"/>
    <p:sldId id="344" r:id="rId13"/>
    <p:sldId id="346" r:id="rId14"/>
    <p:sldId id="347" r:id="rId15"/>
    <p:sldId id="351" r:id="rId16"/>
    <p:sldId id="352" r:id="rId17"/>
    <p:sldId id="355" r:id="rId18"/>
    <p:sldId id="357" r:id="rId19"/>
    <p:sldId id="362" r:id="rId20"/>
    <p:sldId id="363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9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97" d="100"/>
          <a:sy n="97" d="100"/>
        </p:scale>
        <p:origin x="78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Polynomial and Polynomial-Like Equations in One Variable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2.4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Solving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4F576F6-789C-4131-BEA6-01CA5CF2012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48520264"/>
                  </p:ext>
                </p:extLst>
              </p:nvPr>
            </p:nvGraphicFramePr>
            <p:xfrm>
              <a:off x="990600" y="1599697"/>
              <a:ext cx="7391400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=9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After isolating </a:t>
                          </a:r>
                          <a:r>
                            <a:rPr sz="1800" b="0" dirty="0">
                              <a:latin typeface="Cambria Math"/>
                            </a:rPr>
                            <a:t>0</a:t>
                          </a:r>
                          <a:r>
                            <a:rPr sz="1800" b="0" dirty="0"/>
                            <a:t> on one side, we see the polynomial is a difference of two squares, which can always be factored.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−9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4F576F6-789C-4131-BEA6-01CA5CF2012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48520264"/>
                  </p:ext>
                </p:extLst>
              </p:nvPr>
            </p:nvGraphicFramePr>
            <p:xfrm>
              <a:off x="990600" y="1599697"/>
              <a:ext cx="7391400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203250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000" t="-10667" r="-225200" b="-230667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After isolating </a:t>
                          </a:r>
                          <a:r>
                            <a:rPr sz="1800" b="0" dirty="0">
                              <a:latin typeface="Cambria Math"/>
                            </a:rPr>
                            <a:t>0</a:t>
                          </a:r>
                          <a:r>
                            <a:rPr sz="1800" b="0" dirty="0"/>
                            <a:t> on one side, we see the polynomial is a difference of two squares, which can always be factored.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211" r="-203250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000" t="-109211" r="-225200" b="-12763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2000" r="-20325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000" t="-212000" r="-225200" b="-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2B30803-9C07-4DE5-A094-C513D38787DD}"/>
              </a:ext>
            </a:extLst>
          </p:cNvPr>
          <p:cNvSpPr txBox="1"/>
          <p:nvPr/>
        </p:nvSpPr>
        <p:spPr>
          <a:xfrm>
            <a:off x="457200" y="3276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Zero-Product Property gives us two equations, both of which can be solved by taking square roots.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BAD13D9-9085-4082-80F3-2E7565A81F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2200839"/>
                  </p:ext>
                </p:extLst>
              </p:nvPr>
            </p:nvGraphicFramePr>
            <p:xfrm>
              <a:off x="1333499" y="4370879"/>
              <a:ext cx="6172201" cy="14578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81743">
                      <a:extLst>
                        <a:ext uri="{9D8B030D-6E8A-4147-A177-3AD203B41FA5}">
                          <a16:colId xmlns:a16="http://schemas.microsoft.com/office/drawing/2014/main" val="1708354638"/>
                        </a:ext>
                      </a:extLst>
                    </a:gridCol>
                    <a:gridCol w="584155">
                      <a:extLst>
                        <a:ext uri="{9D8B030D-6E8A-4147-A177-3AD203B41FA5}">
                          <a16:colId xmlns:a16="http://schemas.microsoft.com/office/drawing/2014/main" val="3950047624"/>
                        </a:ext>
                      </a:extLst>
                    </a:gridCol>
                    <a:gridCol w="925830">
                      <a:extLst>
                        <a:ext uri="{9D8B030D-6E8A-4147-A177-3AD203B41FA5}">
                          <a16:colId xmlns:a16="http://schemas.microsoft.com/office/drawing/2014/main" val="3164705864"/>
                        </a:ext>
                      </a:extLst>
                    </a:gridCol>
                    <a:gridCol w="1465898">
                      <a:extLst>
                        <a:ext uri="{9D8B030D-6E8A-4147-A177-3AD203B41FA5}">
                          <a16:colId xmlns:a16="http://schemas.microsoft.com/office/drawing/2014/main" val="2290316494"/>
                        </a:ext>
                      </a:extLst>
                    </a:gridCol>
                    <a:gridCol w="694373">
                      <a:extLst>
                        <a:ext uri="{9D8B030D-6E8A-4147-A177-3AD203B41FA5}">
                          <a16:colId xmlns:a16="http://schemas.microsoft.com/office/drawing/2014/main" val="2675564648"/>
                        </a:ext>
                      </a:extLst>
                    </a:gridCol>
                    <a:gridCol w="694373">
                      <a:extLst>
                        <a:ext uri="{9D8B030D-6E8A-4147-A177-3AD203B41FA5}">
                          <a16:colId xmlns:a16="http://schemas.microsoft.com/office/drawing/2014/main" val="3801340947"/>
                        </a:ext>
                      </a:extLst>
                    </a:gridCol>
                    <a:gridCol w="925829">
                      <a:extLst>
                        <a:ext uri="{9D8B030D-6E8A-4147-A177-3AD203B41FA5}">
                          <a16:colId xmlns:a16="http://schemas.microsoft.com/office/drawing/2014/main" val="41649734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9688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24781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1251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BAD13D9-9085-4082-80F3-2E7565A81F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2200839"/>
                  </p:ext>
                </p:extLst>
              </p:nvPr>
            </p:nvGraphicFramePr>
            <p:xfrm>
              <a:off x="1333499" y="4370879"/>
              <a:ext cx="6172201" cy="14578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81743">
                      <a:extLst>
                        <a:ext uri="{9D8B030D-6E8A-4147-A177-3AD203B41FA5}">
                          <a16:colId xmlns:a16="http://schemas.microsoft.com/office/drawing/2014/main" val="1708354638"/>
                        </a:ext>
                      </a:extLst>
                    </a:gridCol>
                    <a:gridCol w="584155">
                      <a:extLst>
                        <a:ext uri="{9D8B030D-6E8A-4147-A177-3AD203B41FA5}">
                          <a16:colId xmlns:a16="http://schemas.microsoft.com/office/drawing/2014/main" val="3950047624"/>
                        </a:ext>
                      </a:extLst>
                    </a:gridCol>
                    <a:gridCol w="925830">
                      <a:extLst>
                        <a:ext uri="{9D8B030D-6E8A-4147-A177-3AD203B41FA5}">
                          <a16:colId xmlns:a16="http://schemas.microsoft.com/office/drawing/2014/main" val="3164705864"/>
                        </a:ext>
                      </a:extLst>
                    </a:gridCol>
                    <a:gridCol w="1465898">
                      <a:extLst>
                        <a:ext uri="{9D8B030D-6E8A-4147-A177-3AD203B41FA5}">
                          <a16:colId xmlns:a16="http://schemas.microsoft.com/office/drawing/2014/main" val="2290316494"/>
                        </a:ext>
                      </a:extLst>
                    </a:gridCol>
                    <a:gridCol w="694373">
                      <a:extLst>
                        <a:ext uri="{9D8B030D-6E8A-4147-A177-3AD203B41FA5}">
                          <a16:colId xmlns:a16="http://schemas.microsoft.com/office/drawing/2014/main" val="2675564648"/>
                        </a:ext>
                      </a:extLst>
                    </a:gridCol>
                    <a:gridCol w="694373">
                      <a:extLst>
                        <a:ext uri="{9D8B030D-6E8A-4147-A177-3AD203B41FA5}">
                          <a16:colId xmlns:a16="http://schemas.microsoft.com/office/drawing/2014/main" val="3801340947"/>
                        </a:ext>
                      </a:extLst>
                    </a:gridCol>
                    <a:gridCol w="925829">
                      <a:extLst>
                        <a:ext uri="{9D8B030D-6E8A-4147-A177-3AD203B41FA5}">
                          <a16:colId xmlns:a16="http://schemas.microsoft.com/office/drawing/2014/main" val="41649734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667" r="-59931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1042" t="-10667" r="-80520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553" t="-10667" r="-40855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6140" t="-10667" r="-23333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6140" t="-10667" r="-13333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105" t="-1066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9688408"/>
                      </a:ext>
                    </a:extLst>
                  </a:tr>
                  <a:tr h="5003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0000" r="-599310" b="-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1042" t="-100000" r="-805208" b="-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553" t="-100000" r="-408553" b="-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6140" t="-100000" r="-233333" b="-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6140" t="-100000" r="-133333" b="-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105" t="-100000" b="-987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478159"/>
                      </a:ext>
                    </a:extLst>
                  </a:tr>
                  <a:tr h="5003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2439" r="-59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1042" t="-202439" r="-805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553" t="-202439" r="-408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6140" t="-202439" r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6140" t="-202439" r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105" t="-2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12514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Solving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38165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601BC12-83FB-41B7-88EB-BF81CF78DE9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21287615"/>
                  </p:ext>
                </p:extLst>
              </p:nvPr>
            </p:nvGraphicFramePr>
            <p:xfrm>
              <a:off x="838200" y="1127760"/>
              <a:ext cx="7807234" cy="1767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915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072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084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We factor the initial equation by grouping.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We can factor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b="0" dirty="0"/>
                            <a:t> further, since it is a difference of squares.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601BC12-83FB-41B7-88EB-BF81CF78DE9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21287615"/>
                  </p:ext>
                </p:extLst>
              </p:nvPr>
            </p:nvGraphicFramePr>
            <p:xfrm>
              <a:off x="838200" y="1127760"/>
              <a:ext cx="7807234" cy="1767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915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072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084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" r="-169895" b="-3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9933" t="-10000" r="-171717" b="-33714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We factor the initial equation by grouping.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000" r="-169895" b="-2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9933" t="-110000" r="-171717" b="-23714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000" r="-169895" b="-1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9933" t="-210000" r="-171717" b="-13714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1373" t="-98000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1250" r="-169895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9933" t="-271250" r="-171717" b="-2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397201C-5DA9-4999-B968-C4B78B2F89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185746"/>
                <a:ext cx="8229600" cy="49670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​There are three solutions by the Zero-Factor Property.</a:t>
                </a:r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397201C-5DA9-4999-B968-C4B78B2F8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85746"/>
                <a:ext cx="8229600" cy="4967067"/>
              </a:xfrm>
              <a:prstGeom prst="rect">
                <a:avLst/>
              </a:prstGeom>
              <a:blipFill>
                <a:blip r:embed="rId3"/>
                <a:stretch>
                  <a:fillRect l="-1481" t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2: Solving Equations by Factoring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AA97CF3-54CE-43A0-8AC3-26A3F338F11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44837511"/>
                  </p:ext>
                </p:extLst>
              </p:nvPr>
            </p:nvGraphicFramePr>
            <p:xfrm>
              <a:off x="609600" y="1107488"/>
              <a:ext cx="7924800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−27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polynomial in this case is a difference of two cubes, which can always be factored.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+6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+9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AA97CF3-54CE-43A0-8AC3-26A3F338F11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44837511"/>
                  </p:ext>
                </p:extLst>
              </p:nvPr>
            </p:nvGraphicFramePr>
            <p:xfrm>
              <a:off x="609600" y="1107488"/>
              <a:ext cx="7924800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121088" b="-2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8101" t="-9333" r="-200422" b="-23200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polynomial in this case is a difference of two cubes, which can always be factored.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895" r="-121088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8101" t="-107895" r="-200422" b="-12894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667" r="-121088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8101" t="-210667" r="-200422" b="-30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2: Solving Equations by Factoring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C46935D2-D87F-4169-8813-4F011DBAE5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6353556"/>
                  </p:ext>
                </p:extLst>
              </p:nvPr>
            </p:nvGraphicFramePr>
            <p:xfrm>
              <a:off x="838200" y="2209800"/>
              <a:ext cx="7467599" cy="37135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1628822679"/>
                        </a:ext>
                      </a:extLst>
                    </a:gridCol>
                    <a:gridCol w="374964">
                      <a:extLst>
                        <a:ext uri="{9D8B030D-6E8A-4147-A177-3AD203B41FA5}">
                          <a16:colId xmlns:a16="http://schemas.microsoft.com/office/drawing/2014/main" val="1443961807"/>
                        </a:ext>
                      </a:extLst>
                    </a:gridCol>
                    <a:gridCol w="615636">
                      <a:extLst>
                        <a:ext uri="{9D8B030D-6E8A-4147-A177-3AD203B41FA5}">
                          <a16:colId xmlns:a16="http://schemas.microsoft.com/office/drawing/2014/main" val="412646937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22877011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292884222"/>
                        </a:ext>
                      </a:extLst>
                    </a:gridCol>
                    <a:gridCol w="236144">
                      <a:extLst>
                        <a:ext uri="{9D8B030D-6E8A-4147-A177-3AD203B41FA5}">
                          <a16:colId xmlns:a16="http://schemas.microsoft.com/office/drawing/2014/main" val="2865599949"/>
                        </a:ext>
                      </a:extLst>
                    </a:gridCol>
                    <a:gridCol w="2735655">
                      <a:extLst>
                        <a:ext uri="{9D8B030D-6E8A-4147-A177-3AD203B41FA5}">
                          <a16:colId xmlns:a16="http://schemas.microsoft.com/office/drawing/2014/main" val="4251632123"/>
                        </a:ext>
                      </a:extLst>
                    </a:gridCol>
                  </a:tblGrid>
                  <a:tr h="402779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220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2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ar-AE" sz="2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2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2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ar-AE" sz="22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ar-AE" sz="22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20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5586962"/>
                      </a:ext>
                    </a:extLst>
                  </a:tr>
                  <a:tr h="65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d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ar-A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20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  <m:sup>
                                          <m:r>
                                            <a:rPr lang="ar-AE" sz="22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d>
                                        <m:dPr>
                                          <m:ctrlPr>
                                            <a:rPr lang="ar-A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20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ar-A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200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</m:d>
                                    </m:e>
                                  </m:rad>
                                </m:num>
                                <m:den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8488399"/>
                      </a:ext>
                    </a:extLst>
                  </a:tr>
                  <a:tr h="67879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36</m:t>
                                      </m:r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2297756"/>
                      </a:ext>
                    </a:extLst>
                  </a:tr>
                  <a:tr h="591642"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108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54200674"/>
                      </a:ext>
                    </a:extLst>
                  </a:tr>
                  <a:tr h="591882"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9874979"/>
                      </a:ext>
                    </a:extLst>
                  </a:tr>
                  <a:tr h="589724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924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C46935D2-D87F-4169-8813-4F011DBAE5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6353556"/>
                  </p:ext>
                </p:extLst>
              </p:nvPr>
            </p:nvGraphicFramePr>
            <p:xfrm>
              <a:off x="838200" y="2209800"/>
              <a:ext cx="7467599" cy="37135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1628822679"/>
                        </a:ext>
                      </a:extLst>
                    </a:gridCol>
                    <a:gridCol w="374964">
                      <a:extLst>
                        <a:ext uri="{9D8B030D-6E8A-4147-A177-3AD203B41FA5}">
                          <a16:colId xmlns:a16="http://schemas.microsoft.com/office/drawing/2014/main" val="1443961807"/>
                        </a:ext>
                      </a:extLst>
                    </a:gridCol>
                    <a:gridCol w="615636">
                      <a:extLst>
                        <a:ext uri="{9D8B030D-6E8A-4147-A177-3AD203B41FA5}">
                          <a16:colId xmlns:a16="http://schemas.microsoft.com/office/drawing/2014/main" val="412646937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22877011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292884222"/>
                        </a:ext>
                      </a:extLst>
                    </a:gridCol>
                    <a:gridCol w="236144">
                      <a:extLst>
                        <a:ext uri="{9D8B030D-6E8A-4147-A177-3AD203B41FA5}">
                          <a16:colId xmlns:a16="http://schemas.microsoft.com/office/drawing/2014/main" val="2865599949"/>
                        </a:ext>
                      </a:extLst>
                    </a:gridCol>
                    <a:gridCol w="2735655">
                      <a:extLst>
                        <a:ext uri="{9D8B030D-6E8A-4147-A177-3AD203B41FA5}">
                          <a16:colId xmlns:a16="http://schemas.microsoft.com/office/drawing/2014/main" val="4251632123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8571" r="-600571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2258" t="-8571" r="-1595161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4653" t="-8571" r="-879208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250" t="-8571" r="-169444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2308" t="-8571" r="-1151282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3051" t="-8571" b="-7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5586962"/>
                      </a:ext>
                    </a:extLst>
                  </a:tr>
                  <a:tr h="689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67257" r="-600571" b="-377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2258" t="-67257" r="-1595161" b="-377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4653" t="-67257" r="-879208" b="-377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250" t="-67257" r="-169444" b="-377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92308" t="-67257" r="-1151282" b="-377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3051" t="-67257" b="-3778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8488399"/>
                      </a:ext>
                    </a:extLst>
                  </a:tr>
                  <a:tr h="719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60169" r="-600571" b="-26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2258" t="-160169" r="-1595161" b="-26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4653" t="-160169" r="-879208" b="-26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250" t="-160169" r="-169444" b="-26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92308" t="-160169" r="-1151282" b="-26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3051" t="-160169" b="-2618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297756"/>
                      </a:ext>
                    </a:extLst>
                  </a:tr>
                  <a:tr h="626809"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250" t="-298058" r="-16944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92308" t="-298058" r="-115128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3051" t="-29805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4200674"/>
                      </a:ext>
                    </a:extLst>
                  </a:tr>
                  <a:tr h="627063"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250" t="-398058" r="-16944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92308" t="-398058" r="-115128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3051" t="-39805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9874979"/>
                      </a:ext>
                    </a:extLst>
                  </a:tr>
                  <a:tr h="624777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250" t="-498058" r="-16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92308" t="-498058" r="-115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3051" t="-4980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9249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407DEE-4C5E-4BD0-A19E-0C30B423D6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The Zero-Factor Property gives us two equations to solve. One of the equations is quadratic, and we can use the quadratic formula to solve it.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2: Solving Equations by Factoring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4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60D0E96-50C2-4BB6-842D-632C13F047E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91986697"/>
                  </p:ext>
                </p:extLst>
              </p:nvPr>
            </p:nvGraphicFramePr>
            <p:xfrm>
              <a:off x="609600" y="1084730"/>
              <a:ext cx="80010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063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46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18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21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1800" b="0" dirty="0"/>
                            <a:t>     </a:t>
                          </a:r>
                          <a:r>
                            <a:rPr sz="1800" b="0" dirty="0"/>
                            <a:t>Factoring out the GCF of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i="1" dirty="0"/>
                            <a:t> </a:t>
                          </a:r>
                          <a:r>
                            <a:rPr sz="1800" b="0" dirty="0"/>
                            <a:t>yields</a:t>
                          </a:r>
                          <a:r>
                            <a:rPr lang="en-US" sz="1800" b="0" baseline="0" dirty="0"/>
                            <a:t> a </a:t>
                          </a:r>
                        </a:p>
                        <a:p>
                          <a:pPr algn="l">
                            <a:defRPr sz="1100" b="1"/>
                          </a:pPr>
                          <a:r>
                            <a:rPr lang="en-US" sz="1800" b="0" baseline="0" dirty="0"/>
                            <a:t>     </a:t>
                          </a:r>
                          <a:r>
                            <a:rPr sz="1800" b="0" dirty="0"/>
                            <a:t>quadratic </a:t>
                          </a:r>
                          <a:r>
                            <a:rPr lang="en-US" sz="1800" b="0" dirty="0"/>
                            <a:t>polynomial</a:t>
                          </a:r>
                          <a:r>
                            <a:rPr sz="1800" b="0" dirty="0"/>
                            <a:t> that we can factor.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60D0E96-50C2-4BB6-842D-632C13F047E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91986697"/>
                  </p:ext>
                </p:extLst>
              </p:nvPr>
            </p:nvGraphicFramePr>
            <p:xfrm>
              <a:off x="609600" y="1084730"/>
              <a:ext cx="80010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063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46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110080" b="-3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895" r="-110080" b="-22763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843" t="-54305" b="-64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667" r="-110080" b="-130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0667" r="-11008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11C99AC4-0B33-4165-8B88-02377D74EC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3528060"/>
                <a:ext cx="8229600" cy="49670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​The Zero-Factor Property yields three solutions to the original equation.</a:t>
                </a:r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11C99AC4-0B33-4165-8B88-02377D74E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28060"/>
                <a:ext cx="8229600" cy="4967067"/>
              </a:xfrm>
              <a:prstGeom prst="rect">
                <a:avLst/>
              </a:prstGeom>
              <a:blipFill>
                <a:blip r:embed="rId3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3</a:t>
            </a:r>
            <a:r>
              <a:rPr dirty="0"/>
              <a:t>: Solving Equations by Factoring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equations by factoring.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3</a:t>
            </a:r>
            <a:r>
              <a:rPr dirty="0"/>
              <a:t>: Solving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0322"/>
            <a:ext cx="8229600" cy="4967067"/>
          </a:xfrm>
        </p:spPr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F4057C3-9EC3-4846-A5F2-89ABE1D727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6934153"/>
                  </p:ext>
                </p:extLst>
              </p:nvPr>
            </p:nvGraphicFramePr>
            <p:xfrm>
              <a:off x="762000" y="1447800"/>
              <a:ext cx="7848600" cy="178149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16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398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25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Recall that in cases like this, we factor out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raised to the lowest exponent. In this case, the remaining factor is a factorable trinomial.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F4057C3-9EC3-4846-A5F2-89ABE1D727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6934153"/>
                  </p:ext>
                </p:extLst>
              </p:nvPr>
            </p:nvGraphicFramePr>
            <p:xfrm>
              <a:off x="762000" y="1447800"/>
              <a:ext cx="7848600" cy="178149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16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398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25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27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55" r="-200233" b="-224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013" t="-5155" r="-262447" b="-22474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074" t="-2551" b="-6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59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3030" r="-200233" b="-120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013" t="-103030" r="-262447" b="-12020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27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216" r="-200233" b="-226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013" t="-207216" r="-262447" b="-226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1FA14FA-E881-4516-A3DD-36A18EAB4B43}"/>
              </a:ext>
            </a:extLst>
          </p:cNvPr>
          <p:cNvSpPr txBox="1">
            <a:spLocks/>
          </p:cNvSpPr>
          <p:nvPr/>
        </p:nvSpPr>
        <p:spPr>
          <a:xfrm>
            <a:off x="630283" y="3633651"/>
            <a:ext cx="8229600" cy="290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​The Zero-Factor Property leads to three simple equations.</a:t>
            </a:r>
          </a:p>
          <a:p>
            <a:endParaRPr lang="ar-A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948F51B-3052-469A-AF33-146BA8FA24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6345875"/>
                  </p:ext>
                </p:extLst>
              </p:nvPr>
            </p:nvGraphicFramePr>
            <p:xfrm>
              <a:off x="485503" y="4674874"/>
              <a:ext cx="8305803" cy="1097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3">
                      <a:extLst>
                        <a:ext uri="{9D8B030D-6E8A-4147-A177-3AD203B41FA5}">
                          <a16:colId xmlns:a16="http://schemas.microsoft.com/office/drawing/2014/main" val="3772381617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96494901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30673328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934351799"/>
                        </a:ext>
                      </a:extLst>
                    </a:gridCol>
                    <a:gridCol w="1108362">
                      <a:extLst>
                        <a:ext uri="{9D8B030D-6E8A-4147-A177-3AD203B41FA5}">
                          <a16:colId xmlns:a16="http://schemas.microsoft.com/office/drawing/2014/main" val="2952810489"/>
                        </a:ext>
                      </a:extLst>
                    </a:gridCol>
                    <a:gridCol w="415638">
                      <a:extLst>
                        <a:ext uri="{9D8B030D-6E8A-4147-A177-3AD203B41FA5}">
                          <a16:colId xmlns:a16="http://schemas.microsoft.com/office/drawing/2014/main" val="31042805"/>
                        </a:ext>
                      </a:extLst>
                    </a:gridCol>
                    <a:gridCol w="1094508">
                      <a:extLst>
                        <a:ext uri="{9D8B030D-6E8A-4147-A177-3AD203B41FA5}">
                          <a16:colId xmlns:a16="http://schemas.microsoft.com/office/drawing/2014/main" val="1501669357"/>
                        </a:ext>
                      </a:extLst>
                    </a:gridCol>
                    <a:gridCol w="810492">
                      <a:extLst>
                        <a:ext uri="{9D8B030D-6E8A-4147-A177-3AD203B41FA5}">
                          <a16:colId xmlns:a16="http://schemas.microsoft.com/office/drawing/2014/main" val="4182045195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1692278772"/>
                        </a:ext>
                      </a:extLst>
                    </a:gridCol>
                    <a:gridCol w="387927">
                      <a:extLst>
                        <a:ext uri="{9D8B030D-6E8A-4147-A177-3AD203B41FA5}">
                          <a16:colId xmlns:a16="http://schemas.microsoft.com/office/drawing/2014/main" val="1383198361"/>
                        </a:ext>
                      </a:extLst>
                    </a:gridCol>
                    <a:gridCol w="755073">
                      <a:extLst>
                        <a:ext uri="{9D8B030D-6E8A-4147-A177-3AD203B41FA5}">
                          <a16:colId xmlns:a16="http://schemas.microsoft.com/office/drawing/2014/main" val="5089834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45182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84020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948F51B-3052-469A-AF33-146BA8FA24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6345875"/>
                  </p:ext>
                </p:extLst>
              </p:nvPr>
            </p:nvGraphicFramePr>
            <p:xfrm>
              <a:off x="485503" y="4674874"/>
              <a:ext cx="8305803" cy="1097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3">
                      <a:extLst>
                        <a:ext uri="{9D8B030D-6E8A-4147-A177-3AD203B41FA5}">
                          <a16:colId xmlns:a16="http://schemas.microsoft.com/office/drawing/2014/main" val="3772381617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96494901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30673328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934351799"/>
                        </a:ext>
                      </a:extLst>
                    </a:gridCol>
                    <a:gridCol w="1108362">
                      <a:extLst>
                        <a:ext uri="{9D8B030D-6E8A-4147-A177-3AD203B41FA5}">
                          <a16:colId xmlns:a16="http://schemas.microsoft.com/office/drawing/2014/main" val="2952810489"/>
                        </a:ext>
                      </a:extLst>
                    </a:gridCol>
                    <a:gridCol w="415638">
                      <a:extLst>
                        <a:ext uri="{9D8B030D-6E8A-4147-A177-3AD203B41FA5}">
                          <a16:colId xmlns:a16="http://schemas.microsoft.com/office/drawing/2014/main" val="31042805"/>
                        </a:ext>
                      </a:extLst>
                    </a:gridCol>
                    <a:gridCol w="1094508">
                      <a:extLst>
                        <a:ext uri="{9D8B030D-6E8A-4147-A177-3AD203B41FA5}">
                          <a16:colId xmlns:a16="http://schemas.microsoft.com/office/drawing/2014/main" val="1501669357"/>
                        </a:ext>
                      </a:extLst>
                    </a:gridCol>
                    <a:gridCol w="810492">
                      <a:extLst>
                        <a:ext uri="{9D8B030D-6E8A-4147-A177-3AD203B41FA5}">
                          <a16:colId xmlns:a16="http://schemas.microsoft.com/office/drawing/2014/main" val="4182045195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1692278772"/>
                        </a:ext>
                      </a:extLst>
                    </a:gridCol>
                    <a:gridCol w="387927">
                      <a:extLst>
                        <a:ext uri="{9D8B030D-6E8A-4147-A177-3AD203B41FA5}">
                          <a16:colId xmlns:a16="http://schemas.microsoft.com/office/drawing/2014/main" val="1383198361"/>
                        </a:ext>
                      </a:extLst>
                    </a:gridCol>
                    <a:gridCol w="755073">
                      <a:extLst>
                        <a:ext uri="{9D8B030D-6E8A-4147-A177-3AD203B41FA5}">
                          <a16:colId xmlns:a16="http://schemas.microsoft.com/office/drawing/2014/main" val="50898347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604" r="-1107080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667" t="-6604" r="-1568000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000" t="-6604" r="-1076000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0659" t="-6604" r="-408791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1765" t="-6604" r="-994118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2222" t="-6604" r="-275556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72000" t="-6604" r="-107429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37500" t="-6604" r="-193750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0" t="-6604" b="-707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5182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50667" r="-11070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667" t="-150667" r="-15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000" t="-150667" r="-10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0659" t="-150667" r="-408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1765" t="-150667" r="-9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2222" t="-150667" r="-27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72000" t="-150667" r="-107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37500" t="-150667" r="-1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0" t="-15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840209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3</a:t>
            </a:r>
            <a:r>
              <a:rPr dirty="0"/>
              <a:t>: Solving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46095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CFD97EA-C894-44C8-9B34-8F22EFFB742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10002503"/>
                  </p:ext>
                </p:extLst>
              </p:nvPr>
            </p:nvGraphicFramePr>
            <p:xfrm>
              <a:off x="838201" y="1169289"/>
              <a:ext cx="7848599" cy="1802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27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Again, we factor out the common algebraic expression raised to the lowest exponent.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CFD97EA-C894-44C8-9B34-8F22EFFB742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10002503"/>
                  </p:ext>
                </p:extLst>
              </p:nvPr>
            </p:nvGraphicFramePr>
            <p:xfrm>
              <a:off x="838201" y="1169289"/>
              <a:ext cx="7848599" cy="1802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27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10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55" r="-134182" b="-229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5000" t="-5155" r="-269000" b="-22989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Again, we factor out the common algebraic expression raised to the lowest exponent.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03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9029" r="-134182" b="-116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5000" t="-99029" r="-269000" b="-11650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10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1340" r="-134182" b="-237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5000" t="-211340" r="-269000" b="-237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3</a:t>
            </a:r>
            <a:r>
              <a:rPr dirty="0"/>
              <a:t>: Solving Equations by Factoring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This equation leads to two equations, only one of which has a solution. (Note that there is no value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which would solve the first of the two equations.)</a:t>
                </a:r>
              </a:p>
              <a:p>
                <a:r>
                  <a:rPr dirty="0"/>
                  <a:t>​</a:t>
                </a:r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dirty="0"/>
              </a:p>
              <a:p>
                <a:pPr algn="l"/>
                <a:r>
                  <a:rPr dirty="0"/>
                  <a:t>​</a:t>
                </a:r>
                <a:r>
                  <a:rPr sz="2800" dirty="0"/>
                  <a:t>The original equation has only one solution.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840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4937607"/>
                  </p:ext>
                </p:extLst>
              </p:nvPr>
            </p:nvGraphicFramePr>
            <p:xfrm>
              <a:off x="761501" y="2286000"/>
              <a:ext cx="3184864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08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4937607"/>
                  </p:ext>
                </p:extLst>
              </p:nvPr>
            </p:nvGraphicFramePr>
            <p:xfrm>
              <a:off x="761501" y="2286000"/>
              <a:ext cx="3184864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08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11129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8985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00" r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89855" t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5270949"/>
                  </p:ext>
                </p:extLst>
              </p:nvPr>
            </p:nvGraphicFramePr>
            <p:xfrm>
              <a:off x="5349536" y="2286000"/>
              <a:ext cx="2956264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27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5270949"/>
                  </p:ext>
                </p:extLst>
              </p:nvPr>
            </p:nvGraphicFramePr>
            <p:xfrm>
              <a:off x="5349536" y="2286000"/>
              <a:ext cx="2956264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27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r="-16270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6146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100000" r="-16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61462" t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BB7B4FD-56A9-425B-8754-7FD392A11222}"/>
              </a:ext>
            </a:extLst>
          </p:cNvPr>
          <p:cNvSpPr txBox="1"/>
          <p:nvPr/>
        </p:nvSpPr>
        <p:spPr>
          <a:xfrm>
            <a:off x="3962400" y="2514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4</a:t>
            </a:r>
            <a:r>
              <a:rPr dirty="0"/>
              <a:t>: Solving Equations by Factoring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Solve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−7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+12=0</m:t>
                    </m:r>
                  </m:oMath>
                </a14:m>
                <a:r>
                  <a:rPr sz="2800"/>
                  <a:t> by factoring.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Quadratic-Like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r>
                  <a:rPr sz="2800"/>
                  <a:t>An equation is </a:t>
                </a:r>
                <a:r>
                  <a:rPr sz="2800" b="1"/>
                  <a:t>quadratic-like</a:t>
                </a:r>
                <a:r>
                  <a:rPr sz="2800"/>
                  <a:t>, or </a:t>
                </a:r>
                <a:r>
                  <a:rPr sz="2800" b="1"/>
                  <a:t>quadratic in form</a:t>
                </a:r>
                <a:r>
                  <a:rPr sz="2800"/>
                  <a:t>, if it can be written in the form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𝑏𝐴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,</a:t>
                </a:r>
              </a:p>
              <a:p>
                <a:pPr>
                  <a:defRPr sz="2800"/>
                </a:pPr>
                <a:r>
                  <a:rPr sz="280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are constants,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 is an algebraic expression. Such equations can be solved by first solving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 and then solving for the variable in the expression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. This method of solution is called </a:t>
                </a:r>
                <a:r>
                  <a:rPr sz="2800" b="1"/>
                  <a:t>substitution</a:t>
                </a:r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4</a:t>
            </a:r>
            <a:r>
              <a:rPr dirty="0"/>
              <a:t>: Solving Equations by Factoring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While the given equation is not quadratic, it certainly bears a strong resemblance to one that is. In fact, if we make the substitution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, we obtain the quadratic equation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−7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+12=0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which we can solve by factoring the trinomial as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sz="2800" dirty="0"/>
                  <a:t>. This gives us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. Translating this back to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1</a:t>
            </a:r>
            <a:r>
              <a:rPr dirty="0"/>
              <a:t>: Quadratic-Like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quadratic-like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−7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1</a:t>
            </a:r>
            <a:r>
              <a:rPr dirty="0"/>
              <a:t>: Quadratic-Like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742CB58-C7BF-4B8B-BF4D-D6C73166E7B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11870496"/>
                  </p:ext>
                </p:extLst>
              </p:nvPr>
            </p:nvGraphicFramePr>
            <p:xfrm>
              <a:off x="838200" y="1591298"/>
              <a:ext cx="8001000" cy="256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200">
                                          <a:latin typeface="Cambria Math"/>
                                        </a:rPr>
                                        <m:t>+2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−7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2200">
                                  <a:latin typeface="Cambria Math"/>
                                </a:rPr>
                                <m:t>−8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Making the substitution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transforms the quadratic-like equation into a quadratic equation that can be solved by factoring.</a:t>
                          </a:r>
                        </a:p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Once we have solved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sz="1800" b="0" dirty="0"/>
                            <a:t>, we 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:br>
                            <a:rPr lang="en-US" sz="1800" b="0" dirty="0"/>
                          </a:b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and solve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−7</m:t>
                              </m:r>
                              <m:r>
                                <a:rPr sz="2200">
                                  <a:latin typeface="Cambria Math"/>
                                </a:rPr>
                                <m:t>𝐴</m:t>
                              </m:r>
                              <m:r>
                                <a:rPr sz="2200">
                                  <a:latin typeface="Cambria Math"/>
                                </a:rPr>
                                <m:t>−8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−8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oMath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=8</m:t>
                              </m:r>
                              <m:r>
                                <m:rPr>
                                  <m:nor/>
                                </m:rPr>
                                <a:rPr sz="2200">
                                  <a:latin typeface="Cambria Math"/>
                                </a:rPr>
                                <m:t>,</m:t>
                              </m:r>
                              <m:r>
                                <a:rPr sz="22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742CB58-C7BF-4B8B-BF4D-D6C73166E7B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11870496"/>
                  </p:ext>
                </p:extLst>
              </p:nvPr>
            </p:nvGraphicFramePr>
            <p:xfrm>
              <a:off x="838200" y="1591298"/>
              <a:ext cx="8001000" cy="256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" r="-114192" b="-5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3969" t="-10000" r="-167176" b="-522857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772" t="-1663" b="-3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000" r="-114192" b="-4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3969" t="-110000" r="-167176" b="-42285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042" r="-114192" b="-316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3969" t="-207042" r="-167176" b="-31690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80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3810" r="-114192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3969" t="-103810" r="-167176" b="-714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1</a:t>
            </a:r>
            <a:r>
              <a:rPr dirty="0"/>
              <a:t>: Quadratic-Like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0542" y="1029287"/>
                <a:ext cx="8229600" cy="4967067"/>
              </a:xfrm>
            </p:spPr>
            <p:txBody>
              <a:bodyPr>
                <a:normAutofit fontScale="925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1828800" lvl="4" indent="0">
                  <a:buNone/>
                  <a:defRPr sz="2000"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1828800" lvl="4" indent="0">
                  <a:buNone/>
                  <a:defRPr sz="2000"/>
                </a:pPr>
                <a14:m>
                  <m:oMath xmlns:m="http://schemas.openxmlformats.org/officeDocument/2006/math">
                    <m:r>
                      <a:rPr sz="2600">
                        <a:latin typeface="Cambria Math" panose="02040503050406030204" pitchFamily="18" charset="0"/>
                      </a:rPr>
                      <m:t>𝑥</m:t>
                    </m:r>
                    <m:r>
                      <a:rPr sz="260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sz="2600" dirty="0"/>
                  <a:t> or </a:t>
                </a:r>
                <a14:m>
                  <m:oMath xmlns:m="http://schemas.openxmlformats.org/officeDocument/2006/math">
                    <m:r>
                      <a:rPr sz="2600">
                        <a:latin typeface="Cambria Math" panose="02040503050406030204" pitchFamily="18" charset="0"/>
                      </a:rPr>
                      <m:t>𝑥</m:t>
                    </m:r>
                    <m:r>
                      <a:rPr sz="260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600" dirty="0"/>
                  <a:t> or </a:t>
                </a:r>
                <a14:m>
                  <m:oMath xmlns:m="http://schemas.openxmlformats.org/officeDocument/2006/math">
                    <m:r>
                      <a:rPr sz="2600">
                        <a:latin typeface="Cambria Math" panose="02040503050406030204" pitchFamily="18" charset="0"/>
                      </a:rPr>
                      <m:t>𝑥</m:t>
                    </m:r>
                    <m:r>
                      <a:rPr sz="260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sz="2600" dirty="0"/>
              </a:p>
              <a:p>
                <a:r>
                  <a:rPr lang="en-US" dirty="0"/>
                  <a:t>​</a:t>
                </a:r>
                <a:r>
                  <a:rPr lang="en-US" sz="2600" dirty="0"/>
                  <a:t>Note that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</a:rPr>
                      <m:t>−1</m:t>
                    </m:r>
                  </m:oMath>
                </a14:m>
                <a:r>
                  <a:rPr lang="en-US" sz="2600" dirty="0"/>
                  <a:t> is a double root, while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</a:rPr>
                      <m:t>−4</m:t>
                    </m:r>
                  </m:oMath>
                </a14:m>
                <a:r>
                  <a:rPr lang="en-US" sz="2600" dirty="0"/>
                  <a:t> and </a:t>
                </a:r>
                <a:r>
                  <a:rPr lang="en-US" sz="2600" dirty="0">
                    <a:latin typeface="Cambria Math"/>
                  </a:rPr>
                  <a:t>2</a:t>
                </a:r>
                <a:r>
                  <a:rPr lang="en-US" sz="2600" dirty="0"/>
                  <a:t> are single roots.</a:t>
                </a:r>
              </a:p>
              <a:p>
                <a:endParaRPr lang="en-US" sz="2800" dirty="0"/>
              </a:p>
              <a:p>
                <a:r>
                  <a:rPr sz="2800" dirty="0"/>
                  <a:t>While the substitution method does not necessarily introduce extraneous solutions, you should still check that each solution solves the original quadratic-like equation.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0542" y="1029287"/>
                <a:ext cx="8229600" cy="4967067"/>
              </a:xfrm>
              <a:blipFill>
                <a:blip r:embed="rId2"/>
                <a:stretch>
                  <a:fillRect l="-1333" b="-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7C68BBE-D825-48FA-937E-9179165407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2376363"/>
                  </p:ext>
                </p:extLst>
              </p:nvPr>
            </p:nvGraphicFramePr>
            <p:xfrm>
              <a:off x="457200" y="1143000"/>
              <a:ext cx="8229600" cy="208216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09800">
                      <a:extLst>
                        <a:ext uri="{9D8B030D-6E8A-4147-A177-3AD203B41FA5}">
                          <a16:colId xmlns:a16="http://schemas.microsoft.com/office/drawing/2014/main" val="1983393769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331858862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869748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794355746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4307842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33867399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339581590"/>
                        </a:ext>
                      </a:extLst>
                    </a:gridCol>
                  </a:tblGrid>
                  <a:tr h="5135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or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400" b="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70544961"/>
                      </a:ext>
                    </a:extLst>
                  </a:tr>
                  <a:tr h="5228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9237728"/>
                      </a:ext>
                    </a:extLst>
                  </a:tr>
                  <a:tr h="52286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ar-AE" sz="2400" dirty="0"/>
                            <a:t> </a:t>
                          </a:r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75670144"/>
                      </a:ext>
                    </a:extLst>
                  </a:tr>
                  <a:tr h="5228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04209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7C68BBE-D825-48FA-937E-9179165407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2376363"/>
                  </p:ext>
                </p:extLst>
              </p:nvPr>
            </p:nvGraphicFramePr>
            <p:xfrm>
              <a:off x="457200" y="1143000"/>
              <a:ext cx="8229600" cy="208216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09800">
                      <a:extLst>
                        <a:ext uri="{9D8B030D-6E8A-4147-A177-3AD203B41FA5}">
                          <a16:colId xmlns:a16="http://schemas.microsoft.com/office/drawing/2014/main" val="1983393769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331858862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869748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794355746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4307842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33867399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339581590"/>
                        </a:ext>
                      </a:extLst>
                    </a:gridCol>
                  </a:tblGrid>
                  <a:tr h="5135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8235" r="-271901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7241" t="-8235" r="-1034483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8235" r="-500000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or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3642" t="-8235" r="-107668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04464" t="-8235" r="-200893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0000" t="-8235" b="-3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0544961"/>
                      </a:ext>
                    </a:extLst>
                  </a:tr>
                  <a:tr h="5228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6977" r="-27190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7241" t="-106977" r="-103448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106977" r="-5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3642" t="-106977" r="-10766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04464" t="-106977" r="-20089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0000" t="-10697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237728"/>
                      </a:ext>
                    </a:extLst>
                  </a:tr>
                  <a:tr h="5228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6977" r="-27190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7241" t="-206977" r="-103448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206977" r="-5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3642" t="-206977" r="-10766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04464" t="-206977" r="-20089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0000" t="-20697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5670144"/>
                      </a:ext>
                    </a:extLst>
                  </a:tr>
                  <a:tr h="5228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6977" r="-271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7241" t="-306977" r="-10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306977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3642" t="-306977" r="-1076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04464" t="-306977" r="-2008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0000" t="-3069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420937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1</a:t>
            </a:r>
            <a:r>
              <a:rPr dirty="0"/>
              <a:t>: Quadratic-Like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05133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7D9A03D-CD2B-4325-BCFE-4D1D39885D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86984730"/>
                  </p:ext>
                </p:extLst>
              </p:nvPr>
            </p:nvGraphicFramePr>
            <p:xfrm>
              <a:off x="457200" y="1111190"/>
              <a:ext cx="8153400" cy="267627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Using properties of exponents, we can see that the substitution </a:t>
                          </a:r>
                          <a:br>
                            <a:rPr lang="en-US" sz="1800" b="0" dirty="0"/>
                          </a:b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 will make this equation quadratic.</a:t>
                          </a:r>
                        </a:p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We can solve this equation by factoring.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+4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+4</m:t>
                              </m:r>
                              <m:r>
                                <a:rPr sz="2400">
                                  <a:latin typeface="Cambria Math"/>
                                </a:rPr>
                                <m:t>𝐴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latin typeface="Cambria Math"/>
                                </a:rPr>
                                <m:t>=−5,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7D9A03D-CD2B-4325-BCFE-4D1D39885D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86984730"/>
                  </p:ext>
                </p:extLst>
              </p:nvPr>
            </p:nvGraphicFramePr>
            <p:xfrm>
              <a:off x="457200" y="1111190"/>
              <a:ext cx="8153400" cy="267627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35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02" r="-174180" b="-3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0035" t="-5102" r="-196167" b="-371429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7655" t="-1370" b="-26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10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8793" r="-174180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0035" t="-88793" r="-196167" b="-21379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88158" r="-174180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35" t="-288158" r="-196167" b="-22631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3333" r="-174180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35" t="-393333" r="-196167" b="-1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93333" r="-17418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35" t="-493333" r="-196167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1</a:t>
            </a:r>
            <a:r>
              <a:rPr dirty="0"/>
              <a:t>: Quadratic-Like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Now that we have solved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reverse the substitution and solve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each case.​</a:t>
                </a:r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Once again, you should confirm that both values do indeed solve the original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AB2B71F7-CDBF-492C-8555-8753A3D20F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6629768"/>
                  </p:ext>
                </p:extLst>
              </p:nvPr>
            </p:nvGraphicFramePr>
            <p:xfrm>
              <a:off x="1295400" y="2286000"/>
              <a:ext cx="6095999" cy="196437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70857">
                      <a:extLst>
                        <a:ext uri="{9D8B030D-6E8A-4147-A177-3AD203B41FA5}">
                          <a16:colId xmlns:a16="http://schemas.microsoft.com/office/drawing/2014/main" val="1708354638"/>
                        </a:ext>
                      </a:extLst>
                    </a:gridCol>
                    <a:gridCol w="576943">
                      <a:extLst>
                        <a:ext uri="{9D8B030D-6E8A-4147-A177-3AD203B41FA5}">
                          <a16:colId xmlns:a16="http://schemas.microsoft.com/office/drawing/2014/main" val="395004762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3164705864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290316494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675564648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3801340947"/>
                        </a:ext>
                      </a:extLst>
                    </a:gridCol>
                    <a:gridCol w="914399">
                      <a:extLst>
                        <a:ext uri="{9D8B030D-6E8A-4147-A177-3AD203B41FA5}">
                          <a16:colId xmlns:a16="http://schemas.microsoft.com/office/drawing/2014/main" val="41649734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9688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24781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125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32518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AB2B71F7-CDBF-492C-8555-8753A3D20F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6629768"/>
                  </p:ext>
                </p:extLst>
              </p:nvPr>
            </p:nvGraphicFramePr>
            <p:xfrm>
              <a:off x="1295400" y="2286000"/>
              <a:ext cx="6095999" cy="196437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70857">
                      <a:extLst>
                        <a:ext uri="{9D8B030D-6E8A-4147-A177-3AD203B41FA5}">
                          <a16:colId xmlns:a16="http://schemas.microsoft.com/office/drawing/2014/main" val="1708354638"/>
                        </a:ext>
                      </a:extLst>
                    </a:gridCol>
                    <a:gridCol w="576943">
                      <a:extLst>
                        <a:ext uri="{9D8B030D-6E8A-4147-A177-3AD203B41FA5}">
                          <a16:colId xmlns:a16="http://schemas.microsoft.com/office/drawing/2014/main" val="395004762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3164705864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290316494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675564648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3801340947"/>
                        </a:ext>
                      </a:extLst>
                    </a:gridCol>
                    <a:gridCol w="914399">
                      <a:extLst>
                        <a:ext uri="{9D8B030D-6E8A-4147-A177-3AD203B41FA5}">
                          <a16:colId xmlns:a16="http://schemas.microsoft.com/office/drawing/2014/main" val="41649734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667" r="-600000" b="-3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526" t="-10667" r="-803158" b="-3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667" t="-10667" r="-408667" b="-3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8929" t="-10667" r="-234821" b="-3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3097" t="-10667" r="-132743" b="-3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333" t="-10667" b="-34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9688408"/>
                      </a:ext>
                    </a:extLst>
                  </a:tr>
                  <a:tr h="5927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4694" r="-600000" b="-1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526" t="-84694" r="-803158" b="-1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8667" t="-84694" r="-408667" b="-1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8929" t="-84694" r="-234821" b="-1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3097" t="-84694" r="-132743" b="-1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333" t="-84694" b="-1612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4781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41333" r="-600000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526" t="-241333" r="-803158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667" t="-241333" r="-408667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8929" t="-241333" r="-234821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3097" t="-241333" r="-132743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333" t="-241333" b="-1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1251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41333" r="-600000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526" t="-341333" r="-803158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667" t="-341333" r="-408667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8929" t="-341333" r="-234821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3097" t="-341333" r="-132743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333" t="-341333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3251839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Solving Equations by Factoring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equations by factoring.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−4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−27=0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+18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−21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While checking solutions is always a good practice, solving by factoring does not produce any extraneous solutions.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1344</Words>
  <Application>Microsoft Office PowerPoint</Application>
  <PresentationFormat>On-screen Show (4:3)</PresentationFormat>
  <Paragraphs>278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Cambria Math</vt:lpstr>
      <vt:lpstr>Office Theme</vt:lpstr>
      <vt:lpstr>Section 2.4</vt:lpstr>
      <vt:lpstr>Quadratic-Like Equations</vt:lpstr>
      <vt:lpstr>Example 1: Quadratic-Like Equations</vt:lpstr>
      <vt:lpstr>Example 1: Quadratic-Like Equations (cont.)</vt:lpstr>
      <vt:lpstr>Example 1: Quadratic-Like Equations (cont.)</vt:lpstr>
      <vt:lpstr>Example 1: Quadratic-Like Equations (cont.)</vt:lpstr>
      <vt:lpstr>Example 1: Quadratic-Like Equations (cont.)</vt:lpstr>
      <vt:lpstr>Example 2: Solving Equations by Factoring</vt:lpstr>
      <vt:lpstr>Note:</vt:lpstr>
      <vt:lpstr>Example 2: Solving Equations by Factoring (cont.)</vt:lpstr>
      <vt:lpstr>Example 2: Solving Equations by Factoring (cont.)</vt:lpstr>
      <vt:lpstr>Example 2: Solving Equations by Factoring (cont.)</vt:lpstr>
      <vt:lpstr>Example 2: Solving Equations by Factoring (cont.)</vt:lpstr>
      <vt:lpstr>Example 2: Solving Equations by Factoring (cont.)</vt:lpstr>
      <vt:lpstr>Example 3: Solving Equations by Factoring</vt:lpstr>
      <vt:lpstr>Example 3: Solving Equations by Factoring (cont.)</vt:lpstr>
      <vt:lpstr>Example 3: Solving Equations by Factoring (cont.)</vt:lpstr>
      <vt:lpstr>Example 3: Solving Equations by Factoring (cont.)</vt:lpstr>
      <vt:lpstr>Example 4: Solving Equations by Factoring</vt:lpstr>
      <vt:lpstr>Example 4: Solving Equations by Factoring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Danielle Bess</cp:lastModifiedBy>
  <cp:revision>172</cp:revision>
  <dcterms:created xsi:type="dcterms:W3CDTF">2013-04-26T14:43:13Z</dcterms:created>
  <dcterms:modified xsi:type="dcterms:W3CDTF">2021-01-29T19:02:46Z</dcterms:modified>
</cp:coreProperties>
</file>