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5" r:id="rId3"/>
    <p:sldId id="279" r:id="rId4"/>
    <p:sldId id="312" r:id="rId5"/>
    <p:sldId id="313" r:id="rId6"/>
    <p:sldId id="284" r:id="rId7"/>
    <p:sldId id="285" r:id="rId8"/>
    <p:sldId id="287" r:id="rId9"/>
    <p:sldId id="288" r:id="rId10"/>
    <p:sldId id="290" r:id="rId11"/>
    <p:sldId id="291" r:id="rId12"/>
    <p:sldId id="293" r:id="rId13"/>
    <p:sldId id="294" r:id="rId14"/>
    <p:sldId id="295" r:id="rId15"/>
    <p:sldId id="296" r:id="rId16"/>
    <p:sldId id="298" r:id="rId17"/>
    <p:sldId id="302" r:id="rId18"/>
    <p:sldId id="304" r:id="rId19"/>
    <p:sldId id="305" r:id="rId20"/>
    <p:sldId id="30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Claudia Vance" initials="CV" lastIdx="1" clrIdx="1">
    <p:extLst>
      <p:ext uri="{19B8F6BF-5375-455C-9EA6-DF929625EA0E}">
        <p15:presenceInfo xmlns:p15="http://schemas.microsoft.com/office/powerpoint/2012/main" userId="S::cvance@hawkeslearning.com::4ffd690f-2e40-4a1b-a559-ba7a0518f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Radical 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2.6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We check the apparent solution in the original equation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Thus, the solution set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{−1}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28C047F-7171-4218-9B31-C1F87259FE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600" y="1638887"/>
                <a:ext cx="4876800" cy="2399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28C047F-7171-4218-9B31-C1F87259F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38887"/>
                <a:ext cx="4876800" cy="239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89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B93A1C-F9E1-4874-B23F-3F3BDFC352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9384164"/>
                  </p:ext>
                </p:extLst>
              </p:nvPr>
            </p:nvGraphicFramePr>
            <p:xfrm>
              <a:off x="618478" y="1129792"/>
              <a:ext cx="8229600" cy="37470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First isolate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sSup>
                                            <m:sSup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In this case, the radical is a fourth root, so we raise both sides to the fourth power.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resulting second-degree equation can again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r>
                                <a:rPr sz="2400">
                                  <a:latin typeface="Cambria Math"/>
                                </a:rPr>
                                <m:t>,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B93A1C-F9E1-4874-B23F-3F3BDFC352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9384164"/>
                  </p:ext>
                </p:extLst>
              </p:nvPr>
            </p:nvGraphicFramePr>
            <p:xfrm>
              <a:off x="618478" y="1129792"/>
              <a:ext cx="8229600" cy="37470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1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756" r="-200222" b="-6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9756" r="-199336" b="-6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1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434" r="-200222" b="-56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108434" r="-199336" b="-56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First isolate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5333" r="-200222" b="-21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115333" r="-199336" b="-21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In this case, the radical is a fourth root, so we raise both sides to the fourth power.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0667" r="-200222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430667" r="-19933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0667" r="-200222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530667" r="-199336" b="-230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resulting second-degree equation can again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30667" r="-200222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630667" r="-199336" b="-1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0667" r="-20022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502" t="-730667" r="-19933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Once again, we check the apparent solutions in the original equation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Both apparent solutions are actual solutions, so the solution set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{−9,1}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B641B3C8-7B07-4A47-BF89-65CA87A849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4350" y="1828800"/>
                <a:ext cx="3693850" cy="23997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  <a:endParaRPr lang="ar-A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ar-AE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ar-AE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ar-AE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ad>
                        <m:radPr>
                          <m:ctrlPr>
                            <a:rPr lang="ar-AE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ar-AE" sz="260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ar-AE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B641B3C8-7B07-4A47-BF89-65CA87A84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0" y="1828800"/>
                <a:ext cx="3693850" cy="2399713"/>
              </a:xfrm>
              <a:prstGeom prst="rect">
                <a:avLst/>
              </a:prstGeom>
              <a:blipFill>
                <a:blip r:embed="rId3"/>
                <a:stretch>
                  <a:fillRect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7779D138-E2CC-4707-9973-8AFE8CAC6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1715087"/>
                <a:ext cx="4419600" cy="23997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ad>
                        <m:ra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sz="2400" dirty="0"/>
              </a:p>
              <a:p>
                <a:endParaRPr lang="ar-A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7779D138-E2CC-4707-9973-8AFE8CAC6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15087"/>
                <a:ext cx="4419600" cy="2399713"/>
              </a:xfrm>
              <a:prstGeom prst="rect">
                <a:avLst/>
              </a:prstGeom>
              <a:blipFill>
                <a:blip r:embed="rId4"/>
                <a:stretch>
                  <a:fillRect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Positive Rational Number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09600" y="1082078"/>
                <a:ext cx="80010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b="1" dirty="0"/>
                  <a:t>Meaning of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b="1" dirty="0"/>
                  <a:t>: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are natural numbers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have no common factors greater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if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is a real number, then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09600" y="1082078"/>
                <a:ext cx="8001000" cy="4914276"/>
              </a:xfrm>
              <a:blipFill>
                <a:blip r:embed="rId2"/>
                <a:stretch>
                  <a:fillRect l="-1366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equations with rational exponents.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−32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Rational Exponents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489043-55FC-4BAF-80C3-0718356DB8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3220138"/>
                  </p:ext>
                </p:extLst>
              </p:nvPr>
            </p:nvGraphicFramePr>
            <p:xfrm>
              <a:off x="457200" y="1513370"/>
              <a:ext cx="8229600" cy="3762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term containing the rational exponent can be rewritten as a radical expression, so we will begin by isolating that term.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Rewrite the left-hand side as a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Cubing both sides eliminates the cube root.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=±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Raising both sides to the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power solves the equation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, but we can evaluate the expression on the right-hand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±9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0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0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±3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Note that both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must be considered.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=±27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489043-55FC-4BAF-80C3-0718356DB8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3220138"/>
                  </p:ext>
                </p:extLst>
              </p:nvPr>
            </p:nvGraphicFramePr>
            <p:xfrm>
              <a:off x="457200" y="1513370"/>
              <a:ext cx="8229600" cy="3762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02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52" r="-440000" b="-6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5952" r="-251438" b="-65595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term containing the rational exponent can be rewritten as a radical expression, so we will begin by isolating that term.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02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52" r="-440000" b="-5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105952" r="-251438" b="-55595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3662" r="-440000" b="-557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243662" r="-251438" b="-557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Rewrite the left-hand side as a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5385" r="-440000" b="-5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375385" r="-251438" b="-5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Cubing both sides eliminates the cube root.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3333" r="-440000" b="-26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343333" r="-251438" b="-26777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537" t="-167935" b="-798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8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4468" r="-440000" b="-15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424468" r="-251438" b="-156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8462" r="-440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758462" r="-251438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537" t="-758462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8462" r="-44000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72" t="-858462" r="-25143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Rational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Plugging the values in,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sz="2800"/>
                  <a:t>, so both are solutions to the original equation.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3: Rational </a:t>
            </a:r>
            <a:r>
              <a:rPr lang="fr-FR" dirty="0" err="1"/>
              <a:t>Exponents</a:t>
            </a:r>
            <a:r>
              <a:rPr lang="fr-FR" dirty="0"/>
              <a:t>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312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95133C-0583-46C3-A093-FFFE0FBA35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6062392"/>
                  </p:ext>
                </p:extLst>
              </p:nvPr>
            </p:nvGraphicFramePr>
            <p:xfrm>
              <a:off x="591844" y="1075678"/>
              <a:ext cx="8229600" cy="43260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32</m:t>
                                      </m:r>
                                      <m:sSup>
                                        <m:sSup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000">
                                          <a:latin typeface="Cambria Math"/>
                                        </a:rPr>
                                        <m:t>−32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+17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exponent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indicates we will need to raise both sides to the fourth power.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000">
                                      <a:latin typeface="Cambria Math"/>
                                    </a:rPr>
                                    <m:t>−32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+17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−32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−32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=81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are left with a second-degree polynomial equation that can be solved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−32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−64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=2,−1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Note that both solutions again satisfy the original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95133C-0583-46C3-A093-FFFE0FBA35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6062392"/>
                  </p:ext>
                </p:extLst>
              </p:nvPr>
            </p:nvGraphicFramePr>
            <p:xfrm>
              <a:off x="591844" y="1075678"/>
              <a:ext cx="8229600" cy="43260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531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00222" b="-4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r="-278571" b="-4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771" b="-48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3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4648" r="-200222" b="-747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174648" r="-278571" b="-747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0000" r="-200222" b="-7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300000" r="-278571" b="-7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0000" r="-200222" b="-6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400000" r="-278571" b="-616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are left with a second-degree polynomial equation that can be solved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2353" r="-200222" b="-3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382353" r="-278571" b="-37176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1212" r="-200222" b="-3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621212" r="-278571" b="-3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2308" r="-200222" b="-2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732308" r="-278571" b="-2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32308" r="-200222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832308" r="-278571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143" r="-20022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076" t="-577143" r="-27857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Note that both solutions again satisfy the original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3: Rational </a:t>
            </a:r>
            <a:r>
              <a:rPr lang="fr-FR" dirty="0" err="1"/>
              <a:t>Exponents</a:t>
            </a:r>
            <a:r>
              <a:rPr lang="fr-FR" dirty="0"/>
              <a:t>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Confirm, by </a:t>
            </a:r>
            <a:r>
              <a:rPr lang="en-US" sz="2800" dirty="0"/>
              <a:t>substituting the solutions into </a:t>
            </a:r>
            <a:r>
              <a:rPr sz="2800" dirty="0"/>
              <a:t>the original equation, that both apparent solutions truly solve the equation with rational exponents.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Escape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speed required for an object to escape from the gravitational pull of a planet is called the </a:t>
                </a:r>
                <a:r>
                  <a:rPr sz="2800" b="1" dirty="0"/>
                  <a:t>escape speed</a:t>
                </a:r>
                <a:r>
                  <a:rPr sz="2800" dirty="0"/>
                  <a:t> of the planet. The escape speed is given by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r>
                  <a:rPr sz="2800" dirty="0"/>
                  <a:t>, where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sz="2800" dirty="0"/>
                  <a:t>is the escape speed,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2800" dirty="0"/>
                  <a:t> is the universal gravitation constant,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 is the mass of the planet,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radius of the planet. Solve this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</a:t>
            </a:r>
            <a:r>
              <a:rPr sz="2800" b="1" dirty="0"/>
              <a:t>ra</a:t>
            </a:r>
            <a:r>
              <a:rPr lang="en-US" sz="2800" b="1" dirty="0"/>
              <a:t>dical</a:t>
            </a:r>
            <a:r>
              <a:rPr sz="2800" b="1" dirty="0"/>
              <a:t> equation</a:t>
            </a:r>
            <a:r>
              <a:rPr sz="2800" dirty="0"/>
              <a:t> is an equation that</a:t>
            </a:r>
            <a:r>
              <a:rPr lang="en-US" sz="2800" dirty="0"/>
              <a:t> has at least one radical expression containing a variable</a:t>
            </a:r>
            <a:r>
              <a:rPr sz="2800" dirty="0"/>
              <a:t>, while any nonra</a:t>
            </a:r>
            <a:r>
              <a:rPr lang="en-US" sz="2800" dirty="0"/>
              <a:t>dical</a:t>
            </a:r>
            <a:r>
              <a:rPr sz="2800" dirty="0"/>
              <a:t> expressions are polynomial</a:t>
            </a:r>
            <a:r>
              <a:rPr lang="en-US" sz="2800" dirty="0"/>
              <a:t> terms</a:t>
            </a:r>
            <a:r>
              <a:rPr sz="2800" dirty="0"/>
              <a:t>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Escape Speed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We follow the same procedure for solving radical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BC98270-4A6D-4E6E-B156-91CC1B856A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0656039"/>
                  </p:ext>
                </p:extLst>
              </p:nvPr>
            </p:nvGraphicFramePr>
            <p:xfrm>
              <a:off x="533400" y="2688399"/>
              <a:ext cx="8229600" cy="21122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319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𝐺𝑀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radical expression is already isolated.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𝐺𝑀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Square both sides to eliminate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𝐺𝑀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Solve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BC98270-4A6D-4E6E-B156-91CC1B856A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0656039"/>
                  </p:ext>
                </p:extLst>
              </p:nvPr>
            </p:nvGraphicFramePr>
            <p:xfrm>
              <a:off x="533400" y="2688399"/>
              <a:ext cx="8229600" cy="21122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15692" b="-154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r="-203550" b="-154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The radical expression is already isolated.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5644" r="-315692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135644" r="-203550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Square both sides to eliminate the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5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8349" r="-315692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218349" r="-20355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366" t="-218349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1</a:t>
            </a:r>
            <a:r>
              <a:rPr dirty="0"/>
              <a:t>: Causing Extraneous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Consider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This equation is so basic that it is its own solution. But for this demonstration, suppose we square both sides, obtaining the </a:t>
                </a:r>
                <a:r>
                  <a:rPr lang="en-US" sz="2800" dirty="0"/>
                  <a:t>following </a:t>
                </a:r>
                <a:r>
                  <a:rPr sz="2800" dirty="0"/>
                  <a:t>equation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This second-degree equation can be solved by factoring the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 or by taking the square root of both sides, and in either case we obtain the solution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 That is, by squaring both sides of the original equation, we gained a second (extraneous) solution.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Solving Radical Equations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lang="en-US" sz="2800" b="1" dirty="0"/>
                  <a:t>Step 1: </a:t>
                </a:r>
                <a:r>
                  <a:rPr lang="en-US" sz="2800" dirty="0"/>
                  <a:t>Begin by isolating the radical expression on one side of the equation. If there is more than one radical expression, choose one to isolate on one side.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Step 2:</a:t>
                </a:r>
                <a:r>
                  <a:rPr lang="en-US" sz="2800" dirty="0"/>
                  <a:t> </a:t>
                </a:r>
                <a:r>
                  <a:rPr lang="en-US" dirty="0"/>
                  <a:t>Raise both sides of the equation by the power necessary to "undo" the isolated radical. That is, if the radical is 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root, raise both sides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power. </a:t>
                </a:r>
                <a:endParaRPr lang="en-US" sz="2800" dirty="0"/>
              </a:p>
              <a:p>
                <a:pPr>
                  <a:defRPr sz="2800" b="1"/>
                </a:pPr>
                <a:endParaRPr lang="en-US" sz="2800" dirty="0"/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75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Solving Radical Equations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2800" b="1" dirty="0"/>
              <a:t>Step 3: </a:t>
            </a:r>
            <a:r>
              <a:rPr lang="en-US" sz="2800" dirty="0"/>
              <a:t>If any radical expressions remain, simplify the equation if possible and then repeat steps 1 and 2 until the result is a polynomial equation. When a polynomial equation has been obtained, solve the equation using polynomial methods. </a:t>
            </a:r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r>
              <a:rPr lang="en-US" sz="2800" b="1" dirty="0"/>
              <a:t>Step 4:</a:t>
            </a:r>
            <a:r>
              <a:rPr lang="en-US" dirty="0"/>
              <a:t> Check your solutions in the original equation! Any extraneous solutions must be discarded.</a:t>
            </a:r>
          </a:p>
          <a:p>
            <a:pPr>
              <a:defRPr sz="2800"/>
            </a:pPr>
            <a:endParaRPr lang="en-US" sz="2800" dirty="0"/>
          </a:p>
          <a:p>
            <a:pPr>
              <a:defRPr sz="2800" b="1"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8360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radical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F82297-B5A2-46D7-AE25-DC9A7EC78E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7108264"/>
                  </p:ext>
                </p:extLst>
              </p:nvPr>
            </p:nvGraphicFramePr>
            <p:xfrm>
              <a:off x="152400" y="1550543"/>
              <a:ext cx="8534400" cy="3783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18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97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b="0" dirty="0"/>
                            <a:t>Isolate the radical expression.</a:t>
                          </a:r>
                        </a:p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have square root, square both sides.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 is a second-degree polynomial equation that can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=0,−3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have two apparent solutions to check.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F82297-B5A2-46D7-AE25-DC9A7EC78E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7108264"/>
                  </p:ext>
                </p:extLst>
              </p:nvPr>
            </p:nvGraphicFramePr>
            <p:xfrm>
              <a:off x="152400" y="1550543"/>
              <a:ext cx="8534400" cy="3783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18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979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77" r="-238983" b="-686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9877" r="-129535" b="-686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4762" r="-238983" b="-4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84762" r="-129535" b="-4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b="0" dirty="0"/>
                            <a:t>Isolate the radical expression.</a:t>
                          </a:r>
                        </a:p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4762" r="-238983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184762" r="-129535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have square root, square both sides.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8667" r="-238983" b="-3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398667" r="-129535" b="-36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result is a second-degree polynomial equation that can be solved by factoring.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498667" r="-129535" b="-261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598667" r="-129535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9048" r="-23898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047" t="-499048" r="-12953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have two apparent solutions to check.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​</a:t>
                </a:r>
                <a:r>
                  <a:rPr lang="en-US" sz="2800" dirty="0"/>
                  <a:t>Now we need to check each apparent solution in the original equation.</a:t>
                </a:r>
              </a:p>
              <a:p>
                <a:endParaRPr lang="ar-AE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Thus,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800" dirty="0"/>
                  <a:t> is an extraneous solution, so the solution set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{0}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t="-1227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E435EC-2B25-4D97-B5FC-97CC82639D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67487"/>
                <a:ext cx="2743200" cy="2094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endParaRPr lang="ar-A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E435EC-2B25-4D97-B5FC-97CC82639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7487"/>
                <a:ext cx="2743200" cy="2094913"/>
              </a:xfrm>
              <a:prstGeom prst="rect">
                <a:avLst/>
              </a:prstGeom>
              <a:blipFill>
                <a:blip r:embed="rId3"/>
                <a:stretch>
                  <a:fillRect l="-4667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267FBE09-DCAB-4F65-9C50-773CB5AB9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3400" y="1981200"/>
                <a:ext cx="3581400" cy="21711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AE" dirty="0"/>
                  <a:t>​</a:t>
                </a:r>
                <a:endParaRPr lang="ar-A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≠−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267FBE09-DCAB-4F65-9C50-773CB5AB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981200"/>
                <a:ext cx="3581400" cy="2171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Radical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B0D5965-8F91-4C72-8C05-B780D8FFF7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6060166"/>
                  </p:ext>
                </p:extLst>
              </p:nvPr>
            </p:nvGraphicFramePr>
            <p:xfrm>
              <a:off x="304800" y="1084556"/>
              <a:ext cx="8458200" cy="42494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This equation has two radical expressions, so we isolate one of them initially.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=1−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592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1−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square both sides to eliminate the isolated radical, and then proceed to simplify and isolate the remaining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=1−2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ra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919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Finally, we square both sides again and solve the polynomial equation.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68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B0D5965-8F91-4C72-8C05-B780D8FFF7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6060166"/>
                  </p:ext>
                </p:extLst>
              </p:nvPr>
            </p:nvGraphicFramePr>
            <p:xfrm>
              <a:off x="304800" y="1084556"/>
              <a:ext cx="8458200" cy="42494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14" r="-208444" b="-7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814" r="-108444" b="-7116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This equation has two radical expressions, so we isolate one of them initially.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059" r="-208444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7059" r="-108444" b="-6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5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0874" r="-208444" b="-4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70874" r="-108444" b="-41165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square both sides to eliminate the isolated radical, and then proceed to simplify and isolate the remaining radical.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4419" r="-208444" b="-3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24419" r="-108444" b="-3930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9412" r="-208444" b="-2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29412" r="-108444" b="-2976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3256" r="-208444" b="-19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23256" r="-108444" b="-19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91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70000" r="-208444" b="-10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70000" r="-108444" b="-10875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Finally, we square both sides again and solve the polynomial equation.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68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8046" r="-208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08046" r="-10844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1313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Cambria Math</vt:lpstr>
      <vt:lpstr>Calibri</vt:lpstr>
      <vt:lpstr>Courier New</vt:lpstr>
      <vt:lpstr>Arial</vt:lpstr>
      <vt:lpstr>Office Theme</vt:lpstr>
      <vt:lpstr>Section 2.6</vt:lpstr>
      <vt:lpstr>Radical Equations</vt:lpstr>
      <vt:lpstr>Example 1: Causing Extraneous Solutions</vt:lpstr>
      <vt:lpstr>Solving Radical Equations</vt:lpstr>
      <vt:lpstr>Solving Radical Equations (cont.)</vt:lpstr>
      <vt:lpstr>Example 2: Radical Equations</vt:lpstr>
      <vt:lpstr>Example 2: Radical Equations (cont.)</vt:lpstr>
      <vt:lpstr>Example 2: Radical Equations (cont.)</vt:lpstr>
      <vt:lpstr>Example 2: Radical Equations (cont.)</vt:lpstr>
      <vt:lpstr>Example 2: Radical Equations (cont.)</vt:lpstr>
      <vt:lpstr>Example 2: Radical Equations (cont.)</vt:lpstr>
      <vt:lpstr>Example 2: Radical Equations (cont.)</vt:lpstr>
      <vt:lpstr>Positive Rational Number Exponents</vt:lpstr>
      <vt:lpstr>Example 3: Rational Exponents</vt:lpstr>
      <vt:lpstr>Example 3: Rational Exponents (cont.)</vt:lpstr>
      <vt:lpstr>Example 3: Rational Exponents (cont.)</vt:lpstr>
      <vt:lpstr>Example 3: Rational Exponents (cont.)</vt:lpstr>
      <vt:lpstr>Example 3: Rational Exponents (cont.)</vt:lpstr>
      <vt:lpstr>Example 4: Escape Speed</vt:lpstr>
      <vt:lpstr>Example 4: Escape Speed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155</cp:revision>
  <dcterms:created xsi:type="dcterms:W3CDTF">2013-04-26T14:43:13Z</dcterms:created>
  <dcterms:modified xsi:type="dcterms:W3CDTF">2020-07-09T17:36:26Z</dcterms:modified>
</cp:coreProperties>
</file>