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78" r:id="rId16"/>
    <p:sldId id="280" r:id="rId17"/>
    <p:sldId id="281" r:id="rId18"/>
    <p:sldId id="282" r:id="rId19"/>
    <p:sldId id="283" r:id="rId20"/>
    <p:sldId id="299" r:id="rId21"/>
    <p:sldId id="285" r:id="rId22"/>
    <p:sldId id="287" r:id="rId23"/>
    <p:sldId id="288" r:id="rId24"/>
    <p:sldId id="289" r:id="rId25"/>
    <p:sldId id="290" r:id="rId26"/>
    <p:sldId id="292" r:id="rId27"/>
    <p:sldId id="293" r:id="rId28"/>
    <p:sldId id="295" r:id="rId29"/>
    <p:sldId id="296" r:id="rId30"/>
    <p:sldId id="297" r:id="rId31"/>
    <p:sldId id="300" r:id="rId32"/>
    <p:sldId id="301" r:id="rId33"/>
    <p:sldId id="302" r:id="rId34"/>
    <p:sldId id="304" r:id="rId35"/>
    <p:sldId id="306" r:id="rId36"/>
    <p:sldId id="307" r:id="rId37"/>
    <p:sldId id="308"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Cartesian Coordinate System</a:t>
            </a:r>
          </a:p>
        </p:txBody>
      </p:sp>
      <p:sp>
        <p:nvSpPr>
          <p:cNvPr id="3" name="Title 2"/>
          <p:cNvSpPr>
            <a:spLocks noGrp="1"/>
          </p:cNvSpPr>
          <p:nvPr>
            <p:ph type="title"/>
          </p:nvPr>
        </p:nvSpPr>
        <p:spPr/>
        <p:txBody>
          <a:bodyPr/>
          <a:lstStyle/>
          <a:p>
            <a:r>
              <a:t>Section </a:t>
            </a:r>
            <a:r>
              <a:rPr lang="en-US"/>
              <a:t>3</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Equations in Two Variables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Sketch graphs of the following equations by plotting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=10</m:t>
                    </m:r>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=0</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In each row in Table 1, we select a value for one of the two variables.</a:t>
            </a:r>
          </a:p>
          <a:p>
            <a:r>
              <a:t>​</a:t>
            </a:r>
          </a:p>
        </p:txBody>
      </p:sp>
      <p:pic>
        <p:nvPicPr>
          <p:cNvPr id="4" name="Picture 3">
            <a:extLst>
              <a:ext uri="{FF2B5EF4-FFF2-40B4-BE49-F238E27FC236}">
                <a16:creationId xmlns:a16="http://schemas.microsoft.com/office/drawing/2014/main" id="{7201AC2F-842E-4494-AFB4-041FB480DD50}"/>
              </a:ext>
            </a:extLst>
          </p:cNvPr>
          <p:cNvPicPr>
            <a:picLocks noChangeAspect="1"/>
          </p:cNvPicPr>
          <p:nvPr/>
        </p:nvPicPr>
        <p:blipFill>
          <a:blip r:embed="rId2"/>
          <a:stretch>
            <a:fillRect/>
          </a:stretch>
        </p:blipFill>
        <p:spPr>
          <a:xfrm>
            <a:off x="435505" y="2767348"/>
            <a:ext cx="8272989" cy="2719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dirty="0"/>
                  <a:t>​</a:t>
                </a:r>
                <a:r>
                  <a:rPr sz="2800" dirty="0"/>
                  <a:t>Once we substitute a value, the equation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=10</m:t>
                    </m:r>
                  </m:oMath>
                </a14:m>
                <a:r>
                  <a:rPr sz="2800" dirty="0"/>
                  <a:t> can be solved for the other variable. An example of this is shown below.</a:t>
                </a:r>
                <a:endParaRPr lang="en-US" sz="2800" dirty="0"/>
              </a:p>
              <a:p>
                <a:pPr>
                  <a:defRPr sz="2800"/>
                </a:pPr>
                <a:endParaRPr lang="en-US" sz="2800" dirty="0"/>
              </a:p>
              <a:p>
                <a:pPr algn="ctr">
                  <a:defRPr sz="2800"/>
                </a:pPr>
                <a:endParaRPr sz="2800" dirty="0"/>
              </a:p>
              <a:p>
                <a:pPr algn="ctr"/>
                <a:r>
                  <a:rPr dirty="0"/>
                  <a:t>​</a:t>
                </a:r>
              </a:p>
              <a:p>
                <a:pPr algn="l">
                  <a:defRPr sz="2800"/>
                </a:pPr>
                <a:r>
                  <a:rPr dirty="0"/>
                  <a:t>​</a:t>
                </a:r>
                <a:endParaRPr lang="en-US" dirty="0"/>
              </a:p>
              <a:p>
                <a:pPr algn="l">
                  <a:defRPr sz="2800"/>
                </a:pPr>
                <a:endParaRPr lang="en-US" sz="2800" dirty="0"/>
              </a:p>
              <a:p>
                <a:pPr algn="l">
                  <a:defRPr sz="2800"/>
                </a:pPr>
                <a:r>
                  <a:rPr sz="2800" dirty="0"/>
                  <a:t>This gives us a list of </a:t>
                </a:r>
                <a:r>
                  <a:rPr sz="2800" dirty="0">
                    <a:latin typeface="Cambria Math"/>
                  </a:rPr>
                  <a:t>5</a:t>
                </a:r>
                <a:r>
                  <a:rPr sz="2800" dirty="0"/>
                  <a:t> ordered pairs that can be plotted, though the ordered pair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35</m:t>
                        </m:r>
                      </m:num>
                      <m:den>
                        <m:r>
                          <a:rPr>
                            <a:latin typeface="Cambria Math" panose="02040503050406030204" pitchFamily="18" charset="0"/>
                          </a:rPr>
                          <m:t>2</m:t>
                        </m:r>
                      </m:den>
                    </m:f>
                    <m:r>
                      <a:rPr>
                        <a:latin typeface="Cambria Math" panose="02040503050406030204" pitchFamily="18" charset="0"/>
                      </a:rPr>
                      <m:t>,5)</m:t>
                    </m:r>
                  </m:oMath>
                </a14:m>
                <a:r>
                  <a:rPr sz="2800" dirty="0"/>
                  <a:t> is off the coordinate system we draw.</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ABA26C8-00C2-4AD1-9605-B316BFDA47A5}"/>
              </a:ext>
            </a:extLst>
          </p:cNvPr>
          <p:cNvPicPr>
            <a:picLocks noChangeAspect="1"/>
          </p:cNvPicPr>
          <p:nvPr/>
        </p:nvPicPr>
        <p:blipFill>
          <a:blip r:embed="rId3"/>
          <a:stretch>
            <a:fillRect/>
          </a:stretch>
        </p:blipFill>
        <p:spPr>
          <a:xfrm>
            <a:off x="2743041" y="2057400"/>
            <a:ext cx="3657917" cy="1853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16</m:t>
                                    </m:r>
                                  </m:num>
                                  <m:den>
                                    <m:r>
                                      <a:rPr sz="1800">
                                        <a:latin typeface="Cambria Math"/>
                                      </a:rPr>
                                      <m:t>5</m:t>
                                    </m:r>
                                  </m:den>
                                </m:f>
                              </m:oMath>
                            </m:oMathPara>
                          </a14:m>
                          <a:endParaRPr/>
                        </a:p>
                      </a:txBody>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35</m:t>
                                    </m:r>
                                  </m:num>
                                  <m:den>
                                    <m:r>
                                      <a:rPr sz="1800">
                                        <a:latin typeface="Cambria Math"/>
                                      </a:rPr>
                                      <m:t>2</m:t>
                                    </m:r>
                                  </m:den>
                                </m:f>
                              </m:oMath>
                            </m:oMathPara>
                          </a14:m>
                          <a:endParaRPr/>
                        </a:p>
                      </a:txBody>
                      <a:tcPr/>
                    </a:tc>
                    <a:tc>
                      <a:txBody>
                        <a:bodyPr/>
                        <a:lstStyle/>
                        <a:p>
                          <a:pPr algn="ctr"/>
                          <a:r>
                            <a:rPr sz="1800">
                              <a:latin typeface="Cambria Math"/>
                            </a:rPr>
                            <a:t>5</a:t>
                          </a:r>
                        </a:p>
                      </a:txBody>
                      <a:tcPr/>
                    </a:tc>
                    <a:extLst>
                      <a:ext uri="{0D108BD9-81ED-4DB2-BD59-A6C34878D82A}">
                        <a16:rowId xmlns:a16="http://schemas.microsoft.com/office/drawing/2014/main" val="10005"/>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8</m:t>
                                    </m:r>
                                  </m:num>
                                  <m:den>
                                    <m:r>
                                      <a:rPr sz="1800">
                                        <a:latin typeface="Cambria Math"/>
                                      </a:rPr>
                                      <m:t>5</m:t>
                                    </m:r>
                                  </m:den>
                                </m:f>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95082"/>
                          </a:stretch>
                        </a:blipFill>
                      </a:tcPr>
                    </a:tc>
                    <a:tc>
                      <a:txBody>
                        <a:bodyPr/>
                        <a:lstStyle/>
                        <a:p>
                          <a:endParaRPr lang="en-US"/>
                        </a:p>
                      </a:txBody>
                      <a:tcPr>
                        <a:blipFill>
                          <a:blip r:embed="rId2"/>
                          <a:stretch>
                            <a:fillRect l="-100296" t="-108197" r="-741" b="-695082"/>
                          </a:stretch>
                        </a:blipFill>
                      </a:tcPr>
                    </a:tc>
                    <a:extLst>
                      <a:ext uri="{0D108BD9-81ED-4DB2-BD59-A6C34878D82A}">
                        <a16:rowId xmlns:a16="http://schemas.microsoft.com/office/drawing/2014/main" val="10001"/>
                      </a:ext>
                    </a:extLst>
                  </a:tr>
                  <a:tr h="606870">
                    <a:tc>
                      <a:txBody>
                        <a:bodyPr/>
                        <a:lstStyle/>
                        <a:p>
                          <a:endParaRPr lang="en-US"/>
                        </a:p>
                      </a:txBody>
                      <a:tcPr>
                        <a:blipFill>
                          <a:blip r:embed="rId2"/>
                          <a:stretch>
                            <a:fillRect l="-296" t="-128283" r="-100741" b="-328283"/>
                          </a:stretch>
                        </a:blipFill>
                      </a:tcPr>
                    </a:tc>
                    <a:tc>
                      <a:txBody>
                        <a:bodyPr/>
                        <a:lstStyle/>
                        <a:p>
                          <a:endParaRPr lang="en-US"/>
                        </a:p>
                      </a:txBody>
                      <a:tcPr>
                        <a:blipFill>
                          <a:blip r:embed="rId2"/>
                          <a:stretch>
                            <a:fillRect l="-100296" t="-128283" r="-741" b="-328283"/>
                          </a:stretch>
                        </a:blipFill>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endParaRPr lang="en-US"/>
                        </a:p>
                      </a:txBody>
                      <a:tcPr>
                        <a:blipFill>
                          <a:blip r:embed="rId2"/>
                          <a:stretch>
                            <a:fillRect l="-100296" t="-370492" r="-741" b="-432787"/>
                          </a:stretch>
                        </a:blipFill>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348000" r="-100741" b="-103000"/>
                          </a:stretch>
                        </a:blipFill>
                      </a:tcPr>
                    </a:tc>
                    <a:tc>
                      <a:txBody>
                        <a:bodyPr/>
                        <a:lstStyle/>
                        <a:p>
                          <a:pPr algn="ctr"/>
                          <a:r>
                            <a:rPr sz="1800">
                              <a:latin typeface="Cambria Math"/>
                            </a:rPr>
                            <a:t>5</a:t>
                          </a:r>
                        </a:p>
                      </a:txBody>
                      <a:tcPr/>
                    </a:tc>
                    <a:extLst>
                      <a:ext uri="{0D108BD9-81ED-4DB2-BD59-A6C34878D82A}">
                        <a16:rowId xmlns:a16="http://schemas.microsoft.com/office/drawing/2014/main" val="10005"/>
                      </a:ext>
                    </a:extLst>
                  </a:tr>
                  <a:tr h="606870">
                    <a:tc>
                      <a:txBody>
                        <a:bodyPr/>
                        <a:lstStyle/>
                        <a:p>
                          <a:pPr algn="ctr"/>
                          <a:r>
                            <a:rPr sz="1800">
                              <a:latin typeface="Cambria Math"/>
                            </a:rPr>
                            <a:t>1</a:t>
                          </a:r>
                        </a:p>
                      </a:txBody>
                      <a:tcPr/>
                    </a:tc>
                    <a:tc>
                      <a:txBody>
                        <a:bodyPr/>
                        <a:lstStyle/>
                        <a:p>
                          <a:endParaRPr lang="en-US"/>
                        </a:p>
                      </a:txBody>
                      <a:tcPr>
                        <a:blipFill>
                          <a:blip r:embed="rId2"/>
                          <a:stretch>
                            <a:fillRect l="-100296" t="-448000" r="-741" b="-3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t>​</a:t>
            </a:r>
            <a:r>
              <a:rPr sz="280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Ordered Pairs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An </a:t>
                </a:r>
                <a:r>
                  <a:rPr sz="2800" b="1" dirty="0"/>
                  <a:t>ordered pair</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consists of two real numbers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Unlike sets, the order of the elements in an ordered pair matters; that is,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is not equal to </a:t>
                </a:r>
                <a14:m>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dirty="0"/>
                  <a:t> unless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In a given ordered pair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the number </a:t>
                </a:r>
                <a14:m>
                  <m:oMath xmlns:m="http://schemas.openxmlformats.org/officeDocument/2006/math">
                    <m:r>
                      <a:rPr>
                        <a:latin typeface="Cambria Math" panose="02040503050406030204" pitchFamily="18" charset="0"/>
                      </a:rPr>
                      <m:t>𝑎</m:t>
                    </m:r>
                  </m:oMath>
                </a14:m>
                <a:r>
                  <a:rPr sz="2800" dirty="0"/>
                  <a:t> is called the </a:t>
                </a:r>
                <a:r>
                  <a:rPr sz="2800" b="1" dirty="0"/>
                  <a:t>first coordinate</a:t>
                </a:r>
                <a:r>
                  <a:rPr sz="2800" dirty="0"/>
                  <a:t> and the number </a:t>
                </a:r>
                <a14:m>
                  <m:oMath xmlns:m="http://schemas.openxmlformats.org/officeDocument/2006/math">
                    <m:r>
                      <a:rPr>
                        <a:latin typeface="Cambria Math" panose="02040503050406030204" pitchFamily="18" charset="0"/>
                      </a:rPr>
                      <m:t>𝑏</m:t>
                    </m:r>
                  </m:oMath>
                </a14:m>
                <a:r>
                  <a:rPr sz="2800" dirty="0"/>
                  <a:t> is called the </a:t>
                </a:r>
                <a:r>
                  <a:rPr sz="2800" b="1" dirty="0"/>
                  <a:t>second coordinate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For this example, we solve the original equation for </a:t>
                </a:r>
                <a14:m>
                  <m:oMath xmlns:m="http://schemas.openxmlformats.org/officeDocument/2006/math">
                    <m:r>
                      <a:rPr>
                        <a:latin typeface="Cambria Math" panose="02040503050406030204" pitchFamily="18" charset="0"/>
                      </a:rPr>
                      <m:t>𝑦</m:t>
                    </m:r>
                  </m:oMath>
                </a14:m>
                <a:r>
                  <a:rPr sz="2800" dirty="0"/>
                  <a:t>, then substitute several values for </a:t>
                </a:r>
                <a14:m>
                  <m:oMath xmlns:m="http://schemas.openxmlformats.org/officeDocument/2006/math">
                    <m:r>
                      <a:rPr>
                        <a:latin typeface="Cambria Math" panose="02040503050406030204" pitchFamily="18" charset="0"/>
                      </a:rPr>
                      <m:t>𝑥</m:t>
                    </m:r>
                  </m:oMath>
                </a14:m>
                <a:r>
                  <a:rPr sz="2800" dirty="0"/>
                  <a:t> to generate a series of </a:t>
                </a:r>
                <a14:m>
                  <m:oMath xmlns:m="http://schemas.openxmlformats.org/officeDocument/2006/math">
                    <m:r>
                      <a:rPr>
                        <a:latin typeface="Cambria Math" panose="02040503050406030204" pitchFamily="18" charset="0"/>
                      </a:rPr>
                      <m:t>𝑦</m:t>
                    </m:r>
                  </m:oMath>
                </a14:m>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F245A40-DE20-4E3E-A96D-93788FF7C8D8}"/>
              </a:ext>
            </a:extLst>
          </p:cNvPr>
          <p:cNvPicPr>
            <a:picLocks noChangeAspect="1"/>
          </p:cNvPicPr>
          <p:nvPr/>
        </p:nvPicPr>
        <p:blipFill>
          <a:blip r:embed="rId3"/>
          <a:stretch>
            <a:fillRect/>
          </a:stretch>
        </p:blipFill>
        <p:spPr>
          <a:xfrm>
            <a:off x="2743041" y="2514520"/>
            <a:ext cx="4114959" cy="2057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 (cont.)</a:t>
            </a:r>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p:pic>
        <p:nvPicPr>
          <p:cNvPr id="5" name="Picture 4">
            <a:extLst>
              <a:ext uri="{FF2B5EF4-FFF2-40B4-BE49-F238E27FC236}">
                <a16:creationId xmlns:a16="http://schemas.microsoft.com/office/drawing/2014/main" id="{6FB901BA-5201-4339-A311-E6DA2765B42A}"/>
              </a:ext>
            </a:extLst>
          </p:cNvPr>
          <p:cNvPicPr>
            <a:picLocks noChangeAspect="1"/>
          </p:cNvPicPr>
          <p:nvPr/>
        </p:nvPicPr>
        <p:blipFill>
          <a:blip r:embed="rId2"/>
          <a:stretch>
            <a:fillRect/>
          </a:stretch>
        </p:blipFill>
        <p:spPr>
          <a:xfrm>
            <a:off x="457200" y="2348130"/>
            <a:ext cx="8272989" cy="3462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latin typeface="Cambria Math"/>
                            </a:rPr>
                            <a:t>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latin typeface="Cambria Math"/>
                            </a:rPr>
                            <a:t>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54098"/>
                          </a:stretch>
                        </a:blipFill>
                      </a:tcPr>
                    </a:tc>
                    <a:tc>
                      <a:txBody>
                        <a:bodyPr/>
                        <a:lstStyle/>
                        <a:p>
                          <a:endParaRPr lang="en-US"/>
                        </a:p>
                      </a:txBody>
                      <a:tcPr>
                        <a:blipFill>
                          <a:blip r:embed="rId2"/>
                          <a:stretch>
                            <a:fillRect l="-100296" t="-108197" r="-741" b="-754098"/>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403606">
                    <a:tc>
                      <a:txBody>
                        <a:bodyPr/>
                        <a:lstStyle/>
                        <a:p>
                          <a:pPr algn="ctr"/>
                          <a:r>
                            <a:rPr sz="1800">
                              <a:latin typeface="Cambria Math"/>
                            </a:rPr>
                            <a:t>1</a:t>
                          </a:r>
                        </a:p>
                      </a:txBody>
                      <a:tcPr/>
                    </a:tc>
                    <a:tc>
                      <a:txBody>
                        <a:bodyPr/>
                        <a:lstStyle/>
                        <a:p>
                          <a:endParaRPr lang="en-US"/>
                        </a:p>
                      </a:txBody>
                      <a:tcPr>
                        <a:blipFill>
                          <a:blip r:embed="rId2"/>
                          <a:stretch>
                            <a:fillRect l="-100296" t="-284848" r="-741" b="-504545"/>
                          </a:stretch>
                        </a:blipFill>
                      </a:tcPr>
                    </a:tc>
                    <a:extLst>
                      <a:ext uri="{0D108BD9-81ED-4DB2-BD59-A6C34878D82A}">
                        <a16:rowId xmlns:a16="http://schemas.microsoft.com/office/drawing/2014/main" val="10003"/>
                      </a:ext>
                    </a:extLst>
                  </a:tr>
                  <a:tr h="398082">
                    <a:tc>
                      <a:txBody>
                        <a:bodyPr/>
                        <a:lstStyle/>
                        <a:p>
                          <a:pPr algn="ctr"/>
                          <a:r>
                            <a:rPr sz="1800">
                              <a:latin typeface="Cambria Math"/>
                            </a:rPr>
                            <a:t>2</a:t>
                          </a:r>
                        </a:p>
                      </a:txBody>
                      <a:tcPr/>
                    </a:tc>
                    <a:tc>
                      <a:txBody>
                        <a:bodyPr/>
                        <a:lstStyle/>
                        <a:p>
                          <a:endParaRPr lang="en-US"/>
                        </a:p>
                      </a:txBody>
                      <a:tcPr>
                        <a:blipFill>
                          <a:blip r:embed="rId2"/>
                          <a:stretch>
                            <a:fillRect l="-100296" t="-390769" r="-741" b="-412308"/>
                          </a:stretch>
                        </a:blipFill>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endParaRPr lang="en-US"/>
                        </a:p>
                      </a:txBody>
                      <a:tcPr>
                        <a:blipFill>
                          <a:blip r:embed="rId2"/>
                          <a:stretch>
                            <a:fillRect l="-100296" t="-522951" r="-741" b="-339344"/>
                          </a:stretch>
                        </a:blipFill>
                      </a:tcPr>
                    </a:tc>
                    <a:extLst>
                      <a:ext uri="{0D108BD9-81ED-4DB2-BD59-A6C34878D82A}">
                        <a16:rowId xmlns:a16="http://schemas.microsoft.com/office/drawing/2014/main" val="10005"/>
                      </a:ext>
                    </a:extLst>
                  </a:tr>
                  <a:tr h="398082">
                    <a:tc>
                      <a:txBody>
                        <a:bodyPr/>
                        <a:lstStyle/>
                        <a:p>
                          <a:pPr algn="ctr"/>
                          <a:r>
                            <a:rPr sz="1800">
                              <a:latin typeface="Cambria Math"/>
                            </a:rPr>
                            <a:t>4</a:t>
                          </a:r>
                        </a:p>
                      </a:txBody>
                      <a:tcPr/>
                    </a:tc>
                    <a:tc>
                      <a:txBody>
                        <a:bodyPr/>
                        <a:lstStyle/>
                        <a:p>
                          <a:endParaRPr lang="en-US"/>
                        </a:p>
                      </a:txBody>
                      <a:tcPr>
                        <a:blipFill>
                          <a:blip r:embed="rId2"/>
                          <a:stretch>
                            <a:fillRect l="-100296" t="-575758" r="-741" b="-213636"/>
                          </a:stretch>
                        </a:blipFill>
                      </a:tcPr>
                    </a:tc>
                    <a:extLst>
                      <a:ext uri="{0D108BD9-81ED-4DB2-BD59-A6C34878D82A}">
                        <a16:rowId xmlns:a16="http://schemas.microsoft.com/office/drawing/2014/main" val="10006"/>
                      </a:ext>
                    </a:extLst>
                  </a:tr>
                  <a:tr h="403606">
                    <a:tc>
                      <a:txBody>
                        <a:bodyPr/>
                        <a:lstStyle/>
                        <a:p>
                          <a:pPr algn="ctr"/>
                          <a:r>
                            <a:rPr sz="1800">
                              <a:latin typeface="Cambria Math"/>
                            </a:rPr>
                            <a:t>5</a:t>
                          </a:r>
                        </a:p>
                      </a:txBody>
                      <a:tcPr/>
                    </a:tc>
                    <a:tc>
                      <a:txBody>
                        <a:bodyPr/>
                        <a:lstStyle/>
                        <a:p>
                          <a:endParaRPr lang="en-US"/>
                        </a:p>
                      </a:txBody>
                      <a:tcPr>
                        <a:blipFill>
                          <a:blip r:embed="rId2"/>
                          <a:stretch>
                            <a:fillRect l="-100296" t="-675758" r="-741" b="-113636"/>
                          </a:stretch>
                        </a:blipFill>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Note that for </a:t>
                </a:r>
                <a14:m>
                  <m:oMath xmlns:m="http://schemas.openxmlformats.org/officeDocument/2006/math">
                    <m:r>
                      <a:rPr>
                        <a:latin typeface="Cambria Math" panose="02040503050406030204" pitchFamily="18" charset="0"/>
                      </a:rPr>
                      <m:t>𝑥</m:t>
                    </m:r>
                    <m:r>
                      <a:rPr>
                        <a:latin typeface="Cambria Math" panose="02040503050406030204" pitchFamily="18" charset="0"/>
                      </a:rPr>
                      <m:t>&lt;0</m:t>
                    </m:r>
                  </m:oMath>
                </a14:m>
                <a:r>
                  <a:rPr sz="2800" dirty="0"/>
                  <a:t> and </a:t>
                </a:r>
                <a14:m>
                  <m:oMath xmlns:m="http://schemas.openxmlformats.org/officeDocument/2006/math">
                    <m:r>
                      <a:rPr smtClean="0">
                        <a:latin typeface="Cambria Math" panose="02040503050406030204" pitchFamily="18" charset="0"/>
                      </a:rPr>
                      <m:t>𝑥</m:t>
                    </m:r>
                    <m:r>
                      <a:rPr smtClean="0">
                        <a:latin typeface="Cambria Math" panose="02040503050406030204" pitchFamily="18" charset="0"/>
                      </a:rPr>
                      <m:t>&gt;6</m:t>
                    </m:r>
                  </m:oMath>
                </a14:m>
                <a:r>
                  <a:rPr sz="2800" dirty="0"/>
                  <a:t>, the corresponding </a:t>
                </a:r>
                <a14:m>
                  <m:oMath xmlns:m="http://schemas.openxmlformats.org/officeDocument/2006/math">
                    <m:r>
                      <a:rPr>
                        <a:latin typeface="Cambria Math" panose="02040503050406030204" pitchFamily="18" charset="0"/>
                      </a:rPr>
                      <m:t>𝑦</m:t>
                    </m:r>
                  </m:oMath>
                </a14:m>
                <a:r>
                  <a:rPr sz="2800" dirty="0"/>
                  <a:t> would be imaginary, and thus irrelevant when graphing the equation. Similarly, for </a:t>
                </a:r>
                <a14:m>
                  <m:oMath xmlns:m="http://schemas.openxmlformats.org/officeDocument/2006/math">
                    <m:r>
                      <a:rPr>
                        <a:latin typeface="Cambria Math" panose="02040503050406030204" pitchFamily="18" charset="0"/>
                      </a:rPr>
                      <m:t>𝑦</m:t>
                    </m:r>
                    <m:r>
                      <a:rPr>
                        <a:latin typeface="Cambria Math" panose="02040503050406030204" pitchFamily="18" charset="0"/>
                      </a:rPr>
                      <m:t>&lt;−3</m:t>
                    </m:r>
                  </m:oMath>
                </a14:m>
                <a:r>
                  <a:rPr sz="2800" dirty="0"/>
                  <a:t> and for any </a:t>
                </a:r>
                <a14:m>
                  <m:oMath xmlns:m="http://schemas.openxmlformats.org/officeDocument/2006/math">
                    <m:r>
                      <a:rPr>
                        <a:latin typeface="Cambria Math" panose="02040503050406030204" pitchFamily="18" charset="0"/>
                      </a:rPr>
                      <m:t>𝑦</m:t>
                    </m:r>
                    <m:r>
                      <a:rPr>
                        <a:latin typeface="Cambria Math" panose="02040503050406030204" pitchFamily="18" charset="0"/>
                      </a:rPr>
                      <m:t>&gt;3</m:t>
                    </m:r>
                  </m:oMath>
                </a14:m>
                <a:r>
                  <a:rPr sz="2800" dirty="0"/>
                  <a:t>, the corresponding </a:t>
                </a:r>
                <a14:m>
                  <m:oMath xmlns:m="http://schemas.openxmlformats.org/officeDocument/2006/math">
                    <m:r>
                      <a:rPr>
                        <a:latin typeface="Cambria Math" panose="02040503050406030204" pitchFamily="18" charset="0"/>
                      </a:rPr>
                      <m:t>𝑥</m:t>
                    </m:r>
                  </m:oMath>
                </a14:m>
                <a:r>
                  <a:rPr sz="2800" dirty="0"/>
                  <a:t> would be a complex number (you can use the quadratic formula to verify this).</a:t>
                </a:r>
              </a:p>
              <a:p>
                <a:pPr>
                  <a:defRPr sz="2800"/>
                </a:pPr>
                <a:r>
                  <a:rPr dirty="0"/>
                  <a:t>​</a:t>
                </a:r>
                <a:r>
                  <a:rPr sz="2800" dirty="0"/>
                  <a:t>Once we plot enough solutions, the graph of the equation begins to take the shape of a circle. In fact, the graph is a circle, with center </a:t>
                </a:r>
                <a14:m>
                  <m:oMath xmlns:m="http://schemas.openxmlformats.org/officeDocument/2006/math">
                    <m:r>
                      <a:rPr>
                        <a:latin typeface="Cambria Math" panose="02040503050406030204" pitchFamily="18" charset="0"/>
                      </a:rPr>
                      <m:t>(3,0)</m:t>
                    </m:r>
                  </m:oMath>
                </a14:m>
                <a:r>
                  <a:rPr sz="2800" dirty="0"/>
                  <a:t> and a radius of </a:t>
                </a:r>
                <a:r>
                  <a:rPr sz="2800" dirty="0">
                    <a:latin typeface="Cambria Math"/>
                  </a:rPr>
                  <a:t>3</a:t>
                </a:r>
                <a:r>
                  <a:rPr sz="2800" dirty="0"/>
                  <a:t>, but we will not be able to prove this claim until a later </a:t>
                </a:r>
                <a:r>
                  <a:rPr lang="en-US" sz="2800" dirty="0"/>
                  <a:t>lesson</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b="-331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Since this equation is already solved for </a:t>
                </a:r>
                <a14:m>
                  <m:oMath xmlns:m="http://schemas.openxmlformats.org/officeDocument/2006/math">
                    <m:r>
                      <a:rPr>
                        <a:latin typeface="Cambria Math" panose="02040503050406030204" pitchFamily="18" charset="0"/>
                      </a:rPr>
                      <m:t>𝑦</m:t>
                    </m:r>
                  </m:oMath>
                </a14:m>
                <a:r>
                  <a:rPr sz="2800"/>
                  <a:t> we use a table of </a:t>
                </a:r>
                <a14:m>
                  <m:oMath xmlns:m="http://schemas.openxmlformats.org/officeDocument/2006/math">
                    <m:r>
                      <a:rPr>
                        <a:latin typeface="Cambria Math" panose="02040503050406030204" pitchFamily="18" charset="0"/>
                      </a:rPr>
                      <m:t>𝑥</m:t>
                    </m:r>
                  </m:oMath>
                </a14:m>
                <a:r>
                  <a:rPr sz="2800"/>
                  <a:t>-values and substitute them in the given equation. Again, enough points should be plotted to give some idea of the nature of the entire solution set of the equation.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2951"/>
                          </a:stretch>
                        </a:blipFill>
                      </a:tcPr>
                    </a:tc>
                    <a:tc>
                      <a:txBody>
                        <a:bodyPr/>
                        <a:lstStyle/>
                        <a:p>
                          <a:endParaRPr lang="en-US"/>
                        </a:p>
                      </a:txBody>
                      <a:tcPr>
                        <a:blipFill>
                          <a:blip r:embed="rId2"/>
                          <a:stretch>
                            <a:fillRect l="-100296" t="-108197" r="-741" b="-72295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4590"/>
                          </a:stretch>
                        </a:blipFill>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4590"/>
                          </a:stretch>
                        </a:blipFill>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1311"/>
                          </a:stretch>
                        </a:blipFill>
                      </a:tcPr>
                    </a:tc>
                    <a:tc>
                      <a:txBody>
                        <a:bodyPr/>
                        <a:lstStyle/>
                        <a:p>
                          <a:endParaRPr lang="en-US"/>
                        </a:p>
                      </a:txBody>
                      <a:tcPr>
                        <a:blipFill>
                          <a:blip r:embed="rId2"/>
                          <a:stretch>
                            <a:fillRect l="-100296" t="-108197" r="-741" b="-72131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endParaRPr lang="en-US"/>
                        </a:p>
                      </a:txBody>
                      <a:tcPr>
                        <a:blipFill>
                          <a:blip r:embed="rId2"/>
                          <a:stretch>
                            <a:fillRect l="-100296" t="-415000" r="-741" b="-430000"/>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2951"/>
                          </a:stretch>
                        </a:blipFill>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2951"/>
                          </a:stretch>
                        </a:blipFill>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graph of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a:t>
                </a:r>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82078"/>
                <a:ext cx="8153400" cy="4709122"/>
              </a:xfrm>
            </p:spPr>
            <p:txBody>
              <a:bodyPr>
                <a:normAutofit fontScale="77500" lnSpcReduction="20000"/>
              </a:bodyPr>
              <a:lstStyle/>
              <a:p>
                <a:pPr algn="ctr">
                  <a:defRPr sz="2800" b="1"/>
                </a:pPr>
                <a:r>
                  <a:rPr dirty="0"/>
                  <a:t>Definition</a:t>
                </a:r>
              </a:p>
              <a:p>
                <a:pPr>
                  <a:defRPr sz="2800"/>
                </a:pPr>
                <a:r>
                  <a:rPr sz="2800" dirty="0"/>
                  <a:t>The </a:t>
                </a:r>
                <a:r>
                  <a:rPr sz="2800" b="1" dirty="0"/>
                  <a:t>Cartesian coordinate system</a:t>
                </a:r>
                <a:r>
                  <a:rPr sz="2800" dirty="0"/>
                  <a:t> (also called the </a:t>
                </a:r>
                <a:r>
                  <a:rPr sz="2800" b="1" dirty="0"/>
                  <a:t>Cartesian plane</a:t>
                </a:r>
                <a:r>
                  <a:rPr sz="2800" dirty="0"/>
                  <a:t>) consists of two perpendicular real number lines (each called an </a:t>
                </a:r>
                <a:r>
                  <a:rPr sz="2800" b="1" dirty="0"/>
                  <a:t>axis</a:t>
                </a:r>
                <a:r>
                  <a:rPr sz="2800" dirty="0"/>
                  <a:t>) intersecting at the </a:t>
                </a:r>
                <a:r>
                  <a:rPr sz="2800" dirty="0">
                    <a:latin typeface="Cambria Math"/>
                  </a:rPr>
                  <a:t>0</a:t>
                </a:r>
                <a:r>
                  <a:rPr sz="2800" dirty="0"/>
                  <a:t> point of each line. The point of intersection is called the </a:t>
                </a:r>
                <a:r>
                  <a:rPr sz="2800" b="1" dirty="0"/>
                  <a:t>origin</a:t>
                </a:r>
                <a:r>
                  <a:rPr sz="2800" dirty="0"/>
                  <a:t> of the system, and the four quarters defined by the two lines are called the </a:t>
                </a:r>
                <a:r>
                  <a:rPr sz="2800" b="1" dirty="0"/>
                  <a:t>quadrants</a:t>
                </a:r>
                <a:r>
                  <a:rPr sz="2800" dirty="0"/>
                  <a:t> of the plane, numbered as indicated in Figure 1. Because the Cartesian plane consists of two crossed real lines, it is often given the symbol </a:t>
                </a:r>
                <a14:m>
                  <m:oMath xmlns:m="http://schemas.openxmlformats.org/officeDocument/2006/math">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 </a:t>
                </a:r>
                <a:endParaRPr lang="en-US" sz="2800" dirty="0"/>
              </a:p>
              <a:p>
                <a:pPr>
                  <a:defRPr sz="2800"/>
                </a:pPr>
                <a:endParaRPr lang="en-US" sz="2800" dirty="0"/>
              </a:p>
              <a:p>
                <a:pPr>
                  <a:defRPr sz="2800"/>
                </a:pPr>
                <a:r>
                  <a:rPr sz="2800" dirty="0"/>
                  <a:t>Each point </a:t>
                </a:r>
                <a14:m>
                  <m:oMath xmlns:m="http://schemas.openxmlformats.org/officeDocument/2006/math">
                    <m:r>
                      <a:rPr>
                        <a:latin typeface="Cambria Math" panose="02040503050406030204" pitchFamily="18" charset="0"/>
                      </a:rPr>
                      <m:t>𝑃</m:t>
                    </m:r>
                  </m:oMath>
                </a14:m>
                <a:r>
                  <a:rPr sz="2800" dirty="0"/>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sz="2800" b="1" dirty="0"/>
                  <a:t>graphed</a:t>
                </a:r>
                <a:r>
                  <a:rPr sz="2800" dirty="0"/>
                  <a:t>, or </a:t>
                </a:r>
                <a:r>
                  <a:rPr sz="2800" b="1" dirty="0"/>
                  <a:t>plotted</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82078"/>
                <a:ext cx="8153400" cy="4709122"/>
              </a:xfrm>
              <a:blipFill>
                <a:blip r:embed="rId2"/>
                <a:stretch>
                  <a:fillRect l="-820" t="-1931" r="-149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distance</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is given by the following</a:t>
                </a:r>
                <a:r>
                  <a:rPr lang="en-US" sz="2800" dirty="0"/>
                  <a:t> formula.</a:t>
                </a:r>
              </a:p>
              <a:p>
                <a:pPr>
                  <a:defRPr sz="2800"/>
                </a:pPr>
                <a:endParaRPr sz="2800" dirty="0"/>
              </a:p>
              <a:p>
                <a:pPr algn="ctr">
                  <a:defRPr sz="2800"/>
                </a:pPr>
                <a:r>
                  <a:rPr sz="2800" dirty="0"/>
                  <a:t> </a:t>
                </a:r>
                <a14:m>
                  <m:oMath xmlns:m="http://schemas.openxmlformats.org/officeDocument/2006/math">
                    <m:r>
                      <a:rPr>
                        <a:latin typeface="Cambria Math" panose="02040503050406030204" pitchFamily="18" charset="0"/>
                      </a:rPr>
                      <m:t>𝑑</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e>
                            </m:d>
                          </m:e>
                          <m:sup>
                            <m:r>
                              <a:rPr>
                                <a:latin typeface="Cambria Math" panose="02040503050406030204" pitchFamily="18" charset="0"/>
                              </a:rPr>
                              <m:t>2</m:t>
                            </m:r>
                          </m:sup>
                        </m:sSup>
                      </m:e>
                    </m:rad>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distance between the following pairs of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(−4,−2)</m:t>
                    </m:r>
                  </m:oMath>
                </a14:m>
                <a:r>
                  <a:rPr sz="2800" dirty="0"/>
                  <a:t> and </a:t>
                </a:r>
                <a14:m>
                  <m:oMath xmlns:m="http://schemas.openxmlformats.org/officeDocument/2006/math">
                    <m:r>
                      <a:rPr>
                        <a:latin typeface="Cambria Math" panose="02040503050406030204" pitchFamily="18" charset="0"/>
                      </a:rPr>
                      <m:t>(−7,2)</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(5,1)</m:t>
                    </m:r>
                  </m:oMath>
                </a14:m>
                <a:r>
                  <a:rPr sz="2800" dirty="0"/>
                  <a:t> and </a:t>
                </a:r>
                <a14:m>
                  <m:oMath xmlns:m="http://schemas.openxmlformats.org/officeDocument/2006/math">
                    <m:r>
                      <a:rPr>
                        <a:latin typeface="Cambria Math" panose="02040503050406030204" pitchFamily="18" charset="0"/>
                      </a:rPr>
                      <m:t>(−1,3)</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97916">
                    <a:tc>
                      <a:txBody>
                        <a:bodyPr/>
                        <a:lstStyle/>
                        <a:p>
                          <a:pPr algn="l">
                            <a:defRPr sz="1800"/>
                          </a:pPr>
                          <a:r>
                            <a:rPr dirty="0"/>
                            <a:t>​</a:t>
                          </a:r>
                          <a14:m>
                            <m:oMath xmlns:m="http://schemas.openxmlformats.org/officeDocument/2006/math">
                              <m:r>
                                <a:rPr sz="2000">
                                  <a:latin typeface="Cambria Math"/>
                                </a:rPr>
                                <m:t>𝑑</m:t>
                              </m:r>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−4</m:t>
                                              </m:r>
                                            </m:e>
                                          </m:d>
                                          <m:r>
                                            <a:rPr sz="2000">
                                              <a:latin typeface="Cambria Math"/>
                                            </a:rPr>
                                            <m:t>−</m:t>
                                          </m:r>
                                          <m:d>
                                            <m:dPr>
                                              <m:ctrlPr>
                                                <a:rPr sz="2000" i="1">
                                                  <a:latin typeface="Cambria Math" panose="02040503050406030204" pitchFamily="18" charset="0"/>
                                                </a:rPr>
                                              </m:ctrlPr>
                                            </m:dPr>
                                            <m:e>
                                              <m:r>
                                                <a:rPr sz="2000">
                                                  <a:latin typeface="Cambria Math"/>
                                                </a:rPr>
                                                <m:t>−7</m:t>
                                              </m:r>
                                            </m:e>
                                          </m:d>
                                        </m:e>
                                      </m:d>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−2</m:t>
                                              </m:r>
                                            </m:e>
                                          </m:d>
                                          <m:r>
                                            <a:rPr sz="2000">
                                              <a:latin typeface="Cambria Math"/>
                                            </a:rPr>
                                            <m:t>−2</m:t>
                                          </m:r>
                                        </m:e>
                                      </m:d>
                                    </m:e>
                                    <m:sup>
                                      <m:r>
                                        <a:rPr sz="2000">
                                          <a:latin typeface="Cambria Math"/>
                                        </a:rPr>
                                        <m:t>2</m:t>
                                      </m:r>
                                    </m:sup>
                                  </m:sSup>
                                </m:e>
                              </m:rad>
                            </m:oMath>
                          </a14:m>
                          <a:endParaRPr sz="2000" dirty="0"/>
                        </a:p>
                      </a:txBody>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−4</m:t>
                                          </m:r>
                                        </m:e>
                                      </m:d>
                                    </m:e>
                                    <m:sup>
                                      <m:r>
                                        <a:rPr sz="2000">
                                          <a:latin typeface="Cambria Math"/>
                                        </a:rPr>
                                        <m:t>2</m:t>
                                      </m:r>
                                    </m:sup>
                                  </m:sSup>
                                </m:e>
                              </m:rad>
                            </m:oMath>
                          </a14:m>
                          <a:endParaRPr sz="2000" dirty="0"/>
                        </a:p>
                      </a:txBody>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9+16</m:t>
                                  </m:r>
                                </m:e>
                              </m:rad>
                            </m:oMath>
                          </a14:m>
                          <a:endParaRPr sz="2000" dirty="0"/>
                        </a:p>
                      </a:txBody>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25</m:t>
                                  </m:r>
                                </m:e>
                              </m:rad>
                            </m:oMath>
                          </a14:m>
                          <a:endParaRPr sz="2000" dirty="0"/>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=5</m:t>
                              </m:r>
                            </m:oMath>
                          </a14:m>
                          <a:endParaRPr sz="2000" dirty="0"/>
                        </a:p>
                      </a:txBody>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11708">
                    <a:tc>
                      <a:txBody>
                        <a:bodyPr/>
                        <a:lstStyle/>
                        <a:p>
                          <a:endParaRPr lang="en-US"/>
                        </a:p>
                      </a:txBody>
                      <a:tcPr>
                        <a:blipFill>
                          <a:blip r:embed="rId2"/>
                          <a:stretch>
                            <a:fillRect t="-4274" r="-92725" b="-344444"/>
                          </a:stretch>
                        </a:blipFill>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endParaRPr lang="en-US"/>
                        </a:p>
                      </a:txBody>
                      <a:tcPr>
                        <a:blipFill>
                          <a:blip r:embed="rId2"/>
                          <a:stretch>
                            <a:fillRect t="-146988" r="-92725" b="-385542"/>
                          </a:stretch>
                        </a:blipFill>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endParaRPr lang="en-US"/>
                        </a:p>
                      </a:txBody>
                      <a:tcPr>
                        <a:blipFill>
                          <a:blip r:embed="rId2"/>
                          <a:stretch>
                            <a:fillRect t="-273333" r="-92725" b="-326667"/>
                          </a:stretch>
                        </a:blipFill>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endParaRPr lang="en-US"/>
                        </a:p>
                      </a:txBody>
                      <a:tcPr>
                        <a:blipFill>
                          <a:blip r:embed="rId2"/>
                          <a:stretch>
                            <a:fillRect t="-354430" r="-92725" b="-210127"/>
                          </a:stretch>
                        </a:blipFill>
                      </a:tcPr>
                    </a:tc>
                    <a:tc>
                      <a:txBody>
                        <a:bodyPr/>
                        <a:lstStyle/>
                        <a:p>
                          <a:pPr algn="l"/>
                          <a:endParaRPr dirty="0"/>
                        </a:p>
                      </a:txBody>
                      <a:tcPr/>
                    </a:tc>
                    <a:extLst>
                      <a:ext uri="{0D108BD9-81ED-4DB2-BD59-A6C34878D82A}">
                        <a16:rowId xmlns:a16="http://schemas.microsoft.com/office/drawing/2014/main" val="10003"/>
                      </a:ext>
                    </a:extLst>
                  </a:tr>
                  <a:tr h="914400">
                    <a:tc>
                      <a:txBody>
                        <a:bodyPr/>
                        <a:lstStyle/>
                        <a:p>
                          <a:endParaRPr lang="en-US"/>
                        </a:p>
                      </a:txBody>
                      <a:tcPr>
                        <a:blipFill>
                          <a:blip r:embed="rId2"/>
                          <a:stretch>
                            <a:fillRect t="-239333" r="-92725" b="-10667"/>
                          </a:stretch>
                        </a:blipFill>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471246"/>
            <a:ext cx="8229600" cy="4472354"/>
          </a:xfrm>
        </p:spPr>
        <p:txBody>
          <a:bodyPr/>
          <a:lstStyle/>
          <a:p>
            <a:pPr marL="514350" indent="-514350">
              <a:buFont typeface="+mj-lt"/>
              <a:buAutoNum type="alphaLcPeriod" startAt="2"/>
              <a:defRPr sz="2800"/>
            </a:pPr>
            <a:r>
              <a:rPr lang="en-US" dirty="0"/>
              <a:t>​</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2400">
                                  <a:latin typeface="Cambria Math"/>
                                </a:rPr>
                                <m:t>𝑑</m:t>
                              </m:r>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d>
                                            <m:dPr>
                                              <m:ctrlPr>
                                                <a:rPr sz="2400" i="1">
                                                  <a:latin typeface="Cambria Math" panose="02040503050406030204" pitchFamily="18" charset="0"/>
                                                </a:rPr>
                                              </m:ctrlPr>
                                            </m:dPr>
                                            <m:e>
                                              <m:r>
                                                <a:rPr sz="2400">
                                                  <a:latin typeface="Cambria Math"/>
                                                </a:rPr>
                                                <m:t>−1</m:t>
                                              </m:r>
                                            </m:e>
                                          </m:d>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1−3</m:t>
                                          </m:r>
                                        </m:e>
                                      </m:d>
                                    </m:e>
                                    <m:sup>
                                      <m:r>
                                        <a:rPr sz="2400">
                                          <a:latin typeface="Cambria Math"/>
                                        </a:rPr>
                                        <m:t>2</m:t>
                                      </m:r>
                                    </m:sup>
                                  </m:sSup>
                                </m:e>
                              </m:rad>
                            </m:oMath>
                          </a14:m>
                          <a:endParaRPr sz="2400" dirty="0"/>
                        </a:p>
                      </a:txBody>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36+4</m:t>
                                  </m:r>
                                </m:e>
                              </m:rad>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40</m:t>
                                  </m:r>
                                </m:e>
                              </m:rad>
                            </m:oMath>
                          </a14:m>
                          <a:endParaRPr sz="2400" dirty="0"/>
                        </a:p>
                      </a:txBody>
                      <a:tcPr/>
                    </a:tc>
                    <a:tc>
                      <a:txBody>
                        <a:bodyPr/>
                        <a:lstStyle/>
                        <a:p>
                          <a:pPr algn="l">
                            <a:defRPr sz="1100" b="1"/>
                          </a:pPr>
                          <a:r>
                            <a:rPr sz="1600" b="0" dirty="0">
                              <a:latin typeface="+mn-lt"/>
                            </a:rPr>
                            <a:t>Simplify the radical by factoring out </a:t>
                          </a:r>
                          <a14:m>
                            <m:oMath xmlns:m="http://schemas.openxmlformats.org/officeDocument/2006/math">
                              <m:sSup>
                                <m:sSupPr>
                                  <m:ctrlPr>
                                    <a:rPr sz="1600" i="1">
                                      <a:latin typeface="Cambria Math" panose="02040503050406030204" pitchFamily="18" charset="0"/>
                                    </a:rPr>
                                  </m:ctrlPr>
                                </m:sSupPr>
                                <m:e>
                                  <m:r>
                                    <a:rPr sz="1600">
                                      <a:latin typeface="Cambria Math" panose="02040503050406030204" pitchFamily="18" charset="0"/>
                                    </a:rPr>
                                    <m:t>2</m:t>
                                  </m:r>
                                </m:e>
                                <m:sup>
                                  <m:r>
                                    <a:rPr sz="1600">
                                      <a:latin typeface="Cambria Math" panose="02040503050406030204" pitchFamily="18" charset="0"/>
                                    </a:rPr>
                                    <m:t>2</m:t>
                                  </m:r>
                                </m:sup>
                              </m:sSup>
                              <m:r>
                                <a:rPr sz="1600">
                                  <a:latin typeface="Cambria Math" panose="02040503050406030204" pitchFamily="18" charset="0"/>
                                </a:rPr>
                                <m:t>=4</m:t>
                              </m:r>
                            </m:oMath>
                          </a14:m>
                          <a:r>
                            <a:rPr sz="1600" dirty="0">
                              <a:latin typeface="+mn-lt"/>
                            </a:rPr>
                            <a:t>.</a:t>
                          </a:r>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=2</m:t>
                              </m:r>
                              <m:rad>
                                <m:radPr>
                                  <m:degHide m:val="on"/>
                                  <m:ctrlPr>
                                    <a:rPr sz="2400" i="1">
                                      <a:latin typeface="Cambria Math" panose="02040503050406030204" pitchFamily="18" charset="0"/>
                                    </a:rPr>
                                  </m:ctrlPr>
                                </m:radPr>
                                <m:deg/>
                                <m:e>
                                  <m:r>
                                    <a:rPr sz="2400">
                                      <a:latin typeface="Cambria Math"/>
                                    </a:rPr>
                                    <m:t>10</m:t>
                                  </m:r>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835724">
                    <a:tc>
                      <a:txBody>
                        <a:bodyPr/>
                        <a:lstStyle/>
                        <a:p>
                          <a:endParaRPr lang="en-US"/>
                        </a:p>
                      </a:txBody>
                      <a:tcPr>
                        <a:blipFill>
                          <a:blip r:embed="rId2"/>
                          <a:stretch>
                            <a:fillRect r="-96221" b="-186131"/>
                          </a:stretch>
                        </a:blipFill>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488569">
                    <a:tc>
                      <a:txBody>
                        <a:bodyPr/>
                        <a:lstStyle/>
                        <a:p>
                          <a:endParaRPr lang="en-US"/>
                        </a:p>
                      </a:txBody>
                      <a:tcPr>
                        <a:blipFill>
                          <a:blip r:embed="rId2"/>
                          <a:stretch>
                            <a:fillRect t="-171250" r="-96221" b="-218750"/>
                          </a:stretch>
                        </a:blipFill>
                      </a:tcPr>
                    </a:tc>
                    <a:tc>
                      <a:txBody>
                        <a:bodyPr/>
                        <a:lstStyle/>
                        <a:p>
                          <a:pPr algn="l"/>
                          <a:endParaRPr dirty="0"/>
                        </a:p>
                      </a:txBody>
                      <a:tcPr/>
                    </a:tc>
                    <a:extLst>
                      <a:ext uri="{0D108BD9-81ED-4DB2-BD59-A6C34878D82A}">
                        <a16:rowId xmlns:a16="http://schemas.microsoft.com/office/drawing/2014/main" val="10001"/>
                      </a:ext>
                    </a:extLst>
                  </a:tr>
                  <a:tr h="491681">
                    <a:tc>
                      <a:txBody>
                        <a:bodyPr/>
                        <a:lstStyle/>
                        <a:p>
                          <a:endParaRPr lang="en-US"/>
                        </a:p>
                      </a:txBody>
                      <a:tcPr>
                        <a:blipFill>
                          <a:blip r:embed="rId2"/>
                          <a:stretch>
                            <a:fillRect t="-267901" r="-96221" b="-116049"/>
                          </a:stretch>
                        </a:blipFill>
                      </a:tcPr>
                    </a:tc>
                    <a:tc>
                      <a:txBody>
                        <a:bodyPr/>
                        <a:lstStyle/>
                        <a:p>
                          <a:endParaRPr lang="en-US"/>
                        </a:p>
                      </a:txBody>
                      <a:tcPr>
                        <a:blipFill>
                          <a:blip r:embed="rId2"/>
                          <a:stretch>
                            <a:fillRect l="-103927" t="-267901" b="-116049"/>
                          </a:stretch>
                        </a:blipFill>
                      </a:tcPr>
                    </a:tc>
                    <a:extLst>
                      <a:ext uri="{0D108BD9-81ED-4DB2-BD59-A6C34878D82A}">
                        <a16:rowId xmlns:a16="http://schemas.microsoft.com/office/drawing/2014/main" val="10002"/>
                      </a:ext>
                    </a:extLst>
                  </a:tr>
                  <a:tr h="491681">
                    <a:tc>
                      <a:txBody>
                        <a:bodyPr/>
                        <a:lstStyle/>
                        <a:p>
                          <a:endParaRPr lang="en-US"/>
                        </a:p>
                      </a:txBody>
                      <a:tcPr>
                        <a:blipFill>
                          <a:blip r:embed="rId2"/>
                          <a:stretch>
                            <a:fillRect t="-367901" r="-96221" b="-1604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midpoint</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has the following coordinates</a:t>
                </a:r>
                <a:r>
                  <a:rPr lang="en-US" sz="2800" dirty="0"/>
                  <a:t>.</a:t>
                </a:r>
              </a:p>
              <a:p>
                <a:pPr algn="ctr">
                  <a:defRPr sz="2800"/>
                </a:pPr>
                <a:endParaRPr lang="en-US" sz="2800" dirty="0"/>
              </a:p>
              <a:p>
                <a:pPr algn="ctr">
                  <a:defRPr sz="2800"/>
                </a:pP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Calculate the midpoint of the line connecting each pair of points.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(5,1)</m:t>
                    </m:r>
                  </m:oMath>
                </a14:m>
                <a:r>
                  <a:rPr sz="2800"/>
                  <a:t> and </a:t>
                </a:r>
                <a14:m>
                  <m:oMath xmlns:m="http://schemas.openxmlformats.org/officeDocument/2006/math">
                    <m:r>
                      <a:rPr>
                        <a:latin typeface="Cambria Math" panose="02040503050406030204" pitchFamily="18" charset="0"/>
                      </a:rPr>
                      <m:t>(−1,3)</m:t>
                    </m:r>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(3,0)</m:t>
                    </m:r>
                  </m:oMath>
                </a14:m>
                <a:r>
                  <a:rPr sz="2800"/>
                  <a:t> and </a:t>
                </a:r>
                <a14:m>
                  <m:oMath xmlns:m="http://schemas.openxmlformats.org/officeDocument/2006/math">
                    <m:r>
                      <a:rPr>
                        <a:latin typeface="Cambria Math" panose="02040503050406030204" pitchFamily="18" charset="0"/>
                      </a:rPr>
                      <m:t>(−6,11)</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66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Midpoint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14:m>
                  <m:oMath xmlns:m="http://schemas.openxmlformats.org/officeDocument/2006/math">
                    <m:r>
                      <a:rPr lang="en-US" sz="2800">
                        <a:latin typeface="Cambria Math"/>
                      </a:rPr>
                      <m:t>𝑥</m:t>
                    </m:r>
                  </m:oMath>
                </a14:m>
                <a:r>
                  <a:rPr lang="en-US" sz="2800" dirty="0"/>
                  <a:t>-coordinates and both </a:t>
                </a:r>
                <a14:m>
                  <m:oMath xmlns:m="http://schemas.openxmlformats.org/officeDocument/2006/math">
                    <m:r>
                      <a:rPr lang="en-US" sz="2800">
                        <a:latin typeface="Cambria Math"/>
                      </a:rPr>
                      <m:t>𝑦</m:t>
                    </m:r>
                  </m:oMath>
                </a14:m>
                <a:r>
                  <a:rPr lang="en-US" sz="2800" dirty="0"/>
                  <a:t>-coordinates.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m:t>
                        </m:r>
                      </m:e>
                    </m:d>
                  </m:oMath>
                </a14:m>
                <a:endParaRPr sz="2800" dirty="0"/>
              </a:p>
              <a:p>
                <a:pPr>
                  <a:defRPr sz="2000"/>
                </a:pPr>
                <a:r>
                  <a:rPr dirty="0"/>
                  <a:t>​ </a:t>
                </a:r>
                <a:endParaRPr lang="en-US" sz="20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6</m:t>
                            </m:r>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556" t="-122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Unfortunately, mathematics uses parentheses to denote ordered pairs as well as open intervals, which sometimes leads to confusion. Context is the key to interpreting notation correctly. For instance, in the context of solving a one-variable inequality, the notation </a:t>
                </a:r>
                <a14:m>
                  <m:oMath xmlns:m="http://schemas.openxmlformats.org/officeDocument/2006/math">
                    <m:r>
                      <a:rPr>
                        <a:latin typeface="Cambria Math" panose="02040503050406030204" pitchFamily="18" charset="0"/>
                      </a:rPr>
                      <m:t>(−2,5)</m:t>
                    </m:r>
                  </m:oMath>
                </a14:m>
                <a:r>
                  <a:rPr sz="2800"/>
                  <a:t> most likely refers to the open interval with endpoints at </a:t>
                </a:r>
                <a14:m>
                  <m:oMath xmlns:m="http://schemas.openxmlformats.org/officeDocument/2006/math">
                    <m:r>
                      <a:rPr>
                        <a:latin typeface="Cambria Math" panose="02040503050406030204" pitchFamily="18" charset="0"/>
                      </a:rPr>
                      <m:t>−2</m:t>
                    </m:r>
                  </m:oMath>
                </a14:m>
                <a:r>
                  <a:rPr sz="2800"/>
                  <a:t> and </a:t>
                </a:r>
                <a:r>
                  <a:rPr sz="2800">
                    <a:latin typeface="Cambria Math"/>
                  </a:rPr>
                  <a:t>5</a:t>
                </a:r>
                <a:r>
                  <a:rPr sz="2800"/>
                  <a:t>, while in the context of solving an equation in two variables, </a:t>
                </a:r>
                <a14:m>
                  <m:oMath xmlns:m="http://schemas.openxmlformats.org/officeDocument/2006/math">
                    <m:r>
                      <a:rPr>
                        <a:latin typeface="Cambria Math" panose="02040503050406030204" pitchFamily="18" charset="0"/>
                      </a:rPr>
                      <m:t>(−2,5)</m:t>
                    </m:r>
                  </m:oMath>
                </a14:m>
                <a:r>
                  <a:rPr sz="2800"/>
                  <a:t> probably refers to a point in the Cartesian plane.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Plotting Points in 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Plot the following ordered pairs on the Cartesian plane, and identify which quadrant they lie in (or which axis they lie 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(2,3)</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(−5,0)</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(1,−3)</m:t>
                    </m:r>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(−2,4)</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(−6,−6)</m:t>
                    </m:r>
                  </m:oMath>
                </a14:m>
                <a:endParaRPr/>
              </a:p>
              <a:p>
                <a:pPr marL="514350" indent="-514350">
                  <a:buFont typeface="+mj-lt"/>
                  <a:buAutoNum type="alphaLcPeriod" startAt="6"/>
                  <a:defRPr sz="2800"/>
                </a:pPr>
                <a:r>
                  <a:t>​</a:t>
                </a:r>
                <a14:m>
                  <m:oMath xmlns:m="http://schemas.openxmlformats.org/officeDocument/2006/math">
                    <m:r>
                      <a:rPr>
                        <a:latin typeface="Cambria Math" panose="02040503050406030204" pitchFamily="18" charset="0"/>
                      </a:rPr>
                      <m:t>(0,5)</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1648</Words>
  <Application>Microsoft Office PowerPoint</Application>
  <PresentationFormat>On-screen Show (4:3)</PresentationFormat>
  <Paragraphs>197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Calibri</vt:lpstr>
      <vt:lpstr>Courier New</vt:lpstr>
      <vt:lpstr>Arial</vt:lpstr>
      <vt:lpstr>Office Theme</vt:lpstr>
      <vt:lpstr>Section 3.1</vt:lpstr>
      <vt:lpstr>Ordered Pairs</vt:lpstr>
      <vt:lpstr>The Cartesian Coordinate System</vt:lpstr>
      <vt:lpstr>Figure 1: The Cartesian Plane</vt:lpstr>
      <vt:lpstr>CAUTION!</vt:lpstr>
      <vt:lpstr>Example 1: Plotting Points in the Cartesian Coordinate System</vt:lpstr>
      <vt:lpstr>Note:</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2: Graphing Equations in Two Variables</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Note:</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Distance Formula</vt:lpstr>
      <vt:lpstr>Example 3: Using the Distance Formula</vt:lpstr>
      <vt:lpstr>Example 3: Using the Distance Formula (cont.)</vt:lpstr>
      <vt:lpstr>Example 3: Using the Distance Formula (cont.)</vt:lpstr>
      <vt:lpstr>Midpoint Formula</vt:lpstr>
      <vt:lpstr>Example 4: Using the Midpoint Formula</vt:lpstr>
      <vt:lpstr>Example 4: Using the Midpoint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155</cp:revision>
  <dcterms:created xsi:type="dcterms:W3CDTF">2013-04-26T14:43:13Z</dcterms:created>
  <dcterms:modified xsi:type="dcterms:W3CDTF">2020-07-01T20:55:51Z</dcterms:modified>
</cp:coreProperties>
</file>