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5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1" d="100"/>
          <a:sy n="111" d="100"/>
        </p:scale>
        <p:origin x="108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Circles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Section </a:t>
            </a:r>
            <a:r>
              <a:rPr lang="en-US" smtClean="0"/>
              <a:t>3</a:t>
            </a:r>
            <a:r>
              <a:rPr smtClean="0"/>
              <a:t>.2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Graphing Circles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 smtClean="0"/>
                  <a:t>Sketch the graph of the circle defined by</a:t>
                </a:r>
                <a:endParaRPr lang="en-US" sz="2800" dirty="0" smtClean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Graphing Circles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The only preliminary step is to slightly rewrite the equation in the form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From this, we see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2,−3</m:t>
                        </m:r>
                      </m:e>
                    </m:d>
                  </m:oMath>
                </a14:m>
                <a:r>
                  <a:rPr sz="2800" dirty="0"/>
                  <a:t> and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. </a:t>
                </a:r>
                <a:r>
                  <a:rPr sz="2800" dirty="0" smtClean="0"/>
                  <a:t>The </a:t>
                </a:r>
                <a:r>
                  <a:rPr sz="2800" dirty="0"/>
                  <a:t>graph of the equation is </a:t>
                </a:r>
                <a:r>
                  <a:rPr lang="en-US" sz="2800" dirty="0" smtClean="0"/>
                  <a:t>shown in Figure 3.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Graphing Circles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FCC195-799E-4064-99AD-04E22445653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30847" y="1082675"/>
            <a:ext cx="4482307" cy="4482307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886200" y="5477054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Figure 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Graphing Circles and Completing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 of the equation </a:t>
                </a:r>
                <a:endParaRPr lang="en-US" sz="2800" dirty="0" smtClean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+8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Graphing Circles and Completing the Square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need to complete the square in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and we do so as </a:t>
                </a:r>
                <a:r>
                  <a:rPr sz="2800" dirty="0" smtClean="0"/>
                  <a:t>follows</a:t>
                </a:r>
                <a:r>
                  <a:rPr lang="en-US" sz="2800" dirty="0" smtClean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Graphing Circles and Completing the Square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535302652"/>
                  </p:ext>
                </p:extLst>
              </p:nvPr>
            </p:nvGraphicFramePr>
            <p:xfrm>
              <a:off x="304800" y="990600"/>
              <a:ext cx="8534400" cy="3840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18477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+8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1600" b="0" dirty="0" smtClean="0"/>
                            <a:t>Begin by rearranging the equation so we can complete the square for each variable.</a:t>
                          </a: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+8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+8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+16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=−1+16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600" b="0" dirty="0" smtClean="0"/>
                            <a:t>The </a:t>
                          </a:r>
                          <a:r>
                            <a:rPr sz="1600" b="0" dirty="0"/>
                            <a:t>coefficient on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600" b="0" dirty="0"/>
                            <a:t> is </a:t>
                          </a:r>
                          <a:r>
                            <a:rPr sz="1600" b="0" dirty="0">
                              <a:latin typeface="Cambria Math"/>
                            </a:rPr>
                            <a:t>8</a:t>
                          </a:r>
                          <a:r>
                            <a:rPr sz="1600" b="0" dirty="0"/>
                            <a:t>, so we add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600" b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sz="1600" b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600" b="0">
                                  <a:latin typeface="Cambria Math"/>
                                </a:rPr>
                                <m:t>=16</m:t>
                              </m:r>
                            </m:oMath>
                          </a14:m>
                          <a:r>
                            <a:rPr sz="1600" b="0" dirty="0"/>
                            <a:t> to both sides, then rewrite the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600" b="0" dirty="0"/>
                            <a:t> terms.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=15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=15+1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600" b="0" dirty="0" smtClean="0"/>
                            <a:t>The </a:t>
                          </a:r>
                          <a:r>
                            <a:rPr sz="1600" b="0" dirty="0"/>
                            <a:t>coefficient on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600" b="0" dirty="0"/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sz="1600" b="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r>
                            <a:rPr sz="1600" b="0" dirty="0"/>
                            <a:t>, so we add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6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600" b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600" b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600" b="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r>
                            <a:rPr sz="1600" b="0" dirty="0"/>
                            <a:t> to both sides, then rewrite the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600" b="0" dirty="0"/>
                            <a:t> terms.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=16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535302652"/>
                  </p:ext>
                </p:extLst>
              </p:nvPr>
            </p:nvGraphicFramePr>
            <p:xfrm>
              <a:off x="304800" y="990600"/>
              <a:ext cx="8534400" cy="3840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85" r="-124000" b="-38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7643" t="-5185" r="-194677" b="-38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1600" b="0" dirty="0" smtClean="0"/>
                            <a:t>Begin by rearranging the equation so we can complete the square for each variable.</a:t>
                          </a:r>
                          <a:endParaRPr lang="en-US" sz="16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89333" r="-124000" b="-5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7643" t="-189333" r="-194677" b="-5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59559" r="-124000" b="-225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7643" t="-159559" r="-194677" b="-225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3438" t="-159559" b="-225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0667" r="-124000" b="-3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7643" t="-470667" r="-194677" b="-3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7037" r="-124000" b="-7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7643" t="-317037" r="-194677" b="-7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3438" t="-317037" b="-7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50667" r="-124000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7643" t="-750667" r="-194677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457200" y="4831080"/>
                <a:ext cx="8229600" cy="118872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  <a:defRPr sz="2800"/>
                </a:pPr>
                <a:r>
                  <a:rPr lang="en-US" sz="2400" dirty="0" smtClean="0"/>
                  <a:t>We now see that the equation does indeed describe a circle, and that the center of the circle is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(−4,1)</m:t>
                    </m:r>
                  </m:oMath>
                </a14:m>
                <a:r>
                  <a:rPr lang="en-US" sz="2400" dirty="0"/>
                  <a:t> and the radius is </a:t>
                </a:r>
                <a:r>
                  <a:rPr lang="en-US" sz="2400" dirty="0">
                    <a:latin typeface="Cambria Math"/>
                  </a:rPr>
                  <a:t>4</a:t>
                </a:r>
                <a:r>
                  <a:rPr lang="en-US" sz="2400" dirty="0"/>
                  <a:t>, as shown in Figure 4.</a:t>
                </a:r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31080"/>
                <a:ext cx="8229600" cy="1188720"/>
              </a:xfrm>
              <a:prstGeom prst="rect">
                <a:avLst/>
              </a:prstGeom>
              <a:blipFill>
                <a:blip r:embed="rId3"/>
                <a:stretch>
                  <a:fillRect l="-1111" t="-4103" r="-1259" b="-1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Graphing Circles and Completing the Square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DE921F-5251-44CF-85DF-59E994C508F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92747" y="1084316"/>
            <a:ext cx="4558507" cy="4558507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886200" y="5486400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Figure 4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Standard Form of a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The </a:t>
                </a:r>
                <a:r>
                  <a:rPr sz="2800" b="1"/>
                  <a:t>standard form</a:t>
                </a:r>
                <a:r>
                  <a:rPr sz="2800"/>
                  <a:t> of the equation for a circle of radius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/>
                  <a:t> and center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/>
                  <a:t> is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Standard Form of a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standard form of the equation for the circle with radius </a:t>
                </a:r>
                <a:r>
                  <a:rPr sz="2800">
                    <a:latin typeface="Cambria Math"/>
                  </a:rPr>
                  <a:t>3</a:t>
                </a:r>
                <a:r>
                  <a:rPr sz="2800"/>
                  <a:t> and center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(−2,7)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Standard Form of a Circle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are given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 dirty="0"/>
                  <a:t>, so we substitute these values into the standard </a:t>
                </a:r>
                <a:r>
                  <a:rPr sz="2800" dirty="0" smtClean="0"/>
                  <a:t>form</a:t>
                </a:r>
                <a:r>
                  <a:rPr lang="en-US" sz="2800" dirty="0" smtClean="0"/>
                  <a:t>.</a:t>
                </a:r>
                <a:endParaRPr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sz="2800" dirty="0"/>
              </a:p>
              <a:p>
                <a:r>
                  <a:rPr sz="2800" dirty="0"/>
                  <a:t>This can be simplified as </a:t>
                </a:r>
                <a:r>
                  <a:rPr sz="2800" dirty="0" smtClean="0"/>
                  <a:t>follows</a:t>
                </a:r>
                <a:r>
                  <a:rPr lang="en-US" sz="2800" dirty="0" smtClean="0"/>
                  <a:t>.</a:t>
                </a:r>
                <a:endParaRPr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Standard Form of a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standard form of the equation for the circle with a diameter whose endpoints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(−4,−1)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(2,5)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Standard Form of a Circle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midpoint of a diameter of a circle is the circle's center, so we can use the midpoint formula to find the center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−4+2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−1+5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−1,2</m:t>
                          </m:r>
                        </m:e>
                      </m:d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The distance from either diameter endpoint to the center gives us the circle's radius. Since we ultimately will want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we can </a:t>
                </a:r>
                <a:r>
                  <a:rPr lang="en-US" sz="2800" dirty="0" smtClean="0"/>
                  <a:t>use a slight variation of the distance formula to find it</a:t>
                </a:r>
                <a:r>
                  <a:rPr sz="2800" dirty="0" smtClean="0"/>
                  <a:t>.</a:t>
                </a:r>
                <a:endParaRPr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−4−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−1−2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=9+9=18</m:t>
                      </m:r>
                    </m:oMath>
                  </m:oMathPara>
                </a14:m>
                <a:endParaRPr sz="2800" dirty="0"/>
              </a:p>
              <a:p>
                <a:r>
                  <a:rPr sz="2800" dirty="0"/>
                  <a:t>Thus, the equation of the circle is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1718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Standard Form of a Circle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Find the standard form of the equation for the circle shown in Figure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Standard Form of a Circle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289705-CD0E-40B7-8626-F4FC3E53968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70138" y="1082675"/>
            <a:ext cx="4403725" cy="4403725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886200" y="5410200"/>
            <a:ext cx="1371600" cy="5709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Figure 2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Standard Form of a Circle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can identify the center by looking at the graph; it lies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−3,−2</m:t>
                        </m:r>
                      </m:e>
                    </m:d>
                  </m:oMath>
                </a14:m>
                <a:r>
                  <a:rPr sz="2800" dirty="0"/>
                  <a:t>. To find the radius, we could find any point on the circle, then use the distance formula. A convenient choice is the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(−3,3)</m:t>
                    </m:r>
                  </m:oMath>
                </a14:m>
                <a:r>
                  <a:rPr sz="2800" dirty="0"/>
                  <a:t> since it is directly </a:t>
                </a:r>
                <a:r>
                  <a:rPr lang="en-US" sz="2800" dirty="0" smtClean="0"/>
                  <a:t>up from</a:t>
                </a:r>
                <a:r>
                  <a:rPr sz="2800" dirty="0" smtClean="0"/>
                  <a:t> </a:t>
                </a:r>
                <a:r>
                  <a:rPr sz="2800" dirty="0"/>
                  <a:t>the center. We can simply count off the distance to find that the radius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. Plugging our information into the standard form equation, we have</a:t>
                </a:r>
              </a:p>
              <a:p>
                <a:pPr algn="ctr"/>
                <a:r>
                  <a:rPr dirty="0"/>
                  <a:t>​</a:t>
                </a:r>
              </a:p>
              <a:p>
                <a:pPr algn="l"/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9746196"/>
                  </p:ext>
                </p:extLst>
              </p:nvPr>
            </p:nvGraphicFramePr>
            <p:xfrm>
              <a:off x="1828800" y="4572000"/>
              <a:ext cx="5486400" cy="14243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57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28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1217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2177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=25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9746196"/>
                  </p:ext>
                </p:extLst>
              </p:nvPr>
            </p:nvGraphicFramePr>
            <p:xfrm>
              <a:off x="1828800" y="4572000"/>
              <a:ext cx="5486400" cy="14243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57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28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121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23119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432544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21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000" r="-23119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432544" t="-100000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1068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Arial</vt:lpstr>
      <vt:lpstr>Cambria Math</vt:lpstr>
      <vt:lpstr>Courier New</vt:lpstr>
      <vt:lpstr>Office Theme</vt:lpstr>
      <vt:lpstr>Section 3.2</vt:lpstr>
      <vt:lpstr>Standard Form of a Circle</vt:lpstr>
      <vt:lpstr>Example 1: Standard Form of a Circle</vt:lpstr>
      <vt:lpstr>Example 1: Standard Form of a Circle (cont.)</vt:lpstr>
      <vt:lpstr>Example 2: Standard Form of a Circle</vt:lpstr>
      <vt:lpstr>Example 2: Standard Form of a Circle (cont.)</vt:lpstr>
      <vt:lpstr>Example 3: Standard Form of a Circle</vt:lpstr>
      <vt:lpstr>Example 3: Standard Form of a Circle (cont.)</vt:lpstr>
      <vt:lpstr>Example 3: Standard Form of a Circle (cont.)</vt:lpstr>
      <vt:lpstr>Example 4: Graphing Circles</vt:lpstr>
      <vt:lpstr>Example 4: Graphing Circles (cont.)</vt:lpstr>
      <vt:lpstr>Example 4: Graphing Circles (cont.)</vt:lpstr>
      <vt:lpstr>Example 5: Graphing Circles and Completing the Square</vt:lpstr>
      <vt:lpstr>Example 5: Graphing Circles and Completing the Square (cont.)</vt:lpstr>
      <vt:lpstr>Example 5: Graphing Circles and Completing the Square (cont.)</vt:lpstr>
      <vt:lpstr>Example 5: Graphing Circles and Completing the Square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Danielle Bess</cp:lastModifiedBy>
  <cp:revision>127</cp:revision>
  <dcterms:created xsi:type="dcterms:W3CDTF">2013-04-26T14:43:13Z</dcterms:created>
  <dcterms:modified xsi:type="dcterms:W3CDTF">2020-07-01T14:41:54Z</dcterms:modified>
</cp:coreProperties>
</file>