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5" r:id="rId7"/>
    <p:sldId id="268" r:id="rId8"/>
    <p:sldId id="270" r:id="rId9"/>
    <p:sldId id="273" r:id="rId10"/>
    <p:sldId id="275" r:id="rId11"/>
    <p:sldId id="276" r:id="rId12"/>
    <p:sldId id="277" r:id="rId13"/>
    <p:sldId id="279" r:id="rId14"/>
    <p:sldId id="278" r:id="rId15"/>
    <p:sldId id="291" r:id="rId16"/>
    <p:sldId id="292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78" d="100"/>
          <a:sy n="78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Equations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 smtClean="0"/>
              <a:t>3</a:t>
            </a:r>
            <a:r>
              <a:rPr dirty="0" smtClean="0"/>
              <a:t>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t>- and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𝑦</m:t>
                    </m:r>
                  </m:oMath>
                </a14:m>
                <a:r>
                  <a:t>-Intercepts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Given a graph in the Cartesian plane, any point where the graph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is called 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-intercept </a:t>
                </a:r>
                <a:r>
                  <a:rPr sz="2800" dirty="0"/>
                  <a:t>and any point where the graph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 is called a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sz="2800" b="1" dirty="0"/>
                  <a:t>-intercept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sz="2800" dirty="0"/>
                  <a:t> and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are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Intercepts and Graphing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of the </a:t>
                </a:r>
                <a:r>
                  <a:rPr lang="en-US" sz="2800" dirty="0"/>
                  <a:t>given</a:t>
                </a:r>
                <a:r>
                  <a:rPr sz="2800" dirty="0"/>
                  <a:t> equations, and </a:t>
                </a:r>
                <a:r>
                  <a:rPr lang="en-US" sz="2800" dirty="0"/>
                  <a:t>sketch </a:t>
                </a:r>
                <a:r>
                  <a:rPr sz="2800" dirty="0"/>
                  <a:t>the</a:t>
                </a:r>
                <a:r>
                  <a:rPr lang="en-US" sz="2800" dirty="0"/>
                  <a:t>ir</a:t>
                </a:r>
                <a:r>
                  <a:rPr sz="2800" dirty="0"/>
                  <a:t> graph</a:t>
                </a:r>
                <a:r>
                  <a:rPr lang="en-US" sz="2800" dirty="0"/>
                  <a:t>s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To </a:t>
                </a:r>
                <a:r>
                  <a:rPr lang="en-US" sz="2800" dirty="0"/>
                  <a:t>find the two intercepts, first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equal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99586"/>
                  </p:ext>
                </p:extLst>
              </p:nvPr>
            </p:nvGraphicFramePr>
            <p:xfrm>
              <a:off x="3276600" y="2767584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lang="ar-AE"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99586"/>
                  </p:ext>
                </p:extLst>
              </p:nvPr>
            </p:nvGraphicFramePr>
            <p:xfrm>
              <a:off x="3276600" y="2767584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54348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5434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434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equal to </a:t>
                </a:r>
                <a:r>
                  <a:rPr lang="en-US" dirty="0">
                    <a:latin typeface="Cambria Math"/>
                  </a:rPr>
                  <a:t>0</a:t>
                </a:r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us the coordinates of the two intercepts,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dirty="0"/>
                  <a:t>, which we plot in Figure 1. Once we have plotted the intercepts, drawing a straight line through them gives us the graph of the equation.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77478"/>
                  </p:ext>
                </p:extLst>
              </p:nvPr>
            </p:nvGraphicFramePr>
            <p:xfrm>
              <a:off x="3276600" y="1752600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ar-AE"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77478"/>
                  </p:ext>
                </p:extLst>
              </p:nvPr>
            </p:nvGraphicFramePr>
            <p:xfrm>
              <a:off x="3276600" y="1752600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4348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4348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434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831CEF-6BFB-4DE2-9C48-F7301B1D081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55211"/>
            <a:ext cx="4572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find the two intercepts by setting the appropriate variables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S</a:t>
                </a:r>
                <a:r>
                  <a:rPr dirty="0" smtClean="0"/>
                  <a:t>olving </a:t>
                </a:r>
                <a:r>
                  <a:rPr dirty="0"/>
                  <a:t>the resulting equations in one variable yields the intercept solutions,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-intercept: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(0,5)</m:t>
                    </m:r>
                  </m:oMath>
                </a14:m>
                <a:r>
                  <a:rPr dirty="0"/>
                  <a:t> and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-intercept: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(2,0)</m:t>
                    </m:r>
                  </m:oMath>
                </a14:m>
                <a:r>
                  <a:rPr dirty="0"/>
                  <a:t>. Plot the two intercepts, then draw the line passing through these two points</a:t>
                </a:r>
                <a:r>
                  <a:rPr dirty="0" smtClean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151732"/>
                  </p:ext>
                </p:extLst>
              </p:nvPr>
            </p:nvGraphicFramePr>
            <p:xfrm>
              <a:off x="1447800" y="2057400"/>
              <a:ext cx="2743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151732"/>
                  </p:ext>
                </p:extLst>
              </p:nvPr>
            </p:nvGraphicFramePr>
            <p:xfrm>
              <a:off x="1447800" y="2057400"/>
              <a:ext cx="2743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33432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8684" r="-33432" b="-2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98684" b="-2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1333" r="-3343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201333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1333" r="-33432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30133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099164"/>
                  </p:ext>
                </p:extLst>
              </p:nvPr>
            </p:nvGraphicFramePr>
            <p:xfrm>
              <a:off x="5029200" y="20574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099164"/>
                  </p:ext>
                </p:extLst>
              </p:nvPr>
            </p:nvGraphicFramePr>
            <p:xfrm>
              <a:off x="5029200" y="20574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36982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8684" r="-36982" b="-2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98684" b="-2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1333" r="-3698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201333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01333" r="-36982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30133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617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8D2A4-1E84-4563-9645-F6BEE3CA14F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45504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Horizontal and Vertical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first step is to divide both sides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, leaving the simple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sz="2800" dirty="0" smtClean="0"/>
                  <a:t>The </a:t>
                </a:r>
                <a:r>
                  <a:rPr sz="2800" dirty="0"/>
                  <a:t>graph of this equation is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-axis, as all ordered pairs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 have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-coordinate of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146504"/>
                  </p:ext>
                </p:extLst>
              </p:nvPr>
            </p:nvGraphicFramePr>
            <p:xfrm>
              <a:off x="3962400" y="2810256"/>
              <a:ext cx="1219201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146504"/>
                  </p:ext>
                </p:extLst>
              </p:nvPr>
            </p:nvGraphicFramePr>
            <p:xfrm>
              <a:off x="3962400" y="2810256"/>
              <a:ext cx="1219201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27273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7876" t="-13415" r="88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27273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7876" t="-113415" r="88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3B143-505E-46E0-95EB-3AEF834FD0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</a:t>
            </a:r>
            <a:r>
              <a:rPr lang="en-US" sz="2800" dirty="0" smtClean="0"/>
              <a:t>8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Equations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linear equation in two variables</a:t>
                </a:r>
                <a:r>
                  <a:rPr sz="2800" dirty="0"/>
                  <a:t>, say the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is an equation that can be written in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constants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not both zero. This form of such an equation is called the </a:t>
                </a:r>
                <a:r>
                  <a:rPr sz="2800" b="1" dirty="0"/>
                  <a:t>standard form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 smtClean="0"/>
                  <a:t>​</a:t>
                </a:r>
                <a:r>
                  <a:rPr lang="en-US" sz="2800" dirty="0" smtClean="0"/>
                  <a:t>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unique in that it has an infinite number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-intercepts (since each point on the graph is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-axis) and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 (the origin).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Similarly,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has an infinite number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 and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 smtClean="0"/>
                  <a:t>​</a:t>
                </a:r>
                <a:r>
                  <a:rPr sz="2800" dirty="0" smtClean="0"/>
                  <a:t>Upon </a:t>
                </a:r>
                <a:r>
                  <a:rPr sz="2800" dirty="0"/>
                  <a:t>simplifying, </a:t>
                </a:r>
                <a:r>
                  <a:rPr lang="en-US" sz="2800" dirty="0" smtClean="0"/>
                  <a:t>note </a:t>
                </a:r>
                <a:r>
                  <a:rPr sz="2800" dirty="0" smtClean="0"/>
                  <a:t>that </a:t>
                </a:r>
                <a:r>
                  <a:rPr sz="2800" dirty="0"/>
                  <a:t>this equation also represents a vertical line, this time passing through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002624"/>
                  </p:ext>
                </p:extLst>
              </p:nvPr>
            </p:nvGraphicFramePr>
            <p:xfrm>
              <a:off x="3657600" y="2971800"/>
              <a:ext cx="1828800" cy="12161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002624"/>
                  </p:ext>
                </p:extLst>
              </p:nvPr>
            </p:nvGraphicFramePr>
            <p:xfrm>
              <a:off x="3657600" y="2971800"/>
              <a:ext cx="1828800" cy="12161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9574" b="-1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67857" t="-12195" b="-1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77966" r="-59574" b="-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67857" t="-77966" b="-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A05F3-D9BA-4A23-80E4-CF36FCB2EE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</a:t>
            </a:r>
            <a:r>
              <a:rPr lang="en-US" sz="2800" dirty="0" smtClean="0"/>
              <a:t>9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We encountered this equation in Example 1b and have already written it in standard form as shown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</a:t>
                </a:r>
                <a:r>
                  <a:rPr sz="2800" dirty="0" smtClean="0"/>
                  <a:t>he </a:t>
                </a:r>
                <a:r>
                  <a:rPr sz="2800" dirty="0"/>
                  <a:t>graph of this equation is the horizontal line consisting of all those ordered pairs whose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-coordinate is </a:t>
                </a:r>
                <a:r>
                  <a:rPr sz="2800" dirty="0">
                    <a:latin typeface="Cambria Math"/>
                  </a:rPr>
                  <a:t>7</a:t>
                </a:r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797268"/>
                  </p:ext>
                </p:extLst>
              </p:nvPr>
            </p:nvGraphicFramePr>
            <p:xfrm>
              <a:off x="2628900" y="2346960"/>
              <a:ext cx="3886201" cy="1005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797268"/>
                  </p:ext>
                </p:extLst>
              </p:nvPr>
            </p:nvGraphicFramePr>
            <p:xfrm>
              <a:off x="2628900" y="2346960"/>
              <a:ext cx="3886201" cy="1005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253" r="-27600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62319" t="-1325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4634" r="-276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62319" t="-114634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3B069-AC42-4185-A304-3452433BE9C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10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Linear Equations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Determine if the following equations are linear.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2−4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518658"/>
                  </p:ext>
                </p:extLst>
              </p:nvPr>
            </p:nvGraphicFramePr>
            <p:xfrm>
              <a:off x="820948" y="1645362"/>
              <a:ext cx="80772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2−4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−2+4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First, apply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Arrange the variables on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Combine like terms. The equation is linear.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518658"/>
                  </p:ext>
                </p:extLst>
              </p:nvPr>
            </p:nvGraphicFramePr>
            <p:xfrm>
              <a:off x="820948" y="1645362"/>
              <a:ext cx="80772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3080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7692" r="-3004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3080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106061" r="-3004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First, apply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31" r="-3080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209231" r="-3004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Arrange the variables on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231" r="-308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309231" r="-3004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Combine like terms. The equation is linear.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88403468"/>
                  </p:ext>
                </p:extLst>
              </p:nvPr>
            </p:nvGraphicFramePr>
            <p:xfrm>
              <a:off x="762000" y="1131884"/>
              <a:ext cx="80772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+14−2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Begin, again, with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Move the variables to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Combine like terms. The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variable disappears, indicating a coefficient of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, but the coefficient on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2000" b="0" dirty="0"/>
                            <a:t> is nonzero, so the equation is still linear.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88403468"/>
                  </p:ext>
                </p:extLst>
              </p:nvPr>
            </p:nvGraphicFramePr>
            <p:xfrm>
              <a:off x="762000" y="1131884"/>
              <a:ext cx="80772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41495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7692" r="-478395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241495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107692" r="-478395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Begin, again, with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24149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207692" r="-47839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Move the variables to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3030" r="-241495" b="-2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303030" r="-478395" b="-2545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68" t="-92593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7333" r="-241495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177333" r="-478395" b="-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5745441"/>
                  </p:ext>
                </p:extLst>
              </p:nvPr>
            </p:nvGraphicFramePr>
            <p:xfrm>
              <a:off x="838200" y="1066800"/>
              <a:ext cx="7924800" cy="2627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this equation, we need to separate the fraction into a variable part and a constant part.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Once again, we move all the variables to one side, then combine like terms.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equation is linear. Note that we could also have begun by clearing the fractions.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5745441"/>
                  </p:ext>
                </p:extLst>
              </p:nvPr>
            </p:nvGraphicFramePr>
            <p:xfrm>
              <a:off x="838200" y="1066800"/>
              <a:ext cx="7924800" cy="2627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48" r="-394677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4348" r="-657664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this equation, we need to separate the fraction into a variable part and a constant part.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535" r="-394677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139535" r="-657664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9130" r="-394677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179130" r="-657664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Once again, we move all the variables to one side, then combine like terms.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9130" r="-39467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279130" r="-657664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equation is linear. Note that we could also have begun by clearing the fractions.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7154866"/>
                  </p:ext>
                </p:extLst>
              </p:nvPr>
            </p:nvGraphicFramePr>
            <p:xfrm>
              <a:off x="770626" y="1106149"/>
              <a:ext cx="7992374" cy="252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902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=−3−2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After simplifying this equation, we see that the coefficients on 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 are </a:t>
                          </a:r>
                          <a:r>
                            <a:rPr lang="en-US" sz="1800" dirty="0">
                              <a:latin typeface="Cambria Math"/>
                            </a:rPr>
                            <a:t>0</a:t>
                          </a:r>
                          <a:r>
                            <a:rPr lang="en-US" sz="1800" dirty="0"/>
                            <a:t>. Thus, the equation is not linear.</a:t>
                          </a:r>
                          <a:endParaRPr sz="1800" dirty="0"/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Further, the equation simplifies to a false statement, so it actually has no solutions!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=−5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7154866"/>
                  </p:ext>
                </p:extLst>
              </p:nvPr>
            </p:nvGraphicFramePr>
            <p:xfrm>
              <a:off x="770626" y="1106149"/>
              <a:ext cx="7992374" cy="252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902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61433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7692" r="-206129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261433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107692" r="-206129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261433" b="-3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207692" r="-206129" b="-36307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5321" t="-47203" b="-5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41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90498" r="-206129" b="-67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The presence of the cubed term in this already simplified equation makes it not linear.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6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4518217"/>
                  </p:ext>
                </p:extLst>
              </p:nvPr>
            </p:nvGraphicFramePr>
            <p:xfrm>
              <a:off x="762000" y="1115987"/>
              <a:ext cx="8001000" cy="149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expand the squared binomial term.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In contrast to the last equation, when we simplify this equation the result is linear.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4518217"/>
                  </p:ext>
                </p:extLst>
              </p:nvPr>
            </p:nvGraphicFramePr>
            <p:xfrm>
              <a:off x="762000" y="1115987"/>
              <a:ext cx="8001000" cy="149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88462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7692" r="-68000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 smtClean="0"/>
                            <a:t>First, expand the squared binomial term.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288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106061" r="-6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8261" r="-288462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118261" r="-6800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In contrast to the last equation, when we simplify this equation the result is linear.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1640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Cambria Math</vt:lpstr>
      <vt:lpstr>Courier New</vt:lpstr>
      <vt:lpstr>Office Theme</vt:lpstr>
      <vt:lpstr>Section 3.3</vt:lpstr>
      <vt:lpstr>Linear Equations in Two Variables</vt:lpstr>
      <vt:lpstr>Example 1: Linear Equations in Two Variables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The x- and y-Intercepts</vt:lpstr>
      <vt:lpstr>Example 2: Finding Intercepts and Graphing Linear Equations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3: Graphing Horizontal and Vertical Lines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136</cp:revision>
  <dcterms:created xsi:type="dcterms:W3CDTF">2013-04-26T14:43:13Z</dcterms:created>
  <dcterms:modified xsi:type="dcterms:W3CDTF">2020-07-01T19:25:59Z</dcterms:modified>
</cp:coreProperties>
</file>