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95" r:id="rId4"/>
    <p:sldId id="258" r:id="rId5"/>
    <p:sldId id="259" r:id="rId6"/>
    <p:sldId id="260" r:id="rId7"/>
    <p:sldId id="261" r:id="rId8"/>
    <p:sldId id="263" r:id="rId9"/>
    <p:sldId id="265" r:id="rId10"/>
    <p:sldId id="267" r:id="rId11"/>
    <p:sldId id="268" r:id="rId12"/>
    <p:sldId id="273" r:id="rId13"/>
    <p:sldId id="269" r:id="rId14"/>
    <p:sldId id="271" r:id="rId15"/>
    <p:sldId id="272" r:id="rId16"/>
    <p:sldId id="274" r:id="rId17"/>
    <p:sldId id="275" r:id="rId18"/>
    <p:sldId id="276" r:id="rId19"/>
    <p:sldId id="296" r:id="rId20"/>
    <p:sldId id="277" r:id="rId21"/>
    <p:sldId id="279" r:id="rId22"/>
    <p:sldId id="283" r:id="rId23"/>
    <p:sldId id="280" r:id="rId24"/>
    <p:sldId id="281" r:id="rId25"/>
    <p:sldId id="284" r:id="rId26"/>
    <p:sldId id="285" r:id="rId27"/>
    <p:sldId id="288" r:id="rId28"/>
    <p:sldId id="286" r:id="rId29"/>
    <p:sldId id="287" r:id="rId30"/>
    <p:sldId id="289" r:id="rId31"/>
    <p:sldId id="290" r:id="rId32"/>
    <p:sldId id="298" r:id="rId33"/>
    <p:sldId id="292" r:id="rId34"/>
    <p:sldId id="293" r:id="rId35"/>
    <p:sldId id="294"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4/20/2021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4/20/2021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Slope and Forms of Linear Equations</a:t>
            </a:r>
          </a:p>
        </p:txBody>
      </p:sp>
      <p:sp>
        <p:nvSpPr>
          <p:cNvPr id="3" name="Title 2"/>
          <p:cNvSpPr>
            <a:spLocks noGrp="1"/>
          </p:cNvSpPr>
          <p:nvPr>
            <p:ph type="title"/>
          </p:nvPr>
        </p:nvSpPr>
        <p:spPr/>
        <p:txBody>
          <a:bodyPr/>
          <a:lstStyle/>
          <a:p>
            <a:r>
              <a:rPr dirty="0"/>
              <a:t>Section </a:t>
            </a:r>
            <a:r>
              <a:rPr lang="en-US" dirty="0"/>
              <a:t>3</a:t>
            </a:r>
            <a:r>
              <a:rPr dirty="0"/>
              <a:t>.4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Slopes of Horizontal and Vertical Lines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609600" y="1082078"/>
                <a:ext cx="8001000" cy="4709122"/>
              </a:xfrm>
            </p:spPr>
            <p:txBody>
              <a:bodyPr>
                <a:normAutofit/>
              </a:bodyPr>
              <a:lstStyle/>
              <a:p>
                <a:pPr algn="ctr">
                  <a:defRPr sz="2800" b="1"/>
                </a:pPr>
                <a:r>
                  <a:rPr lang="en-US" dirty="0"/>
                  <a:t>Properties</a:t>
                </a:r>
                <a:endParaRPr dirty="0"/>
              </a:p>
              <a:p>
                <a:pPr>
                  <a:defRPr sz="2800"/>
                </a:pPr>
                <a:r>
                  <a:rPr sz="2800" b="1" dirty="0"/>
                  <a:t>Horizontal lines</a:t>
                </a:r>
                <a:r>
                  <a:rPr sz="2800" dirty="0"/>
                  <a:t>, which can be written in the form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𝑐</m:t>
                    </m:r>
                  </m:oMath>
                </a14:m>
                <a:r>
                  <a:rPr sz="2800" dirty="0"/>
                  <a:t>, have a </a:t>
                </a:r>
                <a:r>
                  <a:rPr b="1" dirty="0"/>
                  <a:t>slope of</a:t>
                </a:r>
                <a:r>
                  <a:rPr sz="2800" dirty="0"/>
                  <a:t> </a:t>
                </a:r>
                <a:r>
                  <a:rPr sz="2800" b="1" dirty="0">
                    <a:latin typeface="Cambria Math"/>
                  </a:rPr>
                  <a:t>0</a:t>
                </a:r>
                <a:r>
                  <a:rPr dirty="0"/>
                  <a:t>.</a:t>
                </a:r>
                <a:endParaRPr lang="en-US" dirty="0"/>
              </a:p>
              <a:p>
                <a:pPr>
                  <a:defRPr sz="2800"/>
                </a:pPr>
                <a:endParaRPr dirty="0"/>
              </a:p>
              <a:p>
                <a:pPr>
                  <a:defRPr sz="2800"/>
                </a:pPr>
                <a:r>
                  <a:rPr sz="2800" b="1" dirty="0"/>
                  <a:t>Vertical lines</a:t>
                </a:r>
                <a:r>
                  <a:rPr sz="2800" dirty="0"/>
                  <a:t>, which can be written in the form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have an </a:t>
                </a:r>
                <a:r>
                  <a:rPr sz="2800" b="1" dirty="0"/>
                  <a:t>undefined slope</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609600" y="1082078"/>
                <a:ext cx="8001000" cy="4709122"/>
              </a:xfrm>
              <a:blipFill>
                <a:blip r:embed="rId2"/>
                <a:stretch>
                  <a:fillRect l="-1366" t="-1030" r="-1745"/>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Calculating the Slope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slopes of the lines defined by the following equations.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=12</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=9</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=9</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Intercepts are often good points to use in calculating the slope, since they have at least one coordinate equal to zero.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Calculating the Slope of a Line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First, we find two points on the line by calculating the intercepts.</a:t>
            </a:r>
          </a:p>
          <a:p>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ADF80B1-0727-4F36-BA5B-E81CE23E5DC4}"/>
                  </a:ext>
                </a:extLst>
              </p:cNvPr>
              <p:cNvGraphicFramePr>
                <a:graphicFrameLocks/>
              </p:cNvGraphicFramePr>
              <p:nvPr>
                <p:extLst>
                  <p:ext uri="{D42A27DB-BD31-4B8C-83A1-F6EECF244321}">
                    <p14:modId xmlns:p14="http://schemas.microsoft.com/office/powerpoint/2010/main" val="3138373020"/>
                  </p:ext>
                </p:extLst>
              </p:nvPr>
            </p:nvGraphicFramePr>
            <p:xfrm>
              <a:off x="990600" y="2697480"/>
              <a:ext cx="8001001" cy="222123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1037167">
                      <a:extLst>
                        <a:ext uri="{9D8B030D-6E8A-4147-A177-3AD203B41FA5}">
                          <a16:colId xmlns:a16="http://schemas.microsoft.com/office/drawing/2014/main" val="20001"/>
                        </a:ext>
                      </a:extLst>
                    </a:gridCol>
                    <a:gridCol w="2074334">
                      <a:extLst>
                        <a:ext uri="{9D8B030D-6E8A-4147-A177-3AD203B41FA5}">
                          <a16:colId xmlns:a16="http://schemas.microsoft.com/office/drawing/2014/main" val="20002"/>
                        </a:ext>
                      </a:extLst>
                    </a:gridCol>
                    <a:gridCol w="2889250">
                      <a:extLst>
                        <a:ext uri="{9D8B030D-6E8A-4147-A177-3AD203B41FA5}">
                          <a16:colId xmlns:a16="http://schemas.microsoft.com/office/drawing/2014/main" val="20003"/>
                        </a:ext>
                      </a:extLst>
                    </a:gridCol>
                  </a:tblGrid>
                  <a:tr h="506730">
                    <a:tc gridSpan="3">
                      <a:txBody>
                        <a:bodyPr/>
                        <a:lstStyle/>
                        <a:p>
                          <a:pPr algn="ctr">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−3</m:t>
                              </m:r>
                              <m:r>
                                <a:rPr sz="2000">
                                  <a:latin typeface="Cambria Math"/>
                                </a:rPr>
                                <m:t>𝑦</m:t>
                              </m:r>
                              <m:r>
                                <a:rPr sz="2000">
                                  <a:latin typeface="Cambria Math"/>
                                </a:rPr>
                                <m:t>=12</m:t>
                              </m:r>
                            </m:oMath>
                          </a14:m>
                          <a:endParaRPr lang="en-US" sz="2000" dirty="0"/>
                        </a:p>
                        <a:p>
                          <a:pPr algn="ctr">
                            <a:defRPr sz="1600"/>
                          </a:pPr>
                          <a:endParaRPr sz="2000" dirty="0"/>
                        </a:p>
                      </a:txBody>
                      <a:tcPr/>
                    </a:tc>
                    <a:tc hMerge="1">
                      <a:txBody>
                        <a:bodyPr/>
                        <a:lstStyle/>
                        <a:p>
                          <a:endParaRPr/>
                        </a:p>
                      </a:txBody>
                      <a:tcPr/>
                    </a:tc>
                    <a:tc hMerge="1">
                      <a:txBody>
                        <a:bodyPr/>
                        <a:lstStyle/>
                        <a:p>
                          <a:endParaRPr/>
                        </a:p>
                      </a:txBody>
                      <a:tcPr/>
                    </a:tc>
                    <a:tc>
                      <a:txBody>
                        <a:bodyPr/>
                        <a:lstStyle/>
                        <a:p>
                          <a:pPr algn="l"/>
                          <a:endParaRPr dirty="0"/>
                        </a:p>
                      </a:txBody>
                      <a:tcPr>
                        <a:lnB>
                          <a:noFill/>
                        </a:lnB>
                      </a:tcPr>
                    </a:tc>
                    <a:extLst>
                      <a:ext uri="{0D108BD9-81ED-4DB2-BD59-A6C34878D82A}">
                        <a16:rowId xmlns:a16="http://schemas.microsoft.com/office/drawing/2014/main" val="10000"/>
                      </a:ext>
                    </a:extLst>
                  </a:tr>
                  <a:tr h="506730">
                    <a:tc>
                      <a:txBody>
                        <a:bodyPr/>
                        <a:lstStyle/>
                        <a:p>
                          <a:pPr algn="r">
                            <a:defRPr sz="1600"/>
                          </a:pPr>
                          <a:r>
                            <a:rPr sz="1800" dirty="0"/>
                            <a:t>​</a:t>
                          </a:r>
                          <a14:m>
                            <m:oMath xmlns:m="http://schemas.openxmlformats.org/officeDocument/2006/math">
                              <m:r>
                                <a:rPr sz="2000">
                                  <a:latin typeface="Cambria Math"/>
                                </a:rPr>
                                <m:t>4</m:t>
                              </m:r>
                              <m:d>
                                <m:dPr>
                                  <m:ctrlPr>
                                    <a:rPr sz="2000" i="1">
                                      <a:latin typeface="Cambria Math" panose="02040503050406030204" pitchFamily="18" charset="0"/>
                                    </a:rPr>
                                  </m:ctrlPr>
                                </m:dPr>
                                <m:e>
                                  <m:r>
                                    <a:rPr sz="2000">
                                      <a:latin typeface="Cambria Math"/>
                                    </a:rPr>
                                    <m:t>0</m:t>
                                  </m:r>
                                </m:e>
                              </m:d>
                              <m:r>
                                <a:rPr sz="2000">
                                  <a:latin typeface="Cambria Math"/>
                                </a:rPr>
                                <m:t>−3</m:t>
                              </m:r>
                              <m:r>
                                <a:rPr sz="2000">
                                  <a:latin typeface="Cambria Math"/>
                                </a:rPr>
                                <m:t>𝑦</m:t>
                              </m:r>
                              <m:r>
                                <a:rPr sz="2000">
                                  <a:latin typeface="Cambria Math"/>
                                </a:rPr>
                                <m:t>=12</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−3</m:t>
                              </m:r>
                              <m:d>
                                <m:dPr>
                                  <m:ctrlPr>
                                    <a:rPr sz="2000" i="1">
                                      <a:latin typeface="Cambria Math" panose="02040503050406030204" pitchFamily="18" charset="0"/>
                                    </a:rPr>
                                  </m:ctrlPr>
                                </m:dPr>
                                <m:e>
                                  <m:r>
                                    <a:rPr sz="2000">
                                      <a:latin typeface="Cambria Math"/>
                                    </a:rPr>
                                    <m:t>0</m:t>
                                  </m:r>
                                </m:e>
                              </m:d>
                              <m:r>
                                <a:rPr sz="2000">
                                  <a:latin typeface="Cambria Math"/>
                                </a:rPr>
                                <m:t>=12</m:t>
                              </m:r>
                            </m:oMath>
                          </a14:m>
                          <a:endParaRPr sz="2000" dirty="0"/>
                        </a:p>
                      </a:txBody>
                      <a:tcPr>
                        <a:lnR>
                          <a:noFill/>
                        </a:lnR>
                      </a:tcPr>
                    </a:tc>
                    <a:tc rowSpan="3">
                      <a:txBody>
                        <a:bodyPr/>
                        <a:lstStyle/>
                        <a:p>
                          <a:pPr algn="l">
                            <a:defRPr sz="1100" b="1"/>
                          </a:pPr>
                          <a:r>
                            <a:rPr sz="1800" b="0" dirty="0"/>
                            <a:t>Recall that the </a:t>
                          </a:r>
                          <a14:m>
                            <m:oMath xmlns:m="http://schemas.openxmlformats.org/officeDocument/2006/math">
                              <m:r>
                                <a:rPr sz="1800" b="0" i="1">
                                  <a:latin typeface="Cambria Math"/>
                                </a:rPr>
                                <m:t>𝑥</m:t>
                              </m:r>
                            </m:oMath>
                          </a14:m>
                          <a:r>
                            <a:rPr sz="1800" b="0" dirty="0"/>
                            <a:t>-intercept is found by setting </a:t>
                          </a:r>
                          <a14:m>
                            <m:oMath xmlns:m="http://schemas.openxmlformats.org/officeDocument/2006/math">
                              <m:r>
                                <a:rPr sz="1800" b="0" i="1">
                                  <a:latin typeface="Cambria Math"/>
                                </a:rPr>
                                <m:t>𝑦</m:t>
                              </m:r>
                            </m:oMath>
                          </a14:m>
                          <a:r>
                            <a:rPr sz="1800" b="0" dirty="0"/>
                            <a:t> equal to </a:t>
                          </a:r>
                          <a:r>
                            <a:rPr sz="1800" b="0" dirty="0">
                              <a:latin typeface="Cambria Math"/>
                            </a:rPr>
                            <a:t>0</a:t>
                          </a:r>
                          <a:r>
                            <a:rPr sz="1800" b="0" dirty="0"/>
                            <a:t> and solving for </a:t>
                          </a:r>
                          <a14:m>
                            <m:oMath xmlns:m="http://schemas.openxmlformats.org/officeDocument/2006/math">
                              <m:r>
                                <a:rPr sz="1800" b="0" i="1">
                                  <a:latin typeface="Cambria Math"/>
                                </a:rPr>
                                <m:t>𝑥</m:t>
                              </m:r>
                            </m:oMath>
                          </a14:m>
                          <a:r>
                            <a:rPr sz="1800" b="0" dirty="0"/>
                            <a:t>, and vice versa for the </a:t>
                          </a:r>
                          <a14:m>
                            <m:oMath xmlns:m="http://schemas.openxmlformats.org/officeDocument/2006/math">
                              <m:r>
                                <a:rPr sz="1800" b="0" i="1">
                                  <a:latin typeface="Cambria Math"/>
                                </a:rPr>
                                <m:t>𝑦</m:t>
                              </m:r>
                            </m:oMath>
                          </a14:m>
                          <a:r>
                            <a:rPr sz="1800" b="0" dirty="0"/>
                            <a:t>-intercept.</a:t>
                          </a:r>
                        </a:p>
                      </a:txBody>
                      <a:tcPr>
                        <a:lnL>
                          <a:noFill/>
                        </a:lnL>
                        <a:lnR>
                          <a:noFill/>
                        </a:lnR>
                        <a:lnT>
                          <a:noFill/>
                        </a:lnT>
                        <a:lnTlToBr w="12700" cmpd="sng">
                          <a:noFill/>
                          <a:prstDash val="solid"/>
                        </a:lnTlToBr>
                        <a:lnBlToTr w="12700" cmpd="sng">
                          <a:noFill/>
                          <a:prstDash val="solid"/>
                        </a:lnBlToTr>
                      </a:tcPr>
                    </a:tc>
                    <a:extLst>
                      <a:ext uri="{0D108BD9-81ED-4DB2-BD59-A6C34878D82A}">
                        <a16:rowId xmlns:a16="http://schemas.microsoft.com/office/drawing/2014/main" val="10001"/>
                      </a:ext>
                    </a:extLst>
                  </a:tr>
                  <a:tr h="506730">
                    <a:tc>
                      <a:txBody>
                        <a:bodyPr/>
                        <a:lstStyle/>
                        <a:p>
                          <a:pPr algn="r">
                            <a:defRPr sz="1600"/>
                          </a:pPr>
                          <a:r>
                            <a:rPr dirty="0"/>
                            <a:t>​</a:t>
                          </a:r>
                          <a14:m>
                            <m:oMath xmlns:m="http://schemas.openxmlformats.org/officeDocument/2006/math">
                              <m:r>
                                <a:rPr sz="2000">
                                  <a:latin typeface="Cambria Math"/>
                                </a:rPr>
                                <m:t>−3</m:t>
                              </m:r>
                              <m:r>
                                <a:rPr sz="2000">
                                  <a:latin typeface="Cambria Math"/>
                                </a:rPr>
                                <m:t>𝑦</m:t>
                              </m:r>
                              <m:r>
                                <a:rPr sz="2000">
                                  <a:latin typeface="Cambria Math"/>
                                </a:rPr>
                                <m:t>=12</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=12</m:t>
                              </m:r>
                            </m:oMath>
                          </a14:m>
                          <a:endParaRPr sz="2000" dirty="0"/>
                        </a:p>
                      </a:txBody>
                      <a:tcPr>
                        <a:lnR>
                          <a:noFill/>
                        </a:lnR>
                      </a:tcPr>
                    </a:tc>
                    <a:tc vMerge="1">
                      <a:txBody>
                        <a:bodyPr/>
                        <a:lstStyle/>
                        <a:p>
                          <a:pPr algn="l"/>
                          <a:endParaRPr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6730">
                    <a:tc>
                      <a:txBody>
                        <a:bodyPr/>
                        <a:lstStyle/>
                        <a:p>
                          <a:pPr algn="r">
                            <a:defRPr sz="1600"/>
                          </a:pPr>
                          <a:r>
                            <a:rPr sz="1800" dirty="0"/>
                            <a:t>​</a:t>
                          </a:r>
                          <a14:m>
                            <m:oMath xmlns:m="http://schemas.openxmlformats.org/officeDocument/2006/math">
                              <m:r>
                                <a:rPr sz="2000">
                                  <a:latin typeface="Cambria Math"/>
                                </a:rPr>
                                <m:t>𝑦</m:t>
                              </m:r>
                              <m:r>
                                <a:rPr sz="2000">
                                  <a:latin typeface="Cambria Math"/>
                                </a:rPr>
                                <m:t>=−4</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𝑥</m:t>
                              </m:r>
                              <m:r>
                                <a:rPr sz="2000">
                                  <a:latin typeface="Cambria Math"/>
                                </a:rPr>
                                <m:t>=3</m:t>
                              </m:r>
                            </m:oMath>
                          </a14:m>
                          <a:endParaRPr sz="2000" dirty="0"/>
                        </a:p>
                      </a:txBody>
                      <a:tcPr/>
                    </a:tc>
                    <a:tc vMerge="1">
                      <a:txBody>
                        <a:bodyPr/>
                        <a:lstStyle/>
                        <a:p>
                          <a:pPr algn="l"/>
                          <a:endParaRPr dirty="0"/>
                        </a:p>
                      </a:txBody>
                      <a:tcPr>
                        <a:lnT>
                          <a:noFill/>
                        </a:lnT>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8ADF80B1-0727-4F36-BA5B-E81CE23E5DC4}"/>
                  </a:ext>
                </a:extLst>
              </p:cNvPr>
              <p:cNvGraphicFramePr>
                <a:graphicFrameLocks/>
              </p:cNvGraphicFramePr>
              <p:nvPr>
                <p:extLst>
                  <p:ext uri="{D42A27DB-BD31-4B8C-83A1-F6EECF244321}">
                    <p14:modId xmlns:p14="http://schemas.microsoft.com/office/powerpoint/2010/main" val="3138373020"/>
                  </p:ext>
                </p:extLst>
              </p:nvPr>
            </p:nvGraphicFramePr>
            <p:xfrm>
              <a:off x="990600" y="2697480"/>
              <a:ext cx="8001001" cy="222123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1037167">
                      <a:extLst>
                        <a:ext uri="{9D8B030D-6E8A-4147-A177-3AD203B41FA5}">
                          <a16:colId xmlns:a16="http://schemas.microsoft.com/office/drawing/2014/main" val="20001"/>
                        </a:ext>
                      </a:extLst>
                    </a:gridCol>
                    <a:gridCol w="2074334">
                      <a:extLst>
                        <a:ext uri="{9D8B030D-6E8A-4147-A177-3AD203B41FA5}">
                          <a16:colId xmlns:a16="http://schemas.microsoft.com/office/drawing/2014/main" val="20002"/>
                        </a:ext>
                      </a:extLst>
                    </a:gridCol>
                    <a:gridCol w="2889250">
                      <a:extLst>
                        <a:ext uri="{9D8B030D-6E8A-4147-A177-3AD203B41FA5}">
                          <a16:colId xmlns:a16="http://schemas.microsoft.com/office/drawing/2014/main" val="20003"/>
                        </a:ext>
                      </a:extLst>
                    </a:gridCol>
                  </a:tblGrid>
                  <a:tr h="701040">
                    <a:tc gridSpan="3">
                      <a:txBody>
                        <a:bodyPr/>
                        <a:lstStyle/>
                        <a:p>
                          <a:endParaRPr lang="en-US"/>
                        </a:p>
                      </a:txBody>
                      <a:tcPr>
                        <a:blipFill>
                          <a:blip r:embed="rId2"/>
                          <a:stretch>
                            <a:fillRect r="-56310" b="-217391"/>
                          </a:stretch>
                        </a:blipFill>
                      </a:tcPr>
                    </a:tc>
                    <a:tc hMerge="1">
                      <a:txBody>
                        <a:bodyPr/>
                        <a:lstStyle/>
                        <a:p>
                          <a:endParaRPr/>
                        </a:p>
                      </a:txBody>
                      <a:tcPr/>
                    </a:tc>
                    <a:tc hMerge="1">
                      <a:txBody>
                        <a:bodyPr/>
                        <a:lstStyle/>
                        <a:p>
                          <a:endParaRPr/>
                        </a:p>
                      </a:txBody>
                      <a:tcPr/>
                    </a:tc>
                    <a:tc>
                      <a:txBody>
                        <a:bodyPr/>
                        <a:lstStyle/>
                        <a:p>
                          <a:pPr algn="l"/>
                          <a:endParaRPr dirty="0"/>
                        </a:p>
                      </a:txBody>
                      <a:tcPr>
                        <a:lnB>
                          <a:noFill/>
                        </a:lnB>
                      </a:tcPr>
                    </a:tc>
                    <a:extLst>
                      <a:ext uri="{0D108BD9-81ED-4DB2-BD59-A6C34878D82A}">
                        <a16:rowId xmlns:a16="http://schemas.microsoft.com/office/drawing/2014/main" val="10000"/>
                      </a:ext>
                    </a:extLst>
                  </a:tr>
                  <a:tr h="506730">
                    <a:tc>
                      <a:txBody>
                        <a:bodyPr/>
                        <a:lstStyle/>
                        <a:p>
                          <a:endParaRPr lang="en-US"/>
                        </a:p>
                      </a:txBody>
                      <a:tcPr>
                        <a:blipFill>
                          <a:blip r:embed="rId2"/>
                          <a:stretch>
                            <a:fillRect t="-138554" r="-300305" b="-201205"/>
                          </a:stretch>
                        </a:blipFill>
                      </a:tcPr>
                    </a:tc>
                    <a:tc>
                      <a:txBody>
                        <a:bodyPr/>
                        <a:lstStyle/>
                        <a:p>
                          <a:pPr algn="l">
                            <a:defRPr sz="1600"/>
                          </a:pPr>
                          <a:endParaRPr sz="1800" dirty="0"/>
                        </a:p>
                      </a:txBody>
                      <a:tcPr/>
                    </a:tc>
                    <a:tc>
                      <a:txBody>
                        <a:bodyPr/>
                        <a:lstStyle/>
                        <a:p>
                          <a:endParaRPr lang="en-US"/>
                        </a:p>
                      </a:txBody>
                      <a:tcPr>
                        <a:lnR>
                          <a:noFill/>
                        </a:lnR>
                        <a:blipFill>
                          <a:blip r:embed="rId2"/>
                          <a:stretch>
                            <a:fillRect l="-146334" t="-138554" r="-138710" b="-201205"/>
                          </a:stretch>
                        </a:blipFill>
                      </a:tcPr>
                    </a:tc>
                    <a:tc rowSpan="3">
                      <a:txBody>
                        <a:bodyPr/>
                        <a:lstStyle/>
                        <a:p>
                          <a:endParaRPr lang="en-US"/>
                        </a:p>
                      </a:txBody>
                      <a:tcPr>
                        <a:lnL>
                          <a:noFill/>
                        </a:lnL>
                        <a:lnR>
                          <a:noFill/>
                        </a:lnR>
                        <a:lnT>
                          <a:noFill/>
                        </a:lnT>
                        <a:lnTlToBr w="12700" cmpd="sng">
                          <a:noFill/>
                          <a:prstDash val="solid"/>
                        </a:lnTlToBr>
                        <a:lnBlToTr w="12700" cmpd="sng">
                          <a:noFill/>
                          <a:prstDash val="solid"/>
                        </a:lnBlToTr>
                        <a:blipFill>
                          <a:blip r:embed="rId2"/>
                          <a:stretch>
                            <a:fillRect l="-177215" t="-46000" r="211"/>
                          </a:stretch>
                        </a:blipFill>
                      </a:tcPr>
                    </a:tc>
                    <a:extLst>
                      <a:ext uri="{0D108BD9-81ED-4DB2-BD59-A6C34878D82A}">
                        <a16:rowId xmlns:a16="http://schemas.microsoft.com/office/drawing/2014/main" val="10001"/>
                      </a:ext>
                    </a:extLst>
                  </a:tr>
                  <a:tr h="506730">
                    <a:tc>
                      <a:txBody>
                        <a:bodyPr/>
                        <a:lstStyle/>
                        <a:p>
                          <a:endParaRPr lang="en-US"/>
                        </a:p>
                      </a:txBody>
                      <a:tcPr>
                        <a:blipFill>
                          <a:blip r:embed="rId2"/>
                          <a:stretch>
                            <a:fillRect t="-235714" r="-300305" b="-98810"/>
                          </a:stretch>
                        </a:blipFill>
                      </a:tcPr>
                    </a:tc>
                    <a:tc>
                      <a:txBody>
                        <a:bodyPr/>
                        <a:lstStyle/>
                        <a:p>
                          <a:pPr algn="l">
                            <a:defRPr sz="1600"/>
                          </a:pPr>
                          <a:endParaRPr sz="1800" dirty="0"/>
                        </a:p>
                      </a:txBody>
                      <a:tcPr/>
                    </a:tc>
                    <a:tc>
                      <a:txBody>
                        <a:bodyPr/>
                        <a:lstStyle/>
                        <a:p>
                          <a:endParaRPr lang="en-US"/>
                        </a:p>
                      </a:txBody>
                      <a:tcPr>
                        <a:lnR>
                          <a:noFill/>
                        </a:lnR>
                        <a:blipFill>
                          <a:blip r:embed="rId2"/>
                          <a:stretch>
                            <a:fillRect l="-146334" t="-235714" r="-138710" b="-98810"/>
                          </a:stretch>
                        </a:blipFill>
                      </a:tcPr>
                    </a:tc>
                    <a:tc vMerge="1">
                      <a:txBody>
                        <a:bodyPr/>
                        <a:lstStyle/>
                        <a:p>
                          <a:pPr algn="l"/>
                          <a:endParaRPr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6730">
                    <a:tc>
                      <a:txBody>
                        <a:bodyPr/>
                        <a:lstStyle/>
                        <a:p>
                          <a:endParaRPr lang="en-US"/>
                        </a:p>
                      </a:txBody>
                      <a:tcPr>
                        <a:blipFill>
                          <a:blip r:embed="rId2"/>
                          <a:stretch>
                            <a:fillRect t="-339759" r="-300305"/>
                          </a:stretch>
                        </a:blipFill>
                      </a:tcPr>
                    </a:tc>
                    <a:tc>
                      <a:txBody>
                        <a:bodyPr/>
                        <a:lstStyle/>
                        <a:p>
                          <a:pPr algn="l">
                            <a:defRPr sz="1600"/>
                          </a:pPr>
                          <a:endParaRPr sz="1800" dirty="0"/>
                        </a:p>
                      </a:txBody>
                      <a:tcPr/>
                    </a:tc>
                    <a:tc>
                      <a:txBody>
                        <a:bodyPr/>
                        <a:lstStyle/>
                        <a:p>
                          <a:endParaRPr lang="en-US"/>
                        </a:p>
                      </a:txBody>
                      <a:tcPr>
                        <a:blipFill>
                          <a:blip r:embed="rId2"/>
                          <a:stretch>
                            <a:fillRect l="-146334" t="-339759" r="-138710"/>
                          </a:stretch>
                        </a:blipFill>
                      </a:tcPr>
                    </a:tc>
                    <a:tc vMerge="1">
                      <a:txBody>
                        <a:bodyPr/>
                        <a:lstStyle/>
                        <a:p>
                          <a:pPr algn="l"/>
                          <a:endParaRPr dirty="0"/>
                        </a:p>
                      </a:txBody>
                      <a:tcPr>
                        <a:lnT>
                          <a:noFill/>
                        </a:lnT>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Calculating the Slope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14:m>
                  <m:oMath xmlns:m="http://schemas.openxmlformats.org/officeDocument/2006/math">
                    <m:r>
                      <a:rPr>
                        <a:latin typeface="Cambria Math" panose="02040503050406030204" pitchFamily="18" charset="0"/>
                      </a:rPr>
                      <m:t>𝑦</m:t>
                    </m:r>
                  </m:oMath>
                </a14:m>
                <a:r>
                  <a:rPr sz="2800" dirty="0"/>
                  <a:t>-intercept: </a:t>
                </a:r>
                <a14:m>
                  <m:oMath xmlns:m="http://schemas.openxmlformats.org/officeDocument/2006/math">
                    <m:r>
                      <a:rPr>
                        <a:latin typeface="Cambria Math" panose="02040503050406030204" pitchFamily="18" charset="0"/>
                      </a:rPr>
                      <m:t>(0,−4)</m:t>
                    </m:r>
                  </m:oMath>
                </a14:m>
                <a:endParaRPr sz="2800" dirty="0"/>
              </a:p>
              <a:p>
                <a:pPr>
                  <a:defRPr sz="2800"/>
                </a:pPr>
                <a:r>
                  <a:rPr dirty="0"/>
                  <a:t>​</a:t>
                </a:r>
                <a14:m>
                  <m:oMath xmlns:m="http://schemas.openxmlformats.org/officeDocument/2006/math">
                    <m:r>
                      <a:rPr>
                        <a:latin typeface="Cambria Math" panose="02040503050406030204" pitchFamily="18" charset="0"/>
                      </a:rPr>
                      <m:t>𝑥</m:t>
                    </m:r>
                  </m:oMath>
                </a14:m>
                <a:r>
                  <a:rPr sz="2800" dirty="0"/>
                  <a:t>-intercept: </a:t>
                </a:r>
                <a14:m>
                  <m:oMath xmlns:m="http://schemas.openxmlformats.org/officeDocument/2006/math">
                    <m:r>
                      <a:rPr>
                        <a:latin typeface="Cambria Math" panose="02040503050406030204" pitchFamily="18" charset="0"/>
                      </a:rPr>
                      <m:t>(3,0)</m:t>
                    </m:r>
                  </m:oMath>
                </a14:m>
                <a:endParaRPr lang="en-US" sz="2800" dirty="0"/>
              </a:p>
              <a:p>
                <a:pPr>
                  <a:defRPr sz="2800"/>
                </a:pPr>
                <a:r>
                  <a:rPr lang="en-US" dirty="0"/>
                  <a:t>Once we have two points, we apply the slope formula.</a:t>
                </a:r>
                <a:endParaRPr sz="2800" dirty="0"/>
              </a:p>
              <a:p>
                <a:pPr algn="ctr">
                  <a:defRPr sz="2800"/>
                </a:pPr>
                <a:r>
                  <a:rPr dirty="0"/>
                  <a:t>​slope </a:t>
                </a:r>
                <a14:m>
                  <m:oMath xmlns:m="http://schemas.openxmlformats.org/officeDocument/2006/math">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−4−0</m:t>
                        </m:r>
                      </m:num>
                      <m:den>
                        <m:r>
                          <a:rPr sz="3200">
                            <a:latin typeface="Cambria Math" panose="02040503050406030204" pitchFamily="18" charset="0"/>
                          </a:rPr>
                          <m:t>0−3</m:t>
                        </m:r>
                      </m:den>
                    </m:f>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m:t>
                        </m:r>
                      </m:num>
                      <m:den>
                        <m:r>
                          <a:rPr sz="3200">
                            <a:latin typeface="Cambria Math" panose="02040503050406030204" pitchFamily="18" charset="0"/>
                          </a:rPr>
                          <m:t>−3</m:t>
                        </m:r>
                      </m:den>
                    </m:f>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m:t>
                        </m:r>
                      </m:num>
                      <m:den>
                        <m:r>
                          <a:rPr sz="3200">
                            <a:latin typeface="Cambria Math" panose="02040503050406030204" pitchFamily="18" charset="0"/>
                          </a:rPr>
                          <m:t>3</m:t>
                        </m:r>
                      </m:den>
                    </m:f>
                  </m:oMath>
                </a14:m>
                <a:r>
                  <a:rPr sz="2800" dirty="0"/>
                  <a:t> </a:t>
                </a:r>
                <a:r>
                  <a:rPr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Calculating the Slope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514350" indent="-514350">
                  <a:buFont typeface="+mj-lt"/>
                  <a:buAutoNum type="alphaLcPeriod" startAt="2"/>
                  <a:defRPr sz="2000"/>
                </a:pPr>
                <a:r>
                  <a:rPr sz="2600" dirty="0"/>
                  <a:t>​</a:t>
                </a:r>
                <a14:m>
                  <m:oMath xmlns:m="http://schemas.openxmlformats.org/officeDocument/2006/math">
                    <m:r>
                      <a:rPr sz="2600">
                        <a:latin typeface="Cambria Math" panose="02040503050406030204" pitchFamily="18" charset="0"/>
                      </a:rPr>
                      <m:t>𝑥</m:t>
                    </m:r>
                  </m:oMath>
                </a14:m>
                <a:r>
                  <a:rPr sz="2600" dirty="0"/>
                  <a:t>-intercept: </a:t>
                </a:r>
                <a14:m>
                  <m:oMath xmlns:m="http://schemas.openxmlformats.org/officeDocument/2006/math">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9</m:t>
                        </m:r>
                      </m:num>
                      <m:den>
                        <m:r>
                          <a:rPr sz="2600">
                            <a:latin typeface="Cambria Math" panose="02040503050406030204" pitchFamily="18" charset="0"/>
                          </a:rPr>
                          <m:t>2</m:t>
                        </m:r>
                      </m:den>
                    </m:f>
                    <m:r>
                      <a:rPr sz="2600">
                        <a:latin typeface="Cambria Math" panose="02040503050406030204" pitchFamily="18" charset="0"/>
                      </a:rPr>
                      <m:t>,0)</m:t>
                    </m:r>
                  </m:oMath>
                </a14:m>
                <a:r>
                  <a:rPr sz="2600" dirty="0"/>
                  <a:t>  </a:t>
                </a:r>
                <a:endParaRPr lang="en-US" sz="2600" dirty="0"/>
              </a:p>
              <a:p>
                <a:pPr>
                  <a:defRPr sz="2000"/>
                </a:pPr>
                <a:r>
                  <a:rPr sz="2600" dirty="0"/>
                  <a:t>In this example, we have found the </a:t>
                </a:r>
                <a14:m>
                  <m:oMath xmlns:m="http://schemas.openxmlformats.org/officeDocument/2006/math">
                    <m:r>
                      <a:rPr sz="2600">
                        <a:latin typeface="Cambria Math"/>
                      </a:rPr>
                      <m:t>𝑥</m:t>
                    </m:r>
                  </m:oMath>
                </a14:m>
                <a:r>
                  <a:rPr sz="2600" dirty="0"/>
                  <a:t>-intercept. We do not have to find both intercepts; the point </a:t>
                </a:r>
                <a14:m>
                  <m:oMath xmlns:m="http://schemas.openxmlformats.org/officeDocument/2006/math">
                    <m:r>
                      <a:rPr sz="2600">
                        <a:latin typeface="Cambria Math"/>
                      </a:rPr>
                      <m:t>(1,1)</m:t>
                    </m:r>
                  </m:oMath>
                </a14:m>
                <a:r>
                  <a:rPr sz="2600" dirty="0"/>
                  <a:t> is on the line and is simple to use in calculation.</a:t>
                </a:r>
              </a:p>
              <a:p>
                <a:pPr>
                  <a:defRPr sz="2800"/>
                </a:pPr>
                <a:r>
                  <a:rPr sz="2600" dirty="0"/>
                  <a:t>​second point on the line: </a:t>
                </a:r>
                <a14:m>
                  <m:oMath xmlns:m="http://schemas.openxmlformats.org/officeDocument/2006/math">
                    <m:r>
                      <a:rPr sz="2600">
                        <a:latin typeface="Cambria Math" panose="02040503050406030204" pitchFamily="18" charset="0"/>
                      </a:rPr>
                      <m:t>(1,1)</m:t>
                    </m:r>
                  </m:oMath>
                </a14:m>
                <a:endParaRPr sz="2600" dirty="0"/>
              </a:p>
              <a:p>
                <a:pPr>
                  <a:defRPr sz="2800"/>
                </a:pPr>
                <a:r>
                  <a:rPr sz="2600" dirty="0"/>
                  <a:t>​slope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7</m:t>
                        </m:r>
                      </m:den>
                    </m:f>
                  </m:oMath>
                </a14:m>
                <a:endParaRPr dirty="0"/>
              </a:p>
              <a:p>
                <a:pPr marL="514350" indent="-514350">
                  <a:buFont typeface="+mj-lt"/>
                  <a:buAutoNum type="alphaLcPeriod" startAt="3"/>
                  <a:defRPr sz="2800"/>
                </a:pPr>
                <a:r>
                  <a:rPr sz="2600" dirty="0"/>
                  <a:t>​The equation is of the form </a:t>
                </a:r>
                <a14:m>
                  <m:oMath xmlns:m="http://schemas.openxmlformats.org/officeDocument/2006/math">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𝑐</m:t>
                    </m:r>
                  </m:oMath>
                </a14:m>
                <a:r>
                  <a:rPr sz="2600" dirty="0"/>
                  <a:t>, and is a vertical line. Therefore, the slope is undefined.</a:t>
                </a:r>
              </a:p>
              <a:p>
                <a:pPr marL="514350" indent="-514350">
                  <a:buFont typeface="+mj-lt"/>
                  <a:buAutoNum type="alphaLcPeriod" startAt="4"/>
                  <a:defRPr sz="2800"/>
                </a:pPr>
                <a:r>
                  <a:rPr sz="2600" dirty="0"/>
                  <a:t>​This equation is of the form </a:t>
                </a:r>
                <a14:m>
                  <m:oMath xmlns:m="http://schemas.openxmlformats.org/officeDocument/2006/math">
                    <m:r>
                      <a:rPr sz="2600">
                        <a:latin typeface="Cambria Math" panose="02040503050406030204" pitchFamily="18" charset="0"/>
                      </a:rPr>
                      <m:t>𝑦</m:t>
                    </m:r>
                    <m:r>
                      <a:rPr sz="2600">
                        <a:latin typeface="Cambria Math" panose="02040503050406030204" pitchFamily="18" charset="0"/>
                      </a:rPr>
                      <m:t>=</m:t>
                    </m:r>
                    <m:r>
                      <a:rPr sz="2600">
                        <a:latin typeface="Cambria Math" panose="02040503050406030204" pitchFamily="18" charset="0"/>
                      </a:rPr>
                      <m:t>𝑐</m:t>
                    </m:r>
                  </m:oMath>
                </a14:m>
                <a:r>
                  <a:rPr sz="2600" dirty="0"/>
                  <a:t>, and is a horizontal line. Therefore, it has a slope of </a:t>
                </a:r>
                <a:r>
                  <a:rPr sz="2600" dirty="0">
                    <a:latin typeface="Cambria Math"/>
                  </a:rPr>
                  <a:t>0</a:t>
                </a:r>
                <a:r>
                  <a:rPr sz="26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r="-370" b="-5031"/>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Slope-Intercept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lnSpcReduction="10000"/>
              </a:bodyPr>
              <a:lstStyle/>
              <a:p>
                <a:pPr algn="ctr">
                  <a:defRPr sz="2800" b="1"/>
                </a:pPr>
                <a:r>
                  <a:rPr dirty="0"/>
                  <a:t>Definition</a:t>
                </a:r>
              </a:p>
              <a:p>
                <a:pPr>
                  <a:defRPr sz="2800"/>
                </a:pPr>
                <a:r>
                  <a:rPr sz="2800" dirty="0"/>
                  <a:t>If the equation of a nonvertical line in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is solved for </a:t>
                </a:r>
                <a14:m>
                  <m:oMath xmlns:m="http://schemas.openxmlformats.org/officeDocument/2006/math">
                    <m:r>
                      <a:rPr>
                        <a:latin typeface="Cambria Math" panose="02040503050406030204" pitchFamily="18" charset="0"/>
                      </a:rPr>
                      <m:t>𝑦</m:t>
                    </m:r>
                  </m:oMath>
                </a14:m>
                <a:r>
                  <a:rPr sz="2800" dirty="0"/>
                  <a:t>, the result is an equation in </a:t>
                </a:r>
                <a:r>
                  <a:rPr sz="2800" b="1" dirty="0"/>
                  <a:t>slope-intercept form</a:t>
                </a:r>
                <a:r>
                  <a:rPr lang="en-US" sz="2800" dirty="0"/>
                  <a:t>.</a:t>
                </a:r>
                <a:endParaRPr sz="2800" dirty="0"/>
              </a:p>
              <a:p>
                <a:pPr algn="ctr">
                  <a:defRPr sz="2800"/>
                </a:pPr>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a14:m>
                <a:endParaRPr sz="2800" dirty="0"/>
              </a:p>
              <a:p>
                <a:pPr>
                  <a:defRPr sz="2800"/>
                </a:pPr>
                <a:r>
                  <a:rPr sz="2800" dirty="0"/>
                  <a:t>The constant </a:t>
                </a:r>
                <a14:m>
                  <m:oMath xmlns:m="http://schemas.openxmlformats.org/officeDocument/2006/math">
                    <m:r>
                      <a:rPr>
                        <a:latin typeface="Cambria Math" panose="02040503050406030204" pitchFamily="18" charset="0"/>
                      </a:rPr>
                      <m:t>𝑚</m:t>
                    </m:r>
                  </m:oMath>
                </a14:m>
                <a:r>
                  <a:rPr sz="2800" dirty="0"/>
                  <a:t> is the slope of the line, and the</a:t>
                </a:r>
                <a:br>
                  <a:rPr lang="en-US" sz="2800" dirty="0"/>
                </a:br>
                <a14:m>
                  <m:oMath xmlns:m="http://schemas.openxmlformats.org/officeDocument/2006/math">
                    <m:r>
                      <a:rPr>
                        <a:latin typeface="Cambria Math" panose="02040503050406030204" pitchFamily="18" charset="0"/>
                      </a:rPr>
                      <m:t>𝑦</m:t>
                    </m:r>
                  </m:oMath>
                </a14:m>
                <a:r>
                  <a:rPr sz="2800" dirty="0"/>
                  <a:t>-intercept of the line is </a:t>
                </a:r>
                <a14:m>
                  <m:oMath xmlns:m="http://schemas.openxmlformats.org/officeDocument/2006/math">
                    <m:r>
                      <a:rPr>
                        <a:latin typeface="Cambria Math" panose="02040503050406030204" pitchFamily="18" charset="0"/>
                      </a:rPr>
                      <m:t>(0,</m:t>
                    </m:r>
                    <m:r>
                      <a:rPr>
                        <a:latin typeface="Cambria Math" panose="02040503050406030204" pitchFamily="18" charset="0"/>
                      </a:rPr>
                      <m:t>𝑏</m:t>
                    </m:r>
                    <m:r>
                      <a:rPr>
                        <a:latin typeface="Cambria Math" panose="02040503050406030204" pitchFamily="18" charset="0"/>
                      </a:rPr>
                      <m:t>)</m:t>
                    </m:r>
                  </m:oMath>
                </a14:m>
                <a:r>
                  <a:rPr sz="2800" dirty="0"/>
                  <a:t>. </a:t>
                </a:r>
                <a:endParaRPr lang="en-US" sz="2800" dirty="0"/>
              </a:p>
              <a:p>
                <a:pPr>
                  <a:defRPr sz="2800"/>
                </a:pPr>
                <a:endParaRPr lang="en-US" dirty="0"/>
              </a:p>
              <a:p>
                <a:pPr>
                  <a:defRPr sz="2800"/>
                </a:pPr>
                <a:r>
                  <a:rPr sz="2800" dirty="0"/>
                  <a:t>If the variable </a:t>
                </a:r>
                <a14:m>
                  <m:oMath xmlns:m="http://schemas.openxmlformats.org/officeDocument/2006/math">
                    <m:r>
                      <a:rPr>
                        <a:latin typeface="Cambria Math" panose="02040503050406030204" pitchFamily="18" charset="0"/>
                      </a:rPr>
                      <m:t>𝑥</m:t>
                    </m:r>
                  </m:oMath>
                </a14:m>
                <a:r>
                  <a:rPr sz="2800" dirty="0"/>
                  <a:t> does not appear in the equation, the slope is </a:t>
                </a:r>
                <a:r>
                  <a:rPr sz="2800" dirty="0">
                    <a:latin typeface="Cambria Math"/>
                  </a:rPr>
                  <a:t>0</a:t>
                </a:r>
                <a:r>
                  <a:rPr sz="2800" dirty="0"/>
                  <a:t> and the equation is simply of the form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𝑏</m:t>
                    </m:r>
                  </m:oMath>
                </a14:m>
                <a:r>
                  <a:rPr sz="2800" dirty="0"/>
                  <a:t> and is a horizontal line.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a:stretch>
                  <a:fillRect l="-1328" t="-1899" r="-66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Slope-Intercept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slope-intercept form of the line to graph the equation </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Slope-Intercept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Solving the equation for </a:t>
                </a:r>
                <a14:m>
                  <m:oMath xmlns:m="http://schemas.openxmlformats.org/officeDocument/2006/math">
                    <m:r>
                      <a:rPr>
                        <a:latin typeface="Cambria Math" panose="02040503050406030204" pitchFamily="18" charset="0"/>
                      </a:rPr>
                      <m:t>𝑦</m:t>
                    </m:r>
                  </m:oMath>
                </a14:m>
                <a:r>
                  <a:rPr sz="2800" dirty="0"/>
                  <a:t> puts it in slope-intercept form.</a:t>
                </a:r>
                <a:r>
                  <a:rPr lang="en-US" dirty="0"/>
                  <a:t> </a:t>
                </a:r>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Once we have done this, we know that the line has a slope of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m:t>
                        </m:r>
                      </m:den>
                    </m:f>
                  </m:oMath>
                </a14:m>
                <a:r>
                  <a:rPr lang="ar-AE" dirty="0"/>
                  <a:t> </a:t>
                </a:r>
                <a:r>
                  <a:rPr lang="en-US" dirty="0"/>
                  <a:t>and crosses the </a:t>
                </a:r>
                <a14:m>
                  <m:oMath xmlns:m="http://schemas.openxmlformats.org/officeDocument/2006/math">
                    <m:r>
                      <a:rPr lang="en-US">
                        <a:latin typeface="Cambria Math" panose="02040503050406030204" pitchFamily="18" charset="0"/>
                      </a:rPr>
                      <m:t>𝑦</m:t>
                    </m:r>
                  </m:oMath>
                </a14:m>
                <a:r>
                  <a:rPr lang="en-US" dirty="0"/>
                  <a:t>-axis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oMath>
                </a14:m>
                <a:r>
                  <a:rPr lang="en-US" dirty="0"/>
                  <a:t>.</a:t>
                </a:r>
              </a:p>
              <a:p>
                <a:pPr>
                  <a:defRPr sz="2800"/>
                </a:pPr>
                <a:endParaRPr sz="2800" dirty="0"/>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b="-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6B5853E1-2567-4992-A872-01A4D39F41F4}"/>
                  </a:ext>
                </a:extLst>
              </p:cNvPr>
              <p:cNvGraphicFramePr>
                <a:graphicFrameLocks noGrp="1"/>
              </p:cNvGraphicFramePr>
              <p:nvPr>
                <p:extLst>
                  <p:ext uri="{D42A27DB-BD31-4B8C-83A1-F6EECF244321}">
                    <p14:modId xmlns:p14="http://schemas.microsoft.com/office/powerpoint/2010/main" val="1394088982"/>
                  </p:ext>
                </p:extLst>
              </p:nvPr>
            </p:nvGraphicFramePr>
            <p:xfrm>
              <a:off x="2286000" y="2057400"/>
              <a:ext cx="3657600" cy="189611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4</m:t>
                              </m:r>
                              <m:r>
                                <a:rPr sz="2800">
                                  <a:latin typeface="Cambria Math"/>
                                </a:rPr>
                                <m:t>𝑥</m:t>
                              </m:r>
                              <m:r>
                                <a:rPr sz="2800">
                                  <a:latin typeface="Cambria Math"/>
                                </a:rPr>
                                <m:t>−</m:t>
                              </m:r>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4</m:t>
                              </m:r>
                              <m:r>
                                <a:rPr sz="2800">
                                  <a:latin typeface="Cambria Math"/>
                                </a:rPr>
                                <m:t>𝑥</m:t>
                              </m:r>
                              <m:r>
                                <a:rPr sz="2800">
                                  <a:latin typeface="Cambria Math"/>
                                </a:rPr>
                                <m:t>+</m:t>
                              </m:r>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4</m:t>
                                  </m:r>
                                </m:num>
                                <m:den>
                                  <m:r>
                                    <a:rPr sz="2800">
                                      <a:latin typeface="Cambria Math"/>
                                    </a:rPr>
                                    <m:t>3</m:t>
                                  </m:r>
                                </m:den>
                              </m:f>
                              <m:r>
                                <a:rPr sz="2800">
                                  <a:latin typeface="Cambria Math"/>
                                </a:rPr>
                                <m:t>𝑥</m:t>
                              </m:r>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6" name="Table 5">
                <a:extLst>
                  <a:ext uri="{FF2B5EF4-FFF2-40B4-BE49-F238E27FC236}">
                    <a16:creationId xmlns:a16="http://schemas.microsoft.com/office/drawing/2014/main" id="{6B5853E1-2567-4992-A872-01A4D39F41F4}"/>
                  </a:ext>
                </a:extLst>
              </p:cNvPr>
              <p:cNvGraphicFramePr>
                <a:graphicFrameLocks noGrp="1"/>
              </p:cNvGraphicFramePr>
              <p:nvPr>
                <p:extLst>
                  <p:ext uri="{D42A27DB-BD31-4B8C-83A1-F6EECF244321}">
                    <p14:modId xmlns:p14="http://schemas.microsoft.com/office/powerpoint/2010/main" val="1394088982"/>
                  </p:ext>
                </p:extLst>
              </p:nvPr>
            </p:nvGraphicFramePr>
            <p:xfrm>
              <a:off x="2286000" y="2057400"/>
              <a:ext cx="3657600" cy="189611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100000" b="-228000"/>
                          </a:stretch>
                        </a:blipFill>
                      </a:tcPr>
                    </a:tc>
                    <a:tc>
                      <a:txBody>
                        <a:bodyPr/>
                        <a:lstStyle/>
                        <a:p>
                          <a:endParaRPr lang="en-US"/>
                        </a:p>
                      </a:txBody>
                      <a:tcPr marL="36576" marR="36576" marT="36576" marB="36576" anchor="ctr">
                        <a:blipFill>
                          <a:blip r:embed="rId3"/>
                          <a:stretch>
                            <a:fillRect l="-100000" t="-1000" b="-228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25743"/>
                          </a:stretch>
                        </a:blipFill>
                      </a:tcPr>
                    </a:tc>
                    <a:tc>
                      <a:txBody>
                        <a:bodyPr/>
                        <a:lstStyle/>
                        <a:p>
                          <a:endParaRPr lang="en-US"/>
                        </a:p>
                      </a:txBody>
                      <a:tcPr marL="36576" marR="36576" marT="36576" marB="36576" anchor="ctr">
                        <a:blipFill>
                          <a:blip r:embed="rId3"/>
                          <a:stretch>
                            <a:fillRect l="-100000" t="-100000" b="-125743"/>
                          </a:stretch>
                        </a:blipFill>
                      </a:tcPr>
                    </a:tc>
                    <a:extLst>
                      <a:ext uri="{0D108BD9-81ED-4DB2-BD59-A6C34878D82A}">
                        <a16:rowId xmlns:a16="http://schemas.microsoft.com/office/drawing/2014/main" val="10001"/>
                      </a:ext>
                    </a:extLst>
                  </a:tr>
                  <a:tr h="676910">
                    <a:tc>
                      <a:txBody>
                        <a:bodyPr/>
                        <a:lstStyle/>
                        <a:p>
                          <a:endParaRPr lang="en-US"/>
                        </a:p>
                      </a:txBody>
                      <a:tcPr marL="36576" marR="36576" marT="36576" marB="36576" anchor="ctr">
                        <a:blipFill>
                          <a:blip r:embed="rId3"/>
                          <a:stretch>
                            <a:fillRect t="-181982" r="-100000" b="-14414"/>
                          </a:stretch>
                        </a:blipFill>
                      </a:tcPr>
                    </a:tc>
                    <a:tc>
                      <a:txBody>
                        <a:bodyPr/>
                        <a:lstStyle/>
                        <a:p>
                          <a:endParaRPr lang="en-US"/>
                        </a:p>
                      </a:txBody>
                      <a:tcPr marL="36576" marR="36576" marT="36576" marB="36576" anchor="ctr">
                        <a:blipFill>
                          <a:blip r:embed="rId3"/>
                          <a:stretch>
                            <a:fillRect l="-100000" t="-181982" b="-1441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620B-936F-475B-AC21-45C8CE1E1192}"/>
              </a:ext>
            </a:extLst>
          </p:cNvPr>
          <p:cNvSpPr>
            <a:spLocks noGrp="1"/>
          </p:cNvSpPr>
          <p:nvPr>
            <p:ph type="title"/>
          </p:nvPr>
        </p:nvSpPr>
        <p:spPr/>
        <p:txBody>
          <a:bodyPr/>
          <a:lstStyle/>
          <a:p>
            <a:r>
              <a:rPr lang="en-US" dirty="0"/>
              <a:t>Example 3: Slope-Intercept Form of a Line (cont.)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DB4664-0478-450B-AD48-7A93B9159AE1}"/>
                  </a:ext>
                </a:extLst>
              </p:cNvPr>
              <p:cNvSpPr>
                <a:spLocks noGrp="1"/>
              </p:cNvSpPr>
              <p:nvPr>
                <p:ph type="body" sz="quarter" idx="10"/>
              </p:nvPr>
            </p:nvSpPr>
            <p:spPr/>
            <p:txBody>
              <a:bodyPr/>
              <a:lstStyle/>
              <a:p>
                <a:pPr>
                  <a:defRPr sz="2800"/>
                </a:pPr>
                <a:r>
                  <a:rPr lang="en-US" sz="2800" dirty="0"/>
                  <a:t>Immediately, we can plot the </a:t>
                </a:r>
                <a14:m>
                  <m:oMath xmlns:m="http://schemas.openxmlformats.org/officeDocument/2006/math">
                    <m:r>
                      <a:rPr lang="en-US">
                        <a:latin typeface="Cambria Math" panose="02040503050406030204" pitchFamily="18" charset="0"/>
                      </a:rPr>
                      <m:t>𝑦</m:t>
                    </m:r>
                  </m:oMath>
                </a14:m>
                <a:r>
                  <a:rPr lang="en-US" sz="2800" dirty="0"/>
                  <a:t>-intercept.</a:t>
                </a:r>
              </a:p>
              <a:p>
                <a:pPr>
                  <a:defRPr sz="2800"/>
                </a:pPr>
                <a:endParaRPr lang="en-US" sz="2800" dirty="0"/>
              </a:p>
              <a:p>
                <a:pPr>
                  <a:defRPr sz="2800"/>
                </a:pPr>
                <a:r>
                  <a:rPr lang="en-US" sz="2800" dirty="0"/>
                  <a:t>A second point can now be found by using the fact that slope is "rise over run." This means a second point must lie </a:t>
                </a:r>
                <a:r>
                  <a:rPr lang="en-US" sz="2800" dirty="0">
                    <a:latin typeface="Cambria Math"/>
                  </a:rPr>
                  <a:t>4</a:t>
                </a:r>
                <a:r>
                  <a:rPr lang="en-US" sz="2800" dirty="0"/>
                  <a:t> units up and </a:t>
                </a:r>
                <a:r>
                  <a:rPr lang="en-US" sz="2800" dirty="0">
                    <a:latin typeface="Cambria Math"/>
                  </a:rPr>
                  <a:t>3</a:t>
                </a:r>
                <a:r>
                  <a:rPr lang="en-US" sz="2800" dirty="0"/>
                  <a:t> units to the right, i.e. at </a:t>
                </a:r>
                <a14:m>
                  <m:oMath xmlns:m="http://schemas.openxmlformats.org/officeDocument/2006/math">
                    <m:r>
                      <a:rPr lang="en-US">
                        <a:latin typeface="Cambria Math" panose="02040503050406030204" pitchFamily="18" charset="0"/>
                      </a:rPr>
                      <m:t>(3,2)</m:t>
                    </m:r>
                  </m:oMath>
                </a14:m>
                <a:r>
                  <a:rPr lang="en-US" sz="2800" dirty="0"/>
                  <a:t>.</a:t>
                </a:r>
              </a:p>
              <a:p>
                <a:pPr>
                  <a:defRPr sz="2800"/>
                </a:pPr>
                <a:endParaRPr lang="en-US" dirty="0"/>
              </a:p>
              <a:p>
                <a:pPr>
                  <a:defRPr sz="2800"/>
                </a:pPr>
                <a:r>
                  <a:rPr lang="en-US" sz="2800" dirty="0"/>
                  <a:t>Alternatively, we could locate a second point by moving down </a:t>
                </a:r>
                <a:r>
                  <a:rPr lang="en-US" sz="2800" dirty="0">
                    <a:latin typeface="Cambria Math"/>
                  </a:rPr>
                  <a:t>4</a:t>
                </a:r>
                <a:r>
                  <a:rPr lang="en-US" sz="2800" dirty="0"/>
                  <a:t> units and moving to the left </a:t>
                </a:r>
                <a:r>
                  <a:rPr lang="en-US" sz="2800" dirty="0">
                    <a:latin typeface="Cambria Math"/>
                  </a:rPr>
                  <a:t>3</a:t>
                </a:r>
                <a:r>
                  <a:rPr lang="en-US" sz="2800" dirty="0"/>
                  <a:t> units.</a:t>
                </a:r>
              </a:p>
              <a:p>
                <a:pPr>
                  <a:defRPr sz="2800"/>
                </a:pPr>
                <a:endParaRPr lang="en-US" sz="2800" dirty="0"/>
              </a:p>
              <a:p>
                <a:endParaRPr lang="en-US" dirty="0"/>
              </a:p>
            </p:txBody>
          </p:sp>
        </mc:Choice>
        <mc:Fallback xmlns="">
          <p:sp>
            <p:nvSpPr>
              <p:cNvPr id="3" name="Text Placeholder 2">
                <a:extLst>
                  <a:ext uri="{FF2B5EF4-FFF2-40B4-BE49-F238E27FC236}">
                    <a16:creationId xmlns:a16="http://schemas.microsoft.com/office/drawing/2014/main" id="{9BDB4664-0478-450B-AD48-7A93B9159AE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extLst>
      <p:ext uri="{BB962C8B-B14F-4D97-AF65-F5344CB8AC3E}">
        <p14:creationId xmlns:p14="http://schemas.microsoft.com/office/powerpoint/2010/main" val="233912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Slope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Let </a:t>
                </a:r>
                <a14:m>
                  <m:oMath xmlns:m="http://schemas.openxmlformats.org/officeDocument/2006/math">
                    <m:r>
                      <a:rPr>
                        <a:latin typeface="Cambria Math" panose="02040503050406030204" pitchFamily="18" charset="0"/>
                      </a:rPr>
                      <m:t>𝐿</m:t>
                    </m:r>
                  </m:oMath>
                </a14:m>
                <a:r>
                  <a:rPr sz="2800"/>
                  <a:t> stand for a given line in the Cartesian plane, and let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a:t> be the coordinates of any two distinct points on </a:t>
                </a:r>
                <a14:m>
                  <m:oMath xmlns:m="http://schemas.openxmlformats.org/officeDocument/2006/math">
                    <m:r>
                      <a:rPr>
                        <a:latin typeface="Cambria Math" panose="02040503050406030204" pitchFamily="18" charset="0"/>
                      </a:rPr>
                      <m:t>𝐿</m:t>
                    </m:r>
                  </m:oMath>
                </a14:m>
                <a:r>
                  <a:rPr sz="2800"/>
                  <a:t>. The </a:t>
                </a:r>
                <a:r>
                  <a:rPr sz="2800" b="1"/>
                  <a:t>slope</a:t>
                </a:r>
                <a:r>
                  <a:rPr sz="2800"/>
                  <a:t> of the line </a:t>
                </a:r>
                <a14:m>
                  <m:oMath xmlns:m="http://schemas.openxmlformats.org/officeDocument/2006/math">
                    <m:r>
                      <a:rPr>
                        <a:latin typeface="Cambria Math" panose="02040503050406030204" pitchFamily="18" charset="0"/>
                      </a:rPr>
                      <m:t>𝐿</m:t>
                    </m:r>
                  </m:oMath>
                </a14:m>
                <a:r>
                  <a:rPr sz="2800"/>
                  <a:t> is the ratio </a:t>
                </a:r>
                <a14:m>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den>
                    </m:f>
                  </m:oMath>
                </a14:m>
                <a:r>
                  <a:rPr sz="2800"/>
                  <a:t>, which can be described in words as "change in </a:t>
                </a:r>
                <a14:m>
                  <m:oMath xmlns:m="http://schemas.openxmlformats.org/officeDocument/2006/math">
                    <m:r>
                      <a:rPr>
                        <a:latin typeface="Cambria Math" panose="02040503050406030204" pitchFamily="18" charset="0"/>
                      </a:rPr>
                      <m:t>𝑦</m:t>
                    </m:r>
                  </m:oMath>
                </a14:m>
                <a:r>
                  <a:rPr sz="2800"/>
                  <a:t> over change in </a:t>
                </a:r>
                <a14:m>
                  <m:oMath xmlns:m="http://schemas.openxmlformats.org/officeDocument/2006/math">
                    <m:r>
                      <a:rPr>
                        <a:latin typeface="Cambria Math" panose="02040503050406030204" pitchFamily="18" charset="0"/>
                      </a:rPr>
                      <m:t>𝑥</m:t>
                    </m:r>
                  </m:oMath>
                </a14:m>
                <a:r>
                  <a:rPr sz="2800"/>
                  <a:t> " or " rise over run."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Slope-Intercept Form of a Line (cont.)</a:t>
            </a:r>
          </a:p>
        </p:txBody>
      </p:sp>
      <p:pic>
        <p:nvPicPr>
          <p:cNvPr id="5" name="Content Placeholder 4">
            <a:extLst>
              <a:ext uri="{FF2B5EF4-FFF2-40B4-BE49-F238E27FC236}">
                <a16:creationId xmlns:a16="http://schemas.microsoft.com/office/drawing/2014/main" id="{EF128C71-6D2A-4681-9DEE-8F451C847DB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329907" cy="4329907"/>
          </a:xfrm>
        </p:spPr>
      </p:pic>
      <p:pic>
        <p:nvPicPr>
          <p:cNvPr id="4" name="Picture 3">
            <a:extLst>
              <a:ext uri="{FF2B5EF4-FFF2-40B4-BE49-F238E27FC236}">
                <a16:creationId xmlns:a16="http://schemas.microsoft.com/office/drawing/2014/main" id="{E42174A8-D710-419A-95A1-BBADC94B59B7}"/>
              </a:ext>
            </a:extLst>
          </p:cNvPr>
          <p:cNvPicPr>
            <a:picLocks noChangeAspect="1"/>
          </p:cNvPicPr>
          <p:nvPr/>
        </p:nvPicPr>
        <p:blipFill>
          <a:blip r:embed="rId4"/>
          <a:stretch>
            <a:fillRect/>
          </a:stretch>
        </p:blipFill>
        <p:spPr>
          <a:xfrm>
            <a:off x="3581400" y="5422327"/>
            <a:ext cx="1579001" cy="7498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Slope-Intercept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equation of the line that passes through the point </a:t>
                </a:r>
                <a14:m>
                  <m:oMath xmlns:m="http://schemas.openxmlformats.org/officeDocument/2006/math">
                    <m:r>
                      <a:rPr>
                        <a:latin typeface="Cambria Math" panose="02040503050406030204" pitchFamily="18" charset="0"/>
                      </a:rPr>
                      <m:t>(0,3)</m:t>
                    </m:r>
                  </m:oMath>
                </a14:m>
                <a:r>
                  <a:rPr sz="2800"/>
                  <a:t> and has a slope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a:t>. Then graph the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If a line is already in slope-intercept form, it's usually easiest to graph the line by plotting the </a:t>
                </a:r>
                <a14:m>
                  <m:oMath xmlns:m="http://schemas.openxmlformats.org/officeDocument/2006/math">
                    <m:r>
                      <a:rPr>
                        <a:latin typeface="Cambria Math" panose="02040503050406030204" pitchFamily="18" charset="0"/>
                      </a:rPr>
                      <m:t>𝑦</m:t>
                    </m:r>
                  </m:oMath>
                </a14:m>
                <a:r>
                  <a:rPr sz="2800"/>
                  <a:t>-intercept and then using the slope to find a second point.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476"/>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Slope-Intercept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First, we write the equation of this line in slope-intercept form. We are given the </a:t>
                </a:r>
                <a14:m>
                  <m:oMath xmlns:m="http://schemas.openxmlformats.org/officeDocument/2006/math">
                    <m:r>
                      <a:rPr>
                        <a:latin typeface="Cambria Math" panose="02040503050406030204" pitchFamily="18" charset="0"/>
                      </a:rPr>
                      <m:t>𝑦</m:t>
                    </m:r>
                  </m:oMath>
                </a14:m>
                <a:r>
                  <a:rPr sz="2800" dirty="0"/>
                  <a:t>-intercept of </a:t>
                </a:r>
                <a14:m>
                  <m:oMath xmlns:m="http://schemas.openxmlformats.org/officeDocument/2006/math">
                    <m:r>
                      <a:rPr>
                        <a:latin typeface="Cambria Math" panose="02040503050406030204" pitchFamily="18" charset="0"/>
                      </a:rPr>
                      <m:t>(0,3)</m:t>
                    </m:r>
                  </m:oMath>
                </a14:m>
                <a:r>
                  <a:rPr sz="2800" dirty="0"/>
                  <a:t> and the slope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endParaRPr lang="en-US" sz="2800" dirty="0"/>
              </a:p>
              <a:p>
                <a:pPr>
                  <a:defRPr sz="2800"/>
                </a:pPr>
                <a:r>
                  <a:rPr sz="2800" dirty="0"/>
                  <a:t>We can immediately write down the equation since the only information we need is the </a:t>
                </a:r>
                <a14:m>
                  <m:oMath xmlns:m="http://schemas.openxmlformats.org/officeDocument/2006/math">
                    <m:r>
                      <a:rPr>
                        <a:latin typeface="Cambria Math" panose="02040503050406030204" pitchFamily="18" charset="0"/>
                      </a:rPr>
                      <m:t>𝑦</m:t>
                    </m:r>
                  </m:oMath>
                </a14:m>
                <a:r>
                  <a:rPr sz="2800" dirty="0"/>
                  <a:t>-intercept and the slope.</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r>
                        <a:rPr>
                          <a:latin typeface="Cambria Math" panose="02040503050406030204" pitchFamily="18" charset="0"/>
                        </a:rPr>
                        <m:t>𝑥</m:t>
                      </m:r>
                      <m:r>
                        <a:rPr>
                          <a:latin typeface="Cambria Math" panose="02040503050406030204" pitchFamily="18" charset="0"/>
                        </a:rPr>
                        <m:t>+3</m:t>
                      </m:r>
                    </m:oMath>
                  </m:oMathPara>
                </a14:m>
                <a:endParaRPr sz="2800" dirty="0"/>
              </a:p>
              <a:p>
                <a:pPr>
                  <a:defRPr sz="2800"/>
                </a:pPr>
                <a:r>
                  <a:rPr sz="2800" dirty="0"/>
                  <a:t>We first plot the </a:t>
                </a:r>
                <a14:m>
                  <m:oMath xmlns:m="http://schemas.openxmlformats.org/officeDocument/2006/math">
                    <m:r>
                      <a:rPr>
                        <a:latin typeface="Cambria Math" panose="02040503050406030204" pitchFamily="18" charset="0"/>
                      </a:rPr>
                      <m:t>𝑦</m:t>
                    </m:r>
                  </m:oMath>
                </a14:m>
                <a:r>
                  <a:rPr sz="2800" dirty="0"/>
                  <a:t>-intercept, then move down </a:t>
                </a:r>
                <a:r>
                  <a:rPr sz="2800" dirty="0">
                    <a:latin typeface="Cambria Math"/>
                  </a:rPr>
                  <a:t>3</a:t>
                </a:r>
                <a:r>
                  <a:rPr sz="2800" dirty="0"/>
                  <a:t> units and to the right </a:t>
                </a:r>
                <a:r>
                  <a:rPr sz="2800" dirty="0">
                    <a:latin typeface="Cambria Math"/>
                  </a:rPr>
                  <a:t>5</a:t>
                </a:r>
                <a:r>
                  <a:rPr sz="2800" dirty="0"/>
                  <a:t> units to find a second point.</a:t>
                </a:r>
              </a:p>
              <a:p>
                <a:pPr>
                  <a:defRPr sz="2800"/>
                </a:pPr>
                <a:r>
                  <a:rPr sz="2800" dirty="0"/>
                  <a:t>Or, we could have plotted a second point by moving up </a:t>
                </a:r>
                <a:r>
                  <a:rPr sz="2800" dirty="0">
                    <a:latin typeface="Cambria Math"/>
                  </a:rPr>
                  <a:t>3</a:t>
                </a:r>
                <a:r>
                  <a:rPr sz="2800" dirty="0"/>
                  <a:t> units and to the left </a:t>
                </a:r>
                <a:r>
                  <a:rPr sz="2800" dirty="0">
                    <a:latin typeface="Cambria Math"/>
                  </a:rPr>
                  <a:t>5</a:t>
                </a:r>
                <a:r>
                  <a:rPr sz="2800" dirty="0"/>
                  <a:t> units. Both methods make use of the fact that the slope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96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Slope-Intercept Form of a Line (cont.)</a:t>
            </a:r>
          </a:p>
        </p:txBody>
      </p:sp>
      <p:pic>
        <p:nvPicPr>
          <p:cNvPr id="5" name="Content Placeholder 4">
            <a:extLst>
              <a:ext uri="{FF2B5EF4-FFF2-40B4-BE49-F238E27FC236}">
                <a16:creationId xmlns:a16="http://schemas.microsoft.com/office/drawing/2014/main" id="{F93A4B2A-AD4B-4165-9004-2C468DCA87B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7371D31F-F12C-4D97-8AF4-B7DA4BD14568}"/>
              </a:ext>
            </a:extLst>
          </p:cNvPr>
          <p:cNvPicPr>
            <a:picLocks noChangeAspect="1"/>
          </p:cNvPicPr>
          <p:nvPr/>
        </p:nvPicPr>
        <p:blipFill>
          <a:blip r:embed="rId4"/>
          <a:stretch>
            <a:fillRect/>
          </a:stretch>
        </p:blipFill>
        <p:spPr>
          <a:xfrm>
            <a:off x="3581400" y="5400388"/>
            <a:ext cx="1579001" cy="7498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Point-Slope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a:t>
                </a:r>
                <a:r>
                  <a:rPr sz="2800" b="1" dirty="0"/>
                  <a:t>point-slope form</a:t>
                </a:r>
                <a:r>
                  <a:rPr sz="2800" dirty="0"/>
                  <a:t> of the equation for the line passing through the point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with slope </a:t>
                </a:r>
                <a14:m>
                  <m:oMath xmlns:m="http://schemas.openxmlformats.org/officeDocument/2006/math">
                    <m:r>
                      <a:rPr>
                        <a:latin typeface="Cambria Math" panose="02040503050406030204" pitchFamily="18" charset="0"/>
                      </a:rPr>
                      <m:t>𝑚</m:t>
                    </m:r>
                  </m:oMath>
                </a14:m>
                <a:r>
                  <a:rPr sz="2800" dirty="0"/>
                  <a:t> is</a:t>
                </a:r>
              </a:p>
              <a:p>
                <a:pPr algn="ctr">
                  <a:defRPr sz="2800"/>
                </a:pPr>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𝑚</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oMath>
                </a14:m>
                <a:r>
                  <a:rPr sz="2800" dirty="0"/>
                  <a:t>.</a:t>
                </a:r>
              </a:p>
              <a:p>
                <a:pPr>
                  <a:defRPr sz="2800"/>
                </a:pPr>
                <a:endParaRPr lang="en-US" sz="2800" dirty="0"/>
              </a:p>
              <a:p>
                <a:pPr>
                  <a:defRPr sz="2800"/>
                </a:pPr>
                <a:r>
                  <a:rPr sz="2800" dirty="0"/>
                  <a:t>Note that </a:t>
                </a:r>
                <a14:m>
                  <m:oMath xmlns:m="http://schemas.openxmlformats.org/officeDocument/2006/math">
                    <m:r>
                      <a:rPr>
                        <a:latin typeface="Cambria Math" panose="02040503050406030204" pitchFamily="18" charset="0"/>
                      </a:rPr>
                      <m:t>𝑚</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oMath>
                </a14:m>
                <a:r>
                  <a:rPr sz="2800" dirty="0"/>
                  <a:t> are all constants, while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are variables. Note also that since </a:t>
                </a:r>
                <a:r>
                  <a:rPr lang="en-US" dirty="0"/>
                  <a:t>a </a:t>
                </a:r>
                <a:r>
                  <a:rPr sz="2800" dirty="0"/>
                  <a:t>line, by definition, has slope </a:t>
                </a:r>
                <a14:m>
                  <m:oMath xmlns:m="http://schemas.openxmlformats.org/officeDocument/2006/math">
                    <m:r>
                      <a:rPr>
                        <a:latin typeface="Cambria Math" panose="02040503050406030204" pitchFamily="18" charset="0"/>
                      </a:rPr>
                      <m:t>𝑚</m:t>
                    </m:r>
                  </m:oMath>
                </a14:m>
                <a:r>
                  <a:rPr sz="2800" dirty="0"/>
                  <a:t>, vertical lines cannot be described in this form.</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Point-Slope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equation, in slope-intercept form, of the line that passes through the point </a:t>
                </a:r>
                <a14:m>
                  <m:oMath xmlns:m="http://schemas.openxmlformats.org/officeDocument/2006/math">
                    <m:r>
                      <a:rPr>
                        <a:latin typeface="Cambria Math" panose="02040503050406030204" pitchFamily="18" charset="0"/>
                      </a:rPr>
                      <m:t>(−2,5)</m:t>
                    </m:r>
                  </m:oMath>
                </a14:m>
                <a:r>
                  <a:rPr sz="2800"/>
                  <a:t> with slope </a:t>
                </a:r>
                <a:r>
                  <a:rPr sz="2800">
                    <a:latin typeface="Cambria Math"/>
                  </a:rPr>
                  <a:t>3</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When asked for an equation in either standard form or slope-intercept form, it's frequently easiest to write the point-slope form and then convert the equation to the desired form.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Point-Slope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Since we are given the slope of the line and a point on the line, we can substitute directly into the point-slope form, then solve for </a:t>
                </a:r>
                <a14:m>
                  <m:oMath xmlns:m="http://schemas.openxmlformats.org/officeDocument/2006/math">
                    <m:r>
                      <a:rPr>
                        <a:latin typeface="Cambria Math" panose="02040503050406030204" pitchFamily="18" charset="0"/>
                      </a:rPr>
                      <m:t>𝑦</m:t>
                    </m:r>
                  </m:oMath>
                </a14:m>
                <a:r>
                  <a:rPr sz="2800"/>
                  <a:t> to obtain the slope-intercept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Point-Slope Form of a Line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68208100"/>
                  </p:ext>
                </p:extLst>
              </p:nvPr>
            </p:nvGraphicFramePr>
            <p:xfrm>
              <a:off x="457200" y="1105523"/>
              <a:ext cx="8229600" cy="279812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643447">
                      <a:extLst>
                        <a:ext uri="{9D8B030D-6E8A-4147-A177-3AD203B41FA5}">
                          <a16:colId xmlns:a16="http://schemas.microsoft.com/office/drawing/2014/main" val="20001"/>
                        </a:ext>
                      </a:extLst>
                    </a:gridCol>
                    <a:gridCol w="2842953">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m:t>
                              </m:r>
                              <m:sSub>
                                <m:sSubPr>
                                  <m:ctrlPr>
                                    <a:rPr sz="2800" i="1">
                                      <a:latin typeface="Cambria Math" panose="02040503050406030204" pitchFamily="18" charset="0"/>
                                    </a:rPr>
                                  </m:ctrlPr>
                                </m:sSubPr>
                                <m:e>
                                  <m:r>
                                    <a:rPr sz="2800">
                                      <a:latin typeface="Cambria Math"/>
                                    </a:rPr>
                                    <m:t>𝑦</m:t>
                                  </m:r>
                                </m:e>
                                <m:sub>
                                  <m:r>
                                    <a:rPr sz="2800">
                                      <a:latin typeface="Cambria Math"/>
                                    </a:rPr>
                                    <m:t>1</m:t>
                                  </m:r>
                                </m:sub>
                              </m:sSub>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𝑚</m:t>
                              </m:r>
                              <m:d>
                                <m:dPr>
                                  <m:ctrlPr>
                                    <a:rPr sz="2800" i="1">
                                      <a:latin typeface="Cambria Math" panose="02040503050406030204" pitchFamily="18" charset="0"/>
                                    </a:rPr>
                                  </m:ctrlPr>
                                </m:dPr>
                                <m:e>
                                  <m:r>
                                    <a:rPr sz="2800">
                                      <a:latin typeface="Cambria Math"/>
                                    </a:rPr>
                                    <m:t>𝑥</m:t>
                                  </m:r>
                                  <m:r>
                                    <a:rPr sz="2800">
                                      <a:latin typeface="Cambria Math"/>
                                    </a:rPr>
                                    <m:t>−</m:t>
                                  </m:r>
                                  <m:sSub>
                                    <m:sSubPr>
                                      <m:ctrlPr>
                                        <a:rPr sz="2800" i="1">
                                          <a:latin typeface="Cambria Math" panose="02040503050406030204" pitchFamily="18" charset="0"/>
                                        </a:rPr>
                                      </m:ctrlPr>
                                    </m:sSubPr>
                                    <m:e>
                                      <m:r>
                                        <a:rPr sz="2800">
                                          <a:latin typeface="Cambria Math"/>
                                        </a:rPr>
                                        <m:t>𝑥</m:t>
                                      </m:r>
                                    </m:e>
                                    <m:sub>
                                      <m:r>
                                        <a:rPr sz="2800">
                                          <a:latin typeface="Cambria Math"/>
                                        </a:rPr>
                                        <m:t>1</m:t>
                                      </m:r>
                                    </m:sub>
                                  </m:sSub>
                                </m:e>
                              </m:d>
                            </m:oMath>
                          </a14:m>
                          <a:endParaRPr sz="2800" dirty="0"/>
                        </a:p>
                      </a:txBody>
                      <a:tcPr/>
                    </a:tc>
                    <a:tc>
                      <a:txBody>
                        <a:bodyPr/>
                        <a:lstStyle/>
                        <a:p>
                          <a:pPr algn="l"/>
                          <a:r>
                            <a:rPr lang="en-US" sz="2000" dirty="0"/>
                            <a:t>The point-slope form</a:t>
                          </a:r>
                          <a:endParaRPr sz="2000" dirty="0"/>
                        </a:p>
                      </a:txBody>
                      <a:tcP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m:t>
                                  </m:r>
                                  <m:d>
                                    <m:dPr>
                                      <m:ctrlPr>
                                        <a:rPr sz="2800" i="1">
                                          <a:latin typeface="Cambria Math" panose="02040503050406030204" pitchFamily="18" charset="0"/>
                                        </a:rPr>
                                      </m:ctrlPr>
                                    </m:dPr>
                                    <m:e>
                                      <m:r>
                                        <a:rPr sz="2800">
                                          <a:latin typeface="Cambria Math"/>
                                        </a:rPr>
                                        <m:t>−2</m:t>
                                      </m:r>
                                    </m:e>
                                  </m:d>
                                </m:e>
                              </m:d>
                            </m:oMath>
                          </a14:m>
                          <a:endParaRPr sz="2800" dirty="0"/>
                        </a:p>
                      </a:txBody>
                      <a:tcPr/>
                    </a:tc>
                    <a:tc>
                      <a:txBody>
                        <a:bodyPr/>
                        <a:lstStyle/>
                        <a:p>
                          <a:pPr algn="l">
                            <a:defRPr b="1"/>
                          </a:pPr>
                          <a:r>
                            <a:rPr dirty="0"/>
                            <a:t> </a:t>
                          </a:r>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oMath>
                          </a14:m>
                          <a:endParaRPr sz="2800" dirty="0"/>
                        </a:p>
                      </a:txBody>
                      <a:tcPr/>
                    </a:tc>
                    <a:tc>
                      <a:txBody>
                        <a:bodyPr/>
                        <a:lstStyle/>
                        <a:p>
                          <a:pPr algn="l"/>
                          <a:endParaRPr sz="200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+6</m:t>
                              </m:r>
                            </m:oMath>
                          </a14:m>
                          <a:endParaRPr sz="2800" dirty="0"/>
                        </a:p>
                      </a:txBody>
                      <a:tcPr/>
                    </a:tc>
                    <a:tc>
                      <a:txBody>
                        <a:bodyPr/>
                        <a:lstStyle/>
                        <a:p>
                          <a:pPr algn="l"/>
                          <a:endParaRPr/>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+11</m:t>
                              </m:r>
                            </m:oMath>
                          </a14:m>
                          <a:endParaRPr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000" b="0" dirty="0"/>
                            <a:t>The slope-intercept form</a:t>
                          </a:r>
                        </a:p>
                        <a:p>
                          <a:pPr algn="l">
                            <a:defRPr b="1"/>
                          </a:pPr>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68208100"/>
                  </p:ext>
                </p:extLst>
              </p:nvPr>
            </p:nvGraphicFramePr>
            <p:xfrm>
              <a:off x="457200" y="1105523"/>
              <a:ext cx="8229600" cy="279812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643447">
                      <a:extLst>
                        <a:ext uri="{9D8B030D-6E8A-4147-A177-3AD203B41FA5}">
                          <a16:colId xmlns:a16="http://schemas.microsoft.com/office/drawing/2014/main" val="20001"/>
                        </a:ext>
                      </a:extLst>
                    </a:gridCol>
                    <a:gridCol w="2842953">
                      <a:extLst>
                        <a:ext uri="{9D8B030D-6E8A-4147-A177-3AD203B41FA5}">
                          <a16:colId xmlns:a16="http://schemas.microsoft.com/office/drawing/2014/main" val="20002"/>
                        </a:ext>
                      </a:extLst>
                    </a:gridCol>
                  </a:tblGrid>
                  <a:tr h="518160">
                    <a:tc>
                      <a:txBody>
                        <a:bodyPr/>
                        <a:lstStyle/>
                        <a:p>
                          <a:endParaRPr lang="en-US"/>
                        </a:p>
                      </a:txBody>
                      <a:tcPr>
                        <a:blipFill>
                          <a:blip r:embed="rId2"/>
                          <a:stretch>
                            <a:fillRect t="-10588" r="-200000" b="-444706"/>
                          </a:stretch>
                        </a:blipFill>
                      </a:tcPr>
                    </a:tc>
                    <a:tc>
                      <a:txBody>
                        <a:bodyPr/>
                        <a:lstStyle/>
                        <a:p>
                          <a:endParaRPr lang="en-US"/>
                        </a:p>
                      </a:txBody>
                      <a:tcPr>
                        <a:blipFill>
                          <a:blip r:embed="rId2"/>
                          <a:stretch>
                            <a:fillRect l="-103687" t="-10588" r="-107373" b="-444706"/>
                          </a:stretch>
                        </a:blipFill>
                      </a:tcPr>
                    </a:tc>
                    <a:tc>
                      <a:txBody>
                        <a:bodyPr/>
                        <a:lstStyle/>
                        <a:p>
                          <a:pPr algn="l"/>
                          <a:r>
                            <a:rPr lang="en-US" sz="2000" dirty="0"/>
                            <a:t>The point-slope form</a:t>
                          </a:r>
                          <a:endParaRPr sz="2000" dirty="0"/>
                        </a:p>
                      </a:txBody>
                      <a:tcPr/>
                    </a:tc>
                    <a:extLst>
                      <a:ext uri="{0D108BD9-81ED-4DB2-BD59-A6C34878D82A}">
                        <a16:rowId xmlns:a16="http://schemas.microsoft.com/office/drawing/2014/main" val="10000"/>
                      </a:ext>
                    </a:extLst>
                  </a:tr>
                  <a:tr h="573088">
                    <a:tc>
                      <a:txBody>
                        <a:bodyPr/>
                        <a:lstStyle/>
                        <a:p>
                          <a:endParaRPr lang="en-US"/>
                        </a:p>
                      </a:txBody>
                      <a:tcPr>
                        <a:blipFill>
                          <a:blip r:embed="rId2"/>
                          <a:stretch>
                            <a:fillRect t="-100000" r="-200000" b="-302128"/>
                          </a:stretch>
                        </a:blipFill>
                      </a:tcPr>
                    </a:tc>
                    <a:tc>
                      <a:txBody>
                        <a:bodyPr/>
                        <a:lstStyle/>
                        <a:p>
                          <a:endParaRPr lang="en-US"/>
                        </a:p>
                      </a:txBody>
                      <a:tcPr>
                        <a:blipFill>
                          <a:blip r:embed="rId2"/>
                          <a:stretch>
                            <a:fillRect l="-103687" t="-100000" r="-107373" b="-302128"/>
                          </a:stretch>
                        </a:blipFill>
                      </a:tcPr>
                    </a:tc>
                    <a:tc>
                      <a:txBody>
                        <a:bodyPr/>
                        <a:lstStyle/>
                        <a:p>
                          <a:pPr algn="l">
                            <a:defRPr b="1"/>
                          </a:pPr>
                          <a:r>
                            <a:rPr dirty="0"/>
                            <a:t> </a:t>
                          </a:r>
                        </a:p>
                      </a:txBody>
                      <a:tcPr/>
                    </a:tc>
                    <a:extLst>
                      <a:ext uri="{0D108BD9-81ED-4DB2-BD59-A6C34878D82A}">
                        <a16:rowId xmlns:a16="http://schemas.microsoft.com/office/drawing/2014/main" val="10001"/>
                      </a:ext>
                    </a:extLst>
                  </a:tr>
                  <a:tr h="518160">
                    <a:tc>
                      <a:txBody>
                        <a:bodyPr/>
                        <a:lstStyle/>
                        <a:p>
                          <a:endParaRPr lang="en-US"/>
                        </a:p>
                      </a:txBody>
                      <a:tcPr>
                        <a:blipFill>
                          <a:blip r:embed="rId2"/>
                          <a:stretch>
                            <a:fillRect t="-218605" r="-200000" b="-230233"/>
                          </a:stretch>
                        </a:blipFill>
                      </a:tcPr>
                    </a:tc>
                    <a:tc>
                      <a:txBody>
                        <a:bodyPr/>
                        <a:lstStyle/>
                        <a:p>
                          <a:endParaRPr lang="en-US"/>
                        </a:p>
                      </a:txBody>
                      <a:tcPr>
                        <a:blipFill>
                          <a:blip r:embed="rId2"/>
                          <a:stretch>
                            <a:fillRect l="-103687" t="-218605" r="-107373" b="-230233"/>
                          </a:stretch>
                        </a:blipFill>
                      </a:tcPr>
                    </a:tc>
                    <a:tc>
                      <a:txBody>
                        <a:bodyPr/>
                        <a:lstStyle/>
                        <a:p>
                          <a:pPr algn="l"/>
                          <a:endParaRPr sz="2000" dirty="0"/>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t="-322353" r="-200000" b="-132941"/>
                          </a:stretch>
                        </a:blipFill>
                      </a:tcPr>
                    </a:tc>
                    <a:tc>
                      <a:txBody>
                        <a:bodyPr/>
                        <a:lstStyle/>
                        <a:p>
                          <a:endParaRPr lang="en-US"/>
                        </a:p>
                      </a:txBody>
                      <a:tcPr>
                        <a:blipFill>
                          <a:blip r:embed="rId2"/>
                          <a:stretch>
                            <a:fillRect l="-103687" t="-322353" r="-107373" b="-132941"/>
                          </a:stretch>
                        </a:blipFill>
                      </a:tcPr>
                    </a:tc>
                    <a:tc>
                      <a:txBody>
                        <a:bodyPr/>
                        <a:lstStyle/>
                        <a:p>
                          <a:pPr algn="l"/>
                          <a:endParaRPr/>
                        </a:p>
                      </a:txBody>
                      <a:tcPr/>
                    </a:tc>
                    <a:extLst>
                      <a:ext uri="{0D108BD9-81ED-4DB2-BD59-A6C34878D82A}">
                        <a16:rowId xmlns:a16="http://schemas.microsoft.com/office/drawing/2014/main" val="10003"/>
                      </a:ext>
                    </a:extLst>
                  </a:tr>
                  <a:tr h="670560">
                    <a:tc>
                      <a:txBody>
                        <a:bodyPr/>
                        <a:lstStyle/>
                        <a:p>
                          <a:endParaRPr lang="en-US"/>
                        </a:p>
                      </a:txBody>
                      <a:tcPr>
                        <a:blipFill>
                          <a:blip r:embed="rId2"/>
                          <a:stretch>
                            <a:fillRect t="-326364" r="-200000" b="-2727"/>
                          </a:stretch>
                        </a:blipFill>
                      </a:tcPr>
                    </a:tc>
                    <a:tc>
                      <a:txBody>
                        <a:bodyPr/>
                        <a:lstStyle/>
                        <a:p>
                          <a:endParaRPr lang="en-US"/>
                        </a:p>
                      </a:txBody>
                      <a:tcPr>
                        <a:blipFill>
                          <a:blip r:embed="rId2"/>
                          <a:stretch>
                            <a:fillRect l="-103687" t="-326364" r="-107373" b="-272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000" b="0" dirty="0"/>
                            <a:t>The slope-intercept form</a:t>
                          </a:r>
                        </a:p>
                        <a:p>
                          <a:pPr algn="l">
                            <a:defRPr b="1"/>
                          </a:pPr>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Rise and Run between Two Points</a:t>
            </a:r>
            <a:endParaRPr dirty="0"/>
          </a:p>
        </p:txBody>
      </p:sp>
      <p:sp>
        <p:nvSpPr>
          <p:cNvPr id="8" name="Content Placeholder 7">
            <a:extLst>
              <a:ext uri="{FF2B5EF4-FFF2-40B4-BE49-F238E27FC236}">
                <a16:creationId xmlns:a16="http://schemas.microsoft.com/office/drawing/2014/main" id="{54BEA9F6-CC29-4504-AB2B-C36FB1E0D4F8}"/>
              </a:ext>
            </a:extLst>
          </p:cNvPr>
          <p:cNvSpPr>
            <a:spLocks noGrp="1"/>
          </p:cNvSpPr>
          <p:nvPr>
            <p:ph sz="quarter" idx="11"/>
          </p:nvPr>
        </p:nvSpPr>
        <p:spPr/>
        <p:txBody>
          <a:bodyPr/>
          <a:lstStyle/>
          <a:p>
            <a:endParaRPr lang="en-US"/>
          </a:p>
        </p:txBody>
      </p:sp>
      <p:pic>
        <p:nvPicPr>
          <p:cNvPr id="10" name="Picture 9">
            <a:extLst>
              <a:ext uri="{FF2B5EF4-FFF2-40B4-BE49-F238E27FC236}">
                <a16:creationId xmlns:a16="http://schemas.microsoft.com/office/drawing/2014/main" id="{AA6F5FCA-F3F4-4F7F-BAC9-ED6560CDB81C}"/>
              </a:ext>
            </a:extLst>
          </p:cNvPr>
          <p:cNvPicPr>
            <a:picLocks noChangeAspect="1"/>
          </p:cNvPicPr>
          <p:nvPr/>
        </p:nvPicPr>
        <p:blipFill>
          <a:blip r:embed="rId2"/>
          <a:stretch>
            <a:fillRect/>
          </a:stretch>
        </p:blipFill>
        <p:spPr>
          <a:xfrm>
            <a:off x="2163871" y="1051354"/>
            <a:ext cx="4816257" cy="4755292"/>
          </a:xfrm>
          <a:prstGeom prst="rect">
            <a:avLst/>
          </a:prstGeom>
        </p:spPr>
      </p:pic>
    </p:spTree>
    <p:extLst>
      <p:ext uri="{BB962C8B-B14F-4D97-AF65-F5344CB8AC3E}">
        <p14:creationId xmlns:p14="http://schemas.microsoft.com/office/powerpoint/2010/main" val="277172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the Point-Slope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equation, in slope-intercept form, of the line that passes through the two points </a:t>
                </a:r>
                <a14:m>
                  <m:oMath xmlns:m="http://schemas.openxmlformats.org/officeDocument/2006/math">
                    <m:r>
                      <a:rPr>
                        <a:latin typeface="Cambria Math" panose="02040503050406030204" pitchFamily="18" charset="0"/>
                      </a:rPr>
                      <m:t>(−3,−2)</m:t>
                    </m:r>
                  </m:oMath>
                </a14:m>
                <a:r>
                  <a:rPr sz="2800"/>
                  <a:t> and </a:t>
                </a:r>
                <a14:m>
                  <m:oMath xmlns:m="http://schemas.openxmlformats.org/officeDocument/2006/math">
                    <m:r>
                      <a:rPr>
                        <a:latin typeface="Cambria Math" panose="02040503050406030204" pitchFamily="18" charset="0"/>
                      </a:rPr>
                      <m:t>(1,6)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Point-Slope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We already have a point (actually, two) on the line, but we still need the slope to use the point-slope form. We can calculate this using the two points and the slope</a:t>
                </a:r>
                <a:r>
                  <a:rPr lang="en-US" sz="2800" dirty="0"/>
                  <a:t> formula.</a:t>
                </a:r>
                <a:endParaRPr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𝑚</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−2−6</m:t>
                          </m:r>
                        </m:num>
                        <m:den>
                          <m:r>
                            <a:rPr>
                              <a:latin typeface="Cambria Math" panose="02040503050406030204" pitchFamily="18" charset="0"/>
                            </a:rPr>
                            <m:t>−3−1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−4</m:t>
                          </m:r>
                        </m:den>
                      </m:f>
                      <m:r>
                        <a:rPr>
                          <a:latin typeface="Cambria Math" panose="02040503050406030204" pitchFamily="18" charset="0"/>
                        </a:rPr>
                        <m:t>=2</m:t>
                      </m:r>
                    </m:oMath>
                  </m:oMathPara>
                </a14:m>
                <a:endParaRPr sz="2800" dirty="0"/>
              </a:p>
              <a:p>
                <a:pPr>
                  <a:defRPr sz="2800"/>
                </a:pPr>
                <a:r>
                  <a:rPr sz="2800" dirty="0"/>
                  <a:t>Now we can substitute into the point-slope form, then solve for </a:t>
                </a:r>
                <a14:m>
                  <m:oMath xmlns:m="http://schemas.openxmlformats.org/officeDocument/2006/math">
                    <m:r>
                      <a:rPr>
                        <a:latin typeface="Cambria Math" panose="02040503050406030204" pitchFamily="18" charset="0"/>
                      </a:rPr>
                      <m:t>𝑦</m:t>
                    </m:r>
                  </m:oMath>
                </a14:m>
                <a:r>
                  <a:rPr sz="2800" dirty="0"/>
                  <a:t> to obtain the desired slope-intercept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Point-Slope Form of a Line (cont.)</a:t>
            </a:r>
          </a:p>
        </p:txBody>
      </p:sp>
      <p:sp>
        <p:nvSpPr>
          <p:cNvPr id="3" name="Text Placeholder 2"/>
          <p:cNvSpPr>
            <a:spLocks noGrp="1"/>
          </p:cNvSpPr>
          <p:nvPr>
            <p:ph type="body" sz="quarter" idx="10"/>
          </p:nvPr>
        </p:nvSpPr>
        <p:spPr/>
        <p:txBody>
          <a:bodyPr>
            <a:normAutofit/>
          </a:bodyPr>
          <a:lstStyle/>
          <a:p>
            <a:endParaRPr lang="en-US" b="0" dirty="0"/>
          </a:p>
          <a:p>
            <a:endParaRPr lang="en-US" dirty="0"/>
          </a:p>
          <a:p>
            <a:endParaRPr lang="en-US" b="0" dirty="0"/>
          </a:p>
          <a:p>
            <a:endParaRPr lang="en-US" dirty="0"/>
          </a:p>
          <a:p>
            <a:endParaRPr lang="en-US" b="0" dirty="0"/>
          </a:p>
          <a:p>
            <a:endParaRPr lang="en-US" dirty="0"/>
          </a:p>
          <a:p>
            <a:r>
              <a:rPr lang="en-US" b="0" dirty="0"/>
              <a:t>Note that no matter which point we substitute into the point-slope form, the resulting slope-intercept equation is the same.</a:t>
            </a:r>
          </a:p>
          <a:p>
            <a:r>
              <a:rPr lang="en-US" b="0" dirty="0"/>
              <a:t> </a:t>
            </a:r>
            <a:endParaRPr lang="en-US" dirty="0"/>
          </a:p>
          <a:p>
            <a:endParaRPr sz="2800"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104050C-ADDE-40CA-8E9C-1B76966527D3}"/>
                  </a:ext>
                </a:extLst>
              </p:cNvPr>
              <p:cNvGraphicFramePr>
                <a:graphicFrameLocks/>
              </p:cNvGraphicFramePr>
              <p:nvPr>
                <p:extLst>
                  <p:ext uri="{D42A27DB-BD31-4B8C-83A1-F6EECF244321}">
                    <p14:modId xmlns:p14="http://schemas.microsoft.com/office/powerpoint/2010/main" val="3908111877"/>
                  </p:ext>
                </p:extLst>
              </p:nvPr>
            </p:nvGraphicFramePr>
            <p:xfrm>
              <a:off x="457200" y="1105522"/>
              <a:ext cx="8229600" cy="2399678"/>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663069">
                    <a:tc>
                      <a:txBody>
                        <a:bodyPr/>
                        <a:lstStyle/>
                        <a:p>
                          <a:pPr algn="r">
                            <a:defRPr sz="1800"/>
                          </a:pPr>
                          <a:r>
                            <a:rPr sz="2800" dirty="0"/>
                            <a:t>​</a:t>
                          </a:r>
                          <a14:m>
                            <m:oMath xmlns:m="http://schemas.openxmlformats.org/officeDocument/2006/math">
                              <m:r>
                                <a:rPr sz="2800">
                                  <a:latin typeface="Cambria Math"/>
                                </a:rPr>
                                <m:t>𝑦</m:t>
                              </m:r>
                              <m:r>
                                <a:rPr sz="2800">
                                  <a:latin typeface="Cambria Math"/>
                                </a:rPr>
                                <m:t>−</m:t>
                              </m:r>
                              <m:sSub>
                                <m:sSubPr>
                                  <m:ctrlPr>
                                    <a:rPr sz="2800" i="1">
                                      <a:latin typeface="Cambria Math" panose="02040503050406030204" pitchFamily="18" charset="0"/>
                                    </a:rPr>
                                  </m:ctrlPr>
                                </m:sSubPr>
                                <m:e>
                                  <m:r>
                                    <a:rPr sz="2800">
                                      <a:latin typeface="Cambria Math"/>
                                    </a:rPr>
                                    <m:t>𝑦</m:t>
                                  </m:r>
                                </m:e>
                                <m:sub>
                                  <m:r>
                                    <a:rPr sz="2800">
                                      <a:latin typeface="Cambria Math"/>
                                    </a:rPr>
                                    <m:t>1</m:t>
                                  </m:r>
                                </m:sub>
                              </m:sSub>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𝑚</m:t>
                              </m:r>
                              <m:d>
                                <m:dPr>
                                  <m:ctrlPr>
                                    <a:rPr sz="2800" i="1">
                                      <a:latin typeface="Cambria Math" panose="02040503050406030204" pitchFamily="18" charset="0"/>
                                    </a:rPr>
                                  </m:ctrlPr>
                                </m:dPr>
                                <m:e>
                                  <m:r>
                                    <a:rPr sz="2800">
                                      <a:latin typeface="Cambria Math"/>
                                    </a:rPr>
                                    <m:t>𝑥</m:t>
                                  </m:r>
                                  <m:r>
                                    <a:rPr sz="2800">
                                      <a:latin typeface="Cambria Math"/>
                                    </a:rPr>
                                    <m:t>−</m:t>
                                  </m:r>
                                  <m:sSub>
                                    <m:sSubPr>
                                      <m:ctrlPr>
                                        <a:rPr sz="2800" i="1">
                                          <a:latin typeface="Cambria Math" panose="02040503050406030204" pitchFamily="18" charset="0"/>
                                        </a:rPr>
                                      </m:ctrlPr>
                                    </m:sSubPr>
                                    <m:e>
                                      <m:r>
                                        <a:rPr sz="2800">
                                          <a:latin typeface="Cambria Math"/>
                                        </a:rPr>
                                        <m:t>𝑥</m:t>
                                      </m:r>
                                    </m:e>
                                    <m:sub>
                                      <m:r>
                                        <a:rPr sz="2800">
                                          <a:latin typeface="Cambria Math"/>
                                        </a:rPr>
                                        <m:t>1</m:t>
                                      </m:r>
                                    </m:sub>
                                  </m:sSub>
                                </m:e>
                              </m:d>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663069">
                    <a:tc>
                      <a:txBody>
                        <a:bodyPr/>
                        <a:lstStyle/>
                        <a:p>
                          <a:pPr algn="r">
                            <a:defRPr sz="1800"/>
                          </a:pPr>
                          <a:r>
                            <a:rPr sz="2800" dirty="0"/>
                            <a:t>​</a:t>
                          </a:r>
                          <a14:m>
                            <m:oMath xmlns:m="http://schemas.openxmlformats.org/officeDocument/2006/math">
                              <m:r>
                                <a:rPr sz="2800">
                                  <a:latin typeface="Cambria Math"/>
                                </a:rPr>
                                <m:t>𝑦</m:t>
                              </m:r>
                              <m:r>
                                <a:rPr sz="2800">
                                  <a:latin typeface="Cambria Math"/>
                                </a:rPr>
                                <m:t>−6</m:t>
                              </m:r>
                            </m:oMath>
                          </a14:m>
                          <a:endParaRPr sz="2800" dirty="0"/>
                        </a:p>
                      </a:txBody>
                      <a:tcPr/>
                    </a:tc>
                    <a:tc>
                      <a:txBody>
                        <a:bodyPr/>
                        <a:lstStyle/>
                        <a:p>
                          <a:pPr algn="l">
                            <a:defRPr sz="18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𝑥</m:t>
                                  </m:r>
                                  <m:r>
                                    <a:rPr sz="2800">
                                      <a:latin typeface="Cambria Math"/>
                                    </a:rPr>
                                    <m:t>−1</m:t>
                                  </m:r>
                                </m:e>
                              </m:d>
                            </m:oMath>
                          </a14:m>
                          <a:endParaRPr sz="2800" dirty="0"/>
                        </a:p>
                      </a:txBody>
                      <a:tcPr/>
                    </a:tc>
                    <a:tc>
                      <a:txBody>
                        <a:bodyPr/>
                        <a:lstStyle/>
                        <a:p>
                          <a:pPr algn="l">
                            <a:defRPr b="1"/>
                          </a:pPr>
                          <a:endParaRPr b="0" dirty="0"/>
                        </a:p>
                      </a:txBody>
                      <a:tcPr/>
                    </a:tc>
                    <a:extLst>
                      <a:ext uri="{0D108BD9-81ED-4DB2-BD59-A6C34878D82A}">
                        <a16:rowId xmlns:a16="http://schemas.microsoft.com/office/drawing/2014/main" val="10001"/>
                      </a:ext>
                    </a:extLst>
                  </a:tr>
                  <a:tr h="536770">
                    <a:tc>
                      <a:txBody>
                        <a:bodyPr/>
                        <a:lstStyle/>
                        <a:p>
                          <a:pPr algn="r">
                            <a:defRPr sz="1800"/>
                          </a:pPr>
                          <a:r>
                            <a:rPr sz="2800" dirty="0"/>
                            <a:t>​</a:t>
                          </a:r>
                          <a14:m>
                            <m:oMath xmlns:m="http://schemas.openxmlformats.org/officeDocument/2006/math">
                              <m:r>
                                <a:rPr sz="2800">
                                  <a:latin typeface="Cambria Math"/>
                                </a:rPr>
                                <m:t>𝑦</m:t>
                              </m:r>
                              <m:r>
                                <a:rPr sz="2800">
                                  <a:latin typeface="Cambria Math"/>
                                </a:rPr>
                                <m:t>−6</m:t>
                              </m:r>
                            </m:oMath>
                          </a14:m>
                          <a:endParaRPr sz="2800" dirty="0"/>
                        </a:p>
                      </a:txBody>
                      <a:tcPr/>
                    </a:tc>
                    <a:tc>
                      <a:txBody>
                        <a:bodyPr/>
                        <a:lstStyle/>
                        <a:p>
                          <a:pPr algn="l">
                            <a:defRPr sz="1800"/>
                          </a:pPr>
                          <a:r>
                            <a:rPr sz="2800" dirty="0"/>
                            <a:t>​</a:t>
                          </a:r>
                          <a14:m>
                            <m:oMath xmlns:m="http://schemas.openxmlformats.org/officeDocument/2006/math">
                              <m:r>
                                <a:rPr sz="2800">
                                  <a:latin typeface="Cambria Math"/>
                                </a:rPr>
                                <m:t>=2</m:t>
                              </m:r>
                              <m:r>
                                <a:rPr sz="2800">
                                  <a:latin typeface="Cambria Math"/>
                                </a:rPr>
                                <m:t>𝑥</m:t>
                              </m:r>
                              <m:r>
                                <a:rPr sz="2800">
                                  <a:latin typeface="Cambria Math"/>
                                </a:rPr>
                                <m:t>−2</m:t>
                              </m:r>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536770">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=2</m:t>
                              </m:r>
                              <m:r>
                                <a:rPr sz="2800">
                                  <a:latin typeface="Cambria Math"/>
                                </a:rPr>
                                <m:t>𝑥</m:t>
                              </m:r>
                              <m:r>
                                <a:rPr sz="2800">
                                  <a:latin typeface="Cambria Math"/>
                                </a:rPr>
                                <m:t>+4</m:t>
                              </m:r>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0104050C-ADDE-40CA-8E9C-1B76966527D3}"/>
                  </a:ext>
                </a:extLst>
              </p:cNvPr>
              <p:cNvGraphicFramePr>
                <a:graphicFrameLocks/>
              </p:cNvGraphicFramePr>
              <p:nvPr>
                <p:extLst>
                  <p:ext uri="{D42A27DB-BD31-4B8C-83A1-F6EECF244321}">
                    <p14:modId xmlns:p14="http://schemas.microsoft.com/office/powerpoint/2010/main" val="3908111877"/>
                  </p:ext>
                </p:extLst>
              </p:nvPr>
            </p:nvGraphicFramePr>
            <p:xfrm>
              <a:off x="457200" y="1105522"/>
              <a:ext cx="8229600" cy="2399678"/>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663069">
                    <a:tc>
                      <a:txBody>
                        <a:bodyPr/>
                        <a:lstStyle/>
                        <a:p>
                          <a:endParaRPr lang="en-US"/>
                        </a:p>
                      </a:txBody>
                      <a:tcPr>
                        <a:blipFill>
                          <a:blip r:embed="rId2"/>
                          <a:stretch>
                            <a:fillRect t="-8257" r="-163158" b="-285321"/>
                          </a:stretch>
                        </a:blipFill>
                      </a:tcPr>
                    </a:tc>
                    <a:tc>
                      <a:txBody>
                        <a:bodyPr/>
                        <a:lstStyle/>
                        <a:p>
                          <a:endParaRPr lang="en-US"/>
                        </a:p>
                      </a:txBody>
                      <a:tcPr>
                        <a:blipFill>
                          <a:blip r:embed="rId2"/>
                          <a:stretch>
                            <a:fillRect l="-114000" t="-8257" r="-86000" b="-285321"/>
                          </a:stretch>
                        </a:blipFill>
                      </a:tcPr>
                    </a:tc>
                    <a:tc>
                      <a:txBody>
                        <a:bodyPr/>
                        <a:lstStyle/>
                        <a:p>
                          <a:pPr algn="l"/>
                          <a:endParaRPr dirty="0"/>
                        </a:p>
                      </a:txBody>
                      <a:tcPr/>
                    </a:tc>
                    <a:extLst>
                      <a:ext uri="{0D108BD9-81ED-4DB2-BD59-A6C34878D82A}">
                        <a16:rowId xmlns:a16="http://schemas.microsoft.com/office/drawing/2014/main" val="10000"/>
                      </a:ext>
                    </a:extLst>
                  </a:tr>
                  <a:tr h="663069">
                    <a:tc>
                      <a:txBody>
                        <a:bodyPr/>
                        <a:lstStyle/>
                        <a:p>
                          <a:endParaRPr lang="en-US"/>
                        </a:p>
                      </a:txBody>
                      <a:tcPr>
                        <a:blipFill>
                          <a:blip r:embed="rId2"/>
                          <a:stretch>
                            <a:fillRect t="-108257" r="-163158" b="-185321"/>
                          </a:stretch>
                        </a:blipFill>
                      </a:tcPr>
                    </a:tc>
                    <a:tc>
                      <a:txBody>
                        <a:bodyPr/>
                        <a:lstStyle/>
                        <a:p>
                          <a:endParaRPr lang="en-US"/>
                        </a:p>
                      </a:txBody>
                      <a:tcPr>
                        <a:blipFill>
                          <a:blip r:embed="rId2"/>
                          <a:stretch>
                            <a:fillRect l="-114000" t="-108257" r="-86000" b="-185321"/>
                          </a:stretch>
                        </a:blipFill>
                      </a:tcPr>
                    </a:tc>
                    <a:tc>
                      <a:txBody>
                        <a:bodyPr/>
                        <a:lstStyle/>
                        <a:p>
                          <a:pPr algn="l">
                            <a:defRPr b="1"/>
                          </a:pPr>
                          <a:endParaRPr b="0" dirty="0"/>
                        </a:p>
                      </a:txBody>
                      <a:tcPr/>
                    </a:tc>
                    <a:extLst>
                      <a:ext uri="{0D108BD9-81ED-4DB2-BD59-A6C34878D82A}">
                        <a16:rowId xmlns:a16="http://schemas.microsoft.com/office/drawing/2014/main" val="10001"/>
                      </a:ext>
                    </a:extLst>
                  </a:tr>
                  <a:tr h="536770">
                    <a:tc>
                      <a:txBody>
                        <a:bodyPr/>
                        <a:lstStyle/>
                        <a:p>
                          <a:endParaRPr lang="en-US"/>
                        </a:p>
                      </a:txBody>
                      <a:tcPr>
                        <a:blipFill>
                          <a:blip r:embed="rId2"/>
                          <a:stretch>
                            <a:fillRect t="-257955" r="-163158" b="-129545"/>
                          </a:stretch>
                        </a:blipFill>
                      </a:tcPr>
                    </a:tc>
                    <a:tc>
                      <a:txBody>
                        <a:bodyPr/>
                        <a:lstStyle/>
                        <a:p>
                          <a:endParaRPr lang="en-US"/>
                        </a:p>
                      </a:txBody>
                      <a:tcPr>
                        <a:blipFill>
                          <a:blip r:embed="rId2"/>
                          <a:stretch>
                            <a:fillRect l="-114000" t="-257955" r="-86000" b="-129545"/>
                          </a:stretch>
                        </a:blipFill>
                      </a:tcPr>
                    </a:tc>
                    <a:tc>
                      <a:txBody>
                        <a:bodyPr/>
                        <a:lstStyle/>
                        <a:p>
                          <a:pPr algn="l"/>
                          <a:endParaRPr dirty="0"/>
                        </a:p>
                      </a:txBody>
                      <a:tcPr/>
                    </a:tc>
                    <a:extLst>
                      <a:ext uri="{0D108BD9-81ED-4DB2-BD59-A6C34878D82A}">
                        <a16:rowId xmlns:a16="http://schemas.microsoft.com/office/drawing/2014/main" val="10002"/>
                      </a:ext>
                    </a:extLst>
                  </a:tr>
                  <a:tr h="536770">
                    <a:tc>
                      <a:txBody>
                        <a:bodyPr/>
                        <a:lstStyle/>
                        <a:p>
                          <a:endParaRPr lang="en-US"/>
                        </a:p>
                      </a:txBody>
                      <a:tcPr>
                        <a:blipFill>
                          <a:blip r:embed="rId2"/>
                          <a:stretch>
                            <a:fillRect t="-357955" r="-163158" b="-29545"/>
                          </a:stretch>
                        </a:blipFill>
                      </a:tcPr>
                    </a:tc>
                    <a:tc>
                      <a:txBody>
                        <a:bodyPr/>
                        <a:lstStyle/>
                        <a:p>
                          <a:endParaRPr lang="en-US"/>
                        </a:p>
                      </a:txBody>
                      <a:tcPr>
                        <a:blipFill>
                          <a:blip r:embed="rId2"/>
                          <a:stretch>
                            <a:fillRect l="-114000" t="-357955" r="-86000" b="-29545"/>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691987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Standard Form:</a:t>
                </a:r>
                <a:r>
                  <a:rPr sz="2800"/>
                  <a:t> </a:t>
                </a:r>
                <a14:m>
                  <m:oMath xmlns:m="http://schemas.openxmlformats.org/officeDocument/2006/math">
                    <m:r>
                      <a:rPr sz="3200">
                        <a:latin typeface="Cambria Math"/>
                      </a:rPr>
                      <m:t>𝑎𝑥</m:t>
                    </m:r>
                    <m:r>
                      <a:rPr sz="3200">
                        <a:latin typeface="Cambria Math"/>
                      </a:rPr>
                      <m:t>+</m:t>
                    </m:r>
                    <m:r>
                      <a:rPr sz="3200">
                        <a:latin typeface="Cambria Math"/>
                      </a:rPr>
                      <m:t>𝑏𝑦</m:t>
                    </m:r>
                    <m:r>
                      <a:rPr sz="3200">
                        <a:latin typeface="Cambria Math"/>
                      </a:rPr>
                      <m:t>=</m:t>
                    </m:r>
                    <m:r>
                      <a:rPr sz="3200">
                        <a:latin typeface="Cambria Math"/>
                      </a:rPr>
                      <m:t>𝑐</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endParaRPr lang="en-US" sz="2800" b="1" dirty="0"/>
              </a:p>
              <a:p>
                <a:r>
                  <a:rPr sz="2800" b="1" dirty="0"/>
                  <a:t>Information Required:</a:t>
                </a:r>
                <a:r>
                  <a:rPr sz="2800" dirty="0"/>
                  <a:t> Typically, we arrive at the standard form when given a linear equation in another form.</a:t>
                </a:r>
              </a:p>
              <a:p>
                <a:pPr>
                  <a:defRPr sz="2800"/>
                </a:pPr>
                <a:r>
                  <a:rPr sz="2800" b="1" dirty="0"/>
                  <a:t>Potential Uses:</a:t>
                </a:r>
                <a:r>
                  <a:rPr sz="2800" dirty="0"/>
                  <a:t> The standard form is most useful for easily calculating the </a:t>
                </a:r>
                <a14:m>
                  <m:oMath xmlns:m="http://schemas.openxmlformats.org/officeDocument/2006/math">
                    <m:r>
                      <a:rPr>
                        <a:latin typeface="Cambria Math" panose="02040503050406030204" pitchFamily="18" charset="0"/>
                      </a:rPr>
                      <m:t>𝑥</m:t>
                    </m:r>
                  </m:oMath>
                </a14:m>
                <a:r>
                  <a:rPr sz="2800" dirty="0"/>
                  <a:t>-and </a:t>
                </a:r>
                <a14:m>
                  <m:oMath xmlns:m="http://schemas.openxmlformats.org/officeDocument/2006/math">
                    <m:r>
                      <a:rPr>
                        <a:latin typeface="Cambria Math" panose="02040503050406030204" pitchFamily="18" charset="0"/>
                      </a:rPr>
                      <m:t>𝑦</m:t>
                    </m:r>
                  </m:oMath>
                </a14:m>
                <a:r>
                  <a:rPr sz="2800" dirty="0"/>
                  <a:t>-intercepts.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r="-295"/>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Slope-Intercept Form:</a:t>
                </a:r>
                <a:r>
                  <a:rPr sz="2800"/>
                  <a:t> </a:t>
                </a:r>
                <a14:m>
                  <m:oMath xmlns:m="http://schemas.openxmlformats.org/officeDocument/2006/math">
                    <m:r>
                      <a:rPr sz="3200">
                        <a:latin typeface="Cambria Math"/>
                      </a:rPr>
                      <m:t>𝑦</m:t>
                    </m:r>
                    <m:r>
                      <a:rPr sz="3200">
                        <a:latin typeface="Cambria Math"/>
                      </a:rPr>
                      <m:t>=</m:t>
                    </m:r>
                    <m:r>
                      <a:rPr sz="3200">
                        <a:latin typeface="Cambria Math"/>
                      </a:rPr>
                      <m:t>𝑚𝑥</m:t>
                    </m:r>
                    <m:r>
                      <a:rPr sz="3200">
                        <a:latin typeface="Cambria Math"/>
                      </a:rPr>
                      <m:t>+</m:t>
                    </m:r>
                    <m:r>
                      <a:rPr sz="3200">
                        <a:latin typeface="Cambria Math"/>
                      </a:rPr>
                      <m:t>𝑏</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sz="2800" b="1" dirty="0"/>
              </a:p>
              <a:p>
                <a:pPr>
                  <a:defRPr sz="2800"/>
                </a:pPr>
                <a:r>
                  <a:rPr sz="2800" b="1" dirty="0"/>
                  <a:t>Information Required:</a:t>
                </a:r>
                <a:r>
                  <a:rPr sz="2800" dirty="0"/>
                  <a:t> The slope </a:t>
                </a:r>
                <a14:m>
                  <m:oMath xmlns:m="http://schemas.openxmlformats.org/officeDocument/2006/math">
                    <m:r>
                      <a:rPr>
                        <a:latin typeface="Cambria Math" panose="02040503050406030204" pitchFamily="18" charset="0"/>
                      </a:rPr>
                      <m:t>𝑚</m:t>
                    </m:r>
                  </m:oMath>
                </a14:m>
                <a:r>
                  <a:rPr sz="2800" dirty="0"/>
                  <a:t> and the </a:t>
                </a:r>
                <a14:m>
                  <m:oMath xmlns:m="http://schemas.openxmlformats.org/officeDocument/2006/math">
                    <m:r>
                      <a:rPr>
                        <a:latin typeface="Cambria Math" panose="02040503050406030204" pitchFamily="18" charset="0"/>
                      </a:rPr>
                      <m:t>𝑦</m:t>
                    </m:r>
                  </m:oMath>
                </a14:m>
                <a:r>
                  <a:rPr sz="2800" dirty="0"/>
                  <a:t>-intercept </a:t>
                </a:r>
                <a14:m>
                  <m:oMath xmlns:m="http://schemas.openxmlformats.org/officeDocument/2006/math">
                    <m:r>
                      <a:rPr>
                        <a:latin typeface="Cambria Math" panose="02040503050406030204" pitchFamily="18" charset="0"/>
                      </a:rPr>
                      <m:t>(0,</m:t>
                    </m:r>
                    <m:r>
                      <a:rPr>
                        <a:latin typeface="Cambria Math" panose="02040503050406030204" pitchFamily="18" charset="0"/>
                      </a:rPr>
                      <m:t>𝑏</m:t>
                    </m:r>
                    <m:r>
                      <a:rPr>
                        <a:latin typeface="Cambria Math" panose="02040503050406030204" pitchFamily="18" charset="0"/>
                      </a:rPr>
                      <m:t>)</m:t>
                    </m:r>
                  </m:oMath>
                </a14:m>
                <a:r>
                  <a:rPr sz="2800" dirty="0"/>
                  <a:t>.</a:t>
                </a:r>
              </a:p>
              <a:p>
                <a:pPr>
                  <a:defRPr sz="2800"/>
                </a:pPr>
                <a:r>
                  <a:rPr sz="2800" b="1" dirty="0"/>
                  <a:t>Potential Uses:</a:t>
                </a:r>
                <a:r>
                  <a:rPr sz="2800" dirty="0"/>
                  <a:t> The slope-intercept form makes it very easy to find the </a:t>
                </a:r>
                <a14:m>
                  <m:oMath xmlns:m="http://schemas.openxmlformats.org/officeDocument/2006/math">
                    <m:r>
                      <a:rPr>
                        <a:latin typeface="Cambria Math" panose="02040503050406030204" pitchFamily="18" charset="0"/>
                      </a:rPr>
                      <m:t>𝑦</m:t>
                    </m:r>
                  </m:oMath>
                </a14:m>
                <a:r>
                  <a:rPr sz="2800" dirty="0"/>
                  <a:t>-intercept and slope, and therefore to graph the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r="-1993"/>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Point-Slope Form:</a:t>
                </a:r>
                <a:r>
                  <a:rPr sz="2800"/>
                  <a:t> </a:t>
                </a:r>
                <a14:m>
                  <m:oMath xmlns:m="http://schemas.openxmlformats.org/officeDocument/2006/math">
                    <m:r>
                      <a:rPr sz="3200">
                        <a:latin typeface="Cambria Math"/>
                      </a:rPr>
                      <m:t>𝑦</m:t>
                    </m:r>
                    <m:r>
                      <a:rPr sz="3200">
                        <a:latin typeface="Cambria Math"/>
                      </a:rPr>
                      <m:t>−</m:t>
                    </m:r>
                    <m:sSub>
                      <m:sSubPr>
                        <m:ctrlPr>
                          <a:rPr sz="3200" i="1">
                            <a:latin typeface="Cambria Math" panose="02040503050406030204" pitchFamily="18" charset="0"/>
                          </a:rPr>
                        </m:ctrlPr>
                      </m:sSubPr>
                      <m:e>
                        <m:r>
                          <a:rPr sz="3200">
                            <a:latin typeface="Cambria Math"/>
                          </a:rPr>
                          <m:t>𝑦</m:t>
                        </m:r>
                      </m:e>
                      <m:sub>
                        <m:r>
                          <a:rPr sz="3200">
                            <a:latin typeface="Cambria Math"/>
                          </a:rPr>
                          <m:t>1</m:t>
                        </m:r>
                      </m:sub>
                    </m:sSub>
                    <m:r>
                      <a:rPr sz="3200">
                        <a:latin typeface="Cambria Math"/>
                      </a:rPr>
                      <m:t>=</m:t>
                    </m:r>
                    <m:r>
                      <a:rPr sz="3200">
                        <a:latin typeface="Cambria Math"/>
                      </a:rPr>
                      <m:t>𝑚</m:t>
                    </m:r>
                    <m:d>
                      <m:dPr>
                        <m:ctrlPr>
                          <a:rPr sz="3200" i="1">
                            <a:latin typeface="Cambria Math" panose="02040503050406030204" pitchFamily="18" charset="0"/>
                          </a:rPr>
                        </m:ctrlPr>
                      </m:dPr>
                      <m:e>
                        <m:r>
                          <a:rPr sz="3200">
                            <a:latin typeface="Cambria Math"/>
                          </a:rPr>
                          <m:t>𝑥</m:t>
                        </m:r>
                        <m:r>
                          <a:rPr sz="3200">
                            <a:latin typeface="Cambria Math"/>
                          </a:rPr>
                          <m:t>−</m:t>
                        </m:r>
                        <m:sSub>
                          <m:sSubPr>
                            <m:ctrlPr>
                              <a:rPr sz="3200" i="1">
                                <a:latin typeface="Cambria Math" panose="02040503050406030204" pitchFamily="18" charset="0"/>
                              </a:rPr>
                            </m:ctrlPr>
                          </m:sSubPr>
                          <m:e>
                            <m:r>
                              <a:rPr sz="3200">
                                <a:latin typeface="Cambria Math"/>
                              </a:rPr>
                              <m:t>𝑥</m:t>
                            </m:r>
                          </m:e>
                          <m:sub>
                            <m:r>
                              <a:rPr sz="3200">
                                <a:latin typeface="Cambria Math"/>
                              </a:rPr>
                              <m:t>1</m:t>
                            </m:r>
                          </m:sub>
                        </m:sSub>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sz="2800" b="1" dirty="0"/>
              </a:p>
              <a:p>
                <a:pPr>
                  <a:defRPr sz="2800"/>
                </a:pPr>
                <a:r>
                  <a:rPr sz="2800" b="1" dirty="0"/>
                  <a:t>Information Required:</a:t>
                </a:r>
                <a:r>
                  <a:rPr sz="2800" dirty="0"/>
                  <a:t> The slope </a:t>
                </a:r>
                <a14:m>
                  <m:oMath xmlns:m="http://schemas.openxmlformats.org/officeDocument/2006/math">
                    <m:r>
                      <a:rPr>
                        <a:latin typeface="Cambria Math" panose="02040503050406030204" pitchFamily="18" charset="0"/>
                      </a:rPr>
                      <m:t>𝑚</m:t>
                    </m:r>
                  </m:oMath>
                </a14:m>
                <a:r>
                  <a:rPr sz="2800" dirty="0"/>
                  <a:t> and a point on the line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or two points on the line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a:t>
                </a:r>
              </a:p>
              <a:p>
                <a:pPr>
                  <a:defRPr sz="2800"/>
                </a:pPr>
                <a:r>
                  <a:rPr sz="2800" b="1" dirty="0"/>
                  <a:t>Potential Uses:</a:t>
                </a:r>
                <a:r>
                  <a:rPr sz="2800" dirty="0"/>
                  <a:t> The point-slope form allows us to find the equation for a line when the </a:t>
                </a:r>
                <a14:m>
                  <m:oMath xmlns:m="http://schemas.openxmlformats.org/officeDocument/2006/math">
                    <m:r>
                      <a:rPr>
                        <a:latin typeface="Cambria Math" panose="02040503050406030204" pitchFamily="18" charset="0"/>
                      </a:rPr>
                      <m:t>𝑦</m:t>
                    </m:r>
                  </m:oMath>
                </a14:m>
                <a:r>
                  <a:rPr sz="2800" dirty="0"/>
                  <a:t>-intercept is unknown.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r="-74"/>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It doesn't matter how you assign the labels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to the two points you are using to calculate slope, but it </a:t>
                </a:r>
                <a:r>
                  <a:rPr sz="2800" i="1" dirty="0"/>
                  <a:t>is</a:t>
                </a:r>
                <a:r>
                  <a:rPr sz="2800" dirty="0"/>
                  <a:t> important that you are consistent as you apply the formula. You cannot change the order in which you are subtracting as you determine the numerator and denominator in the slope formula.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771"/>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CAUTION!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080142352"/>
                  </p:ext>
                </p:extLst>
              </p:nvPr>
            </p:nvGraphicFramePr>
            <p:xfrm>
              <a:off x="457200" y="1295400"/>
              <a:ext cx="8229600" cy="19902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Correct</a:t>
                          </a:r>
                        </a:p>
                      </a:txBody>
                      <a:tcPr/>
                    </a:tc>
                    <a:tc>
                      <a:txBody>
                        <a:bodyPr/>
                        <a:lstStyle/>
                        <a:p>
                          <a:pPr algn="ctr">
                            <a:defRPr sz="1800" b="1"/>
                          </a:pPr>
                          <a:r>
                            <a:t>Incorrect</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sSub>
                                      <m:sSubPr>
                                        <m:ctrlPr>
                                          <a:rPr sz="1800" i="1">
                                            <a:latin typeface="Cambria Math" panose="02040503050406030204" pitchFamily="18" charset="0"/>
                                          </a:rPr>
                                        </m:ctrlPr>
                                      </m:sSubPr>
                                      <m:e>
                                        <m:r>
                                          <a:rPr sz="1800">
                                            <a:latin typeface="Cambria Math"/>
                                          </a:rPr>
                                          <m:t>𝑦</m:t>
                                        </m:r>
                                      </m:e>
                                      <m:sub>
                                        <m:r>
                                          <a:rPr sz="1800">
                                            <a:latin typeface="Cambria Math"/>
                                          </a:rPr>
                                          <m:t>2</m:t>
                                        </m:r>
                                      </m:sub>
                                    </m:sSub>
                                    <m:r>
                                      <a:rPr sz="1800">
                                        <a:latin typeface="Cambria Math"/>
                                      </a:rPr>
                                      <m:t>−</m:t>
                                    </m:r>
                                    <m:sSub>
                                      <m:sSubPr>
                                        <m:ctrlPr>
                                          <a:rPr sz="1800" i="1">
                                            <a:latin typeface="Cambria Math" panose="02040503050406030204" pitchFamily="18" charset="0"/>
                                          </a:rPr>
                                        </m:ctrlPr>
                                      </m:sSubPr>
                                      <m:e>
                                        <m:r>
                                          <a:rPr sz="1800">
                                            <a:latin typeface="Cambria Math"/>
                                          </a:rPr>
                                          <m:t>𝑦</m:t>
                                        </m:r>
                                      </m:e>
                                      <m:sub>
                                        <m:r>
                                          <a:rPr sz="1800">
                                            <a:latin typeface="Cambria Math"/>
                                          </a:rPr>
                                          <m:t>1</m:t>
                                        </m:r>
                                      </m:sub>
                                    </m:sSub>
                                  </m:num>
                                  <m:den>
                                    <m:sSub>
                                      <m:sSubPr>
                                        <m:ctrlPr>
                                          <a:rPr sz="1800" i="1">
                                            <a:latin typeface="Cambria Math" panose="02040503050406030204" pitchFamily="18" charset="0"/>
                                          </a:rPr>
                                        </m:ctrlPr>
                                      </m:sSubPr>
                                      <m:e>
                                        <m:r>
                                          <a:rPr sz="1800">
                                            <a:latin typeface="Cambria Math"/>
                                          </a:rPr>
                                          <m:t>𝑥</m:t>
                                        </m:r>
                                      </m:e>
                                      <m:sub>
                                        <m:r>
                                          <a:rPr sz="1800">
                                            <a:latin typeface="Cambria Math"/>
                                          </a:rPr>
                                          <m:t>2</m:t>
                                        </m:r>
                                      </m:sub>
                                    </m:sSub>
                                    <m:r>
                                      <a:rPr sz="1800">
                                        <a:latin typeface="Cambria Math"/>
                                      </a:rPr>
                                      <m:t>−</m:t>
                                    </m:r>
                                    <m:sSub>
                                      <m:sSubPr>
                                        <m:ctrlPr>
                                          <a:rPr sz="1800" i="1">
                                            <a:latin typeface="Cambria Math" panose="02040503050406030204" pitchFamily="18" charset="0"/>
                                          </a:rPr>
                                        </m:ctrlPr>
                                      </m:sSubPr>
                                      <m:e>
                                        <m:r>
                                          <a:rPr sz="1800">
                                            <a:latin typeface="Cambria Math"/>
                                          </a:rPr>
                                          <m:t>𝑥</m:t>
                                        </m:r>
                                      </m:e>
                                      <m:sub>
                                        <m:r>
                                          <a:rPr sz="1800">
                                            <a:latin typeface="Cambria Math"/>
                                          </a:rPr>
                                          <m:t>1</m:t>
                                        </m:r>
                                      </m:sub>
                                    </m:sSub>
                                  </m:den>
                                </m:f>
                              </m:oMath>
                            </m:oMathPara>
                          </a14:m>
                          <a:endParaRPr sz="1800" dirty="0"/>
                        </a:p>
                      </a:txBody>
                      <a:tcPr/>
                    </a:tc>
                    <a:tc>
                      <a:txBody>
                        <a:bodyPr/>
                        <a:lstStyle/>
                        <a:p>
                          <a:pPr algn="ctr">
                            <a:defRPr sz="1800"/>
                          </a:pPr>
                          <a:r>
                            <a:rPr sz="1800" dirty="0"/>
                            <a:t> </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𝑦</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𝑦</m:t>
                                      </m:r>
                                    </m:e>
                                    <m:sub>
                                      <m:r>
                                        <a:rPr sz="2400">
                                          <a:latin typeface="Cambria Math"/>
                                        </a:rPr>
                                        <m:t>2</m:t>
                                      </m:r>
                                    </m:sub>
                                  </m:sSub>
                                </m:num>
                                <m:den>
                                  <m:sSub>
                                    <m:sSubPr>
                                      <m:ctrlPr>
                                        <a:rPr sz="2400" i="1">
                                          <a:latin typeface="Cambria Math" panose="02040503050406030204" pitchFamily="18" charset="0"/>
                                        </a:rPr>
                                      </m:ctrlPr>
                                    </m:sSubPr>
                                    <m:e>
                                      <m:r>
                                        <a:rPr sz="2400">
                                          <a:latin typeface="Cambria Math"/>
                                        </a:rPr>
                                        <m:t>𝑥</m:t>
                                      </m:r>
                                    </m:e>
                                    <m:sub>
                                      <m:r>
                                        <a:rPr sz="2400">
                                          <a:latin typeface="Cambria Math"/>
                                        </a:rPr>
                                        <m:t>2</m:t>
                                      </m:r>
                                    </m:sub>
                                  </m:sSub>
                                  <m:r>
                                    <a:rPr sz="2400">
                                      <a:latin typeface="Cambria Math"/>
                                    </a:rPr>
                                    <m:t>−</m:t>
                                  </m:r>
                                  <m:sSub>
                                    <m:sSubPr>
                                      <m:ctrlPr>
                                        <a:rPr sz="2400" i="1">
                                          <a:latin typeface="Cambria Math" panose="02040503050406030204" pitchFamily="18" charset="0"/>
                                        </a:rPr>
                                      </m:ctrlPr>
                                    </m:sSubPr>
                                    <m:e>
                                      <m:r>
                                        <a:rPr sz="2400">
                                          <a:latin typeface="Cambria Math"/>
                                        </a:rPr>
                                        <m:t>𝑥</m:t>
                                      </m:r>
                                    </m:e>
                                    <m:sub>
                                      <m:r>
                                        <a:rPr sz="2400">
                                          <a:latin typeface="Cambria Math"/>
                                        </a:rPr>
                                        <m:t>1</m:t>
                                      </m:r>
                                    </m:sub>
                                  </m:sSub>
                                </m:den>
                              </m:f>
                            </m:oMath>
                          </a14:m>
                          <a:endParaRPr sz="2400" dirty="0"/>
                        </a:p>
                      </a:txBody>
                      <a:tcPr/>
                    </a:tc>
                    <a:extLst>
                      <a:ext uri="{0D108BD9-81ED-4DB2-BD59-A6C34878D82A}">
                        <a16:rowId xmlns:a16="http://schemas.microsoft.com/office/drawing/2014/main" val="10001"/>
                      </a:ext>
                    </a:extLst>
                  </a:tr>
                  <a:tr h="370840">
                    <a:tc>
                      <a:txBody>
                        <a:bodyPr/>
                        <a:lstStyle/>
                        <a:p>
                          <a:pPr algn="ctr">
                            <a:defRPr sz="1800"/>
                          </a:pPr>
                          <a:r>
                            <a:rPr dirty="0"/>
                            <a:t>or</a:t>
                          </a:r>
                        </a:p>
                      </a:txBody>
                      <a:tcPr/>
                    </a:tc>
                    <a:tc>
                      <a:txBody>
                        <a:bodyPr/>
                        <a:lstStyle/>
                        <a:p>
                          <a:pPr algn="ctr">
                            <a:defRPr sz="1800"/>
                          </a:pPr>
                          <a:r>
                            <a:t>or</a:t>
                          </a:r>
                        </a:p>
                      </a:txBody>
                      <a:tcPr/>
                    </a:tc>
                    <a:extLst>
                      <a:ext uri="{0D108BD9-81ED-4DB2-BD59-A6C34878D82A}">
                        <a16:rowId xmlns:a16="http://schemas.microsoft.com/office/drawing/2014/main" val="10002"/>
                      </a:ext>
                    </a:extLst>
                  </a:tr>
                  <a:tr h="370840">
                    <a:tc>
                      <a:txBody>
                        <a:bodyPr/>
                        <a:lstStyle/>
                        <a:p>
                          <a:pPr algn="ctr">
                            <a:defRPr sz="1800"/>
                          </a:pPr>
                          <a:r>
                            <a:rPr sz="1800" dirty="0"/>
                            <a:t> </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𝑦</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𝑦</m:t>
                                      </m:r>
                                    </m:e>
                                    <m:sub>
                                      <m:r>
                                        <a:rPr sz="2400">
                                          <a:latin typeface="Cambria Math"/>
                                        </a:rPr>
                                        <m:t>2</m:t>
                                      </m:r>
                                    </m:sub>
                                  </m:sSub>
                                </m:num>
                                <m:den>
                                  <m:sSub>
                                    <m:sSubPr>
                                      <m:ctrlPr>
                                        <a:rPr sz="2400" i="1">
                                          <a:latin typeface="Cambria Math" panose="02040503050406030204" pitchFamily="18" charset="0"/>
                                        </a:rPr>
                                      </m:ctrlPr>
                                    </m:sSubPr>
                                    <m:e>
                                      <m:r>
                                        <a:rPr sz="2400">
                                          <a:latin typeface="Cambria Math"/>
                                        </a:rPr>
                                        <m:t>𝑥</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𝑥</m:t>
                                      </m:r>
                                    </m:e>
                                    <m:sub>
                                      <m:r>
                                        <a:rPr sz="2400">
                                          <a:latin typeface="Cambria Math"/>
                                        </a:rPr>
                                        <m:t>2</m:t>
                                      </m:r>
                                    </m:sub>
                                  </m:sSub>
                                </m:den>
                              </m:f>
                            </m:oMath>
                          </a14:m>
                          <a:endParaRPr sz="2400" dirty="0"/>
                        </a:p>
                      </a:txBody>
                      <a:tcPr/>
                    </a:tc>
                    <a:tc>
                      <a:txBody>
                        <a:bodyPr/>
                        <a:lstStyle/>
                        <a:p>
                          <a:pPr algn="ctr">
                            <a:defRPr sz="1800"/>
                          </a:pPr>
                          <a:r>
                            <a:rPr sz="1800" dirty="0"/>
                            <a:t> </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𝑦</m:t>
                                      </m:r>
                                    </m:e>
                                    <m:sub>
                                      <m:r>
                                        <a:rPr sz="2400">
                                          <a:latin typeface="Cambria Math"/>
                                        </a:rPr>
                                        <m:t>2</m:t>
                                      </m:r>
                                    </m:sub>
                                  </m:sSub>
                                  <m:r>
                                    <a:rPr sz="2400">
                                      <a:latin typeface="Cambria Math"/>
                                    </a:rPr>
                                    <m:t>−</m:t>
                                  </m:r>
                                  <m:sSub>
                                    <m:sSubPr>
                                      <m:ctrlPr>
                                        <a:rPr sz="2400" i="1">
                                          <a:latin typeface="Cambria Math" panose="02040503050406030204" pitchFamily="18" charset="0"/>
                                        </a:rPr>
                                      </m:ctrlPr>
                                    </m:sSubPr>
                                    <m:e>
                                      <m:r>
                                        <a:rPr sz="2400">
                                          <a:latin typeface="Cambria Math"/>
                                        </a:rPr>
                                        <m:t>𝑦</m:t>
                                      </m:r>
                                    </m:e>
                                    <m:sub>
                                      <m:r>
                                        <a:rPr sz="2400">
                                          <a:latin typeface="Cambria Math"/>
                                        </a:rPr>
                                        <m:t>1</m:t>
                                      </m:r>
                                    </m:sub>
                                  </m:sSub>
                                </m:num>
                                <m:den>
                                  <m:sSub>
                                    <m:sSubPr>
                                      <m:ctrlPr>
                                        <a:rPr sz="2400" i="1">
                                          <a:latin typeface="Cambria Math" panose="02040503050406030204" pitchFamily="18" charset="0"/>
                                        </a:rPr>
                                      </m:ctrlPr>
                                    </m:sSubPr>
                                    <m:e>
                                      <m:r>
                                        <a:rPr sz="2400">
                                          <a:latin typeface="Cambria Math"/>
                                        </a:rPr>
                                        <m:t>𝑥</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𝑥</m:t>
                                      </m:r>
                                    </m:e>
                                    <m:sub>
                                      <m:r>
                                        <a:rPr sz="2400">
                                          <a:latin typeface="Cambria Math"/>
                                        </a:rPr>
                                        <m:t>2</m:t>
                                      </m:r>
                                    </m:sub>
                                  </m:sSub>
                                </m:den>
                              </m:f>
                            </m:oMath>
                          </a14:m>
                          <a:endParaRPr sz="240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080142352"/>
                  </p:ext>
                </p:extLst>
              </p:nvPr>
            </p:nvGraphicFramePr>
            <p:xfrm>
              <a:off x="457200" y="1295400"/>
              <a:ext cx="8229600" cy="19902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Correct</a:t>
                          </a:r>
                        </a:p>
                      </a:txBody>
                      <a:tcPr/>
                    </a:tc>
                    <a:tc>
                      <a:txBody>
                        <a:bodyPr/>
                        <a:lstStyle/>
                        <a:p>
                          <a:pPr algn="ctr">
                            <a:defRPr sz="1800" b="1"/>
                          </a:pPr>
                          <a:r>
                            <a:t>Incorrect</a:t>
                          </a:r>
                        </a:p>
                      </a:txBody>
                      <a:tcPr/>
                    </a:tc>
                    <a:extLst>
                      <a:ext uri="{0D108BD9-81ED-4DB2-BD59-A6C34878D82A}">
                        <a16:rowId xmlns:a16="http://schemas.microsoft.com/office/drawing/2014/main" val="10000"/>
                      </a:ext>
                    </a:extLst>
                  </a:tr>
                  <a:tr h="624269">
                    <a:tc>
                      <a:txBody>
                        <a:bodyPr/>
                        <a:lstStyle/>
                        <a:p>
                          <a:endParaRPr lang="en-US"/>
                        </a:p>
                      </a:txBody>
                      <a:tcPr>
                        <a:blipFill>
                          <a:blip r:embed="rId2"/>
                          <a:stretch>
                            <a:fillRect l="-296" t="-64078" r="-100741" b="-161165"/>
                          </a:stretch>
                        </a:blipFill>
                      </a:tcPr>
                    </a:tc>
                    <a:tc>
                      <a:txBody>
                        <a:bodyPr/>
                        <a:lstStyle/>
                        <a:p>
                          <a:endParaRPr lang="en-US"/>
                        </a:p>
                      </a:txBody>
                      <a:tcPr>
                        <a:blipFill>
                          <a:blip r:embed="rId2"/>
                          <a:stretch>
                            <a:fillRect l="-100296" t="-64078" r="-741" b="-161165"/>
                          </a:stretch>
                        </a:blipFill>
                      </a:tcPr>
                    </a:tc>
                    <a:extLst>
                      <a:ext uri="{0D108BD9-81ED-4DB2-BD59-A6C34878D82A}">
                        <a16:rowId xmlns:a16="http://schemas.microsoft.com/office/drawing/2014/main" val="10001"/>
                      </a:ext>
                    </a:extLst>
                  </a:tr>
                  <a:tr h="370840">
                    <a:tc>
                      <a:txBody>
                        <a:bodyPr/>
                        <a:lstStyle/>
                        <a:p>
                          <a:pPr algn="ctr">
                            <a:defRPr sz="1800"/>
                          </a:pPr>
                          <a:r>
                            <a:rPr dirty="0"/>
                            <a:t>or</a:t>
                          </a:r>
                        </a:p>
                      </a:txBody>
                      <a:tcPr/>
                    </a:tc>
                    <a:tc>
                      <a:txBody>
                        <a:bodyPr/>
                        <a:lstStyle/>
                        <a:p>
                          <a:pPr algn="ctr">
                            <a:defRPr sz="1800"/>
                          </a:pPr>
                          <a:r>
                            <a:t>or</a:t>
                          </a:r>
                        </a:p>
                      </a:txBody>
                      <a:tcPr/>
                    </a:tc>
                    <a:extLst>
                      <a:ext uri="{0D108BD9-81ED-4DB2-BD59-A6C34878D82A}">
                        <a16:rowId xmlns:a16="http://schemas.microsoft.com/office/drawing/2014/main" val="10002"/>
                      </a:ext>
                    </a:extLst>
                  </a:tr>
                  <a:tr h="624269">
                    <a:tc>
                      <a:txBody>
                        <a:bodyPr/>
                        <a:lstStyle/>
                        <a:p>
                          <a:endParaRPr lang="en-US"/>
                        </a:p>
                      </a:txBody>
                      <a:tcPr>
                        <a:blipFill>
                          <a:blip r:embed="rId2"/>
                          <a:stretch>
                            <a:fillRect l="-296" t="-222330" r="-100741" b="-2913"/>
                          </a:stretch>
                        </a:blipFill>
                      </a:tcPr>
                    </a:tc>
                    <a:tc>
                      <a:txBody>
                        <a:bodyPr/>
                        <a:lstStyle/>
                        <a:p>
                          <a:endParaRPr lang="en-US"/>
                        </a:p>
                      </a:txBody>
                      <a:tcPr>
                        <a:blipFill>
                          <a:blip r:embed="rId2"/>
                          <a:stretch>
                            <a:fillRect l="-100296" t="-222330" r="-741" b="-291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Calculating the Slope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slopes of the lines passing through the following pairs of points in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ℝ</m:t>
                        </m:r>
                      </m:e>
                      <m:sup>
                        <m:r>
                          <a:rPr>
                            <a:latin typeface="Cambria Math" panose="02040503050406030204" pitchFamily="18" charset="0"/>
                          </a:rPr>
                          <m:t>2</m:t>
                        </m:r>
                      </m:sup>
                    </m:sSup>
                  </m:oMath>
                </a14:m>
                <a:r>
                  <a:rPr sz="2800" dirty="0"/>
                  <a:t>.</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(−4,−3)</m:t>
                    </m:r>
                  </m:oMath>
                </a14:m>
                <a:r>
                  <a:rPr sz="2800" dirty="0"/>
                  <a:t> and </a:t>
                </a:r>
                <a14:m>
                  <m:oMath xmlns:m="http://schemas.openxmlformats.org/officeDocument/2006/math">
                    <m:r>
                      <a:rPr>
                        <a:latin typeface="Cambria Math" panose="02040503050406030204" pitchFamily="18" charset="0"/>
                      </a:rPr>
                      <m:t>(2,−5)</m:t>
                    </m:r>
                  </m:oMath>
                </a14:m>
                <a:endParaRPr sz="2800"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m:t>
                    </m:r>
                  </m:oMath>
                </a14:m>
                <a:endParaRPr sz="2800"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(−2,7)</m:t>
                    </m:r>
                  </m:oMath>
                </a14:m>
                <a:r>
                  <a:rPr sz="2800" dirty="0"/>
                  <a:t> and </a:t>
                </a:r>
                <a14:m>
                  <m:oMath xmlns:m="http://schemas.openxmlformats.org/officeDocument/2006/math">
                    <m:r>
                      <a:rPr>
                        <a:latin typeface="Cambria Math" panose="02040503050406030204" pitchFamily="18" charset="0"/>
                      </a:rPr>
                      <m:t>(1,7)</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Calculating the Slope of a Line (cont.)</a:t>
            </a:r>
          </a:p>
        </p:txBody>
      </p:sp>
      <p:sp>
        <p:nvSpPr>
          <p:cNvPr id="3" name="Text Placeholder 2"/>
          <p:cNvSpPr>
            <a:spLocks noGrp="1"/>
          </p:cNvSpPr>
          <p:nvPr>
            <p:ph type="body" sz="quarter" idx="10"/>
          </p:nvPr>
        </p:nvSpPr>
        <p:spPr>
          <a:xfrm>
            <a:off x="457200" y="1066800"/>
            <a:ext cx="8229600" cy="4967067"/>
          </a:xfrm>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0D0D00E-FFC0-43C9-8F80-D2E4DCC96B6A}"/>
                  </a:ext>
                </a:extLst>
              </p:cNvPr>
              <p:cNvGraphicFramePr>
                <a:graphicFrameLocks/>
              </p:cNvGraphicFramePr>
              <p:nvPr>
                <p:extLst>
                  <p:ext uri="{D42A27DB-BD31-4B8C-83A1-F6EECF244321}">
                    <p14:modId xmlns:p14="http://schemas.microsoft.com/office/powerpoint/2010/main" val="4215417593"/>
                  </p:ext>
                </p:extLst>
              </p:nvPr>
            </p:nvGraphicFramePr>
            <p:xfrm>
              <a:off x="609600" y="1447800"/>
              <a:ext cx="8229600" cy="2385759"/>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46048">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−5−</m:t>
                                    </m:r>
                                    <m:d>
                                      <m:dPr>
                                        <m:ctrlPr>
                                          <a:rPr sz="2400" i="1">
                                            <a:latin typeface="Cambria Math" panose="02040503050406030204" pitchFamily="18" charset="0"/>
                                          </a:rPr>
                                        </m:ctrlPr>
                                      </m:dPr>
                                      <m:e>
                                        <m:r>
                                          <a:rPr sz="2400">
                                            <a:latin typeface="Cambria Math" panose="02040503050406030204" pitchFamily="18" charset="0"/>
                                          </a:rPr>
                                          <m:t>−3</m:t>
                                        </m:r>
                                      </m:e>
                                    </m:d>
                                  </m:num>
                                  <m:den>
                                    <m:r>
                                      <a:rPr sz="2400">
                                        <a:latin typeface="Cambria Math" panose="02040503050406030204" pitchFamily="18" charset="0"/>
                                      </a:rPr>
                                      <m:t>2−</m:t>
                                    </m:r>
                                    <m:d>
                                      <m:dPr>
                                        <m:ctrlPr>
                                          <a:rPr sz="2400" i="1">
                                            <a:latin typeface="Cambria Math" panose="02040503050406030204" pitchFamily="18" charset="0"/>
                                          </a:rPr>
                                        </m:ctrlPr>
                                      </m:dPr>
                                      <m:e>
                                        <m:r>
                                          <a:rPr sz="2400">
                                            <a:latin typeface="Cambria Math" panose="02040503050406030204" pitchFamily="18" charset="0"/>
                                          </a:rPr>
                                          <m:t>−4</m:t>
                                        </m:r>
                                      </m:e>
                                    </m:d>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6</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3</m:t>
                                    </m:r>
                                  </m:den>
                                </m:f>
                              </m:oMath>
                            </m:oMathPara>
                          </a14:m>
                          <a:endParaRPr lang="en-US" sz="2400" dirty="0"/>
                        </a:p>
                        <a:p>
                          <a:pPr algn="ctr">
                            <a:defRPr sz="1800"/>
                          </a:pPr>
                          <a:endParaRPr sz="2400" dirty="0"/>
                        </a:p>
                      </a:txBody>
                      <a:tcPr/>
                    </a:tc>
                    <a:tc>
                      <a:txBody>
                        <a:bodyPr/>
                        <a:lstStyle/>
                        <a:p>
                          <a:pPr algn="l">
                            <a:defRPr sz="1100"/>
                          </a:pPr>
                          <a:endParaRPr lang="en-US" sz="1600" dirty="0"/>
                        </a:p>
                        <a:p>
                          <a:pPr algn="l">
                            <a:defRPr sz="1100"/>
                          </a:pPr>
                          <a:r>
                            <a:rPr sz="1600" dirty="0"/>
                            <a:t>We calculate the slope in two ways; first set </a:t>
                          </a:r>
                          <a14:m>
                            <m:oMath xmlns:m="http://schemas.openxmlformats.org/officeDocument/2006/math">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1</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𝑦</m:t>
                                      </m:r>
                                    </m:e>
                                    <m:sub>
                                      <m:r>
                                        <a:rPr sz="1600">
                                          <a:latin typeface="Cambria Math" panose="02040503050406030204" pitchFamily="18" charset="0"/>
                                        </a:rPr>
                                        <m:t>1</m:t>
                                      </m:r>
                                    </m:sub>
                                  </m:sSub>
                                </m:e>
                              </m:d>
                              <m:r>
                                <a:rPr sz="1600">
                                  <a:latin typeface="Cambria Math" panose="02040503050406030204" pitchFamily="18" charset="0"/>
                                </a:rPr>
                                <m:t>=</m:t>
                              </m:r>
                              <m:d>
                                <m:dPr>
                                  <m:ctrlPr>
                                    <a:rPr sz="1600" i="1">
                                      <a:latin typeface="Cambria Math" panose="02040503050406030204" pitchFamily="18" charset="0"/>
                                    </a:rPr>
                                  </m:ctrlPr>
                                </m:dPr>
                                <m:e>
                                  <m:r>
                                    <a:rPr sz="1600">
                                      <a:latin typeface="Cambria Math" panose="02040503050406030204" pitchFamily="18" charset="0"/>
                                    </a:rPr>
                                    <m:t>−4,−3</m:t>
                                  </m:r>
                                </m:e>
                              </m:d>
                            </m:oMath>
                          </a14:m>
                          <a:r>
                            <a:rPr sz="1600" dirty="0"/>
                            <a:t> and </a:t>
                          </a:r>
                          <a14:m>
                            <m:oMath xmlns:m="http://schemas.openxmlformats.org/officeDocument/2006/math">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2</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𝑦</m:t>
                                      </m:r>
                                    </m:e>
                                    <m:sub>
                                      <m:r>
                                        <a:rPr sz="1600">
                                          <a:latin typeface="Cambria Math" panose="02040503050406030204" pitchFamily="18" charset="0"/>
                                        </a:rPr>
                                        <m:t>2</m:t>
                                      </m:r>
                                    </m:sub>
                                  </m:sSub>
                                </m:e>
                              </m:d>
                              <m:r>
                                <a:rPr sz="1600">
                                  <a:latin typeface="Cambria Math" panose="02040503050406030204" pitchFamily="18" charset="0"/>
                                </a:rPr>
                                <m:t>=</m:t>
                              </m:r>
                              <m:d>
                                <m:dPr>
                                  <m:ctrlPr>
                                    <a:rPr sz="1600" i="1">
                                      <a:latin typeface="Cambria Math" panose="02040503050406030204" pitchFamily="18" charset="0"/>
                                    </a:rPr>
                                  </m:ctrlPr>
                                </m:dPr>
                                <m:e>
                                  <m:r>
                                    <a:rPr sz="1600">
                                      <a:latin typeface="Cambria Math" panose="02040503050406030204" pitchFamily="18" charset="0"/>
                                    </a:rPr>
                                    <m:t>2,−5</m:t>
                                  </m:r>
                                </m:e>
                              </m:d>
                            </m:oMath>
                          </a14:m>
                          <a:r>
                            <a:rPr sz="1600" dirty="0"/>
                            <a:t>.</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−3−</m:t>
                                    </m:r>
                                    <m:d>
                                      <m:dPr>
                                        <m:ctrlPr>
                                          <a:rPr sz="2400" i="1">
                                            <a:latin typeface="Cambria Math" panose="02040503050406030204" pitchFamily="18" charset="0"/>
                                          </a:rPr>
                                        </m:ctrlPr>
                                      </m:dPr>
                                      <m:e>
                                        <m:r>
                                          <a:rPr sz="2400">
                                            <a:latin typeface="Cambria Math" panose="02040503050406030204" pitchFamily="18" charset="0"/>
                                          </a:rPr>
                                          <m:t>−5</m:t>
                                        </m:r>
                                      </m:e>
                                    </m:d>
                                  </m:num>
                                  <m:den>
                                    <m:r>
                                      <a:rPr sz="2400">
                                        <a:latin typeface="Cambria Math" panose="02040503050406030204" pitchFamily="18" charset="0"/>
                                      </a:rPr>
                                      <m:t>−4−2</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−6</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3</m:t>
                                    </m:r>
                                  </m:den>
                                </m:f>
                              </m:oMath>
                            </m:oMathPara>
                          </a14:m>
                          <a:endParaRPr lang="en-US" sz="2400" dirty="0"/>
                        </a:p>
                        <a:p>
                          <a:pPr algn="ctr">
                            <a:defRPr sz="1800"/>
                          </a:pPr>
                          <a:endParaRPr sz="2400" dirty="0"/>
                        </a:p>
                      </a:txBody>
                      <a:tcPr/>
                    </a:tc>
                    <a:tc>
                      <a:txBody>
                        <a:bodyPr/>
                        <a:lstStyle/>
                        <a:p>
                          <a:pPr algn="l">
                            <a:defRPr sz="1100"/>
                          </a:pPr>
                          <a:endParaRPr lang="en-US" sz="1600" dirty="0"/>
                        </a:p>
                        <a:p>
                          <a:pPr algn="l">
                            <a:defRPr sz="1100"/>
                          </a:pPr>
                          <a:r>
                            <a:rPr sz="1600" dirty="0"/>
                            <a:t>We get the same result </a:t>
                          </a:r>
                          <a:r>
                            <a:rPr lang="en-US" sz="1600" dirty="0"/>
                            <a:t>using </a:t>
                          </a:r>
                          <a:r>
                            <a:rPr sz="1600" dirty="0"/>
                            <a:t> </a:t>
                          </a:r>
                          <a14:m>
                            <m:oMath xmlns:m="http://schemas.openxmlformats.org/officeDocument/2006/math">
                              <m:f>
                                <m:fPr>
                                  <m:ctrlPr>
                                    <a:rPr sz="1800" i="1">
                                      <a:latin typeface="Cambria Math" panose="02040503050406030204" pitchFamily="18" charset="0"/>
                                    </a:rPr>
                                  </m:ctrlPr>
                                </m:fPr>
                                <m:num>
                                  <m:sSub>
                                    <m:sSubPr>
                                      <m:ctrlPr>
                                        <a:rPr sz="1800" i="1">
                                          <a:latin typeface="Cambria Math" panose="02040503050406030204" pitchFamily="18" charset="0"/>
                                        </a:rPr>
                                      </m:ctrlPr>
                                    </m:sSubPr>
                                    <m:e>
                                      <m:r>
                                        <a:rPr sz="1800">
                                          <a:latin typeface="Cambria Math" panose="02040503050406030204" pitchFamily="18" charset="0"/>
                                        </a:rPr>
                                        <m:t>𝑦</m:t>
                                      </m:r>
                                    </m:e>
                                    <m:sub>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𝑦</m:t>
                                      </m:r>
                                    </m:e>
                                    <m:sub>
                                      <m:r>
                                        <a:rPr sz="1800">
                                          <a:latin typeface="Cambria Math" panose="02040503050406030204" pitchFamily="18" charset="0"/>
                                        </a:rPr>
                                        <m:t>2</m:t>
                                      </m:r>
                                    </m:sub>
                                  </m:sSub>
                                </m:num>
                                <m:den>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2</m:t>
                                      </m:r>
                                    </m:sub>
                                  </m:sSub>
                                </m:den>
                              </m:f>
                            </m:oMath>
                          </a14:m>
                          <a:r>
                            <a:rPr sz="1600" dirty="0"/>
                            <a:t>.</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F0D0D00E-FFC0-43C9-8F80-D2E4DCC96B6A}"/>
                  </a:ext>
                </a:extLst>
              </p:cNvPr>
              <p:cNvGraphicFramePr>
                <a:graphicFrameLocks/>
              </p:cNvGraphicFramePr>
              <p:nvPr>
                <p:extLst>
                  <p:ext uri="{D42A27DB-BD31-4B8C-83A1-F6EECF244321}">
                    <p14:modId xmlns:p14="http://schemas.microsoft.com/office/powerpoint/2010/main" val="4215417593"/>
                  </p:ext>
                </p:extLst>
              </p:nvPr>
            </p:nvGraphicFramePr>
            <p:xfrm>
              <a:off x="609600" y="1447800"/>
              <a:ext cx="8229600" cy="2385759"/>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218756">
                    <a:tc>
                      <a:txBody>
                        <a:bodyPr/>
                        <a:lstStyle/>
                        <a:p>
                          <a:endParaRPr lang="en-US"/>
                        </a:p>
                      </a:txBody>
                      <a:tcPr>
                        <a:blipFill>
                          <a:blip r:embed="rId2"/>
                          <a:stretch>
                            <a:fillRect r="-100000" b="-96000"/>
                          </a:stretch>
                        </a:blipFill>
                      </a:tcPr>
                    </a:tc>
                    <a:tc>
                      <a:txBody>
                        <a:bodyPr/>
                        <a:lstStyle/>
                        <a:p>
                          <a:endParaRPr lang="en-US"/>
                        </a:p>
                      </a:txBody>
                      <a:tcPr>
                        <a:blipFill>
                          <a:blip r:embed="rId2"/>
                          <a:stretch>
                            <a:fillRect l="-100000" b="-96000"/>
                          </a:stretch>
                        </a:blipFill>
                      </a:tcPr>
                    </a:tc>
                    <a:extLst>
                      <a:ext uri="{0D108BD9-81ED-4DB2-BD59-A6C34878D82A}">
                        <a16:rowId xmlns:a16="http://schemas.microsoft.com/office/drawing/2014/main" val="10000"/>
                      </a:ext>
                    </a:extLst>
                  </a:tr>
                  <a:tr h="1167003">
                    <a:tc>
                      <a:txBody>
                        <a:bodyPr/>
                        <a:lstStyle/>
                        <a:p>
                          <a:endParaRPr lang="en-US"/>
                        </a:p>
                      </a:txBody>
                      <a:tcPr>
                        <a:blipFill>
                          <a:blip r:embed="rId2"/>
                          <a:stretch>
                            <a:fillRect t="-104167" r="-100000"/>
                          </a:stretch>
                        </a:blipFill>
                      </a:tcPr>
                    </a:tc>
                    <a:tc>
                      <a:txBody>
                        <a:bodyPr/>
                        <a:lstStyle/>
                        <a:p>
                          <a:endParaRPr lang="en-US"/>
                        </a:p>
                      </a:txBody>
                      <a:tcPr>
                        <a:blipFill>
                          <a:blip r:embed="rId2"/>
                          <a:stretch>
                            <a:fillRect l="-100000" t="-104167"/>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Calculating the Slope of a Line (cont.)</a:t>
            </a:r>
          </a:p>
        </p:txBody>
      </p:sp>
      <p:sp>
        <p:nvSpPr>
          <p:cNvPr id="3" name="Text Placeholder 2"/>
          <p:cNvSpPr>
            <a:spLocks noGrp="1"/>
          </p:cNvSpPr>
          <p:nvPr>
            <p:ph type="body" sz="quarter" idx="10"/>
          </p:nvPr>
        </p:nvSpPr>
        <p:spPr>
          <a:xfrm>
            <a:off x="457200" y="1662333"/>
            <a:ext cx="8229600" cy="42812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33E7B22-FEB8-4846-AF53-CDC3505A21ED}"/>
                  </a:ext>
                </a:extLst>
              </p:cNvPr>
              <p:cNvGraphicFramePr>
                <a:graphicFrameLocks/>
              </p:cNvGraphicFramePr>
              <p:nvPr>
                <p:extLst>
                  <p:ext uri="{D42A27DB-BD31-4B8C-83A1-F6EECF244321}">
                    <p14:modId xmlns:p14="http://schemas.microsoft.com/office/powerpoint/2010/main" val="1177386851"/>
                  </p:ext>
                </p:extLst>
              </p:nvPr>
            </p:nvGraphicFramePr>
            <p:xfrm>
              <a:off x="838200" y="1217930"/>
              <a:ext cx="8229600" cy="137287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1−</m:t>
                                    </m:r>
                                    <m:d>
                                      <m:dPr>
                                        <m:ctrlPr>
                                          <a:rPr sz="2400" i="1">
                                            <a:latin typeface="Cambria Math" panose="02040503050406030204" pitchFamily="18" charset="0"/>
                                          </a:rPr>
                                        </m:ctrlPr>
                                      </m:dPr>
                                      <m:e>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4</m:t>
                                            </m:r>
                                          </m:num>
                                          <m:den>
                                            <m:r>
                                              <a:rPr sz="2400">
                                                <a:latin typeface="Cambria Math" panose="02040503050406030204" pitchFamily="18" charset="0"/>
                                              </a:rPr>
                                              <m:t>3</m:t>
                                            </m:r>
                                          </m:den>
                                        </m:f>
                                      </m:e>
                                    </m:d>
                                  </m:num>
                                  <m:den>
                                    <m:f>
                                      <m:fPr>
                                        <m:ctrlPr>
                                          <a:rPr sz="2400" i="1">
                                            <a:latin typeface="Cambria Math" panose="02040503050406030204" pitchFamily="18" charset="0"/>
                                          </a:rPr>
                                        </m:ctrlPr>
                                      </m:fPr>
                                      <m:num>
                                        <m:r>
                                          <a:rPr sz="2400">
                                            <a:latin typeface="Cambria Math" panose="02040503050406030204" pitchFamily="18" charset="0"/>
                                          </a:rPr>
                                          <m:t>3</m:t>
                                        </m:r>
                                      </m:num>
                                      <m:den>
                                        <m:r>
                                          <a:rPr sz="2400">
                                            <a:latin typeface="Cambria Math" panose="02040503050406030204" pitchFamily="18" charset="0"/>
                                          </a:rPr>
                                          <m:t>2</m:t>
                                        </m:r>
                                      </m:den>
                                    </m:f>
                                    <m:r>
                                      <a:rPr sz="2400">
                                        <a:latin typeface="Cambria Math" panose="02040503050406030204" pitchFamily="18" charset="0"/>
                                      </a:rPr>
                                      <m:t>−1</m:t>
                                    </m:r>
                                  </m:den>
                                </m:f>
                                <m:r>
                                  <a:rPr sz="2400">
                                    <a:latin typeface="Cambria Math" panose="02040503050406030204" pitchFamily="18" charset="0"/>
                                  </a:rPr>
                                  <m:t>=</m:t>
                                </m:r>
                                <m:f>
                                  <m:fPr>
                                    <m:ctrlPr>
                                      <a:rPr sz="2400" i="1">
                                        <a:latin typeface="Cambria Math" panose="02040503050406030204" pitchFamily="18" charset="0"/>
                                      </a:rPr>
                                    </m:ctrlPr>
                                  </m:fPr>
                                  <m:num>
                                    <m:f>
                                      <m:fPr>
                                        <m:ctrlPr>
                                          <a:rPr sz="2400" i="1">
                                            <a:latin typeface="Cambria Math" panose="02040503050406030204" pitchFamily="18" charset="0"/>
                                          </a:rPr>
                                        </m:ctrlPr>
                                      </m:fPr>
                                      <m:num>
                                        <m:r>
                                          <a:rPr sz="2400">
                                            <a:latin typeface="Cambria Math" panose="02040503050406030204" pitchFamily="18" charset="0"/>
                                          </a:rPr>
                                          <m:t>7</m:t>
                                        </m:r>
                                      </m:num>
                                      <m:den>
                                        <m:r>
                                          <a:rPr sz="2400">
                                            <a:latin typeface="Cambria Math" panose="02040503050406030204" pitchFamily="18" charset="0"/>
                                          </a:rPr>
                                          <m:t>3</m:t>
                                        </m:r>
                                      </m:den>
                                    </m:f>
                                  </m:num>
                                  <m:den>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2</m:t>
                                        </m:r>
                                      </m:den>
                                    </m:f>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7</m:t>
                                    </m:r>
                                  </m:num>
                                  <m:den>
                                    <m:r>
                                      <a:rPr sz="2400">
                                        <a:latin typeface="Cambria Math" panose="02040503050406030204" pitchFamily="18" charset="0"/>
                                      </a:rPr>
                                      <m:t>3</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1</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14</m:t>
                                    </m:r>
                                  </m:num>
                                  <m:den>
                                    <m:r>
                                      <a:rPr sz="2400">
                                        <a:latin typeface="Cambria Math" panose="02040503050406030204" pitchFamily="18" charset="0"/>
                                      </a:rPr>
                                      <m:t>3</m:t>
                                    </m:r>
                                  </m:den>
                                </m:f>
                              </m:oMath>
                            </m:oMathPara>
                          </a14:m>
                          <a:endParaRPr sz="2400" dirty="0"/>
                        </a:p>
                      </a:txBody>
                      <a:tcPr/>
                    </a:tc>
                    <a:tc>
                      <a:txBody>
                        <a:bodyPr/>
                        <a:lstStyle/>
                        <a:p>
                          <a:pPr algn="l"/>
                          <a:endParaRPr lang="en-US" sz="1800" dirty="0"/>
                        </a:p>
                        <a:p>
                          <a:pPr algn="l"/>
                          <a:r>
                            <a:rPr sz="1800" dirty="0"/>
                            <a:t>The final answer tells us that the line through the two points rises 14 units for every run of 3 units horizontally.</a:t>
                          </a:r>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433E7B22-FEB8-4846-AF53-CDC3505A21ED}"/>
                  </a:ext>
                </a:extLst>
              </p:cNvPr>
              <p:cNvGraphicFramePr>
                <a:graphicFrameLocks/>
              </p:cNvGraphicFramePr>
              <p:nvPr>
                <p:extLst>
                  <p:ext uri="{D42A27DB-BD31-4B8C-83A1-F6EECF244321}">
                    <p14:modId xmlns:p14="http://schemas.microsoft.com/office/powerpoint/2010/main" val="1177386851"/>
                  </p:ext>
                </p:extLst>
              </p:nvPr>
            </p:nvGraphicFramePr>
            <p:xfrm>
              <a:off x="838200" y="1217930"/>
              <a:ext cx="8229600" cy="137287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372870">
                    <a:tc>
                      <a:txBody>
                        <a:bodyPr/>
                        <a:lstStyle/>
                        <a:p>
                          <a:endParaRPr lang="en-US"/>
                        </a:p>
                      </a:txBody>
                      <a:tcPr>
                        <a:blipFill>
                          <a:blip r:embed="rId2"/>
                          <a:stretch>
                            <a:fillRect r="-99852"/>
                          </a:stretch>
                        </a:blipFill>
                      </a:tcPr>
                    </a:tc>
                    <a:tc>
                      <a:txBody>
                        <a:bodyPr/>
                        <a:lstStyle/>
                        <a:p>
                          <a:pPr algn="l"/>
                          <a:endParaRPr lang="en-US" sz="1800" dirty="0"/>
                        </a:p>
                        <a:p>
                          <a:pPr algn="l"/>
                          <a:r>
                            <a:rPr sz="1800" dirty="0"/>
                            <a:t>The final answer tells us that the line through the two points rises 14 units for every run of 3 units horizontally.</a:t>
                          </a:r>
                        </a:p>
                      </a:txBody>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Calculating the Slope of a Line (cont.)</a:t>
            </a:r>
          </a:p>
        </p:txBody>
      </p:sp>
      <p:sp>
        <p:nvSpPr>
          <p:cNvPr id="3" name="Text Placeholder 2"/>
          <p:cNvSpPr>
            <a:spLocks noGrp="1"/>
          </p:cNvSpPr>
          <p:nvPr>
            <p:ph type="body" sz="quarter" idx="10"/>
          </p:nvPr>
        </p:nvSpPr>
        <p:spPr>
          <a:xfrm>
            <a:off x="457200" y="13575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83A5564-7AFA-4BA9-9874-6EE0FE9F6A11}"/>
                  </a:ext>
                </a:extLst>
              </p:cNvPr>
              <p:cNvGraphicFramePr>
                <a:graphicFrameLocks/>
              </p:cNvGraphicFramePr>
              <p:nvPr>
                <p:extLst>
                  <p:ext uri="{D42A27DB-BD31-4B8C-83A1-F6EECF244321}">
                    <p14:modId xmlns:p14="http://schemas.microsoft.com/office/powerpoint/2010/main" val="2166902583"/>
                  </p:ext>
                </p:extLst>
              </p:nvPr>
            </p:nvGraphicFramePr>
            <p:xfrm>
              <a:off x="228600" y="1202626"/>
              <a:ext cx="8458200" cy="778574"/>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7−7</m:t>
                                    </m:r>
                                  </m:num>
                                  <m:den>
                                    <m:r>
                                      <a:rPr sz="2400">
                                        <a:latin typeface="Cambria Math" panose="02040503050406030204" pitchFamily="18" charset="0"/>
                                      </a:rPr>
                                      <m:t>−2−1</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0</m:t>
                                    </m:r>
                                  </m:num>
                                  <m:den>
                                    <m:r>
                                      <a:rPr sz="2400">
                                        <a:latin typeface="Cambria Math" panose="02040503050406030204" pitchFamily="18" charset="0"/>
                                      </a:rPr>
                                      <m:t>−3</m:t>
                                    </m:r>
                                  </m:den>
                                </m:f>
                                <m:r>
                                  <a:rPr sz="2400">
                                    <a:latin typeface="Cambria Math" panose="02040503050406030204" pitchFamily="18" charset="0"/>
                                  </a:rPr>
                                  <m:t>=0</m:t>
                                </m:r>
                              </m:oMath>
                            </m:oMathPara>
                          </a14:m>
                          <a:endParaRPr sz="2400" dirty="0"/>
                        </a:p>
                      </a:txBody>
                      <a:tcPr/>
                    </a:tc>
                    <a:tc>
                      <a:txBody>
                        <a:bodyPr/>
                        <a:lstStyle/>
                        <a:p>
                          <a:pPr algn="l">
                            <a:defRPr sz="1100"/>
                          </a:pPr>
                          <a:r>
                            <a:rPr sz="1800" dirty="0"/>
                            <a:t>These two points have the same </a:t>
                          </a:r>
                          <a14:m>
                            <m:oMath xmlns:m="http://schemas.openxmlformats.org/officeDocument/2006/math">
                              <m:r>
                                <a:rPr sz="1800">
                                  <a:latin typeface="Cambria Math" panose="02040503050406030204" pitchFamily="18" charset="0"/>
                                </a:rPr>
                                <m:t>𝑦</m:t>
                              </m:r>
                            </m:oMath>
                          </a14:m>
                          <a:r>
                            <a:rPr sz="1800" dirty="0"/>
                            <a:t>-coordinate and thus lie on a horizontal line.</a:t>
                          </a:r>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383A5564-7AFA-4BA9-9874-6EE0FE9F6A11}"/>
                  </a:ext>
                </a:extLst>
              </p:cNvPr>
              <p:cNvGraphicFramePr>
                <a:graphicFrameLocks/>
              </p:cNvGraphicFramePr>
              <p:nvPr>
                <p:extLst>
                  <p:ext uri="{D42A27DB-BD31-4B8C-83A1-F6EECF244321}">
                    <p14:modId xmlns:p14="http://schemas.microsoft.com/office/powerpoint/2010/main" val="2166902583"/>
                  </p:ext>
                </p:extLst>
              </p:nvPr>
            </p:nvGraphicFramePr>
            <p:xfrm>
              <a:off x="228600" y="1202626"/>
              <a:ext cx="8458200" cy="778574"/>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778574">
                    <a:tc>
                      <a:txBody>
                        <a:bodyPr/>
                        <a:lstStyle/>
                        <a:p>
                          <a:endParaRPr lang="en-US"/>
                        </a:p>
                      </a:txBody>
                      <a:tcPr>
                        <a:blipFill>
                          <a:blip r:embed="rId2"/>
                          <a:stretch>
                            <a:fillRect t="-3906" r="-113538"/>
                          </a:stretch>
                        </a:blipFill>
                      </a:tcPr>
                    </a:tc>
                    <a:tc>
                      <a:txBody>
                        <a:bodyPr/>
                        <a:lstStyle/>
                        <a:p>
                          <a:endParaRPr lang="en-US"/>
                        </a:p>
                      </a:txBody>
                      <a:tcPr>
                        <a:blipFill>
                          <a:blip r:embed="rId2"/>
                          <a:stretch>
                            <a:fillRect l="-88076" t="-3906"/>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1887</Words>
  <Application>Microsoft Office PowerPoint</Application>
  <PresentationFormat>On-screen Show (4:3)</PresentationFormat>
  <Paragraphs>186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Courier New</vt:lpstr>
      <vt:lpstr>Cambria Math</vt:lpstr>
      <vt:lpstr>Arial</vt:lpstr>
      <vt:lpstr>Calibri</vt:lpstr>
      <vt:lpstr>Office Theme</vt:lpstr>
      <vt:lpstr>Section 3.4</vt:lpstr>
      <vt:lpstr>The Slope of a Line</vt:lpstr>
      <vt:lpstr>Figure 1: Rise and Run between Two Points</vt:lpstr>
      <vt:lpstr>CAUTION!</vt:lpstr>
      <vt:lpstr>CAUTION! (cont.)</vt:lpstr>
      <vt:lpstr>Example 1: Calculating the Slope of a Line</vt:lpstr>
      <vt:lpstr>Example 1: Calculating the Slope of a Line (cont.)</vt:lpstr>
      <vt:lpstr>Example 1: Calculating the Slope of a Line (cont.)</vt:lpstr>
      <vt:lpstr>Example 1: Calculating the Slope of a Line (cont.)</vt:lpstr>
      <vt:lpstr>Slopes of Horizontal and Vertical Lines</vt:lpstr>
      <vt:lpstr>Example 2: Calculating the Slope of a Line</vt:lpstr>
      <vt:lpstr>Note:</vt:lpstr>
      <vt:lpstr>Example 2: Calculating the Slope of a Line (cont.)</vt:lpstr>
      <vt:lpstr>Example 2: Calculating the Slope of a Line (cont.)</vt:lpstr>
      <vt:lpstr>Example 2: Calculating the Slope of a Line (cont.)</vt:lpstr>
      <vt:lpstr>Slope-Intercept Form of a Line</vt:lpstr>
      <vt:lpstr>Example 3: Slope-Intercept Form of a Line</vt:lpstr>
      <vt:lpstr>Example 3: Slope-Intercept Form of a Line (cont.)</vt:lpstr>
      <vt:lpstr>Example 3: Slope-Intercept Form of a Line (cont.)</vt:lpstr>
      <vt:lpstr>Example 3: Slope-Intercept Form of a Line (cont.)</vt:lpstr>
      <vt:lpstr>Example 4: Slope-Intercept Form of a Line</vt:lpstr>
      <vt:lpstr>Note:</vt:lpstr>
      <vt:lpstr>Example 4: Slope-Intercept Form of a Line (cont.)</vt:lpstr>
      <vt:lpstr>Example 4: Slope-Intercept Form of a Line (cont.)</vt:lpstr>
      <vt:lpstr>Point-Slope Form of a Line</vt:lpstr>
      <vt:lpstr>Example 5: Using the Point-Slope Form of a Line</vt:lpstr>
      <vt:lpstr>Note:</vt:lpstr>
      <vt:lpstr>Example 5: Using the Point-Slope Form of a Line (cont.)</vt:lpstr>
      <vt:lpstr>Example 5: Using the Point-Slope Form of a Line (cont.)</vt:lpstr>
      <vt:lpstr>Example 6: Using the Point-Slope Form of a Line</vt:lpstr>
      <vt:lpstr>Example 6: Using the Point-Slope Form of a Line (cont.)</vt:lpstr>
      <vt:lpstr>Example 6: Using the Point-Slope Form of a Line (cont.)</vt:lpstr>
      <vt:lpstr>Standard Form: ax+by=c</vt:lpstr>
      <vt:lpstr>Slope-Intercept Form: y=mx+b</vt:lpstr>
      <vt:lpstr>Point-Slope Form: y-y_1=m(x-x_1 )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145</cp:revision>
  <dcterms:created xsi:type="dcterms:W3CDTF">2013-04-26T14:43:13Z</dcterms:created>
  <dcterms:modified xsi:type="dcterms:W3CDTF">2021-04-20T19:28:09Z</dcterms:modified>
</cp:coreProperties>
</file>