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58" r:id="rId4"/>
    <p:sldId id="263" r:id="rId5"/>
    <p:sldId id="259" r:id="rId6"/>
    <p:sldId id="260" r:id="rId7"/>
    <p:sldId id="262" r:id="rId8"/>
    <p:sldId id="264" r:id="rId9"/>
    <p:sldId id="265" r:id="rId10"/>
    <p:sldId id="266" r:id="rId11"/>
    <p:sldId id="267" r:id="rId12"/>
    <p:sldId id="269" r:id="rId13"/>
    <p:sldId id="268" r:id="rId14"/>
    <p:sldId id="270" r:id="rId15"/>
    <p:sldId id="271" r:id="rId16"/>
    <p:sldId id="272" r:id="rId17"/>
    <p:sldId id="273" r:id="rId18"/>
    <p:sldId id="274" r:id="rId19"/>
    <p:sldId id="276" r:id="rId20"/>
    <p:sldId id="275" r:id="rId21"/>
    <p:sldId id="277" r:id="rId22"/>
    <p:sldId id="280" r:id="rId23"/>
    <p:sldId id="278" r:id="rId24"/>
    <p:sldId id="281" r:id="rId25"/>
    <p:sldId id="279" r:id="rId2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Cambria Math" panose="02040503050406030204" pitchFamily="18" charset="0"/>
      <p:regular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 Belloit" initials="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D7D9F"/>
    <a:srgbClr val="0000FF"/>
    <a:srgbClr val="000099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53" autoAdjust="0"/>
    <p:restoredTop sz="94660"/>
  </p:normalViewPr>
  <p:slideViewPr>
    <p:cSldViewPr>
      <p:cViewPr varScale="1">
        <p:scale>
          <a:sx n="78" d="100"/>
          <a:sy n="78" d="100"/>
        </p:scale>
        <p:origin x="2406" y="9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302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2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15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9A0D3-B478-40F2-A888-1E8089CEC0F3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DA207-A26B-4388-9112-E8BB699F62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66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A0D54E-FB3F-4E00-91DF-E7D7900CC6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3502152"/>
            <a:ext cx="6400800" cy="1755648"/>
          </a:xfrm>
          <a:prstGeom prst="rect">
            <a:avLst/>
          </a:prstGeom>
        </p:spPr>
        <p:txBody>
          <a:bodyPr anchor="t" anchorCtr="1"/>
          <a:lstStyle>
            <a:lvl1pPr marL="0" indent="0">
              <a:buFontTx/>
              <a:buNone/>
              <a:defRPr b="1" i="1"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1147E5-B1BD-4168-9DA2-D332C27DB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130552"/>
            <a:ext cx="7772400" cy="1472184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10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651718-6C8C-47B1-82C8-30B07A449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485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CDC75ED-AB7E-4E7F-BC5E-A252D6044ADB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A2C83-F758-497D-9ED7-F511E4334CA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40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9282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46C5300E-46C0-4573-BB9D-2DC5A4375238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987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DC7A059-BE2D-4107-9D5E-745311FEFA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861484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708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BD3E83F-5038-477C-AF54-68062F1599E0}"/>
              </a:ext>
            </a:extLst>
          </p:cNvPr>
          <p:cNvSpPr/>
          <p:nvPr userDrawn="1"/>
        </p:nvSpPr>
        <p:spPr>
          <a:xfrm>
            <a:off x="457201" y="1092969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0EA87-BE08-4809-8855-91948461D98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62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503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C306A871-D043-41D9-9A57-60349F9974E7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161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997527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Courier New" panose="02070309020205020404" pitchFamily="49" charset="0"/>
              <a:buChar char="o"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5FF21EF-72E3-4AF0-B271-8ABDCFDC73DB}"/>
              </a:ext>
            </a:extLst>
          </p:cNvPr>
          <p:cNvSpPr txBox="1"/>
          <p:nvPr userDrawn="1"/>
        </p:nvSpPr>
        <p:spPr>
          <a:xfrm>
            <a:off x="457200" y="155448"/>
            <a:ext cx="8229600" cy="941832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3200" dirty="0">
                <a:latin typeface="+mj-lt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319832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EC94A-BFCC-4A85-9B96-436ED92D72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29287"/>
            <a:ext cx="8229600" cy="49670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0E547-E237-4E17-8363-3FC8F7FE029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081890"/>
            <a:ext cx="8229600" cy="4850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24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AE9D435-6335-42D3-BEA2-55D97E207BB9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638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029393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487DEF6-2239-4AD8-B0A9-28BD2B313F4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17722" y="1051454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6011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C699DB4-7F7E-4F05-A990-D3F6EB6013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3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49F836F-7518-4E43-8BE5-A4862374099F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BF354-AAD7-4AAE-8F83-04212DA95FE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127482"/>
            <a:ext cx="8229600" cy="4826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734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127B2CAE-CE9C-4DB3-8071-2D2FAD58E82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775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9551E07D-D596-4BD6-9B19-8F8F851764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E78946-C571-42A5-BF43-11444CD22EF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0" r:id="rId3"/>
    <p:sldLayoutId id="2147483658" r:id="rId4"/>
    <p:sldLayoutId id="2147483662" r:id="rId5"/>
    <p:sldLayoutId id="2147483657" r:id="rId6"/>
    <p:sldLayoutId id="2147483654" r:id="rId7"/>
    <p:sldLayoutId id="2147483659" r:id="rId8"/>
    <p:sldLayoutId id="2147483663" r:id="rId9"/>
    <p:sldLayoutId id="2147483655" r:id="rId10"/>
    <p:sldLayoutId id="2147483660" r:id="rId11"/>
    <p:sldLayoutId id="2147483664" r:id="rId12"/>
    <p:sldLayoutId id="2147483656" r:id="rId13"/>
    <p:sldLayoutId id="2147483661" r:id="rId14"/>
    <p:sldLayoutId id="2147483665" r:id="rId15"/>
    <p:sldLayoutId id="2147483651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t>Parallel and Perpendicular Lines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Section </a:t>
            </a:r>
            <a:r>
              <a:rPr lang="en-US" smtClean="0"/>
              <a:t>3</a:t>
            </a:r>
            <a:r>
              <a:rPr smtClean="0"/>
              <a:t>.5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Finding Equations of Parallel Lines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Placeholder 2"/>
              <p:cNvGraphicFramePr>
                <a:graphicFrameLocks noGrp="1"/>
              </p:cNvGraphicFramePr>
              <p:nvPr>
                <p:ph type="tbl" sz="quarter" idx="10"/>
                <p:extLst>
                  <p:ext uri="{D42A27DB-BD31-4B8C-83A1-F6EECF244321}">
                    <p14:modId xmlns:p14="http://schemas.microsoft.com/office/powerpoint/2010/main" val="1524195450"/>
                  </p:ext>
                </p:extLst>
              </p:nvPr>
            </p:nvGraphicFramePr>
            <p:xfrm>
              <a:off x="381000" y="1105523"/>
              <a:ext cx="8534400" cy="249377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914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057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5626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𝑦</m:t>
                              </m:r>
                              <m:r>
                                <a:rPr sz="200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sz="200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sz="200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endParaRPr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0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=</m:t>
                              </m:r>
                              <m:r>
                                <a:rPr sz="2000">
                                  <a:latin typeface="Cambria Math"/>
                                </a:rPr>
                                <m:t>𝑚</m:t>
                              </m:r>
                              <m:d>
                                <m:d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0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000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sz="200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sz="200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endParaRPr sz="2000"/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 smtClean="0"/>
                            <a:t>Begin </a:t>
                          </a:r>
                          <a:r>
                            <a:rPr sz="1800" b="0" dirty="0"/>
                            <a:t>by substituting our known information into the </a:t>
                          </a:r>
                          <a:r>
                            <a:rPr lang="en-US" sz="1800" b="0" dirty="0" smtClean="0"/>
                            <a:t/>
                          </a:r>
                          <a:br>
                            <a:rPr lang="en-US" sz="1800" b="0" dirty="0" smtClean="0"/>
                          </a:br>
                          <a:r>
                            <a:rPr sz="1800" b="0" dirty="0" smtClean="0"/>
                            <a:t>point-slope </a:t>
                          </a:r>
                          <a:r>
                            <a:rPr sz="1800" b="0" dirty="0"/>
                            <a:t>form: </a:t>
                          </a:r>
                          <a14:m>
                            <m:oMath xmlns:m="http://schemas.openxmlformats.org/officeDocument/2006/math">
                              <m:r>
                                <a:rPr sz="1800" b="0" i="1">
                                  <a:latin typeface="Cambria Math"/>
                                </a:rPr>
                                <m:t>𝑚</m:t>
                              </m:r>
                              <m:r>
                                <a:rPr sz="1800" b="0">
                                  <a:latin typeface="Cambria Math"/>
                                </a:rPr>
                                <m:t>=−</m:t>
                              </m:r>
                              <m:f>
                                <m:f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 b="0">
                                      <a:latin typeface="Cambria Math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sz="1800" b="0">
                                      <a:latin typeface="Cambria Math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r>
                            <a:rPr sz="1800" b="0" dirty="0"/>
                            <a:t>,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sz="18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sz="1800" b="0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sz="1800" b="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sz="1800" b="0">
                                      <a:latin typeface="Cambria Math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sz="18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sz="1800" b="0" i="1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sz="1800" b="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sz="1800" b="0">
                                  <a:latin typeface="Cambria Math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1800" b="0">
                                      <a:latin typeface="Cambria Math"/>
                                    </a:rPr>
                                    <m:t>−2,1</m:t>
                                  </m:r>
                                </m:e>
                              </m:d>
                            </m:oMath>
                          </a14:m>
                          <a:r>
                            <a:rPr sz="1800" b="0" dirty="0"/>
                            <a:t>.</a:t>
                          </a:r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𝑦</m:t>
                              </m:r>
                              <m:r>
                                <a:rPr sz="2000">
                                  <a:latin typeface="Cambria Math"/>
                                </a:rPr>
                                <m:t>−1</m:t>
                              </m:r>
                            </m:oMath>
                          </a14:m>
                          <a:endParaRPr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=−</m:t>
                              </m:r>
                              <m:f>
                                <m:f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000">
                                      <a:latin typeface="Cambria Math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sz="2000">
                                      <a:latin typeface="Cambria Math"/>
                                    </a:rPr>
                                    <m:t>5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0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000">
                                      <a:latin typeface="Cambria Math"/>
                                    </a:rPr>
                                    <m:t>−</m:t>
                                  </m:r>
                                  <m:d>
                                    <m:dPr>
                                      <m:ctrlPr>
                                        <a:rPr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000">
                                          <a:latin typeface="Cambria Math"/>
                                        </a:rPr>
                                        <m:t>−2</m:t>
                                      </m:r>
                                    </m:e>
                                  </m:d>
                                </m:e>
                              </m:d>
                            </m:oMath>
                          </a14:m>
                          <a:endParaRPr sz="2000" dirty="0"/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𝑦</m:t>
                              </m:r>
                              <m:r>
                                <a:rPr sz="2000">
                                  <a:latin typeface="Cambria Math"/>
                                </a:rPr>
                                <m:t>−1</m:t>
                              </m:r>
                            </m:oMath>
                          </a14:m>
                          <a:endParaRPr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=−</m:t>
                              </m:r>
                              <m:f>
                                <m:f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000">
                                      <a:latin typeface="Cambria Math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sz="2000">
                                      <a:latin typeface="Cambria Math"/>
                                    </a:rPr>
                                    <m:t>5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0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000">
                                      <a:latin typeface="Cambria Math"/>
                                    </a:rPr>
                                    <m:t>+2</m:t>
                                  </m:r>
                                </m:e>
                              </m:d>
                            </m:oMath>
                          </a14:m>
                          <a:endParaRPr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endParaRPr sz="11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𝑦</m:t>
                              </m:r>
                              <m:r>
                                <a:rPr sz="2000">
                                  <a:latin typeface="Cambria Math"/>
                                </a:rPr>
                                <m:t>−1</m:t>
                              </m:r>
                            </m:oMath>
                          </a14:m>
                          <a:endParaRPr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=−</m:t>
                              </m:r>
                              <m:f>
                                <m:f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000">
                                      <a:latin typeface="Cambria Math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sz="2000">
                                      <a:latin typeface="Cambria Math"/>
                                    </a:rPr>
                                    <m:t>5</m:t>
                                  </m:r>
                                </m:den>
                              </m:f>
                              <m:r>
                                <a:rPr sz="20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00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000">
                                      <a:latin typeface="Cambria Math"/>
                                    </a:rPr>
                                    <m:t>6</m:t>
                                  </m:r>
                                </m:num>
                                <m:den>
                                  <m:r>
                                    <a:rPr sz="2000">
                                      <a:latin typeface="Cambria Math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endParaRPr sz="2000" dirty="0"/>
                        </a:p>
                      </a:txBody>
                      <a:tcPr anchor="ctr"/>
                    </a:tc>
                    <a:tc rowSpan="2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/>
                            <a:t>The </a:t>
                          </a:r>
                          <a:r>
                            <a:rPr lang="en-US" sz="1800" dirty="0"/>
                            <a:t>instructions asked for the equation in slope-intercept form, so we solve for </a:t>
                          </a:r>
                          <a14:m>
                            <m:oMath xmlns:m="http://schemas.openxmlformats.org/officeDocument/2006/math">
                              <m:r>
                                <a:rPr lang="en-US" sz="1800"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US" sz="1800" dirty="0"/>
                            <a:t> to obtain the final answer</a:t>
                          </a:r>
                          <a:r>
                            <a:rPr lang="en-US" sz="1800" dirty="0" smtClean="0"/>
                            <a:t>.</a:t>
                          </a:r>
                          <a:endParaRPr lang="en-US" sz="1800" dirty="0"/>
                        </a:p>
                      </a:txBody>
                      <a:tcPr anchor="b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sz="2000">
                                    <a:latin typeface="Cambria Math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=−</m:t>
                              </m:r>
                              <m:f>
                                <m:f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000">
                                      <a:latin typeface="Cambria Math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sz="2000">
                                      <a:latin typeface="Cambria Math"/>
                                    </a:rPr>
                                    <m:t>5</m:t>
                                  </m:r>
                                </m:den>
                              </m:f>
                              <m:r>
                                <a:rPr sz="20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00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0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2000">
                                      <a:latin typeface="Cambria Math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endParaRPr sz="2000" dirty="0"/>
                        </a:p>
                      </a:txBody>
                      <a:tcPr anchor="ctr"/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Placeholder 2"/>
              <p:cNvGraphicFramePr>
                <a:graphicFrameLocks noGrp="1"/>
              </p:cNvGraphicFramePr>
              <p:nvPr>
                <p:ph type="tbl" sz="quarter" idx="10"/>
                <p:extLst>
                  <p:ext uri="{D42A27DB-BD31-4B8C-83A1-F6EECF244321}">
                    <p14:modId xmlns:p14="http://schemas.microsoft.com/office/powerpoint/2010/main" val="1524195450"/>
                  </p:ext>
                </p:extLst>
              </p:nvPr>
            </p:nvGraphicFramePr>
            <p:xfrm>
              <a:off x="381000" y="1105523"/>
              <a:ext cx="8534400" cy="249377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914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057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5626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7692" r="-834000" b="-55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4379" t="-7692" r="-270118" b="-553846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>
                          <a:blip r:embed="rId2"/>
                          <a:stretch>
                            <a:fillRect l="-53450" t="-3311" b="-1814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2438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81395" r="-834000" b="-3186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4379" t="-81395" r="-270118" b="-318605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2438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179310" r="-834000" b="-2149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4379" t="-179310" r="-270118" b="-2149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endParaRPr sz="11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2438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282558" r="-834000" b="-1174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4379" t="-282558" r="-270118" b="-117442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b">
                        <a:blipFill>
                          <a:blip r:embed="rId2"/>
                          <a:stretch>
                            <a:fillRect l="-53450" t="-141279" b="-872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2438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t="-382558" r="-834000" b="-174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4379" t="-382558" r="-270118" b="-17442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3: Identifying a Quadrilateral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dirty="0"/>
              <a:t>Determine if the quadrilateral (four-sided figure) </a:t>
            </a:r>
            <a:r>
              <a:rPr lang="en-US" sz="2800" dirty="0" smtClean="0"/>
              <a:t>in Figure 2 </a:t>
            </a:r>
            <a:r>
              <a:rPr sz="2800" dirty="0" smtClean="0"/>
              <a:t>is </a:t>
            </a:r>
            <a:r>
              <a:rPr sz="2800" dirty="0"/>
              <a:t>a parallelogram (a quadrilateral in which both pairs of opposite sides are parallel).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Identifying a Quadrilateral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3847085-1A37-43EA-BF89-40EDACA7009E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286000" y="1045913"/>
            <a:ext cx="4572000" cy="4572000"/>
          </a:xfrm>
        </p:spPr>
      </p:pic>
      <p:sp>
        <p:nvSpPr>
          <p:cNvPr id="3" name="TextBox 2"/>
          <p:cNvSpPr txBox="1"/>
          <p:nvPr/>
        </p:nvSpPr>
        <p:spPr>
          <a:xfrm>
            <a:off x="3886200" y="5536278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Figure 2</a:t>
            </a:r>
            <a:endParaRPr lang="en-US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Identifying a Quadrilateral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b="1" dirty="0"/>
              <a:t>Solution</a:t>
            </a:r>
          </a:p>
          <a:p>
            <a:r>
              <a:rPr sz="2800" dirty="0"/>
              <a:t>The four vertices are plotted in </a:t>
            </a:r>
            <a:r>
              <a:rPr lang="en-US" sz="2800" dirty="0" smtClean="0"/>
              <a:t>Figure 2</a:t>
            </a:r>
            <a:r>
              <a:rPr sz="2800" dirty="0" smtClean="0"/>
              <a:t>, </a:t>
            </a:r>
            <a:r>
              <a:rPr sz="2800" dirty="0"/>
              <a:t>and the sides of the quadrilateral drawn. The figure is a parallelogram if the left and right sides are parallel and the top and bottom sides are parallel.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Identifying a Quadrilateral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lnSpcReduction="10000"/>
              </a:bodyPr>
              <a:lstStyle/>
              <a:p>
                <a:pPr>
                  <a:defRPr sz="2800"/>
                </a:pPr>
                <a:r>
                  <a:rPr sz="3000" dirty="0"/>
                  <a:t>The slopes of the left and right sides are, respectively</a:t>
                </a:r>
                <a:r>
                  <a:rPr sz="3000" dirty="0" smtClean="0"/>
                  <a:t>,</a:t>
                </a:r>
                <a:endParaRPr lang="en-US" sz="3000" dirty="0" smtClean="0"/>
              </a:p>
              <a:p>
                <a:pPr>
                  <a:defRPr sz="2800"/>
                </a:pPr>
                <a:endParaRPr lang="en-US" sz="1900" dirty="0" smtClean="0"/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4−2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−3−</m:t>
                        </m:r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−4</m:t>
                            </m:r>
                          </m:e>
                        </m:d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3−1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2−1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sz="2800" dirty="0" smtClean="0"/>
                  <a:t>,</a:t>
                </a:r>
                <a:endParaRPr lang="en-US" sz="2800" dirty="0" smtClean="0"/>
              </a:p>
              <a:p>
                <a:pPr>
                  <a:defRPr sz="2800"/>
                </a:pPr>
                <a:endParaRPr lang="en-US" sz="1900" dirty="0" smtClean="0"/>
              </a:p>
              <a:p>
                <a:pPr>
                  <a:defRPr sz="2800"/>
                </a:pPr>
                <a:r>
                  <a:rPr sz="2800" dirty="0" smtClean="0"/>
                  <a:t>and </a:t>
                </a:r>
                <a:r>
                  <a:rPr sz="2800" dirty="0"/>
                  <a:t>the slopes of the top and bottom sides are, respectively</a:t>
                </a:r>
                <a:r>
                  <a:rPr sz="2800" dirty="0" smtClean="0"/>
                  <a:t>,</a:t>
                </a:r>
                <a:endParaRPr lang="en-US" sz="2800" dirty="0" smtClean="0"/>
              </a:p>
              <a:p>
                <a:pPr>
                  <a:defRPr sz="2800"/>
                </a:pPr>
                <a:endParaRPr lang="en-US" sz="1900" i="1" dirty="0" smtClean="0">
                  <a:latin typeface="Cambria Math" panose="02040503050406030204" pitchFamily="18" charset="0"/>
                </a:endParaRPr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4−3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−3−2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2−1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−4−1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sz="2800" dirty="0" smtClean="0"/>
                  <a:t>.</a:t>
                </a:r>
                <a:endParaRPr lang="en-US" sz="2800" dirty="0" smtClean="0"/>
              </a:p>
              <a:p>
                <a:pPr>
                  <a:defRPr sz="2800"/>
                </a:pPr>
                <a:endParaRPr lang="en-US" sz="1900" dirty="0"/>
              </a:p>
              <a:p>
                <a:pPr>
                  <a:defRPr sz="2800"/>
                </a:pPr>
                <a:r>
                  <a:rPr sz="2800" dirty="0" smtClean="0"/>
                  <a:t>Thus</a:t>
                </a:r>
                <a:r>
                  <a:rPr lang="en-US" sz="2800" dirty="0" smtClean="0"/>
                  <a:t>,</a:t>
                </a:r>
                <a:r>
                  <a:rPr sz="2800" dirty="0" smtClean="0"/>
                  <a:t> </a:t>
                </a:r>
                <a:r>
                  <a:rPr sz="2800" dirty="0"/>
                  <a:t>the figure is indeed a parallelogram.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704" t="-2454" b="-1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Slopes of Perpendicular Lines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rPr lang="en-US" dirty="0" smtClean="0"/>
                  <a:t>Theorem</a:t>
                </a:r>
                <a:endParaRPr dirty="0"/>
              </a:p>
              <a:p>
                <a:pPr>
                  <a:defRPr sz="2800"/>
                </a:pPr>
                <a:r>
                  <a:rPr sz="2800" dirty="0"/>
                  <a:t>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sz="2800" dirty="0"/>
                  <a:t> represent the slopes of two lines, neither of which is vertical. The two lines are </a:t>
                </a:r>
                <a:r>
                  <a:rPr sz="2800" b="1" dirty="0"/>
                  <a:t>perpendicular</a:t>
                </a:r>
                <a:r>
                  <a:rPr sz="2800" dirty="0"/>
                  <a:t> if and only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sz="2800" dirty="0"/>
                  <a:t> (equivalently,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sz="2800" dirty="0"/>
                  <a:t>). If one of two perpendicular lines is vertical, the other is horizontal, and the slopes are, respectively, undefined and zero.</a:t>
                </a:r>
              </a:p>
              <a:p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4: Finding Equations of Perpendicular Lines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dirty="0"/>
                  <a:t>For each line </a:t>
                </a:r>
                <a:r>
                  <a:rPr sz="2800" dirty="0" smtClean="0"/>
                  <a:t>given, </a:t>
                </a:r>
                <a:r>
                  <a:rPr sz="2800" dirty="0"/>
                  <a:t>find the equation of a perpendicular line.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endParaRPr dirty="0"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dirty="0"/>
                  <a:t>​</a:t>
                </a:r>
                <a:r>
                  <a:rPr sz="2800" dirty="0"/>
                  <a:t>The line passing through the points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(−1,3)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(4,1)</m:t>
                    </m:r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Finding Equations of Perpendicular Lines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sz="2800" b="1" dirty="0"/>
                  <a:t>Solution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:r>
                  <a:rPr sz="2800" dirty="0"/>
                  <a:t>This line is in slope-intercept form, so </a:t>
                </a:r>
                <a:r>
                  <a:rPr sz="2800" dirty="0" smtClean="0"/>
                  <a:t>we</a:t>
                </a:r>
                <a:r>
                  <a:rPr lang="en-US" sz="2800" dirty="0" smtClean="0"/>
                  <a:t> can</a:t>
                </a:r>
                <a:r>
                  <a:rPr sz="2800" dirty="0" smtClean="0"/>
                  <a:t> </a:t>
                </a:r>
                <a:r>
                  <a:rPr sz="2800" dirty="0"/>
                  <a:t>immediately identify the slope </a:t>
                </a:r>
                <a:r>
                  <a:rPr lang="en-US" sz="2800" dirty="0" smtClean="0"/>
                  <a:t>as</a:t>
                </a:r>
                <a:r>
                  <a:rPr sz="2800" dirty="0" smtClean="0"/>
                  <a:t>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sz="2800" dirty="0"/>
                  <a:t>. The slope of any perpendicular line must equal 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sz="2800" dirty="0"/>
                  <a:t>, the negative reciprocal of the original slope. Thus, one solution is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 smtClean="0"/>
                  <a:t>.</a:t>
                </a:r>
                <a:r>
                  <a:rPr lang="en-US" sz="2800" dirty="0" smtClean="0"/>
                  <a:t/>
                </a:r>
                <a:br>
                  <a:rPr lang="en-US" sz="2800" dirty="0" smtClean="0"/>
                </a:br>
                <a:endParaRPr sz="2800" dirty="0"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dirty="0"/>
                  <a:t>​</a:t>
                </a:r>
                <a:r>
                  <a:rPr sz="2800" dirty="0"/>
                  <a:t>Since we only need the slope of the original line, there is no need to find its equation; we can calculate the slope directly from the given points</a:t>
                </a:r>
                <a:r>
                  <a:rPr sz="2800" dirty="0" smtClean="0"/>
                  <a:t>.</a:t>
                </a:r>
                <a:endParaRPr sz="2800" dirty="0"/>
              </a:p>
              <a:p>
                <a:pPr algn="ctr"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𝑚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1−3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4−</m:t>
                        </m:r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dirty="0"/>
              </a:p>
              <a:p>
                <a:pPr marL="512064" lvl="1" indent="0">
                  <a:buNone/>
                  <a:defRPr sz="2800"/>
                </a:pPr>
                <a:r>
                  <a:rPr dirty="0" smtClean="0"/>
                  <a:t>​</a:t>
                </a:r>
                <a:endParaRPr lang="en-US" dirty="0" smtClean="0"/>
              </a:p>
              <a:p>
                <a:pPr marL="512064" lvl="1" indent="0">
                  <a:buNone/>
                  <a:defRPr sz="2800"/>
                </a:pPr>
                <a:r>
                  <a:rPr dirty="0" smtClean="0"/>
                  <a:t>Again</a:t>
                </a:r>
                <a:r>
                  <a:rPr dirty="0"/>
                  <a:t>, the slope of a line perpendicular to the line through the given points must have a slope equal to the negative reciprocal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dirty="0"/>
                  <a:t>, which is 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dirty="0"/>
                  <a:t>. One perpendicular line is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+6</m:t>
                    </m:r>
                  </m:oMath>
                </a14:m>
                <a:r>
                  <a:rPr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963" t="-2086" r="-1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5: Finding Equations of Perpendicular Lines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Find the equation, in standard form, of the line that passes through the point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(−3,13)</m:t>
                    </m:r>
                  </m:oMath>
                </a14:m>
                <a:r>
                  <a:rPr sz="2800"/>
                  <a:t> and is perpendicular to the line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=−7</m:t>
                    </m:r>
                  </m:oMath>
                </a14:m>
                <a:r>
                  <a:rPr sz="280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Note: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/>
              <a:t>Remember that if you encounter a horizontal or vertical line, you cannot use the slope formulas to find a perpendicular line.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Slopes of Parallel Lines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rPr lang="en-US" dirty="0" smtClean="0"/>
                  <a:t>Theorem</a:t>
                </a:r>
                <a:endParaRPr dirty="0"/>
              </a:p>
              <a:p>
                <a:pPr>
                  <a:defRPr sz="2800"/>
                </a:pPr>
                <a:r>
                  <a:rPr sz="2800" dirty="0"/>
                  <a:t>Two </a:t>
                </a:r>
                <a:r>
                  <a:rPr sz="2800" dirty="0" err="1" smtClean="0"/>
                  <a:t>nonvertical</a:t>
                </a:r>
                <a:r>
                  <a:rPr sz="2800" dirty="0" smtClean="0"/>
                  <a:t> </a:t>
                </a:r>
                <a:r>
                  <a:rPr sz="2800" dirty="0"/>
                  <a:t>lines with slopes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sz="2800" dirty="0"/>
                  <a:t> are </a:t>
                </a:r>
                <a:r>
                  <a:rPr sz="2800" b="1" dirty="0"/>
                  <a:t>parallel</a:t>
                </a:r>
                <a:r>
                  <a:rPr sz="2800" dirty="0"/>
                  <a:t> if and only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sz="2800" dirty="0"/>
                  <a:t>. Also, two vertical lines (with undefined slopes) are always parallel to each other.</a:t>
                </a:r>
              </a:p>
              <a:p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5: Finding Equations of Perpendicular Lines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pPr>
                  <a:defRPr sz="2800"/>
                </a:pPr>
                <a:r>
                  <a:rPr sz="2800" dirty="0"/>
                  <a:t>The line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=−7</m:t>
                    </m:r>
                  </m:oMath>
                </a14:m>
                <a:r>
                  <a:rPr sz="2800" dirty="0"/>
                  <a:t> is a horizontal line, and hence any line perpendicular to it must be a vertical line, having the form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sz="2800" dirty="0"/>
                  <a:t>. Since the perpendicular line must pass through the point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(−3,13)</m:t>
                    </m:r>
                  </m:oMath>
                </a14:m>
                <a:r>
                  <a:rPr sz="2800" dirty="0"/>
                  <a:t>, the desired solution is </a:t>
                </a:r>
                <a:r>
                  <a:rPr lang="en-US" sz="2800" dirty="0" smtClean="0"/>
                  <a:t/>
                </a:r>
                <a:br>
                  <a:rPr lang="en-US" sz="2800" dirty="0" smtClean="0"/>
                </a:b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=−3</m:t>
                    </m:r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6: Identifying Parallel and Perpendicular Lines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dirty="0"/>
                  <a:t>For each pair of lines, determine if the lines are parallel, perpendicular, or neither.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−7</m:t>
                    </m:r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=12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14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+6</m:t>
                    </m:r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=−5</m:t>
                    </m:r>
                  </m:oMath>
                </a14:m>
                <a:endParaRPr sz="2800" dirty="0"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263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=9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>
                                <a:latin typeface="Cambria Math" panose="02040503050406030204" pitchFamily="18" charset="0"/>
                              </a:rPr>
                              <m:t>77</m:t>
                            </m:r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13</m:t>
                            </m:r>
                          </m:den>
                        </m:f>
                      </m:e>
                    </m:d>
                  </m:oMath>
                </a14:m>
                <a:r>
                  <a:rPr sz="2800" dirty="0"/>
                  <a:t> and the line passing through the points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(0,4)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(2,22)</m:t>
                    </m:r>
                  </m:oMath>
                </a14:m>
                <a:endParaRPr sz="2800" dirty="0"/>
              </a:p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−5</m:t>
                    </m:r>
                  </m:oMath>
                </a14:m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 r="-2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Note: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dirty="0"/>
              <a:t>A pair of lines </a:t>
            </a:r>
            <a:r>
              <a:rPr sz="2800" dirty="0" smtClean="0"/>
              <a:t>cannot </a:t>
            </a:r>
            <a:r>
              <a:rPr sz="2800" dirty="0"/>
              <a:t>be both parallel and perpendicular.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6: Identifying Parallel and Perpendicular Lines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pPr>
              <a:defRPr sz="2800"/>
            </a:pPr>
            <a:r>
              <a:rPr lang="en-US" sz="2400" b="1" dirty="0"/>
              <a:t>Solution</a:t>
            </a:r>
          </a:p>
          <a:p>
            <a:pPr marL="514350" indent="-514350">
              <a:buFont typeface="+mj-lt"/>
              <a:buAutoNum type="alphaLcPeriod"/>
              <a:defRPr sz="2800"/>
            </a:pPr>
            <a:r>
              <a:rPr lang="en-US" sz="2400" dirty="0"/>
              <a:t>​Both equations are in standard form, so our first step is to rewrite them in slope-intercept form to identify the slopes.</a:t>
            </a:r>
          </a:p>
          <a:p>
            <a:pPr algn="ctr"/>
            <a:r>
              <a:rPr lang="en-US" sz="2400" dirty="0"/>
              <a:t>​</a:t>
            </a:r>
          </a:p>
          <a:p>
            <a:endParaRPr lang="en-US" sz="2400" dirty="0" smtClean="0"/>
          </a:p>
          <a:p>
            <a:endParaRPr lang="en-US" sz="2400" dirty="0"/>
          </a:p>
          <a:p>
            <a:pPr marL="512064"/>
            <a:r>
              <a:rPr lang="en-US" sz="2400" dirty="0" smtClean="0"/>
              <a:t>​</a:t>
            </a:r>
          </a:p>
          <a:p>
            <a:pPr marL="512064"/>
            <a:r>
              <a:rPr lang="en-US" sz="2400" b="1" dirty="0" smtClean="0"/>
              <a:t>Are </a:t>
            </a:r>
            <a:r>
              <a:rPr lang="en-US" sz="2400" b="1" dirty="0"/>
              <a:t>the lines parallel?</a:t>
            </a:r>
          </a:p>
          <a:p>
            <a:pPr marL="512064"/>
            <a:r>
              <a:rPr lang="en-US" sz="2400" dirty="0" smtClean="0"/>
              <a:t>	​</a:t>
            </a:r>
            <a:r>
              <a:rPr lang="en-US" sz="2400" dirty="0"/>
              <a:t>No, the slopes are not equal.</a:t>
            </a:r>
          </a:p>
          <a:p>
            <a:pPr marL="512064"/>
            <a:r>
              <a:rPr lang="en-US" sz="2400" dirty="0"/>
              <a:t>​</a:t>
            </a:r>
            <a:r>
              <a:rPr lang="en-US" sz="2400" b="1" dirty="0"/>
              <a:t>Are the lines perpendicular?</a:t>
            </a:r>
          </a:p>
          <a:p>
            <a:pPr marL="512064"/>
            <a:r>
              <a:rPr lang="en-US" sz="2400" dirty="0" smtClean="0"/>
              <a:t>	​</a:t>
            </a:r>
            <a:r>
              <a:rPr lang="en-US" sz="2400" dirty="0"/>
              <a:t>Yes, the slopes are negative reciprocals of each other.</a:t>
            </a:r>
          </a:p>
          <a:p>
            <a:pPr marL="512064">
              <a:spcBef>
                <a:spcPts val="1800"/>
              </a:spcBef>
            </a:pPr>
            <a:r>
              <a:rPr lang="en-US" sz="2400" dirty="0"/>
              <a:t>​Thus, the lines are perpendicular</a:t>
            </a:r>
            <a:r>
              <a:rPr lang="en-US" sz="2400" dirty="0" smtClean="0"/>
              <a:t>.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12194046"/>
                  </p:ext>
                </p:extLst>
              </p:nvPr>
            </p:nvGraphicFramePr>
            <p:xfrm>
              <a:off x="4953000" y="2209800"/>
              <a:ext cx="3048000" cy="1319227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295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7526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04375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14</m:t>
                              </m:r>
                              <m:r>
                                <a:rPr sz="20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000">
                                  <a:latin typeface="Cambria Math"/>
                                </a:rPr>
                                <m:t>+6</m:t>
                              </m:r>
                              <m:r>
                                <a:rPr sz="2000"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endParaRPr sz="20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=−5</m:t>
                              </m:r>
                            </m:oMath>
                          </a14:m>
                          <a:endParaRPr sz="20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04375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6</m:t>
                              </m:r>
                              <m:r>
                                <a:rPr sz="2000"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endParaRPr sz="20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=−14</m:t>
                              </m:r>
                              <m:r>
                                <a:rPr sz="20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000">
                                  <a:latin typeface="Cambria Math"/>
                                </a:rPr>
                                <m:t>−5</m:t>
                              </m:r>
                            </m:oMath>
                          </a14:m>
                          <a:endParaRPr sz="20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10451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endParaRPr sz="20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=−</m:t>
                              </m:r>
                              <m:f>
                                <m:f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000">
                                      <a:latin typeface="Cambria Math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sz="2000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sz="20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00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000">
                                      <a:latin typeface="Cambria Math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sz="2000">
                                      <a:latin typeface="Cambria Math"/>
                                    </a:rPr>
                                    <m:t>6</m:t>
                                  </m:r>
                                </m:den>
                              </m:f>
                            </m:oMath>
                          </a14:m>
                          <a:endParaRPr sz="20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12194046"/>
                  </p:ext>
                </p:extLst>
              </p:nvPr>
            </p:nvGraphicFramePr>
            <p:xfrm>
              <a:off x="4953000" y="2209800"/>
              <a:ext cx="3048000" cy="1319227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295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7526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0437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2"/>
                          <a:stretch>
                            <a:fillRect t="-5970" r="-135211" b="-2373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2"/>
                          <a:stretch>
                            <a:fillRect l="-73958" t="-5970" b="-2373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0437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2"/>
                          <a:stretch>
                            <a:fillRect t="-107576" r="-135211" b="-1409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2"/>
                          <a:stretch>
                            <a:fillRect l="-73958" t="-107576" b="-1409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047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2"/>
                          <a:stretch>
                            <a:fillRect t="-163095" r="-135211" b="-10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2"/>
                          <a:stretch>
                            <a:fillRect l="-73958" t="-163095" b="-10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10607164"/>
                  </p:ext>
                </p:extLst>
              </p:nvPr>
            </p:nvGraphicFramePr>
            <p:xfrm>
              <a:off x="1642533" y="2209800"/>
              <a:ext cx="2590800" cy="131673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066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02336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3</m:t>
                              </m:r>
                              <m:r>
                                <a:rPr sz="20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000">
                                  <a:latin typeface="Cambria Math"/>
                                </a:rPr>
                                <m:t>−7</m:t>
                              </m:r>
                              <m:r>
                                <a:rPr sz="2000"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endParaRPr sz="20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=12</m:t>
                              </m:r>
                            </m:oMath>
                          </a14:m>
                          <a:endParaRPr sz="20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02336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−7</m:t>
                              </m:r>
                              <m:r>
                                <a:rPr sz="2000"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endParaRPr sz="20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=−3</m:t>
                              </m:r>
                              <m:r>
                                <a:rPr sz="20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000">
                                  <a:latin typeface="Cambria Math"/>
                                </a:rPr>
                                <m:t>+12</m:t>
                              </m:r>
                            </m:oMath>
                          </a14:m>
                          <a:endParaRPr sz="20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2064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endParaRPr sz="20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000">
                                      <a:latin typeface="Cambria Math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sz="2000">
                                      <a:latin typeface="Cambria Math"/>
                                    </a:rPr>
                                    <m:t>7</m:t>
                                  </m:r>
                                </m:den>
                              </m:f>
                              <m:r>
                                <a:rPr sz="20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00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000">
                                      <a:latin typeface="Cambria Math"/>
                                    </a:rPr>
                                    <m:t>12</m:t>
                                  </m:r>
                                </m:num>
                                <m:den>
                                  <m:r>
                                    <a:rPr sz="2000">
                                      <a:latin typeface="Cambria Math"/>
                                    </a:rPr>
                                    <m:t>7</m:t>
                                  </m:r>
                                </m:den>
                              </m:f>
                            </m:oMath>
                          </a14:m>
                          <a:endParaRPr sz="20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10607164"/>
                  </p:ext>
                </p:extLst>
              </p:nvPr>
            </p:nvGraphicFramePr>
            <p:xfrm>
              <a:off x="1642533" y="2209800"/>
              <a:ext cx="2590800" cy="131673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066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023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6061" r="-143429" b="-2424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69721" t="-6061" b="-24242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023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104478" r="-143429" b="-1388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69721" t="-104478" b="-13880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120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163095" r="-143429" b="-10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69721" t="-163095" b="-10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6: Identifying Parallel and Perpendicular Lines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514350" indent="-514350">
                  <a:spcAft>
                    <a:spcPts val="600"/>
                  </a:spcAft>
                  <a:buFont typeface="+mj-lt"/>
                  <a:buAutoNum type="alphaLcPeriod" startAt="2"/>
                  <a:defRPr sz="2800"/>
                </a:pPr>
                <a:r>
                  <a:rPr dirty="0"/>
                  <a:t>​</a:t>
                </a:r>
                <a:r>
                  <a:rPr sz="2800" dirty="0"/>
                  <a:t>One line is in point-slope form, so we can see its slope is </a:t>
                </a:r>
                <a:r>
                  <a:rPr sz="2800" dirty="0">
                    <a:latin typeface="Cambria Math"/>
                  </a:rPr>
                  <a:t>9</a:t>
                </a:r>
                <a:r>
                  <a:rPr sz="2800" dirty="0"/>
                  <a:t>. We calculate the slope of the other line using the two points given</a:t>
                </a:r>
                <a:r>
                  <a:rPr sz="2800" dirty="0" smtClean="0"/>
                  <a:t>.</a:t>
                </a:r>
                <a:endParaRPr sz="2800" dirty="0"/>
              </a:p>
              <a:p>
                <a:pPr algn="ctr"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𝑚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22−4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2−0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18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=9</m:t>
                    </m:r>
                  </m:oMath>
                </a14:m>
                <a:endParaRPr dirty="0"/>
              </a:p>
              <a:p>
                <a:r>
                  <a:rPr dirty="0" smtClean="0"/>
                  <a:t>​</a:t>
                </a:r>
                <a:endParaRPr lang="en-US" dirty="0" smtClean="0"/>
              </a:p>
              <a:p>
                <a:pPr marL="512064"/>
                <a:r>
                  <a:rPr sz="2800" b="1" dirty="0" smtClean="0"/>
                  <a:t>Are </a:t>
                </a:r>
                <a:r>
                  <a:rPr sz="2800" b="1" dirty="0"/>
                  <a:t>the lines parallel?</a:t>
                </a:r>
              </a:p>
              <a:p>
                <a:pPr marL="512064"/>
                <a:r>
                  <a:rPr lang="en-US" dirty="0" smtClean="0"/>
                  <a:t>	</a:t>
                </a:r>
                <a:r>
                  <a:rPr dirty="0" smtClean="0"/>
                  <a:t>​</a:t>
                </a:r>
                <a:r>
                  <a:rPr sz="2800" dirty="0"/>
                  <a:t>Yes, the slopes are equal.</a:t>
                </a:r>
              </a:p>
              <a:p>
                <a:pPr marL="512064"/>
                <a:r>
                  <a:rPr dirty="0" smtClean="0"/>
                  <a:t>​</a:t>
                </a:r>
                <a:endParaRPr lang="en-US" dirty="0" smtClean="0"/>
              </a:p>
              <a:p>
                <a:pPr marL="512064"/>
                <a:r>
                  <a:rPr sz="2800" dirty="0" smtClean="0"/>
                  <a:t>Thus</a:t>
                </a:r>
                <a:r>
                  <a:rPr sz="2800" dirty="0"/>
                  <a:t>, the lines are parallel</a:t>
                </a:r>
                <a:r>
                  <a:rPr sz="2800" dirty="0" smtClean="0"/>
                  <a:t>.</a:t>
                </a:r>
                <a:r>
                  <a:rPr lang="en-US" dirty="0"/>
                  <a:t> (Note that we didn’t need to find the equation of </a:t>
                </a:r>
                <a:r>
                  <a:rPr lang="en-US" dirty="0" smtClean="0"/>
                  <a:t>the second </a:t>
                </a:r>
                <a:r>
                  <a:rPr lang="en-US" dirty="0"/>
                  <a:t>line.)</a:t>
                </a:r>
                <a:endParaRPr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22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29198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6: Identifying Parallel and Perpendicular Lines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rPr dirty="0"/>
                  <a:t>​</a:t>
                </a:r>
                <a:r>
                  <a:rPr sz="2800" dirty="0"/>
                  <a:t>Both lines are in slope-intercept form, so we can read off the slopes: 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sz="2800" dirty="0"/>
                  <a:t>.</a:t>
                </a:r>
              </a:p>
              <a:p>
                <a:pPr marL="512064"/>
                <a:endParaRPr lang="en-US" sz="1900" dirty="0" smtClean="0"/>
              </a:p>
              <a:p>
                <a:pPr marL="512064"/>
                <a:r>
                  <a:rPr dirty="0" smtClean="0"/>
                  <a:t>​</a:t>
                </a:r>
                <a:r>
                  <a:rPr sz="2800" b="1" dirty="0"/>
                  <a:t>Are the lines parallel?</a:t>
                </a:r>
              </a:p>
              <a:p>
                <a:pPr marL="512064"/>
                <a:r>
                  <a:rPr dirty="0" smtClean="0"/>
                  <a:t>​</a:t>
                </a:r>
                <a:r>
                  <a:rPr lang="en-US" dirty="0" smtClean="0"/>
                  <a:t>	</a:t>
                </a:r>
                <a:r>
                  <a:rPr sz="2800" dirty="0" smtClean="0"/>
                  <a:t>No</a:t>
                </a:r>
                <a:r>
                  <a:rPr sz="2800" dirty="0"/>
                  <a:t>, the slopes are not equal.</a:t>
                </a:r>
              </a:p>
              <a:p>
                <a:pPr marL="512064"/>
                <a:r>
                  <a:rPr dirty="0"/>
                  <a:t>​</a:t>
                </a:r>
                <a:r>
                  <a:rPr sz="2800" b="1" dirty="0"/>
                  <a:t>Are the lines perpendicular?</a:t>
                </a:r>
              </a:p>
              <a:p>
                <a:pPr marL="914400"/>
                <a:r>
                  <a:rPr dirty="0" smtClean="0"/>
                  <a:t>​</a:t>
                </a:r>
                <a:r>
                  <a:rPr sz="2800" dirty="0" smtClean="0"/>
                  <a:t>No</a:t>
                </a:r>
                <a:r>
                  <a:rPr sz="2800" dirty="0"/>
                  <a:t>, the slopes are reciprocals, not </a:t>
                </a:r>
                <a:r>
                  <a:rPr sz="2800" i="1" dirty="0"/>
                  <a:t>negative</a:t>
                </a:r>
                <a:r>
                  <a:rPr sz="2800" dirty="0"/>
                  <a:t> reciprocals.</a:t>
                </a:r>
              </a:p>
              <a:p>
                <a:pPr marL="512064"/>
                <a:r>
                  <a:rPr sz="1800" dirty="0" smtClean="0"/>
                  <a:t>​</a:t>
                </a:r>
                <a:endParaRPr lang="en-US" sz="1800" dirty="0" smtClean="0"/>
              </a:p>
              <a:p>
                <a:pPr marL="512064"/>
                <a:r>
                  <a:rPr sz="2800" dirty="0" smtClean="0"/>
                  <a:t>Thus</a:t>
                </a:r>
                <a:r>
                  <a:rPr sz="2800" dirty="0"/>
                  <a:t>, the lines are neither parallel nor perpendicular.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22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1: Finding Equations of Parallel Lines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dirty="0"/>
                  <a:t>Find equations for two lines parallel to each of the </a:t>
                </a:r>
                <a:r>
                  <a:rPr lang="en-US" sz="2800" dirty="0" smtClean="0"/>
                  <a:t>given </a:t>
                </a:r>
                <a:r>
                  <a:rPr sz="2800" dirty="0" smtClean="0"/>
                  <a:t>lines.</a:t>
                </a:r>
                <a:endParaRPr sz="2800" dirty="0"/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+4</m:t>
                    </m:r>
                  </m:oMath>
                </a14:m>
                <a:endParaRPr dirty="0"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10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−2</m:t>
                    </m:r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=14</m:t>
                    </m:r>
                  </m:oMath>
                </a14:m>
                <a:endParaRPr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Note: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/>
              <a:t>When given a line in standard form, it is usually easiest to find its slope by rewriting it in slope-intercept form than to find two points on the line and calculate the slope directly.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Finding Equations of Parallel Lines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:r>
                  <a:rPr sz="2800" dirty="0"/>
                  <a:t>This line is already in slope-intercept form, so we immediately know the slope of the line is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sz="2800" dirty="0"/>
                  <a:t>. Any line parallel to this one must also have a slope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sz="2800" dirty="0"/>
                  <a:t>. To find two parallel lines, we can simply change the value of the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sz="2800" dirty="0"/>
                  <a:t>-intercept</a:t>
                </a:r>
                <a:r>
                  <a:rPr sz="2800" dirty="0" smtClean="0"/>
                  <a:t>.</a:t>
                </a:r>
                <a:r>
                  <a:rPr lang="en-US" sz="2800" dirty="0" smtClean="0"/>
                  <a:t/>
                </a:r>
                <a:br>
                  <a:rPr lang="en-US" sz="2800" dirty="0" smtClean="0"/>
                </a:br>
                <a:r>
                  <a:rPr lang="en-US" sz="2800" dirty="0" smtClean="0"/>
                  <a:t/>
                </a:r>
                <a:br>
                  <a:rPr lang="en-US" sz="2800" dirty="0" smtClean="0"/>
                </a:br>
                <a:r>
                  <a:rPr dirty="0" smtClean="0"/>
                  <a:t>​</a:t>
                </a:r>
                <a:r>
                  <a:rPr sz="2800" dirty="0"/>
                  <a:t>Two such examples are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sz="2800" dirty="0"/>
                  <a:t> and </a:t>
                </a:r>
                <a:r>
                  <a:rPr lang="en-US" sz="2800" dirty="0" smtClean="0"/>
                  <a:t/>
                </a:r>
                <a:br>
                  <a:rPr lang="en-US" sz="2800" dirty="0" smtClean="0"/>
                </a:b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−10</m:t>
                    </m:r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 r="-1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Finding Equations of Parallel Lines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lphaLcPeriod" startAt="2"/>
              <a:defRPr sz="2800"/>
            </a:pPr>
            <a:r>
              <a:rPr dirty="0" smtClean="0"/>
              <a:t>​</a:t>
            </a:r>
            <a:r>
              <a:rPr sz="2800" dirty="0" smtClean="0"/>
              <a:t>This line is in standard form. Our first step is to rewrite it in slope-intercept form.</a:t>
            </a:r>
            <a:r>
              <a:rPr dirty="0" smtClean="0"/>
              <a:t>​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130113870"/>
                  </p:ext>
                </p:extLst>
              </p:nvPr>
            </p:nvGraphicFramePr>
            <p:xfrm>
              <a:off x="990600" y="2294318"/>
              <a:ext cx="7315200" cy="19803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447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981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886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10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400">
                                  <a:latin typeface="Cambria Math"/>
                                </a:rPr>
                                <m:t>−2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=14</m:t>
                              </m:r>
                            </m:oMath>
                          </a14:m>
                          <a:endParaRPr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4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−2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=−10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400">
                                  <a:latin typeface="Cambria Math"/>
                                </a:rPr>
                                <m:t>+14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2400" b="0" dirty="0" smtClean="0"/>
                            <a:t>Subtract </a:t>
                          </a:r>
                          <a14:m>
                            <m:oMath xmlns:m="http://schemas.openxmlformats.org/officeDocument/2006/math">
                              <m:r>
                                <a:rPr sz="2400" b="0">
                                  <a:latin typeface="Cambria Math"/>
                                </a:rPr>
                                <m:t>10</m:t>
                              </m:r>
                              <m:r>
                                <a:rPr sz="2400" b="0" i="1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r>
                            <a:rPr sz="2400" b="0" dirty="0"/>
                            <a:t> from both sides.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sz="2400">
                                    <a:latin typeface="Cambria Math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400">
                                      <a:latin typeface="Cambria Math"/>
                                    </a:rPr>
                                    <m:t>−10</m:t>
                                  </m:r>
                                </m:num>
                                <m:den>
                                  <m:r>
                                    <a:rPr sz="2400">
                                      <a:latin typeface="Cambria Math"/>
                                    </a:rPr>
                                    <m:t>−2</m:t>
                                  </m:r>
                                </m:den>
                              </m:f>
                              <m:r>
                                <a:rPr sz="24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400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400">
                                      <a:latin typeface="Cambria Math"/>
                                    </a:rPr>
                                    <m:t>14</m:t>
                                  </m:r>
                                </m:num>
                                <m:den>
                                  <m:r>
                                    <a:rPr sz="2400">
                                      <a:latin typeface="Cambria Math"/>
                                    </a:rPr>
                                    <m:t>−2</m:t>
                                  </m:r>
                                </m:den>
                              </m:f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2400" b="0" dirty="0" smtClean="0"/>
                            <a:t>Divide </a:t>
                          </a:r>
                          <a:r>
                            <a:rPr sz="2400" b="0" dirty="0"/>
                            <a:t>each term by </a:t>
                          </a:r>
                          <a14:m>
                            <m:oMath xmlns:m="http://schemas.openxmlformats.org/officeDocument/2006/math">
                              <m:r>
                                <a:rPr sz="2400" b="0">
                                  <a:latin typeface="Cambria Math"/>
                                </a:rPr>
                                <m:t>−2</m:t>
                              </m:r>
                            </m:oMath>
                          </a14:m>
                          <a:r>
                            <a:rPr sz="2400" b="0" dirty="0"/>
                            <a:t>.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sz="2400">
                                    <a:latin typeface="Cambria Math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=5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400">
                                  <a:latin typeface="Cambria Math"/>
                                </a:rPr>
                                <m:t>−7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2400" dirty="0"/>
                            <a:t> 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130113870"/>
                  </p:ext>
                </p:extLst>
              </p:nvPr>
            </p:nvGraphicFramePr>
            <p:xfrm>
              <a:off x="990600" y="2294318"/>
              <a:ext cx="7315200" cy="19803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447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981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8862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0667" r="-404622" b="-36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3231" t="-10667" r="-196308" b="-36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4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09211" r="-404622" b="-2592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3231" t="-109211" r="-196308" b="-2592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8245" t="-109211" b="-2592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0871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59000" r="-404622" b="-97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3231" t="-159000" r="-196308" b="-97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88245" t="-159000" b="-97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345333" r="-404622" b="-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3231" t="-345333" r="-196308" b="-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2400" dirty="0"/>
                            <a:t> 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Finding Equations of Parallel Lines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dirty="0"/>
                  <a:t>​</a:t>
                </a:r>
                <a:r>
                  <a:rPr sz="2800" dirty="0"/>
                  <a:t>Again, once the line is in slope-intercept form, we can change the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sz="2800" dirty="0"/>
                  <a:t>-intercept to find two lines parallel to the original line.</a:t>
                </a:r>
              </a:p>
              <a:p>
                <a:pPr>
                  <a:defRPr sz="2800"/>
                </a:pPr>
                <a:r>
                  <a:rPr dirty="0"/>
                  <a:t>​</a:t>
                </a:r>
                <a:r>
                  <a:rPr sz="2800" dirty="0"/>
                  <a:t>Two such examples are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=5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=5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+8</m:t>
                    </m:r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2: Finding Equations of Parallel Lines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Find the equation, in slope-intercept form, for the line that is parallel to the line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+5</m:t>
                    </m:r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=23</m:t>
                    </m:r>
                  </m:oMath>
                </a14:m>
                <a:r>
                  <a:rPr sz="2800"/>
                  <a:t> and which passes through the point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(−2,1)</m:t>
                    </m:r>
                  </m:oMath>
                </a14:m>
                <a:r>
                  <a:rPr sz="280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Finding Equations of Parallel Lines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r>
                  <a:rPr sz="2800" dirty="0"/>
                  <a:t>Again, our first step is to write the initial equation in slope-intercept form.</a:t>
                </a:r>
              </a:p>
              <a:p>
                <a:pPr algn="ctr"/>
                <a:endParaRPr lang="en-US" dirty="0" smtClean="0"/>
              </a:p>
              <a:p>
                <a:pPr algn="ctr"/>
                <a:endParaRPr lang="en-US" dirty="0"/>
              </a:p>
              <a:p>
                <a:pPr algn="ctr"/>
                <a:r>
                  <a:rPr dirty="0" smtClean="0"/>
                  <a:t>​</a:t>
                </a:r>
                <a:endParaRPr dirty="0"/>
              </a:p>
              <a:p>
                <a:pPr algn="l">
                  <a:defRPr sz="2800"/>
                </a:pPr>
                <a:r>
                  <a:rPr sz="2800" dirty="0"/>
                  <a:t>This tells us that the slope of the line whose equation we seek is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sz="2800" dirty="0"/>
                  <a:t>. We also know that the line is to pass through 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m:rPr>
                            <m:nor/>
                          </m:rPr>
                          <a:rPr/>
                          <m:t>,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sz="2800" dirty="0"/>
                  <a:t>, so we can use the point-slope form to obtain the desired equation.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1630" b="-34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23156462"/>
                  </p:ext>
                </p:extLst>
              </p:nvPr>
            </p:nvGraphicFramePr>
            <p:xfrm>
              <a:off x="3352800" y="2548001"/>
              <a:ext cx="2438400" cy="1261999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9906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447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3</m:t>
                              </m:r>
                              <m:r>
                                <a:rPr sz="20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000">
                                  <a:latin typeface="Cambria Math"/>
                                </a:rPr>
                                <m:t>+5</m:t>
                              </m:r>
                              <m:r>
                                <a:rPr sz="2000"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endParaRPr sz="20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0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=23</m:t>
                              </m:r>
                            </m:oMath>
                          </a14:m>
                          <a:endParaRPr sz="200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5</m:t>
                              </m:r>
                              <m:r>
                                <a:rPr sz="2000"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endParaRPr sz="20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=−3</m:t>
                              </m:r>
                              <m:r>
                                <a:rPr sz="20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000">
                                  <a:latin typeface="Cambria Math"/>
                                </a:rPr>
                                <m:t>+23</m:t>
                              </m:r>
                            </m:oMath>
                          </a14:m>
                          <a:endParaRPr sz="20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endParaRPr sz="20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=−</m:t>
                              </m:r>
                              <m:f>
                                <m:f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000">
                                      <a:latin typeface="Cambria Math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sz="2000">
                                      <a:latin typeface="Cambria Math"/>
                                    </a:rPr>
                                    <m:t>5</m:t>
                                  </m:r>
                                </m:den>
                              </m:f>
                              <m:r>
                                <a:rPr sz="20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000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000">
                                      <a:latin typeface="Cambria Math"/>
                                    </a:rPr>
                                    <m:t>23</m:t>
                                  </m:r>
                                </m:num>
                                <m:den>
                                  <m:r>
                                    <a:rPr sz="2000">
                                      <a:latin typeface="Cambria Math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endParaRPr sz="20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23156462"/>
                  </p:ext>
                </p:extLst>
              </p:nvPr>
            </p:nvGraphicFramePr>
            <p:xfrm>
              <a:off x="3352800" y="2548001"/>
              <a:ext cx="2438400" cy="1261999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9906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447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795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9677" r="-145399" b="-2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68776" t="-9677" b="-25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795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107937" r="-145399" b="-1460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68776" t="-107937" b="-1460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0609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157831" r="-145399" b="-108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68776" t="-157831" b="-108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624</TotalTime>
  <Words>1846</Words>
  <Application>Microsoft Office PowerPoint</Application>
  <PresentationFormat>On-screen Show (4:3)</PresentationFormat>
  <Paragraphs>144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Calibri</vt:lpstr>
      <vt:lpstr>Arial</vt:lpstr>
      <vt:lpstr>Cambria Math</vt:lpstr>
      <vt:lpstr>Courier New</vt:lpstr>
      <vt:lpstr>Office Theme</vt:lpstr>
      <vt:lpstr>Section 3.5</vt:lpstr>
      <vt:lpstr>Slopes of Parallel Lines</vt:lpstr>
      <vt:lpstr>Example 1: Finding Equations of Parallel Lines</vt:lpstr>
      <vt:lpstr>Note:</vt:lpstr>
      <vt:lpstr>Example 1: Finding Equations of Parallel Lines (cont.)</vt:lpstr>
      <vt:lpstr>Example 1: Finding Equations of Parallel Lines (cont.)</vt:lpstr>
      <vt:lpstr>Example 1: Finding Equations of Parallel Lines (cont.)</vt:lpstr>
      <vt:lpstr>Example 2: Finding Equations of Parallel Lines</vt:lpstr>
      <vt:lpstr>Example 2: Finding Equations of Parallel Lines (cont.)</vt:lpstr>
      <vt:lpstr>Example 2: Finding Equations of Parallel Lines (cont.)</vt:lpstr>
      <vt:lpstr>Example 3: Identifying a Quadrilateral</vt:lpstr>
      <vt:lpstr>Example 3: Identifying a Quadrilateral (cont.)</vt:lpstr>
      <vt:lpstr>Example 3: Identifying a Quadrilateral (cont.)</vt:lpstr>
      <vt:lpstr>Example 3: Identifying a Quadrilateral (cont.)</vt:lpstr>
      <vt:lpstr>Slopes of Perpendicular Lines</vt:lpstr>
      <vt:lpstr>Example 4: Finding Equations of Perpendicular Lines</vt:lpstr>
      <vt:lpstr>Example 4: Finding Equations of Perpendicular Lines (cont.)</vt:lpstr>
      <vt:lpstr>Example 5: Finding Equations of Perpendicular Lines</vt:lpstr>
      <vt:lpstr>Note:</vt:lpstr>
      <vt:lpstr>Example 5: Finding Equations of Perpendicular Lines (cont.)</vt:lpstr>
      <vt:lpstr>Example 6: Identifying Parallel and Perpendicular Lines</vt:lpstr>
      <vt:lpstr>Note:</vt:lpstr>
      <vt:lpstr>Example 6: Identifying Parallel and Perpendicular Lines (cont.)</vt:lpstr>
      <vt:lpstr>Example 6: Identifying Parallel and Perpendicular Lines (cont.)</vt:lpstr>
      <vt:lpstr>Example 6: Identifying Parallel and Perpendicular Lines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College Algebra 3rd Edition</dc:title>
  <dc:creator>Hawkes Learning</dc:creator>
  <cp:lastModifiedBy>Danielle Bess</cp:lastModifiedBy>
  <cp:revision>129</cp:revision>
  <dcterms:created xsi:type="dcterms:W3CDTF">2013-04-26T14:43:13Z</dcterms:created>
  <dcterms:modified xsi:type="dcterms:W3CDTF">2020-07-02T16:23:14Z</dcterms:modified>
</cp:coreProperties>
</file>