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handoutMasterIdLst>
    <p:handoutMasterId r:id="rId52"/>
  </p:handoutMasterIdLst>
  <p:sldIdLst>
    <p:sldId id="256" r:id="rId2"/>
    <p:sldId id="258" r:id="rId3"/>
    <p:sldId id="259" r:id="rId4"/>
    <p:sldId id="260" r:id="rId5"/>
    <p:sldId id="262" r:id="rId6"/>
    <p:sldId id="263" r:id="rId7"/>
    <p:sldId id="265" r:id="rId8"/>
    <p:sldId id="266" r:id="rId9"/>
    <p:sldId id="268" r:id="rId10"/>
    <p:sldId id="269" r:id="rId11"/>
    <p:sldId id="271" r:id="rId12"/>
    <p:sldId id="272" r:id="rId13"/>
    <p:sldId id="273" r:id="rId14"/>
    <p:sldId id="274" r:id="rId15"/>
    <p:sldId id="275" r:id="rId16"/>
    <p:sldId id="277" r:id="rId17"/>
    <p:sldId id="278" r:id="rId18"/>
    <p:sldId id="280" r:id="rId19"/>
    <p:sldId id="281" r:id="rId20"/>
    <p:sldId id="283" r:id="rId21"/>
    <p:sldId id="284" r:id="rId22"/>
    <p:sldId id="285" r:id="rId23"/>
    <p:sldId id="286" r:id="rId24"/>
    <p:sldId id="287" r:id="rId25"/>
    <p:sldId id="289" r:id="rId26"/>
    <p:sldId id="290" r:id="rId27"/>
    <p:sldId id="292" r:id="rId28"/>
    <p:sldId id="293" r:id="rId29"/>
    <p:sldId id="296" r:id="rId30"/>
    <p:sldId id="297" r:id="rId31"/>
    <p:sldId id="300" r:id="rId32"/>
    <p:sldId id="307" r:id="rId33"/>
    <p:sldId id="310" r:id="rId34"/>
    <p:sldId id="314" r:id="rId35"/>
    <p:sldId id="313" r:id="rId36"/>
    <p:sldId id="315" r:id="rId37"/>
    <p:sldId id="316" r:id="rId38"/>
    <p:sldId id="317" r:id="rId39"/>
    <p:sldId id="320" r:id="rId40"/>
    <p:sldId id="333" r:id="rId41"/>
    <p:sldId id="323" r:id="rId42"/>
    <p:sldId id="324" r:id="rId43"/>
    <p:sldId id="325" r:id="rId44"/>
    <p:sldId id="326" r:id="rId45"/>
    <p:sldId id="327" r:id="rId46"/>
    <p:sldId id="328" r:id="rId47"/>
    <p:sldId id="329" r:id="rId48"/>
    <p:sldId id="330" r:id="rId49"/>
    <p:sldId id="331" r:id="rId50"/>
  </p:sldIdLst>
  <p:sldSz cx="9144000" cy="6858000" type="screen4x3"/>
  <p:notesSz cx="6858000" cy="9144000"/>
  <p:embeddedFontLs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5" d="100"/>
          <a:sy n="85" d="100"/>
        </p:scale>
        <p:origin x="1502" y="7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Relations and Functions</a:t>
            </a:r>
          </a:p>
        </p:txBody>
      </p:sp>
      <p:sp>
        <p:nvSpPr>
          <p:cNvPr id="3" name="Title 2"/>
          <p:cNvSpPr>
            <a:spLocks noGrp="1"/>
          </p:cNvSpPr>
          <p:nvPr>
            <p:ph type="title"/>
          </p:nvPr>
        </p:nvSpPr>
        <p:spPr/>
        <p:txBody>
          <a:bodyPr/>
          <a:lstStyle/>
          <a:p>
            <a:r>
              <a:t>Section </a:t>
            </a:r>
            <a:r>
              <a:rPr lang="en-US"/>
              <a:t>4</a:t>
            </a:r>
            <a:r>
              <a:t>.1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p:pic>
        <p:nvPicPr>
          <p:cNvPr id="5" name="Content Placeholder 4">
            <a:extLst>
              <a:ext uri="{FF2B5EF4-FFF2-40B4-BE49-F238E27FC236}">
                <a16:creationId xmlns:a16="http://schemas.microsoft.com/office/drawing/2014/main" id="{6EF3FDC0-C6A2-496F-BB1C-BEB33F16301B}"/>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1"/>
            <a:ext cx="4572000" cy="4572000"/>
          </a:xfrm>
        </p:spPr>
      </p:pic>
      <p:sp>
        <p:nvSpPr>
          <p:cNvPr id="3" name="TextBox 2">
            <a:extLst>
              <a:ext uri="{FF2B5EF4-FFF2-40B4-BE49-F238E27FC236}">
                <a16:creationId xmlns:a16="http://schemas.microsoft.com/office/drawing/2014/main" id="{837B0B55-B6F7-4D65-A832-80B6C2B88B02}"/>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800"/>
                </a:pPr>
                <a:r>
                  <a:rPr dirty="0"/>
                  <a:t>​</a:t>
                </a:r>
                <a:r>
                  <a:rPr sz="2800" dirty="0"/>
                  <a:t>Although we will almost never encounter relations in this </a:t>
                </a:r>
                <a:r>
                  <a:rPr lang="en-US" sz="2800" dirty="0"/>
                  <a:t>course</a:t>
                </a:r>
                <a:r>
                  <a:rPr sz="2800" dirty="0"/>
                  <a:t> that do not consist of ordered pairs of real numbers, nothing in our definition prevents us from considering more exotic relations. For example, the set </a:t>
                </a:r>
                <a14:m>
                  <m:oMath xmlns:m="http://schemas.openxmlformats.org/officeDocument/2006/math">
                    <m:r>
                      <a:rPr>
                        <a:latin typeface="Cambria Math" panose="02040503050406030204" pitchFamily="18" charset="0"/>
                      </a:rPr>
                      <m:t>𝑆</m:t>
                    </m:r>
                    <m:r>
                      <a:rPr>
                        <a:latin typeface="Cambria Math" panose="02040503050406030204" pitchFamily="18" charset="0"/>
                      </a:rPr>
                      <m:t>=</m:t>
                    </m:r>
                    <m:d>
                      <m:dPr>
                        <m:begChr m:val="{"/>
                        <m:endChr m:val="}"/>
                        <m:ctrlPr>
                          <a:rPr i="1">
                            <a:latin typeface="Cambria Math" panose="02040503050406030204" pitchFamily="18" charset="0"/>
                          </a:rPr>
                        </m:ctrlPr>
                      </m:dPr>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r>
                          <m:rPr>
                            <m:nor/>
                          </m:rPr>
                          <a:rPr lang="en-US" b="0" i="0" smtClean="0">
                            <a:latin typeface="Cambria Math" panose="02040503050406030204" pitchFamily="18" charset="0"/>
                          </a:rPr>
                          <m:t>|</m:t>
                        </m:r>
                        <m:r>
                          <m:rPr>
                            <m:nor/>
                          </m:rPr>
                          <a:rPr/>
                          <m:t> </m:t>
                        </m:r>
                        <m:r>
                          <a:rPr>
                            <a:latin typeface="Cambria Math" panose="02040503050406030204" pitchFamily="18" charset="0"/>
                          </a:rPr>
                          <m:t>𝑥</m:t>
                        </m:r>
                        <m:r>
                          <m:rPr>
                            <m:nor/>
                          </m:rPr>
                          <a:rPr lang="en-US" b="0" i="0" smtClean="0">
                            <a:latin typeface="Cambria Math" panose="02040503050406030204" pitchFamily="18" charset="0"/>
                          </a:rPr>
                          <m:t> </m:t>
                        </m:r>
                        <m:r>
                          <m:rPr>
                            <m:nor/>
                          </m:rPr>
                          <a:rPr/>
                          <m:t>is</m:t>
                        </m:r>
                        <m:r>
                          <m:rPr>
                            <m:nor/>
                          </m:rPr>
                          <a:rPr/>
                          <m:t> </m:t>
                        </m:r>
                        <m:r>
                          <m:rPr>
                            <m:nor/>
                          </m:rPr>
                          <a:rPr/>
                          <m:t>the</m:t>
                        </m:r>
                        <m:r>
                          <m:rPr>
                            <m:nor/>
                          </m:rPr>
                          <a:rPr/>
                          <m:t> </m:t>
                        </m:r>
                        <m:r>
                          <m:rPr>
                            <m:nor/>
                          </m:rPr>
                          <a:rPr/>
                          <m:t>mother</m:t>
                        </m:r>
                        <m:r>
                          <m:rPr>
                            <m:nor/>
                          </m:rPr>
                          <a:rPr/>
                          <m:t> </m:t>
                        </m:r>
                        <m:r>
                          <m:rPr>
                            <m:nor/>
                          </m:rPr>
                          <a:rPr/>
                          <m:t>of</m:t>
                        </m:r>
                        <m:r>
                          <m:rPr>
                            <m:nor/>
                          </m:rPr>
                          <a:rPr lang="en-US" b="0" i="0" smtClean="0"/>
                          <m:t> </m:t>
                        </m:r>
                        <m:r>
                          <a:rPr>
                            <a:latin typeface="Cambria Math" panose="02040503050406030204" pitchFamily="18" charset="0"/>
                          </a:rPr>
                          <m:t>𝑦</m:t>
                        </m:r>
                      </m:e>
                    </m:d>
                  </m:oMath>
                </a14:m>
                <a:r>
                  <a:rPr sz="2800" dirty="0"/>
                  <a:t> is a relation among people. The domain of </a:t>
                </a:r>
                <a14:m>
                  <m:oMath xmlns:m="http://schemas.openxmlformats.org/officeDocument/2006/math">
                    <m:r>
                      <a:rPr>
                        <a:latin typeface="Cambria Math" panose="02040503050406030204" pitchFamily="18" charset="0"/>
                      </a:rPr>
                      <m:t>𝑆</m:t>
                    </m:r>
                  </m:oMath>
                </a14:m>
                <a:r>
                  <a:rPr sz="2800" dirty="0"/>
                  <a:t> is the set of all mothers, and the range of </a:t>
                </a:r>
                <a14:m>
                  <m:oMath xmlns:m="http://schemas.openxmlformats.org/officeDocument/2006/math">
                    <m:r>
                      <a:rPr>
                        <a:latin typeface="Cambria Math" panose="02040503050406030204" pitchFamily="18" charset="0"/>
                      </a:rPr>
                      <m:t>𝑆</m:t>
                    </m:r>
                  </m:oMath>
                </a14:m>
                <a:r>
                  <a:rPr sz="2800" dirty="0"/>
                  <a:t> is the set of all people. (Although advances in cloning are occurring rapidly, as of the writing of this text, no one has yet been born without a mother!)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148"/>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Function</a:t>
            </a:r>
          </a:p>
        </p:txBody>
      </p:sp>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a:t>
            </a:r>
            <a:r>
              <a:rPr sz="2800" b="1" dirty="0"/>
              <a:t>function</a:t>
            </a:r>
            <a:r>
              <a:rPr sz="2800" dirty="0"/>
              <a:t> is a relation in which every element of the domain is paired with exactly one element of the range. Equivalently, a function is a relation in which no two distinct ordered pairs have the same first coordinate.</a:t>
            </a:r>
          </a:p>
          <a:p>
            <a:endParaRP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Is the Relation a Function?</a:t>
            </a:r>
          </a:p>
        </p:txBody>
      </p:sp>
      <p:sp>
        <p:nvSpPr>
          <p:cNvPr id="3" name="Text Placeholder 2"/>
          <p:cNvSpPr>
            <a:spLocks noGrp="1"/>
          </p:cNvSpPr>
          <p:nvPr>
            <p:ph type="body" sz="quarter" idx="10"/>
          </p:nvPr>
        </p:nvSpPr>
        <p:spPr/>
        <p:txBody>
          <a:bodyPr>
            <a:normAutofit/>
          </a:bodyPr>
          <a:lstStyle/>
          <a:p>
            <a:r>
              <a:rPr sz="2800"/>
              <a:t>For each relation in Example 1, identify whether the relation is also a function.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The relation in Example 1a is not a function because the two ordered pairs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2</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r>
                          <a:rPr lang="en-US">
                            <a:latin typeface="Cambria Math" panose="02040503050406030204" pitchFamily="18" charset="0"/>
                          </a:rPr>
                          <m:t>0</m:t>
                        </m:r>
                      </m:e>
                    </m:d>
                  </m:oMath>
                </a14:m>
                <a:r>
                  <a:rPr lang="en-US" sz="2800" dirty="0"/>
                  <a:t> have the same first coordinate. If either one of these ordered pairs were deleted from the relation, the relation would be a function.</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000"/>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p:pic>
        <p:nvPicPr>
          <p:cNvPr id="5" name="Content Placeholder 4">
            <a:extLst>
              <a:ext uri="{FF2B5EF4-FFF2-40B4-BE49-F238E27FC236}">
                <a16:creationId xmlns:a16="http://schemas.microsoft.com/office/drawing/2014/main" id="{40A9E6BF-E409-4468-8A42-71344A27BFE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97469D01-7E27-4229-9A1F-5E2DC79F1FE1}"/>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relation in Example 1b is a function. Any two distinct ordered pairs that solve the equation </a:t>
                </a:r>
                <a:br>
                  <a:rPr lang="en-US" sz="2800" dirty="0"/>
                </a:b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+7</m:t>
                    </m:r>
                    <m:r>
                      <a:rPr>
                        <a:latin typeface="Cambria Math" panose="02040503050406030204" pitchFamily="18" charset="0"/>
                      </a:rPr>
                      <m:t>𝑦</m:t>
                    </m:r>
                    <m:r>
                      <a:rPr>
                        <a:latin typeface="Cambria Math" panose="02040503050406030204" pitchFamily="18" charset="0"/>
                      </a:rPr>
                      <m:t>=13</m:t>
                    </m:r>
                  </m:oMath>
                </a14:m>
                <a:r>
                  <a:rPr sz="2800" dirty="0"/>
                  <a:t> have different first coordinates. This can also be seen from the graph of the equation. If two ordered pairs have the same first coordinate, they must be aligned vertically, and no two ordered pairs on the graph of </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+7</m:t>
                    </m:r>
                    <m:r>
                      <a:rPr>
                        <a:latin typeface="Cambria Math" panose="02040503050406030204" pitchFamily="18" charset="0"/>
                      </a:rPr>
                      <m:t>𝑦</m:t>
                    </m:r>
                    <m:r>
                      <a:rPr>
                        <a:latin typeface="Cambria Math" panose="02040503050406030204" pitchFamily="18" charset="0"/>
                      </a:rPr>
                      <m:t>=13</m:t>
                    </m:r>
                  </m:oMath>
                </a14:m>
                <a:r>
                  <a:rPr sz="2800" dirty="0"/>
                  <a:t> have this property.</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p:pic>
        <p:nvPicPr>
          <p:cNvPr id="5" name="Content Placeholder 4">
            <a:extLst>
              <a:ext uri="{FF2B5EF4-FFF2-40B4-BE49-F238E27FC236}">
                <a16:creationId xmlns:a16="http://schemas.microsoft.com/office/drawing/2014/main" id="{815C5E2F-2F92-4EC4-811F-6AAE5C95218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487BFC11-B287-4DF1-B963-9CF29F336411}"/>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lang="en-US" dirty="0"/>
                  <a:t>​</a:t>
                </a:r>
                <a:r>
                  <a:rPr lang="en-US" sz="2800" dirty="0"/>
                  <a:t>The relation in Example 1c is not a function. To prove that a relation is not a function, it is only necessary to find two ordered pairs with the same first coordinate, and the pairs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2</m:t>
                        </m:r>
                      </m:e>
                    </m:d>
                  </m:oMath>
                </a14:m>
                <a:r>
                  <a:rPr lang="en-US" sz="2800" dirty="0"/>
                  <a:t> show that this relation fails to be a function.</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p:pic>
        <p:nvPicPr>
          <p:cNvPr id="5" name="Content Placeholder 4">
            <a:extLst>
              <a:ext uri="{FF2B5EF4-FFF2-40B4-BE49-F238E27FC236}">
                <a16:creationId xmlns:a16="http://schemas.microsoft.com/office/drawing/2014/main" id="{653A5847-9B9F-4B19-B60B-DBDCD115FD6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7C1A2440-FDB1-4B6C-AD1F-5199FC74040C}"/>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Relations, Domain, and Range</a:t>
            </a:r>
          </a:p>
        </p:txBody>
      </p:sp>
      <p:sp>
        <p:nvSpPr>
          <p:cNvPr id="3" name="Text Placeholder 2"/>
          <p:cNvSpPr>
            <a:spLocks noGrp="1"/>
          </p:cNvSpPr>
          <p:nvPr>
            <p:ph type="body" sz="quarter" idx="10"/>
          </p:nvPr>
        </p:nvSpPr>
        <p:spPr/>
        <p:txBody>
          <a:bodyPr>
            <a:normAutofit/>
          </a:bodyPr>
          <a:lstStyle/>
          <a:p>
            <a:pPr algn="ctr">
              <a:defRPr sz="2800" b="1"/>
            </a:pPr>
            <a:r>
              <a:t>Definition</a:t>
            </a:r>
          </a:p>
          <a:p>
            <a:r>
              <a:rPr sz="2800"/>
              <a:t>A </a:t>
            </a:r>
            <a:r>
              <a:rPr sz="2800" b="1"/>
              <a:t>relation</a:t>
            </a:r>
            <a:r>
              <a:rPr sz="2800"/>
              <a:t> is a set of ordered pairs. Any set of ordered pairs automatically relates the set of first coordinates to the set of second coordinates, and these sets have special names. The </a:t>
            </a:r>
            <a:r>
              <a:rPr sz="2800" b="1"/>
              <a:t>domain</a:t>
            </a:r>
            <a:r>
              <a:rPr sz="2800"/>
              <a:t> of a relation is the set of all the first coordinates, and the </a:t>
            </a:r>
            <a:r>
              <a:rPr sz="2800" b="1"/>
              <a:t>range</a:t>
            </a:r>
            <a:r>
              <a:rPr sz="2800"/>
              <a:t> of a relation is the set of all second coordinates.</a:t>
            </a:r>
          </a:p>
          <a:p>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t>​</a:t>
            </a:r>
            <a:r>
              <a:rPr sz="2800"/>
              <a:t>The relation in Example 1d is also not a function. In fact, we can use the same two ordered pairs as in the previous part to prove this fact.</a:t>
            </a:r>
          </a:p>
          <a:p>
            <a:pPr marL="514350" indent="-514350">
              <a:buFont typeface="+mj-lt"/>
              <a:buAutoNum type="alphaLcPeriod" startAt="5"/>
              <a:defRPr sz="2800"/>
            </a:pPr>
            <a:r>
              <a:t>​</a:t>
            </a:r>
            <a:r>
              <a:rPr sz="2800"/>
              <a:t>Finally, the relation in Example 1e also fails to be a function. Think of two people who have the same mother; this gives us two ordered pairs with the same first coordinate: (mother, child 1) and (mother, child 2). Thus, the relation is not a function.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Vertical Line Test</a:t>
            </a:r>
          </a:p>
        </p:txBody>
      </p:sp>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r>
              <a:rPr sz="2800" dirty="0"/>
              <a:t>If a relation can be graphed in the Cartesian plane, the relation is a function if and only if no vertical line passes through the graph more than once. If even one vertical line intersects the graph of the relation two or more times, the relation fails to be a function.</a:t>
            </a:r>
          </a:p>
          <a:p>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p:sp>
        <p:nvSpPr>
          <p:cNvPr id="3" name="Text Placeholder 2"/>
          <p:cNvSpPr>
            <a:spLocks noGrp="1"/>
          </p:cNvSpPr>
          <p:nvPr>
            <p:ph type="body" sz="quarter" idx="10"/>
          </p:nvPr>
        </p:nvSpPr>
        <p:spPr/>
        <p:txBody>
          <a:bodyPr>
            <a:normAutofit/>
          </a:bodyPr>
          <a:lstStyle/>
          <a:p>
            <a:r>
              <a:rPr sz="2800" dirty="0"/>
              <a:t>Note that vertical lines that miss the graph of a relation entirely do</a:t>
            </a:r>
            <a:r>
              <a:rPr lang="en-US" sz="2800" dirty="0"/>
              <a:t>n’t</a:t>
            </a:r>
            <a:r>
              <a:rPr sz="2800" dirty="0"/>
              <a:t> prevent the relation from being a function; it is only the presence of a vertical line that hits the graph two or more times that indicates the relation is</a:t>
            </a:r>
            <a:r>
              <a:rPr lang="en-US" sz="2800" dirty="0"/>
              <a:t>n’t</a:t>
            </a:r>
            <a:r>
              <a:rPr sz="2800" dirty="0"/>
              <a:t> a function.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Functions and the Vertical Line Test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lang="en-US" dirty="0"/>
                  <a:t>​</a:t>
                </a:r>
                <a:r>
                  <a:rPr lang="en-US" sz="2800" dirty="0"/>
                  <a:t>The relation</a:t>
                </a:r>
              </a:p>
              <a:p>
                <a:pPr marL="512064" algn="ctr">
                  <a:defRPr sz="2800"/>
                </a:pPr>
                <a14:m>
                  <m:oMath xmlns:m="http://schemas.openxmlformats.org/officeDocument/2006/math">
                    <m:r>
                      <a:rPr lang="en-US">
                        <a:latin typeface="Cambria Math" panose="02040503050406030204" pitchFamily="18" charset="0"/>
                      </a:rPr>
                      <m:t>𝑅</m:t>
                    </m:r>
                    <m:r>
                      <a:rPr lang="en-US">
                        <a:latin typeface="Cambria Math" panose="02040503050406030204" pitchFamily="18" charset="0"/>
                      </a:rPr>
                      <m:t>=</m:t>
                    </m:r>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2</m:t>
                            </m:r>
                            <m:r>
                              <m:rPr>
                                <m:nor/>
                              </m:rPr>
                              <a:rPr lang="ar-AE"/>
                              <m:t> </m:t>
                            </m:r>
                            <m:r>
                              <a:rPr lang="ar-AE">
                                <a:latin typeface="Cambria Math" panose="02040503050406030204" pitchFamily="18" charset="0"/>
                              </a:rPr>
                              <m:t>)</m:t>
                            </m:r>
                            <m:r>
                              <m:rPr>
                                <m:nor/>
                              </m:rPr>
                              <a:rPr lang="en-US" b="0" i="0" smtClean="0"/>
                              <m:t>,</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m:rPr>
                                <m:nor/>
                              </m:rPr>
                              <a:rPr lang="en-US" b="0" i="0" smtClean="0"/>
                              <m:t>,</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m:rPr>
                                <m:nor/>
                              </m:rPr>
                              <a:rPr lang="en-US" b="0" i="0" smtClean="0"/>
                              <m:t>,</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m:rPr>
                                <m:nor/>
                              </m:rPr>
                              <a:rPr lang="en-US" b="0" i="0" smtClean="0"/>
                              <m:t>,</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m:t>
                            </m:r>
                          </m:e>
                        </m:d>
                      </m:e>
                    </m:d>
                  </m:oMath>
                </a14:m>
                <a:r>
                  <a:rPr lang="en-US" sz="2800" dirty="0"/>
                  <a:t>,</a:t>
                </a:r>
              </a:p>
              <a:p>
                <a:pPr marL="512064">
                  <a:defRPr sz="2800"/>
                </a:pPr>
                <a:r>
                  <a:rPr lang="en-US" sz="2800" dirty="0"/>
                  <a:t>graphed in Figure 9, is a function. Any given vertical line in the plane either intersects the graph once or not at all.</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963"/>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Functions and the Vertical Line Test (cont.)</a:t>
            </a:r>
          </a:p>
        </p:txBody>
      </p:sp>
      <p:pic>
        <p:nvPicPr>
          <p:cNvPr id="5" name="Content Placeholder 4">
            <a:extLst>
              <a:ext uri="{FF2B5EF4-FFF2-40B4-BE49-F238E27FC236}">
                <a16:creationId xmlns:a16="http://schemas.microsoft.com/office/drawing/2014/main" id="{60BE196E-4316-41DC-948B-FDB03B22822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4386"/>
            <a:ext cx="4572000" cy="4572000"/>
          </a:xfrm>
        </p:spPr>
      </p:pic>
      <p:sp>
        <p:nvSpPr>
          <p:cNvPr id="3" name="TextBox 2">
            <a:extLst>
              <a:ext uri="{FF2B5EF4-FFF2-40B4-BE49-F238E27FC236}">
                <a16:creationId xmlns:a16="http://schemas.microsoft.com/office/drawing/2014/main" id="{AA8F4136-E368-4098-B97D-9734E256BD45}"/>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Functions and the Vertical Line Test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relation graphed </a:t>
            </a:r>
            <a:r>
              <a:rPr lang="en-US" sz="2800" dirty="0"/>
              <a:t>in Figure 10</a:t>
            </a:r>
            <a:r>
              <a:rPr sz="2800" dirty="0"/>
              <a:t> is not a function, as there are many vertical lines that intersect the graph more than once. The dashed line is one such vertical line.</a:t>
            </a:r>
          </a:p>
          <a:p>
            <a:r>
              <a:rPr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Functions and the Vertical Line Test (cont.)</a:t>
            </a:r>
          </a:p>
        </p:txBody>
      </p:sp>
      <p:pic>
        <p:nvPicPr>
          <p:cNvPr id="5" name="Content Placeholder 4">
            <a:extLst>
              <a:ext uri="{FF2B5EF4-FFF2-40B4-BE49-F238E27FC236}">
                <a16:creationId xmlns:a16="http://schemas.microsoft.com/office/drawing/2014/main" id="{694D2740-747E-4877-B2D7-F3F0DC6A856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1"/>
            <a:ext cx="4572000" cy="4572000"/>
          </a:xfrm>
        </p:spPr>
      </p:pic>
      <p:sp>
        <p:nvSpPr>
          <p:cNvPr id="3" name="TextBox 2">
            <a:extLst>
              <a:ext uri="{FF2B5EF4-FFF2-40B4-BE49-F238E27FC236}">
                <a16:creationId xmlns:a16="http://schemas.microsoft.com/office/drawing/2014/main" id="{E332B7A4-AB3B-411C-A3D1-92587426036D}"/>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Functions and the Vertical Line Test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relation graphed </a:t>
            </a:r>
            <a:r>
              <a:rPr lang="en-US" sz="2800" dirty="0"/>
              <a:t>in Figure 11</a:t>
            </a:r>
            <a:r>
              <a:rPr sz="2800" dirty="0"/>
              <a:t> is a function. In this case, every vertical line in the plane intersects the graph exactly once.</a:t>
            </a:r>
          </a:p>
          <a:p>
            <a:r>
              <a:rPr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Functions and the Vertical Line Test (cont.)</a:t>
            </a:r>
          </a:p>
        </p:txBody>
      </p:sp>
      <p:pic>
        <p:nvPicPr>
          <p:cNvPr id="5" name="Content Placeholder 4">
            <a:extLst>
              <a:ext uri="{FF2B5EF4-FFF2-40B4-BE49-F238E27FC236}">
                <a16:creationId xmlns:a16="http://schemas.microsoft.com/office/drawing/2014/main" id="{A23BCF25-CAA7-42CB-9998-E0C17A1EFBB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9D4EFC28-2923-4C2A-8179-3DDC568EAB64}"/>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Function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Each of the following equations in </a:t>
                </a:r>
                <a14:m>
                  <m:oMath xmlns:m="http://schemas.openxmlformats.org/officeDocument/2006/math">
                    <m:r>
                      <a:rPr>
                        <a:latin typeface="Cambria Math" panose="02040503050406030204" pitchFamily="18" charset="0"/>
                      </a:rPr>
                      <m:t>𝑥</m:t>
                    </m:r>
                  </m:oMath>
                </a14:m>
                <a:r>
                  <a:rPr sz="2800"/>
                  <a:t> and </a:t>
                </a:r>
                <a14:m>
                  <m:oMath xmlns:m="http://schemas.openxmlformats.org/officeDocument/2006/math">
                    <m:r>
                      <a:rPr>
                        <a:latin typeface="Cambria Math" panose="02040503050406030204" pitchFamily="18" charset="0"/>
                      </a:rPr>
                      <m:t>𝑦</m:t>
                    </m:r>
                  </m:oMath>
                </a14:m>
                <a:r>
                  <a:rPr sz="2800"/>
                  <a:t> represents a function. Rewrite each one using function notation, and then evaluate each function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a:t>.</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𝑥</m:t>
                        </m:r>
                      </m:den>
                    </m:f>
                    <m:r>
                      <a:rPr>
                        <a:latin typeface="Cambria Math" panose="02040503050406030204" pitchFamily="18" charset="0"/>
                      </a:rPr>
                      <m:t>+</m:t>
                    </m:r>
                    <m:r>
                      <a:rPr>
                        <a:latin typeface="Cambria Math" panose="02040503050406030204" pitchFamily="18" charset="0"/>
                      </a:rPr>
                      <m:t>2</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7</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m:t>
                    </m:r>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endParaRPr/>
              </a:p>
              <a:p>
                <a:pPr marL="514350" indent="-514350">
                  <a:buFont typeface="+mj-lt"/>
                  <a:buAutoNum type="alphaLcPeriod" startAt="4"/>
                  <a:defRPr sz="2800"/>
                </a:pPr>
                <a:r>
                  <a:t>​</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𝑥</m:t>
                        </m:r>
                      </m:e>
                    </m:rad>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6</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259"/>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Relations, Domain, and Range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marL="514350" indent="-514350">
                  <a:lnSpc>
                    <a:spcPct val="120000"/>
                  </a:lnSpc>
                  <a:buFont typeface="+mj-lt"/>
                  <a:buAutoNum type="alphaLcPeriod"/>
                  <a:defRPr sz="2800"/>
                </a:pPr>
                <a:r>
                  <a:rPr lang="en-US" dirty="0"/>
                  <a:t>​</a:t>
                </a:r>
                <a:r>
                  <a:rPr lang="en-US" sz="2800" dirty="0"/>
                  <a:t>The set </a:t>
                </a:r>
                <a14:m>
                  <m:oMath xmlns:m="http://schemas.openxmlformats.org/officeDocument/2006/math">
                    <m:r>
                      <a:rPr lang="en-US">
                        <a:latin typeface="Cambria Math" panose="02040503050406030204" pitchFamily="18" charset="0"/>
                      </a:rPr>
                      <m:t>𝑅</m:t>
                    </m:r>
                    <m:r>
                      <a:rPr lang="en-US">
                        <a:latin typeface="Cambria Math" panose="02040503050406030204" pitchFamily="18" charset="0"/>
                      </a:rPr>
                      <m:t>=</m:t>
                    </m:r>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2</m:t>
                            </m:r>
                          </m:e>
                        </m:d>
                        <m:r>
                          <m:rPr>
                            <m:nor/>
                          </m:rPr>
                          <a:rPr lang="en-US" b="0" i="0" smtClean="0"/>
                          <m:t>,</m:t>
                        </m:r>
                        <m:d>
                          <m:dPr>
                            <m:ctrlPr>
                              <a:rPr lang="ar-AE" i="1">
                                <a:latin typeface="Cambria Math" panose="02040503050406030204" pitchFamily="18" charset="0"/>
                              </a:rPr>
                            </m:ctrlPr>
                          </m:dPr>
                          <m:e>
                            <m:r>
                              <a:rPr lang="ar-AE">
                                <a:latin typeface="Cambria Math" panose="02040503050406030204" pitchFamily="18" charset="0"/>
                              </a:rPr>
                              <m:t>6</m:t>
                            </m:r>
                            <m:r>
                              <a:rPr lang="ar-AE" b="0" i="0" smtClean="0">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1</m:t>
                            </m:r>
                          </m:e>
                        </m:d>
                        <m:r>
                          <m:rPr>
                            <m:nor/>
                          </m:rPr>
                          <a:rPr lang="en-US" b="0" i="0" smtClean="0"/>
                          <m:t>,</m:t>
                        </m:r>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m:t>
                            </m:r>
                          </m:e>
                        </m:d>
                        <m:r>
                          <m:rPr>
                            <m:nor/>
                          </m:rPr>
                          <a:rPr lang="en-US" b="0" i="0" smtClean="0"/>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m:t>
                            </m:r>
                          </m:e>
                        </m:d>
                        <m:r>
                          <m:rPr>
                            <m:nor/>
                          </m:rPr>
                          <a:rPr lang="en-US" b="0" i="0" smtClean="0"/>
                          <m:t>,</m:t>
                        </m:r>
                        <m:d>
                          <m:dPr>
                            <m:ctrlPr>
                              <a:rPr lang="ar-AE" i="1">
                                <a:latin typeface="Cambria Math" panose="02040503050406030204" pitchFamily="18" charset="0"/>
                              </a:rPr>
                            </m:ctrlPr>
                          </m:dPr>
                          <m:e>
                            <m:r>
                              <a:rPr lang="ar-AE">
                                <a:latin typeface="Cambria Math" panose="02040503050406030204" pitchFamily="18" charset="0"/>
                              </a:rPr>
                              <m:t>𝜋</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𝜋</m:t>
                                </m:r>
                              </m:e>
                              <m:sup>
                                <m:r>
                                  <a:rPr lang="ar-AE">
                                    <a:latin typeface="Cambria Math" panose="02040503050406030204" pitchFamily="18" charset="0"/>
                                  </a:rPr>
                                  <m:t>2</m:t>
                                </m:r>
                              </m:sup>
                            </m:sSup>
                          </m:e>
                        </m:d>
                      </m:e>
                    </m:d>
                  </m:oMath>
                </a14:m>
                <a:r>
                  <a:rPr lang="ar-AE" sz="2800" dirty="0"/>
                  <a:t> </a:t>
                </a:r>
                <a:r>
                  <a:rPr lang="en-US" sz="2800" dirty="0"/>
                  <a:t>is a relation consisting of five ordered pairs. The domain of </a:t>
                </a:r>
                <a14:m>
                  <m:oMath xmlns:m="http://schemas.openxmlformats.org/officeDocument/2006/math">
                    <m:r>
                      <a:rPr lang="en-US">
                        <a:latin typeface="Cambria Math" panose="02040503050406030204" pitchFamily="18" charset="0"/>
                      </a:rPr>
                      <m:t>𝑅</m:t>
                    </m:r>
                  </m:oMath>
                </a14:m>
                <a:r>
                  <a:rPr lang="en-US" sz="2800" dirty="0"/>
                  <a:t> is the set </a:t>
                </a:r>
                <a14:m>
                  <m:oMath xmlns:m="http://schemas.openxmlformats.org/officeDocument/2006/math">
                    <m:d>
                      <m:dPr>
                        <m:begChr m:val="{"/>
                        <m:endChr m:val="}"/>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r>
                          <a:rPr lang="en-US">
                            <a:latin typeface="Cambria Math" panose="02040503050406030204" pitchFamily="18" charset="0"/>
                          </a:rPr>
                          <m:t>6</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𝜋</m:t>
                        </m:r>
                      </m:e>
                    </m:d>
                  </m:oMath>
                </a14:m>
                <a:r>
                  <a:rPr lang="en-US" sz="2800" dirty="0"/>
                  <a:t>, as these four numbers appear as first coordinates in the relation. Note that it is not necessary to list the number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4</m:t>
                    </m:r>
                  </m:oMath>
                </a14:m>
                <a:r>
                  <a:rPr lang="en-US" sz="2800" dirty="0"/>
                  <a:t> twice in the domain, even though it appears twice as a first coordinate in the relation. The range of </a:t>
                </a:r>
                <a14:m>
                  <m:oMath xmlns:m="http://schemas.openxmlformats.org/officeDocument/2006/math">
                    <m:r>
                      <a:rPr lang="en-US">
                        <a:latin typeface="Cambria Math" panose="02040503050406030204" pitchFamily="18" charset="0"/>
                      </a:rPr>
                      <m:t>𝑅</m:t>
                    </m:r>
                  </m:oMath>
                </a14:m>
                <a:r>
                  <a:rPr lang="en-US" sz="2800" dirty="0"/>
                  <a:t> is the set </a:t>
                </a:r>
                <a14:m>
                  <m:oMath xmlns:m="http://schemas.openxmlformats.org/officeDocument/2006/math">
                    <m:d>
                      <m:dPr>
                        <m:begChr m:val="{"/>
                        <m:endChr m:val="}"/>
                        <m:ctrlPr>
                          <a:rPr lang="en-US" i="1">
                            <a:latin typeface="Cambria Math" panose="02040503050406030204" pitchFamily="18" charset="0"/>
                          </a:rPr>
                        </m:ctrlPr>
                      </m:dPr>
                      <m:e>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𝜋</m:t>
                            </m:r>
                          </m:e>
                          <m:sup>
                            <m:r>
                              <a:rPr lang="ar-AE">
                                <a:latin typeface="Cambria Math" panose="02040503050406030204" pitchFamily="18" charset="0"/>
                              </a:rPr>
                              <m:t>2</m:t>
                            </m:r>
                          </m:sup>
                        </m:sSup>
                      </m:e>
                    </m:d>
                  </m:oMath>
                </a14:m>
                <a:r>
                  <a:rPr lang="en-US" sz="2800" dirty="0"/>
                  <a:t>, as these are the numbers that appear as second coordinates. Again, it is not necessary to list </a:t>
                </a:r>
                <a:r>
                  <a:rPr lang="en-US" sz="2800" dirty="0">
                    <a:latin typeface="Cambria Math"/>
                  </a:rPr>
                  <a:t>0</a:t>
                </a:r>
                <a:r>
                  <a:rPr lang="en-US" sz="2800" dirty="0"/>
                  <a:t> twice in the range, even though it is used twice as a second coordinate in the relation. The graph of this relation is simply a picture of the five ordered pairs plotted in the Cartesian plane, as shown in Figure 1.</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1104" r="-370" b="-491"/>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Function Notation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6B6D8C23-9BC4-4863-BD10-619492B23976}"/>
                  </a:ext>
                </a:extLst>
              </p:cNvPr>
              <p:cNvGraphicFramePr>
                <a:graphicFrameLocks/>
              </p:cNvGraphicFramePr>
              <p:nvPr>
                <p:extLst>
                  <p:ext uri="{D42A27DB-BD31-4B8C-83A1-F6EECF244321}">
                    <p14:modId xmlns:p14="http://schemas.microsoft.com/office/powerpoint/2010/main" val="2189424788"/>
                  </p:ext>
                </p:extLst>
              </p:nvPr>
            </p:nvGraphicFramePr>
            <p:xfrm>
              <a:off x="838200" y="1371600"/>
              <a:ext cx="8077200" cy="2685654"/>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894771">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𝑦</m:t>
                                </m:r>
                              </m:oMath>
                            </m:oMathPara>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num>
                                <m:den>
                                  <m:r>
                                    <a:rPr sz="2800">
                                      <a:latin typeface="Cambria Math"/>
                                    </a:rPr>
                                    <m:t>𝑥</m:t>
                                  </m:r>
                                </m:den>
                              </m:f>
                              <m:r>
                                <a:rPr sz="2800">
                                  <a:latin typeface="Cambria Math"/>
                                </a:rPr>
                                <m:t>+2</m:t>
                              </m:r>
                            </m:oMath>
                          </a14:m>
                          <a:endParaRPr sz="2800" dirty="0"/>
                        </a:p>
                      </a:txBody>
                      <a:tcPr anchor="ctr"/>
                    </a:tc>
                    <a:tc>
                      <a:txBody>
                        <a:bodyPr/>
                        <a:lstStyle/>
                        <a:p>
                          <a:pPr algn="l">
                            <a:defRPr sz="1100" b="1"/>
                          </a:pPr>
                          <a:r>
                            <a:rPr sz="2000" b="0" dirty="0"/>
                            <a:t>The equation is already solved for </a:t>
                          </a:r>
                          <a14:m>
                            <m:oMath xmlns:m="http://schemas.openxmlformats.org/officeDocument/2006/math">
                              <m:r>
                                <a:rPr sz="2000" b="0" i="1">
                                  <a:latin typeface="Cambria Math"/>
                                </a:rPr>
                                <m:t>𝑦</m:t>
                              </m:r>
                            </m:oMath>
                          </a14:m>
                          <a:r>
                            <a:rPr sz="2000" b="0" dirty="0"/>
                            <a:t>.</a:t>
                          </a:r>
                        </a:p>
                      </a:txBody>
                      <a:tcPr anchor="ctr"/>
                    </a:tc>
                    <a:extLst>
                      <a:ext uri="{0D108BD9-81ED-4DB2-BD59-A6C34878D82A}">
                        <a16:rowId xmlns:a16="http://schemas.microsoft.com/office/drawing/2014/main" val="10000"/>
                      </a:ext>
                    </a:extLst>
                  </a:tr>
                  <a:tr h="894771">
                    <a:tc>
                      <a:txBody>
                        <a:bodyPr/>
                        <a:lstStyle/>
                        <a:p>
                          <a:pPr algn="r">
                            <a:defRPr sz="1800"/>
                          </a:pPr>
                          <a:r>
                            <a:rPr sz="2800" dirty="0"/>
                            <a:t>​</a:t>
                          </a:r>
                          <a14:m>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𝑥</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num>
                                <m:den>
                                  <m:r>
                                    <a:rPr sz="2800">
                                      <a:latin typeface="Cambria Math"/>
                                    </a:rPr>
                                    <m:t>𝑥</m:t>
                                  </m:r>
                                </m:den>
                              </m:f>
                              <m:r>
                                <a:rPr sz="2800">
                                  <a:latin typeface="Cambria Math"/>
                                </a:rPr>
                                <m:t>+2</m:t>
                              </m:r>
                            </m:oMath>
                          </a14:m>
                          <a:endParaRPr sz="2800" dirty="0"/>
                        </a:p>
                      </a:txBody>
                      <a:tcPr anchor="ctr"/>
                    </a:tc>
                    <a:tc>
                      <a:txBody>
                        <a:bodyPr/>
                        <a:lstStyle/>
                        <a:p>
                          <a:pPr algn="l">
                            <a:defRPr sz="1100" b="1"/>
                          </a:pPr>
                          <a:r>
                            <a:rPr sz="2000" b="0" dirty="0"/>
                            <a:t>To write the function in function notation, replace </a:t>
                          </a:r>
                          <a14:m>
                            <m:oMath xmlns:m="http://schemas.openxmlformats.org/officeDocument/2006/math">
                              <m:r>
                                <a:rPr sz="2000" b="0" i="1">
                                  <a:latin typeface="Cambria Math"/>
                                </a:rPr>
                                <m:t>𝑦</m:t>
                              </m:r>
                            </m:oMath>
                          </a14:m>
                          <a:r>
                            <a:rPr sz="2000" b="0" dirty="0"/>
                            <a:t> with </a:t>
                          </a:r>
                          <a14:m>
                            <m:oMath xmlns:m="http://schemas.openxmlformats.org/officeDocument/2006/math">
                              <m:r>
                                <a:rPr sz="2000" b="0" i="1">
                                  <a:latin typeface="Cambria Math"/>
                                </a:rPr>
                                <m:t>𝑓</m:t>
                              </m:r>
                              <m:r>
                                <a:rPr sz="2000" b="0" i="1">
                                  <a:latin typeface="Cambria Math"/>
                                </a:rPr>
                                <m:t>⁡</m:t>
                              </m:r>
                              <m:d>
                                <m:dPr>
                                  <m:ctrlPr>
                                    <a:rPr sz="2000" b="0" i="1">
                                      <a:latin typeface="Cambria Math" panose="02040503050406030204" pitchFamily="18" charset="0"/>
                                    </a:rPr>
                                  </m:ctrlPr>
                                </m:dPr>
                                <m:e>
                                  <m:r>
                                    <a:rPr sz="2000" b="0" i="1">
                                      <a:latin typeface="Cambria Math"/>
                                    </a:rPr>
                                    <m:t>𝑥</m:t>
                                  </m:r>
                                </m:e>
                              </m:d>
                            </m:oMath>
                          </a14:m>
                          <a:r>
                            <a:rPr sz="2000" b="0" dirty="0"/>
                            <a:t>.</a:t>
                          </a:r>
                        </a:p>
                      </a:txBody>
                      <a:tcPr anchor="ctr"/>
                    </a:tc>
                    <a:extLst>
                      <a:ext uri="{0D108BD9-81ED-4DB2-BD59-A6C34878D82A}">
                        <a16:rowId xmlns:a16="http://schemas.microsoft.com/office/drawing/2014/main" val="10001"/>
                      </a:ext>
                    </a:extLst>
                  </a:tr>
                  <a:tr h="896112">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−3</m:t>
                                    </m:r>
                                  </m:e>
                                </m:d>
                              </m:oMath>
                            </m:oMathPara>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num>
                                <m:den>
                                  <m:r>
                                    <a:rPr sz="2800">
                                      <a:latin typeface="Cambria Math"/>
                                    </a:rPr>
                                    <m:t>−3</m:t>
                                  </m:r>
                                </m:den>
                              </m:f>
                              <m:r>
                                <a:rPr sz="2800">
                                  <a:latin typeface="Cambria Math"/>
                                </a:rPr>
                                <m:t>+2=1</m:t>
                              </m:r>
                            </m:oMath>
                          </a14:m>
                          <a:endParaRPr sz="2800" dirty="0"/>
                        </a:p>
                      </a:txBody>
                      <a:tcPr anchor="ctr"/>
                    </a:tc>
                    <a:tc>
                      <a:txBody>
                        <a:bodyPr/>
                        <a:lstStyle/>
                        <a:p>
                          <a:pPr algn="l">
                            <a:defRPr sz="1100" b="1"/>
                          </a:pPr>
                          <a:r>
                            <a:rPr sz="2000" b="0" dirty="0"/>
                            <a:t>Substitute </a:t>
                          </a:r>
                          <a14:m>
                            <m:oMath xmlns:m="http://schemas.openxmlformats.org/officeDocument/2006/math">
                              <m:r>
                                <a:rPr sz="2000" b="0" i="1">
                                  <a:latin typeface="Cambria Math"/>
                                </a:rPr>
                                <m:t>𝑥</m:t>
                              </m:r>
                              <m:r>
                                <a:rPr sz="2000" b="0">
                                  <a:latin typeface="Cambria Math"/>
                                </a:rPr>
                                <m:t>=−3</m:t>
                              </m:r>
                            </m:oMath>
                          </a14:m>
                          <a:r>
                            <a:rPr sz="2000" b="0" dirty="0"/>
                            <a:t> and evaluate. This means the point </a:t>
                          </a:r>
                          <a14:m>
                            <m:oMath xmlns:m="http://schemas.openxmlformats.org/officeDocument/2006/math">
                              <m:d>
                                <m:dPr>
                                  <m:ctrlPr>
                                    <a:rPr sz="2000" b="0" i="1">
                                      <a:latin typeface="Cambria Math" panose="02040503050406030204" pitchFamily="18" charset="0"/>
                                    </a:rPr>
                                  </m:ctrlPr>
                                </m:dPr>
                                <m:e>
                                  <m:r>
                                    <a:rPr sz="2000" b="0">
                                      <a:latin typeface="Cambria Math"/>
                                    </a:rPr>
                                    <m:t>−3</m:t>
                                  </m:r>
                                  <m:r>
                                    <m:rPr>
                                      <m:nor/>
                                    </m:rPr>
                                    <a:rPr sz="2000" b="0">
                                      <a:latin typeface="Cambria Math"/>
                                    </a:rPr>
                                    <m:t>, </m:t>
                                  </m:r>
                                  <m:r>
                                    <a:rPr sz="2000" b="0">
                                      <a:latin typeface="Cambria Math"/>
                                    </a:rPr>
                                    <m:t>1</m:t>
                                  </m:r>
                                </m:e>
                              </m:d>
                            </m:oMath>
                          </a14:m>
                          <a:r>
                            <a:rPr sz="2000" b="0" dirty="0"/>
                            <a:t> is on the graph of </a:t>
                          </a:r>
                          <a14:m>
                            <m:oMath xmlns:m="http://schemas.openxmlformats.org/officeDocument/2006/math">
                              <m:r>
                                <a:rPr sz="2000" b="0" i="1">
                                  <a:latin typeface="Cambria Math"/>
                                </a:rPr>
                                <m:t>𝑓</m:t>
                              </m:r>
                            </m:oMath>
                          </a14:m>
                          <a:r>
                            <a:rPr sz="2000" b="0" dirty="0"/>
                            <a:t>.</a:t>
                          </a:r>
                        </a:p>
                      </a:txBody>
                      <a:tcPr anchor="ctr"/>
                    </a:tc>
                    <a:extLst>
                      <a:ext uri="{0D108BD9-81ED-4DB2-BD59-A6C34878D82A}">
                        <a16:rowId xmlns:a16="http://schemas.microsoft.com/office/drawing/2014/main" val="10002"/>
                      </a:ext>
                    </a:extLst>
                  </a:tr>
                </a:tbl>
              </a:graphicData>
            </a:graphic>
          </p:graphicFrame>
        </mc:Choice>
        <mc:Fallback xmlns="">
          <p:graphicFrame>
            <p:nvGraphicFramePr>
              <p:cNvPr id="5" name="Table Placeholder 2">
                <a:extLst>
                  <a:ext uri="{FF2B5EF4-FFF2-40B4-BE49-F238E27FC236}">
                    <a16:creationId xmlns:a16="http://schemas.microsoft.com/office/drawing/2014/main" id="{6B6D8C23-9BC4-4863-BD10-619492B23976}"/>
                  </a:ext>
                </a:extLst>
              </p:cNvPr>
              <p:cNvGraphicFramePr>
                <a:graphicFrameLocks/>
              </p:cNvGraphicFramePr>
              <p:nvPr>
                <p:extLst>
                  <p:ext uri="{D42A27DB-BD31-4B8C-83A1-F6EECF244321}">
                    <p14:modId xmlns:p14="http://schemas.microsoft.com/office/powerpoint/2010/main" val="2189424788"/>
                  </p:ext>
                </p:extLst>
              </p:nvPr>
            </p:nvGraphicFramePr>
            <p:xfrm>
              <a:off x="838200" y="1371600"/>
              <a:ext cx="8077200" cy="2685654"/>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894771">
                    <a:tc>
                      <a:txBody>
                        <a:bodyPr/>
                        <a:lstStyle/>
                        <a:p>
                          <a:endParaRPr lang="en-US"/>
                        </a:p>
                      </a:txBody>
                      <a:tcPr anchor="ctr">
                        <a:blipFill>
                          <a:blip r:embed="rId2"/>
                          <a:stretch>
                            <a:fillRect r="-657714" b="-201361"/>
                          </a:stretch>
                        </a:blipFill>
                      </a:tcPr>
                    </a:tc>
                    <a:tc>
                      <a:txBody>
                        <a:bodyPr/>
                        <a:lstStyle/>
                        <a:p>
                          <a:endParaRPr lang="en-US"/>
                        </a:p>
                      </a:txBody>
                      <a:tcPr anchor="ctr">
                        <a:blipFill>
                          <a:blip r:embed="rId2"/>
                          <a:stretch>
                            <a:fillRect l="-48209" r="-217080" b="-201361"/>
                          </a:stretch>
                        </a:blipFill>
                      </a:tcPr>
                    </a:tc>
                    <a:tc>
                      <a:txBody>
                        <a:bodyPr/>
                        <a:lstStyle/>
                        <a:p>
                          <a:endParaRPr lang="en-US"/>
                        </a:p>
                      </a:txBody>
                      <a:tcPr anchor="ctr">
                        <a:blipFill>
                          <a:blip r:embed="rId2"/>
                          <a:stretch>
                            <a:fillRect l="-68274" b="-201361"/>
                          </a:stretch>
                        </a:blipFill>
                      </a:tcPr>
                    </a:tc>
                    <a:extLst>
                      <a:ext uri="{0D108BD9-81ED-4DB2-BD59-A6C34878D82A}">
                        <a16:rowId xmlns:a16="http://schemas.microsoft.com/office/drawing/2014/main" val="10000"/>
                      </a:ext>
                    </a:extLst>
                  </a:tr>
                  <a:tr h="894771">
                    <a:tc>
                      <a:txBody>
                        <a:bodyPr/>
                        <a:lstStyle/>
                        <a:p>
                          <a:endParaRPr lang="en-US"/>
                        </a:p>
                      </a:txBody>
                      <a:tcPr anchor="ctr">
                        <a:blipFill>
                          <a:blip r:embed="rId2"/>
                          <a:stretch>
                            <a:fillRect t="-100000" r="-657714" b="-101361"/>
                          </a:stretch>
                        </a:blipFill>
                      </a:tcPr>
                    </a:tc>
                    <a:tc>
                      <a:txBody>
                        <a:bodyPr/>
                        <a:lstStyle/>
                        <a:p>
                          <a:endParaRPr lang="en-US"/>
                        </a:p>
                      </a:txBody>
                      <a:tcPr anchor="ctr">
                        <a:blipFill>
                          <a:blip r:embed="rId2"/>
                          <a:stretch>
                            <a:fillRect l="-48209" t="-100000" r="-217080" b="-101361"/>
                          </a:stretch>
                        </a:blipFill>
                      </a:tcPr>
                    </a:tc>
                    <a:tc>
                      <a:txBody>
                        <a:bodyPr/>
                        <a:lstStyle/>
                        <a:p>
                          <a:endParaRPr lang="en-US"/>
                        </a:p>
                      </a:txBody>
                      <a:tcPr anchor="ctr">
                        <a:blipFill>
                          <a:blip r:embed="rId2"/>
                          <a:stretch>
                            <a:fillRect l="-68274" t="-100000" b="-101361"/>
                          </a:stretch>
                        </a:blipFill>
                      </a:tcPr>
                    </a:tc>
                    <a:extLst>
                      <a:ext uri="{0D108BD9-81ED-4DB2-BD59-A6C34878D82A}">
                        <a16:rowId xmlns:a16="http://schemas.microsoft.com/office/drawing/2014/main" val="10001"/>
                      </a:ext>
                    </a:extLst>
                  </a:tr>
                  <a:tr h="896112">
                    <a:tc>
                      <a:txBody>
                        <a:bodyPr/>
                        <a:lstStyle/>
                        <a:p>
                          <a:endParaRPr lang="en-US"/>
                        </a:p>
                      </a:txBody>
                      <a:tcPr anchor="ctr">
                        <a:blipFill>
                          <a:blip r:embed="rId2"/>
                          <a:stretch>
                            <a:fillRect t="-200000" r="-657714" b="-1361"/>
                          </a:stretch>
                        </a:blipFill>
                      </a:tcPr>
                    </a:tc>
                    <a:tc>
                      <a:txBody>
                        <a:bodyPr/>
                        <a:lstStyle/>
                        <a:p>
                          <a:endParaRPr lang="en-US"/>
                        </a:p>
                      </a:txBody>
                      <a:tcPr anchor="ctr">
                        <a:blipFill>
                          <a:blip r:embed="rId2"/>
                          <a:stretch>
                            <a:fillRect l="-48209" t="-200000" r="-217080" b="-1361"/>
                          </a:stretch>
                        </a:blipFill>
                      </a:tcPr>
                    </a:tc>
                    <a:tc>
                      <a:txBody>
                        <a:bodyPr/>
                        <a:lstStyle/>
                        <a:p>
                          <a:endParaRPr lang="en-US"/>
                        </a:p>
                      </a:txBody>
                      <a:tcPr anchor="ctr">
                        <a:blipFill>
                          <a:blip r:embed="rId2"/>
                          <a:stretch>
                            <a:fillRect l="-68274" t="-200000" b="-1361"/>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Function Notation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9B54208-05C3-4CC7-91BB-A70B99273291}"/>
                  </a:ext>
                </a:extLst>
              </p:cNvPr>
              <p:cNvGraphicFramePr>
                <a:graphicFrameLocks/>
              </p:cNvGraphicFramePr>
              <p:nvPr>
                <p:extLst>
                  <p:ext uri="{D42A27DB-BD31-4B8C-83A1-F6EECF244321}">
                    <p14:modId xmlns:p14="http://schemas.microsoft.com/office/powerpoint/2010/main" val="2484363984"/>
                  </p:ext>
                </p:extLst>
              </p:nvPr>
            </p:nvGraphicFramePr>
            <p:xfrm>
              <a:off x="838200" y="1057656"/>
              <a:ext cx="7888224" cy="4083304"/>
            </p:xfrm>
            <a:graphic>
              <a:graphicData uri="http://schemas.openxmlformats.org/drawingml/2006/table">
                <a:tbl>
                  <a:tblPr firstRow="1" bandRow="1">
                    <a:tableStyleId>{2D5ABB26-0587-4C30-8999-92F81FD0307C}</a:tableStyleId>
                  </a:tblPr>
                  <a:tblGrid>
                    <a:gridCol w="1385054">
                      <a:extLst>
                        <a:ext uri="{9D8B030D-6E8A-4147-A177-3AD203B41FA5}">
                          <a16:colId xmlns:a16="http://schemas.microsoft.com/office/drawing/2014/main" val="20000"/>
                        </a:ext>
                      </a:extLst>
                    </a:gridCol>
                    <a:gridCol w="3063892">
                      <a:extLst>
                        <a:ext uri="{9D8B030D-6E8A-4147-A177-3AD203B41FA5}">
                          <a16:colId xmlns:a16="http://schemas.microsoft.com/office/drawing/2014/main" val="20001"/>
                        </a:ext>
                      </a:extLst>
                    </a:gridCol>
                    <a:gridCol w="3439278">
                      <a:extLst>
                        <a:ext uri="{9D8B030D-6E8A-4147-A177-3AD203B41FA5}">
                          <a16:colId xmlns:a16="http://schemas.microsoft.com/office/drawing/2014/main" val="20002"/>
                        </a:ext>
                      </a:extLst>
                    </a:gridCol>
                  </a:tblGrid>
                  <a:tr h="370840">
                    <a:tc>
                      <a:txBody>
                        <a:bodyPr/>
                        <a:lstStyle/>
                        <a:p>
                          <a:pPr algn="r">
                            <a:defRPr sz="1800"/>
                          </a:pPr>
                          <a:r>
                            <a:rPr sz="2600" dirty="0"/>
                            <a:t>​</a:t>
                          </a:r>
                          <a14:m>
                            <m:oMath xmlns:m="http://schemas.openxmlformats.org/officeDocument/2006/math">
                              <m:r>
                                <a:rPr sz="2600">
                                  <a:latin typeface="Cambria Math"/>
                                </a:rPr>
                                <m:t>7</m:t>
                              </m:r>
                              <m:r>
                                <a:rPr sz="2600">
                                  <a:latin typeface="Cambria Math"/>
                                </a:rPr>
                                <m:t>𝑥</m:t>
                              </m:r>
                              <m:r>
                                <a:rPr sz="2600">
                                  <a:latin typeface="Cambria Math"/>
                                </a:rPr>
                                <m:t>+3</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=2</m:t>
                              </m:r>
                              <m:r>
                                <a:rPr sz="2600">
                                  <a:latin typeface="Cambria Math"/>
                                </a:rPr>
                                <m:t>𝑦</m:t>
                              </m:r>
                              <m:r>
                                <a:rPr sz="2600">
                                  <a:latin typeface="Cambria Math"/>
                                </a:rPr>
                                <m:t>−1</m:t>
                              </m:r>
                            </m:oMath>
                          </a14:m>
                          <a:endParaRPr sz="2600" dirty="0"/>
                        </a:p>
                      </a:txBody>
                      <a:tcPr anchor="ctr"/>
                    </a:tc>
                    <a:tc rowSpan="2">
                      <a:txBody>
                        <a:bodyPr/>
                        <a:lstStyle/>
                        <a:p>
                          <a:pPr algn="l">
                            <a:defRPr sz="1100" b="1"/>
                          </a:pPr>
                          <a:r>
                            <a:rPr sz="2000" b="0" dirty="0"/>
                            <a:t>The first step is to solve the equation for the dependent variable </a:t>
                          </a:r>
                          <a14:m>
                            <m:oMath xmlns:m="http://schemas.openxmlformats.org/officeDocument/2006/math">
                              <m:r>
                                <a:rPr sz="2000" b="0" i="1">
                                  <a:latin typeface="Cambria Math"/>
                                </a:rPr>
                                <m:t>𝑦</m:t>
                              </m:r>
                            </m:oMath>
                          </a14:m>
                          <a:r>
                            <a:rPr sz="2000" b="0" dirty="0"/>
                            <a:t>.</a:t>
                          </a:r>
                        </a:p>
                      </a:txBody>
                      <a:tcPr/>
                    </a:tc>
                    <a:extLst>
                      <a:ext uri="{0D108BD9-81ED-4DB2-BD59-A6C34878D82A}">
                        <a16:rowId xmlns:a16="http://schemas.microsoft.com/office/drawing/2014/main" val="10000"/>
                      </a:ext>
                    </a:extLst>
                  </a:tr>
                  <a:tr h="370840">
                    <a:tc>
                      <a:txBody>
                        <a:bodyPr/>
                        <a:lstStyle/>
                        <a:p>
                          <a:pPr algn="r">
                            <a:defRPr sz="1800"/>
                          </a:pPr>
                          <a:r>
                            <a:rPr sz="2600" dirty="0"/>
                            <a:t>​</a:t>
                          </a:r>
                          <a14:m>
                            <m:oMath xmlns:m="http://schemas.openxmlformats.org/officeDocument/2006/math">
                              <m:r>
                                <a:rPr sz="2600">
                                  <a:latin typeface="Cambria Math"/>
                                </a:rPr>
                                <m:t>7</m:t>
                              </m:r>
                              <m:r>
                                <a:rPr sz="2600">
                                  <a:latin typeface="Cambria Math"/>
                                </a:rPr>
                                <m:t>𝑥</m:t>
                              </m:r>
                              <m:r>
                                <a:rPr sz="2600">
                                  <a:latin typeface="Cambria Math"/>
                                </a:rPr>
                                <m:t>−2</m:t>
                              </m:r>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=−4</m:t>
                              </m:r>
                            </m:oMath>
                          </a14:m>
                          <a:endParaRPr sz="2600" dirty="0"/>
                        </a:p>
                      </a:txBody>
                      <a:tcPr anchor="ctr"/>
                    </a:tc>
                    <a:tc vMerge="1">
                      <a:txBody>
                        <a:bodyPr/>
                        <a:lstStyle/>
                        <a:p>
                          <a:pPr algn="l"/>
                          <a:endParaRPr sz="3200" b="0" dirty="0"/>
                        </a:p>
                      </a:txBody>
                      <a:tcPr/>
                    </a:tc>
                    <a:extLst>
                      <a:ext uri="{0D108BD9-81ED-4DB2-BD59-A6C34878D82A}">
                        <a16:rowId xmlns:a16="http://schemas.microsoft.com/office/drawing/2014/main" val="10001"/>
                      </a:ext>
                    </a:extLst>
                  </a:tr>
                  <a:tr h="334645">
                    <a:tc>
                      <a:txBody>
                        <a:bodyPr/>
                        <a:lstStyle/>
                        <a:p>
                          <a:pPr algn="r">
                            <a:defRPr sz="1800"/>
                          </a:pPr>
                          <a:r>
                            <a:rPr sz="2600" dirty="0"/>
                            <a:t>​</a:t>
                          </a:r>
                          <a14:m>
                            <m:oMath xmlns:m="http://schemas.openxmlformats.org/officeDocument/2006/math">
                              <m:r>
                                <a:rPr sz="2600">
                                  <a:latin typeface="Cambria Math"/>
                                </a:rPr>
                                <m:t>−2</m:t>
                              </m:r>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=−7</m:t>
                              </m:r>
                              <m:r>
                                <a:rPr sz="2600">
                                  <a:latin typeface="Cambria Math"/>
                                </a:rPr>
                                <m:t>𝑥</m:t>
                              </m:r>
                              <m:r>
                                <a:rPr sz="2600">
                                  <a:latin typeface="Cambria Math"/>
                                </a:rPr>
                                <m:t>−4</m:t>
                              </m:r>
                            </m:oMath>
                          </a14:m>
                          <a:endParaRPr sz="2600" dirty="0"/>
                        </a:p>
                      </a:txBody>
                      <a:tcPr anchor="ctr"/>
                    </a:tc>
                    <a:tc rowSpan="3">
                      <a:txBody>
                        <a:bodyPr/>
                        <a:lstStyle/>
                        <a:p>
                          <a:pPr algn="l">
                            <a:defRPr sz="1100" b="1"/>
                          </a:pPr>
                          <a:r>
                            <a:rPr sz="2000" b="0" dirty="0"/>
                            <a:t>We can name the function anything at all. Typical names of functions are </a:t>
                          </a:r>
                          <a14:m>
                            <m:oMath xmlns:m="http://schemas.openxmlformats.org/officeDocument/2006/math">
                              <m:r>
                                <a:rPr sz="2000" b="0" i="1">
                                  <a:latin typeface="Cambria Math"/>
                                </a:rPr>
                                <m:t>𝑓</m:t>
                              </m:r>
                            </m:oMath>
                          </a14:m>
                          <a:r>
                            <a:rPr sz="2000" b="0" dirty="0"/>
                            <a:t>, </a:t>
                          </a:r>
                          <a14:m>
                            <m:oMath xmlns:m="http://schemas.openxmlformats.org/officeDocument/2006/math">
                              <m:r>
                                <a:rPr sz="2000" b="0" i="1">
                                  <a:latin typeface="Cambria Math"/>
                                </a:rPr>
                                <m:t>𝑔</m:t>
                              </m:r>
                            </m:oMath>
                          </a14:m>
                          <a:r>
                            <a:rPr sz="2000" b="0" dirty="0"/>
                            <a:t>,</a:t>
                          </a:r>
                          <a:r>
                            <a:rPr sz="2000" b="0" i="1" dirty="0"/>
                            <a:t> </a:t>
                          </a:r>
                          <a14:m>
                            <m:oMath xmlns:m="http://schemas.openxmlformats.org/officeDocument/2006/math">
                              <m:r>
                                <a:rPr sz="2000" b="0" i="1">
                                  <a:latin typeface="Cambria Math"/>
                                </a:rPr>
                                <m:t>h</m:t>
                              </m:r>
                            </m:oMath>
                          </a14:m>
                          <a:r>
                            <a:rPr sz="2000" b="0" dirty="0"/>
                            <a:t>, etc. We will use </a:t>
                          </a:r>
                          <a14:m>
                            <m:oMath xmlns:m="http://schemas.openxmlformats.org/officeDocument/2006/math">
                              <m:r>
                                <a:rPr sz="2000" b="0" i="1">
                                  <a:latin typeface="Cambria Math"/>
                                </a:rPr>
                                <m:t>𝑔</m:t>
                              </m:r>
                            </m:oMath>
                          </a14:m>
                          <a:r>
                            <a:rPr sz="2000" b="0" i="1" dirty="0"/>
                            <a:t> </a:t>
                          </a:r>
                          <a:r>
                            <a:rPr sz="2000" b="0" dirty="0"/>
                            <a:t>to differentiate this function from the one in part a.</a:t>
                          </a:r>
                        </a:p>
                      </a:txBody>
                      <a:tcPr/>
                    </a:tc>
                    <a:extLst>
                      <a:ext uri="{0D108BD9-81ED-4DB2-BD59-A6C34878D82A}">
                        <a16:rowId xmlns:a16="http://schemas.microsoft.com/office/drawing/2014/main" val="10002"/>
                      </a:ext>
                    </a:extLst>
                  </a:tr>
                  <a:tr h="370840">
                    <a:tc>
                      <a:txBody>
                        <a:bodyPr/>
                        <a:lstStyle/>
                        <a:p>
                          <a:pPr algn="r">
                            <a:defRPr sz="1800"/>
                          </a:pPr>
                          <a:r>
                            <a:rPr lang="en-US" sz="2600" dirty="0"/>
                            <a:t> </a:t>
                          </a:r>
                          <a14:m>
                            <m:oMath xmlns:m="http://schemas.openxmlformats.org/officeDocument/2006/math">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f>
                                <m:fPr>
                                  <m:ctrlPr>
                                    <a:rPr sz="2600" i="1">
                                      <a:latin typeface="Cambria Math" panose="02040503050406030204" pitchFamily="18" charset="0"/>
                                    </a:rPr>
                                  </m:ctrlPr>
                                </m:fPr>
                                <m:num>
                                  <m:r>
                                    <a:rPr sz="2600">
                                      <a:latin typeface="Cambria Math"/>
                                    </a:rPr>
                                    <m:t>7</m:t>
                                  </m:r>
                                </m:num>
                                <m:den>
                                  <m:r>
                                    <a:rPr sz="2600">
                                      <a:latin typeface="Cambria Math"/>
                                    </a:rPr>
                                    <m:t>2</m:t>
                                  </m:r>
                                </m:den>
                              </m:f>
                              <m:r>
                                <a:rPr sz="2600">
                                  <a:latin typeface="Cambria Math"/>
                                </a:rPr>
                                <m:t>𝑥</m:t>
                              </m:r>
                              <m:r>
                                <a:rPr sz="2600">
                                  <a:latin typeface="Cambria Math"/>
                                </a:rPr>
                                <m:t>+2</m:t>
                              </m:r>
                            </m:oMath>
                          </a14:m>
                          <a:endParaRPr sz="2600" dirty="0"/>
                        </a:p>
                      </a:txBody>
                      <a:tcPr anchor="ctr"/>
                    </a:tc>
                    <a:tc vMerge="1">
                      <a:txBody>
                        <a:bodyPr/>
                        <a:lstStyle/>
                        <a:p>
                          <a:pPr algn="l"/>
                          <a:endParaRPr sz="3200" b="0" dirty="0"/>
                        </a:p>
                      </a:txBody>
                      <a:tcPr/>
                    </a:tc>
                    <a:extLst>
                      <a:ext uri="{0D108BD9-81ED-4DB2-BD59-A6C34878D82A}">
                        <a16:rowId xmlns:a16="http://schemas.microsoft.com/office/drawing/2014/main" val="10003"/>
                      </a:ext>
                    </a:extLst>
                  </a:tr>
                  <a:tr h="370840">
                    <a:tc>
                      <a:txBody>
                        <a:bodyPr/>
                        <a:lstStyle/>
                        <a:p>
                          <a:pPr algn="r">
                            <a:defRPr sz="1800"/>
                          </a:pPr>
                          <a:r>
                            <a:rPr sz="2600" dirty="0"/>
                            <a:t>​</a:t>
                          </a:r>
                          <a14:m>
                            <m:oMath xmlns:m="http://schemas.openxmlformats.org/officeDocument/2006/math">
                              <m:r>
                                <a:rPr sz="2600">
                                  <a:latin typeface="Cambria Math"/>
                                </a:rPr>
                                <m:t>𝑔</m:t>
                              </m:r>
                              <m:r>
                                <a:rPr sz="2600">
                                  <a:latin typeface="Cambria Math"/>
                                </a:rPr>
                                <m:t>⁡</m:t>
                              </m:r>
                              <m:d>
                                <m:dPr>
                                  <m:ctrlPr>
                                    <a:rPr sz="2600" i="1">
                                      <a:latin typeface="Cambria Math" panose="02040503050406030204" pitchFamily="18" charset="0"/>
                                    </a:rPr>
                                  </m:ctrlPr>
                                </m:dPr>
                                <m:e>
                                  <m:r>
                                    <a:rPr sz="2600">
                                      <a:latin typeface="Cambria Math"/>
                                    </a:rPr>
                                    <m:t>𝑥</m:t>
                                  </m:r>
                                </m:e>
                              </m:d>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f>
                                <m:fPr>
                                  <m:ctrlPr>
                                    <a:rPr sz="2600" i="1">
                                      <a:latin typeface="Cambria Math" panose="02040503050406030204" pitchFamily="18" charset="0"/>
                                    </a:rPr>
                                  </m:ctrlPr>
                                </m:fPr>
                                <m:num>
                                  <m:r>
                                    <a:rPr sz="2600">
                                      <a:latin typeface="Cambria Math"/>
                                    </a:rPr>
                                    <m:t>7</m:t>
                                  </m:r>
                                </m:num>
                                <m:den>
                                  <m:r>
                                    <a:rPr sz="2600">
                                      <a:latin typeface="Cambria Math"/>
                                    </a:rPr>
                                    <m:t>2</m:t>
                                  </m:r>
                                </m:den>
                              </m:f>
                              <m:r>
                                <a:rPr sz="2600">
                                  <a:latin typeface="Cambria Math"/>
                                </a:rPr>
                                <m:t>𝑥</m:t>
                              </m:r>
                              <m:r>
                                <a:rPr sz="2600">
                                  <a:latin typeface="Cambria Math"/>
                                </a:rPr>
                                <m:t>+2</m:t>
                              </m:r>
                            </m:oMath>
                          </a14:m>
                          <a:endParaRPr sz="2600" dirty="0"/>
                        </a:p>
                      </a:txBody>
                      <a:tcPr anchor="ctr"/>
                    </a:tc>
                    <a:tc vMerge="1">
                      <a:txBody>
                        <a:bodyPr/>
                        <a:lstStyle/>
                        <a:p>
                          <a:pPr algn="l"/>
                          <a:endParaRPr sz="3200" b="0" dirty="0"/>
                        </a:p>
                      </a:txBody>
                      <a:tcPr/>
                    </a:tc>
                    <a:extLst>
                      <a:ext uri="{0D108BD9-81ED-4DB2-BD59-A6C34878D82A}">
                        <a16:rowId xmlns:a16="http://schemas.microsoft.com/office/drawing/2014/main" val="10004"/>
                      </a:ext>
                    </a:extLst>
                  </a:tr>
                  <a:tr h="370840">
                    <a:tc>
                      <a:txBody>
                        <a:bodyPr/>
                        <a:lstStyle/>
                        <a:p>
                          <a:pPr algn="r">
                            <a:defRPr sz="1800"/>
                          </a:pPr>
                          <a:r>
                            <a:rPr sz="2600" dirty="0"/>
                            <a:t>​</a:t>
                          </a:r>
                          <a14:m>
                            <m:oMath xmlns:m="http://schemas.openxmlformats.org/officeDocument/2006/math">
                              <m:r>
                                <a:rPr sz="2600">
                                  <a:latin typeface="Cambria Math"/>
                                </a:rPr>
                                <m:t>𝑔</m:t>
                              </m:r>
                              <m:r>
                                <a:rPr sz="2600">
                                  <a:latin typeface="Cambria Math"/>
                                </a:rPr>
                                <m:t>⁡</m:t>
                              </m:r>
                              <m:d>
                                <m:dPr>
                                  <m:ctrlPr>
                                    <a:rPr sz="2600" i="1">
                                      <a:latin typeface="Cambria Math" panose="02040503050406030204" pitchFamily="18" charset="0"/>
                                    </a:rPr>
                                  </m:ctrlPr>
                                </m:dPr>
                                <m:e>
                                  <m:r>
                                    <a:rPr sz="2600">
                                      <a:latin typeface="Cambria Math"/>
                                    </a:rPr>
                                    <m:t>−3</m:t>
                                  </m:r>
                                </m:e>
                              </m:d>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f>
                                <m:fPr>
                                  <m:ctrlPr>
                                    <a:rPr sz="2600" i="1">
                                      <a:latin typeface="Cambria Math" panose="02040503050406030204" pitchFamily="18" charset="0"/>
                                    </a:rPr>
                                  </m:ctrlPr>
                                </m:fPr>
                                <m:num>
                                  <m:r>
                                    <a:rPr sz="2600">
                                      <a:latin typeface="Cambria Math"/>
                                    </a:rPr>
                                    <m:t>7</m:t>
                                  </m:r>
                                </m:num>
                                <m:den>
                                  <m:r>
                                    <a:rPr sz="2600">
                                      <a:latin typeface="Cambria Math"/>
                                    </a:rPr>
                                    <m:t>2</m:t>
                                  </m:r>
                                </m:den>
                              </m:f>
                              <m:d>
                                <m:dPr>
                                  <m:ctrlPr>
                                    <a:rPr sz="2600" i="1">
                                      <a:latin typeface="Cambria Math" panose="02040503050406030204" pitchFamily="18" charset="0"/>
                                    </a:rPr>
                                  </m:ctrlPr>
                                </m:dPr>
                                <m:e>
                                  <m:r>
                                    <a:rPr sz="2600">
                                      <a:latin typeface="Cambria Math"/>
                                    </a:rPr>
                                    <m:t>−3</m:t>
                                  </m:r>
                                </m:e>
                              </m:d>
                              <m:r>
                                <a:rPr sz="2600">
                                  <a:latin typeface="Cambria Math"/>
                                </a:rPr>
                                <m:t>+2=−</m:t>
                              </m:r>
                              <m:f>
                                <m:fPr>
                                  <m:ctrlPr>
                                    <a:rPr sz="2600" i="1">
                                      <a:latin typeface="Cambria Math" panose="02040503050406030204" pitchFamily="18" charset="0"/>
                                    </a:rPr>
                                  </m:ctrlPr>
                                </m:fPr>
                                <m:num>
                                  <m:r>
                                    <a:rPr sz="2600">
                                      <a:latin typeface="Cambria Math"/>
                                    </a:rPr>
                                    <m:t>17</m:t>
                                  </m:r>
                                </m:num>
                                <m:den>
                                  <m:r>
                                    <a:rPr sz="2600">
                                      <a:latin typeface="Cambria Math"/>
                                    </a:rPr>
                                    <m:t>2</m:t>
                                  </m:r>
                                </m:den>
                              </m:f>
                            </m:oMath>
                          </a14:m>
                          <a:endParaRPr sz="2600" dirty="0"/>
                        </a:p>
                      </a:txBody>
                      <a:tcPr anchor="ctr"/>
                    </a:tc>
                    <a:tc rowSpan="2">
                      <a:txBody>
                        <a:bodyPr/>
                        <a:lstStyle/>
                        <a:p>
                          <a:pPr algn="l">
                            <a:defRPr sz="1100" b="1"/>
                          </a:pPr>
                          <a:r>
                            <a:rPr sz="2000" b="0" dirty="0"/>
                            <a:t>Now evaluate </a:t>
                          </a:r>
                          <a14:m>
                            <m:oMath xmlns:m="http://schemas.openxmlformats.org/officeDocument/2006/math">
                              <m:r>
                                <a:rPr sz="2000" b="0" i="1">
                                  <a:latin typeface="Cambria Math"/>
                                </a:rPr>
                                <m:t>𝑔</m:t>
                              </m:r>
                            </m:oMath>
                          </a14:m>
                          <a:r>
                            <a:rPr sz="2000" b="0" dirty="0"/>
                            <a:t> at </a:t>
                          </a:r>
                          <a14:m>
                            <m:oMath xmlns:m="http://schemas.openxmlformats.org/officeDocument/2006/math">
                              <m:r>
                                <a:rPr sz="2000" b="0">
                                  <a:latin typeface="Cambria Math"/>
                                </a:rPr>
                                <m:t>−3</m:t>
                              </m:r>
                            </m:oMath>
                          </a14:m>
                          <a:r>
                            <a:rPr sz="2000" b="0" dirty="0"/>
                            <a:t>. The point </a:t>
                          </a:r>
                          <a14:m>
                            <m:oMath xmlns:m="http://schemas.openxmlformats.org/officeDocument/2006/math">
                              <m:d>
                                <m:dPr>
                                  <m:ctrlPr>
                                    <a:rPr sz="2000" b="0" i="1">
                                      <a:latin typeface="Cambria Math" panose="02040503050406030204" pitchFamily="18" charset="0"/>
                                    </a:rPr>
                                  </m:ctrlPr>
                                </m:dPr>
                                <m:e>
                                  <m:r>
                                    <a:rPr sz="2000" b="0">
                                      <a:latin typeface="Cambria Math"/>
                                    </a:rPr>
                                    <m:t>−3</m:t>
                                  </m:r>
                                  <m:r>
                                    <m:rPr>
                                      <m:nor/>
                                    </m:rPr>
                                    <a:rPr sz="2000" b="0">
                                      <a:latin typeface="Cambria Math"/>
                                    </a:rPr>
                                    <m:t>, </m:t>
                                  </m:r>
                                  <m:r>
                                    <a:rPr sz="2000" b="0">
                                      <a:latin typeface="Cambria Math"/>
                                    </a:rPr>
                                    <m:t>−</m:t>
                                  </m:r>
                                  <m:f>
                                    <m:fPr>
                                      <m:ctrlPr>
                                        <a:rPr sz="2000" b="0" i="1">
                                          <a:latin typeface="Cambria Math" panose="02040503050406030204" pitchFamily="18" charset="0"/>
                                        </a:rPr>
                                      </m:ctrlPr>
                                    </m:fPr>
                                    <m:num>
                                      <m:r>
                                        <a:rPr sz="2000" b="0">
                                          <a:latin typeface="Cambria Math"/>
                                        </a:rPr>
                                        <m:t>17</m:t>
                                      </m:r>
                                    </m:num>
                                    <m:den>
                                      <m:r>
                                        <a:rPr sz="2000" b="0">
                                          <a:latin typeface="Cambria Math"/>
                                        </a:rPr>
                                        <m:t>2</m:t>
                                      </m:r>
                                    </m:den>
                                  </m:f>
                                </m:e>
                              </m:d>
                            </m:oMath>
                          </a14:m>
                          <a:r>
                            <a:rPr sz="2000" b="0" dirty="0"/>
                            <a:t> is on the graph of </a:t>
                          </a:r>
                          <a14:m>
                            <m:oMath xmlns:m="http://schemas.openxmlformats.org/officeDocument/2006/math">
                              <m:r>
                                <a:rPr sz="2000" b="0" i="1">
                                  <a:latin typeface="Cambria Math"/>
                                </a:rPr>
                                <m:t>𝑔</m:t>
                              </m:r>
                            </m:oMath>
                          </a14:m>
                          <a:r>
                            <a:rPr sz="2000" b="0" dirty="0"/>
                            <a:t>.</a:t>
                          </a:r>
                        </a:p>
                      </a:txBody>
                      <a:tcPr/>
                    </a:tc>
                    <a:extLst>
                      <a:ext uri="{0D108BD9-81ED-4DB2-BD59-A6C34878D82A}">
                        <a16:rowId xmlns:a16="http://schemas.microsoft.com/office/drawing/2014/main" val="10005"/>
                      </a:ext>
                    </a:extLst>
                  </a:tr>
                  <a:tr h="370840">
                    <a:tc>
                      <a:txBody>
                        <a:bodyPr/>
                        <a:lstStyle/>
                        <a:p>
                          <a:pPr algn="r">
                            <a:defRPr sz="1800"/>
                          </a:pPr>
                          <a:endParaRPr sz="2600" dirty="0"/>
                        </a:p>
                      </a:txBody>
                      <a:tcPr anchor="ctr"/>
                    </a:tc>
                    <a:tc>
                      <a:txBody>
                        <a:bodyPr/>
                        <a:lstStyle/>
                        <a:p>
                          <a:pPr algn="l">
                            <a:defRPr sz="1800"/>
                          </a:pPr>
                          <a:endParaRPr sz="2600" dirty="0"/>
                        </a:p>
                      </a:txBody>
                      <a:tcPr anchor="ctr"/>
                    </a:tc>
                    <a:tc vMerge="1">
                      <a:txBody>
                        <a:bodyPr/>
                        <a:lstStyle/>
                        <a:p>
                          <a:pPr algn="l">
                            <a:defRPr sz="1100" b="1"/>
                          </a:pPr>
                          <a:endParaRPr sz="2000" b="0" dirty="0"/>
                        </a:p>
                      </a:txBody>
                      <a:tcPr/>
                    </a:tc>
                    <a:extLst>
                      <a:ext uri="{0D108BD9-81ED-4DB2-BD59-A6C34878D82A}">
                        <a16:rowId xmlns:a16="http://schemas.microsoft.com/office/drawing/2014/main" val="1175715824"/>
                      </a:ext>
                    </a:extLst>
                  </a:tr>
                </a:tbl>
              </a:graphicData>
            </a:graphic>
          </p:graphicFrame>
        </mc:Choice>
        <mc:Fallback xmlns="">
          <p:graphicFrame>
            <p:nvGraphicFramePr>
              <p:cNvPr id="4" name="Table Placeholder 2">
                <a:extLst>
                  <a:ext uri="{FF2B5EF4-FFF2-40B4-BE49-F238E27FC236}">
                    <a16:creationId xmlns:a16="http://schemas.microsoft.com/office/drawing/2014/main" id="{D9B54208-05C3-4CC7-91BB-A70B99273291}"/>
                  </a:ext>
                </a:extLst>
              </p:cNvPr>
              <p:cNvGraphicFramePr>
                <a:graphicFrameLocks/>
              </p:cNvGraphicFramePr>
              <p:nvPr>
                <p:extLst>
                  <p:ext uri="{D42A27DB-BD31-4B8C-83A1-F6EECF244321}">
                    <p14:modId xmlns:p14="http://schemas.microsoft.com/office/powerpoint/2010/main" val="2484363984"/>
                  </p:ext>
                </p:extLst>
              </p:nvPr>
            </p:nvGraphicFramePr>
            <p:xfrm>
              <a:off x="838200" y="1057656"/>
              <a:ext cx="7888224" cy="4083304"/>
            </p:xfrm>
            <a:graphic>
              <a:graphicData uri="http://schemas.openxmlformats.org/drawingml/2006/table">
                <a:tbl>
                  <a:tblPr firstRow="1" bandRow="1">
                    <a:tableStyleId>{2D5ABB26-0587-4C30-8999-92F81FD0307C}</a:tableStyleId>
                  </a:tblPr>
                  <a:tblGrid>
                    <a:gridCol w="1385054">
                      <a:extLst>
                        <a:ext uri="{9D8B030D-6E8A-4147-A177-3AD203B41FA5}">
                          <a16:colId xmlns:a16="http://schemas.microsoft.com/office/drawing/2014/main" val="20000"/>
                        </a:ext>
                      </a:extLst>
                    </a:gridCol>
                    <a:gridCol w="3063892">
                      <a:extLst>
                        <a:ext uri="{9D8B030D-6E8A-4147-A177-3AD203B41FA5}">
                          <a16:colId xmlns:a16="http://schemas.microsoft.com/office/drawing/2014/main" val="20001"/>
                        </a:ext>
                      </a:extLst>
                    </a:gridCol>
                    <a:gridCol w="3439278">
                      <a:extLst>
                        <a:ext uri="{9D8B030D-6E8A-4147-A177-3AD203B41FA5}">
                          <a16:colId xmlns:a16="http://schemas.microsoft.com/office/drawing/2014/main" val="20002"/>
                        </a:ext>
                      </a:extLst>
                    </a:gridCol>
                  </a:tblGrid>
                  <a:tr h="487680">
                    <a:tc>
                      <a:txBody>
                        <a:bodyPr/>
                        <a:lstStyle/>
                        <a:p>
                          <a:endParaRPr lang="en-US"/>
                        </a:p>
                      </a:txBody>
                      <a:tcPr anchor="ctr">
                        <a:blipFill>
                          <a:blip r:embed="rId2"/>
                          <a:stretch>
                            <a:fillRect t="-10000" r="-470485" b="-760000"/>
                          </a:stretch>
                        </a:blipFill>
                      </a:tcPr>
                    </a:tc>
                    <a:tc>
                      <a:txBody>
                        <a:bodyPr/>
                        <a:lstStyle/>
                        <a:p>
                          <a:endParaRPr lang="en-US"/>
                        </a:p>
                      </a:txBody>
                      <a:tcPr anchor="ctr">
                        <a:blipFill>
                          <a:blip r:embed="rId2"/>
                          <a:stretch>
                            <a:fillRect l="-45129" t="-10000" r="-112326" b="-760000"/>
                          </a:stretch>
                        </a:blipFill>
                      </a:tcPr>
                    </a:tc>
                    <a:tc rowSpan="2">
                      <a:txBody>
                        <a:bodyPr/>
                        <a:lstStyle/>
                        <a:p>
                          <a:endParaRPr lang="en-US"/>
                        </a:p>
                      </a:txBody>
                      <a:tcPr>
                        <a:blipFill>
                          <a:blip r:embed="rId2"/>
                          <a:stretch>
                            <a:fillRect l="-129204" t="-4848" b="-316970"/>
                          </a:stretch>
                        </a:blipFill>
                      </a:tcPr>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03529" r="-470485" b="-615294"/>
                          </a:stretch>
                        </a:blipFill>
                      </a:tcPr>
                    </a:tc>
                    <a:tc>
                      <a:txBody>
                        <a:bodyPr/>
                        <a:lstStyle/>
                        <a:p>
                          <a:endParaRPr lang="en-US"/>
                        </a:p>
                      </a:txBody>
                      <a:tcPr anchor="ctr">
                        <a:blipFill>
                          <a:blip r:embed="rId2"/>
                          <a:stretch>
                            <a:fillRect l="-45129" t="-103529" r="-112326" b="-615294"/>
                          </a:stretch>
                        </a:blipFill>
                      </a:tcPr>
                    </a:tc>
                    <a:tc vMerge="1">
                      <a:txBody>
                        <a:bodyPr/>
                        <a:lstStyle/>
                        <a:p>
                          <a:pPr algn="l"/>
                          <a:endParaRPr sz="3200" b="0" dirty="0"/>
                        </a:p>
                      </a:txBody>
                      <a:tcPr/>
                    </a:tc>
                    <a:extLst>
                      <a:ext uri="{0D108BD9-81ED-4DB2-BD59-A6C34878D82A}">
                        <a16:rowId xmlns:a16="http://schemas.microsoft.com/office/drawing/2014/main" val="10001"/>
                      </a:ext>
                    </a:extLst>
                  </a:tr>
                  <a:tr h="487680">
                    <a:tc>
                      <a:txBody>
                        <a:bodyPr/>
                        <a:lstStyle/>
                        <a:p>
                          <a:endParaRPr lang="en-US"/>
                        </a:p>
                      </a:txBody>
                      <a:tcPr anchor="ctr">
                        <a:blipFill>
                          <a:blip r:embed="rId2"/>
                          <a:stretch>
                            <a:fillRect t="-216250" r="-470485" b="-553750"/>
                          </a:stretch>
                        </a:blipFill>
                      </a:tcPr>
                    </a:tc>
                    <a:tc>
                      <a:txBody>
                        <a:bodyPr/>
                        <a:lstStyle/>
                        <a:p>
                          <a:endParaRPr lang="en-US"/>
                        </a:p>
                      </a:txBody>
                      <a:tcPr anchor="ctr">
                        <a:blipFill>
                          <a:blip r:embed="rId2"/>
                          <a:stretch>
                            <a:fillRect l="-45129" t="-216250" r="-112326" b="-553750"/>
                          </a:stretch>
                        </a:blipFill>
                      </a:tcPr>
                    </a:tc>
                    <a:tc rowSpan="3">
                      <a:txBody>
                        <a:bodyPr/>
                        <a:lstStyle/>
                        <a:p>
                          <a:endParaRPr lang="en-US"/>
                        </a:p>
                      </a:txBody>
                      <a:tcPr>
                        <a:blipFill>
                          <a:blip r:embed="rId2"/>
                          <a:stretch>
                            <a:fillRect l="-129204" t="-54747" b="-65506"/>
                          </a:stretch>
                        </a:blipFill>
                      </a:tcPr>
                    </a:tc>
                    <a:extLst>
                      <a:ext uri="{0D108BD9-81ED-4DB2-BD59-A6C34878D82A}">
                        <a16:rowId xmlns:a16="http://schemas.microsoft.com/office/drawing/2014/main" val="10002"/>
                      </a:ext>
                    </a:extLst>
                  </a:tr>
                  <a:tr h="649542">
                    <a:tc>
                      <a:txBody>
                        <a:bodyPr/>
                        <a:lstStyle/>
                        <a:p>
                          <a:endParaRPr lang="en-US"/>
                        </a:p>
                      </a:txBody>
                      <a:tcPr anchor="ctr">
                        <a:blipFill>
                          <a:blip r:embed="rId2"/>
                          <a:stretch>
                            <a:fillRect t="-236449" r="-470485" b="-314019"/>
                          </a:stretch>
                        </a:blipFill>
                      </a:tcPr>
                    </a:tc>
                    <a:tc>
                      <a:txBody>
                        <a:bodyPr/>
                        <a:lstStyle/>
                        <a:p>
                          <a:endParaRPr lang="en-US"/>
                        </a:p>
                      </a:txBody>
                      <a:tcPr anchor="ctr">
                        <a:blipFill>
                          <a:blip r:embed="rId2"/>
                          <a:stretch>
                            <a:fillRect l="-45129" t="-236449" r="-112326" b="-314019"/>
                          </a:stretch>
                        </a:blipFill>
                      </a:tcPr>
                    </a:tc>
                    <a:tc vMerge="1">
                      <a:txBody>
                        <a:bodyPr/>
                        <a:lstStyle/>
                        <a:p>
                          <a:pPr algn="l"/>
                          <a:endParaRPr sz="3200" b="0" dirty="0"/>
                        </a:p>
                      </a:txBody>
                      <a:tcPr/>
                    </a:tc>
                    <a:extLst>
                      <a:ext uri="{0D108BD9-81ED-4DB2-BD59-A6C34878D82A}">
                        <a16:rowId xmlns:a16="http://schemas.microsoft.com/office/drawing/2014/main" val="10003"/>
                      </a:ext>
                    </a:extLst>
                  </a:tr>
                  <a:tr h="783018">
                    <a:tc>
                      <a:txBody>
                        <a:bodyPr/>
                        <a:lstStyle/>
                        <a:p>
                          <a:endParaRPr lang="en-US"/>
                        </a:p>
                      </a:txBody>
                      <a:tcPr anchor="ctr">
                        <a:blipFill>
                          <a:blip r:embed="rId2"/>
                          <a:stretch>
                            <a:fillRect t="-279070" r="-470485" b="-160465"/>
                          </a:stretch>
                        </a:blipFill>
                      </a:tcPr>
                    </a:tc>
                    <a:tc>
                      <a:txBody>
                        <a:bodyPr/>
                        <a:lstStyle/>
                        <a:p>
                          <a:endParaRPr lang="en-US"/>
                        </a:p>
                      </a:txBody>
                      <a:tcPr anchor="ctr">
                        <a:blipFill>
                          <a:blip r:embed="rId2"/>
                          <a:stretch>
                            <a:fillRect l="-45129" t="-279070" r="-112326" b="-160465"/>
                          </a:stretch>
                        </a:blipFill>
                      </a:tcPr>
                    </a:tc>
                    <a:tc vMerge="1">
                      <a:txBody>
                        <a:bodyPr/>
                        <a:lstStyle/>
                        <a:p>
                          <a:pPr algn="l"/>
                          <a:endParaRPr sz="3200" b="0" dirty="0"/>
                        </a:p>
                      </a:txBody>
                      <a:tcPr/>
                    </a:tc>
                    <a:extLst>
                      <a:ext uri="{0D108BD9-81ED-4DB2-BD59-A6C34878D82A}">
                        <a16:rowId xmlns:a16="http://schemas.microsoft.com/office/drawing/2014/main" val="10004"/>
                      </a:ext>
                    </a:extLst>
                  </a:tr>
                  <a:tr h="650939">
                    <a:tc>
                      <a:txBody>
                        <a:bodyPr/>
                        <a:lstStyle/>
                        <a:p>
                          <a:endParaRPr lang="en-US"/>
                        </a:p>
                      </a:txBody>
                      <a:tcPr anchor="ctr">
                        <a:blipFill>
                          <a:blip r:embed="rId2"/>
                          <a:stretch>
                            <a:fillRect t="-457009" r="-470485" b="-93458"/>
                          </a:stretch>
                        </a:blipFill>
                      </a:tcPr>
                    </a:tc>
                    <a:tc>
                      <a:txBody>
                        <a:bodyPr/>
                        <a:lstStyle/>
                        <a:p>
                          <a:endParaRPr lang="en-US"/>
                        </a:p>
                      </a:txBody>
                      <a:tcPr anchor="ctr">
                        <a:blipFill>
                          <a:blip r:embed="rId2"/>
                          <a:stretch>
                            <a:fillRect l="-45129" t="-457009" r="-112326" b="-93458"/>
                          </a:stretch>
                        </a:blipFill>
                      </a:tcPr>
                    </a:tc>
                    <a:tc rowSpan="2">
                      <a:txBody>
                        <a:bodyPr/>
                        <a:lstStyle/>
                        <a:p>
                          <a:endParaRPr lang="en-US"/>
                        </a:p>
                      </a:txBody>
                      <a:tcPr>
                        <a:blipFill>
                          <a:blip r:embed="rId2"/>
                          <a:stretch>
                            <a:fillRect l="-129204" t="-257368" b="-8947"/>
                          </a:stretch>
                        </a:blipFill>
                      </a:tcPr>
                    </a:tc>
                    <a:extLst>
                      <a:ext uri="{0D108BD9-81ED-4DB2-BD59-A6C34878D82A}">
                        <a16:rowId xmlns:a16="http://schemas.microsoft.com/office/drawing/2014/main" val="10005"/>
                      </a:ext>
                    </a:extLst>
                  </a:tr>
                  <a:tr h="506285">
                    <a:tc>
                      <a:txBody>
                        <a:bodyPr/>
                        <a:lstStyle/>
                        <a:p>
                          <a:pPr algn="r">
                            <a:defRPr sz="1800"/>
                          </a:pPr>
                          <a:endParaRPr sz="2600" dirty="0"/>
                        </a:p>
                      </a:txBody>
                      <a:tcPr anchor="ctr"/>
                    </a:tc>
                    <a:tc>
                      <a:txBody>
                        <a:bodyPr/>
                        <a:lstStyle/>
                        <a:p>
                          <a:pPr algn="l">
                            <a:defRPr sz="1800"/>
                          </a:pPr>
                          <a:endParaRPr sz="2600" dirty="0"/>
                        </a:p>
                      </a:txBody>
                      <a:tcPr anchor="ctr"/>
                    </a:tc>
                    <a:tc vMerge="1">
                      <a:txBody>
                        <a:bodyPr/>
                        <a:lstStyle/>
                        <a:p>
                          <a:pPr algn="l">
                            <a:defRPr sz="1100" b="1"/>
                          </a:pPr>
                          <a:endParaRPr sz="2000" b="0" dirty="0"/>
                        </a:p>
                      </a:txBody>
                      <a:tcPr/>
                    </a:tc>
                    <a:extLst>
                      <a:ext uri="{0D108BD9-81ED-4DB2-BD59-A6C34878D82A}">
                        <a16:rowId xmlns:a16="http://schemas.microsoft.com/office/drawing/2014/main" val="1175715824"/>
                      </a:ext>
                    </a:extLst>
                  </a:tr>
                </a:tbl>
              </a:graphicData>
            </a:graphic>
          </p:graphicFrame>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Function Notation (cont.)</a:t>
            </a:r>
            <a:endParaRPr dirty="0"/>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90FE76D-B5C0-4931-9EC9-372F1FAD789F}"/>
                  </a:ext>
                </a:extLst>
              </p:cNvPr>
              <p:cNvGraphicFramePr>
                <a:graphicFrameLocks/>
              </p:cNvGraphicFramePr>
              <p:nvPr>
                <p:extLst>
                  <p:ext uri="{D42A27DB-BD31-4B8C-83A1-F6EECF244321}">
                    <p14:modId xmlns:p14="http://schemas.microsoft.com/office/powerpoint/2010/main" val="3505744415"/>
                  </p:ext>
                </p:extLst>
              </p:nvPr>
            </p:nvGraphicFramePr>
            <p:xfrm>
              <a:off x="838201" y="1039368"/>
              <a:ext cx="8181165" cy="2590800"/>
            </p:xfrm>
            <a:graphic>
              <a:graphicData uri="http://schemas.openxmlformats.org/drawingml/2006/table">
                <a:tbl>
                  <a:tblPr firstRow="1" bandRow="1">
                    <a:tableStyleId>{2D5ABB26-0587-4C30-8999-92F81FD0307C}</a:tableStyleId>
                  </a:tblPr>
                  <a:tblGrid>
                    <a:gridCol w="1177322">
                      <a:extLst>
                        <a:ext uri="{9D8B030D-6E8A-4147-A177-3AD203B41FA5}">
                          <a16:colId xmlns:a16="http://schemas.microsoft.com/office/drawing/2014/main" val="20000"/>
                        </a:ext>
                      </a:extLst>
                    </a:gridCol>
                    <a:gridCol w="3026791">
                      <a:extLst>
                        <a:ext uri="{9D8B030D-6E8A-4147-A177-3AD203B41FA5}">
                          <a16:colId xmlns:a16="http://schemas.microsoft.com/office/drawing/2014/main" val="20001"/>
                        </a:ext>
                      </a:extLst>
                    </a:gridCol>
                    <a:gridCol w="3977052">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−5</m:t>
                              </m:r>
                            </m:oMath>
                          </a14:m>
                          <a:endParaRPr sz="2800" dirty="0"/>
                        </a:p>
                      </a:txBody>
                      <a:tcPr anchor="ctr"/>
                    </a:tc>
                    <a:tc>
                      <a:txBody>
                        <a:bodyPr/>
                        <a:lstStyle/>
                        <a:p>
                          <a:pPr algn="l">
                            <a:defRPr sz="1800"/>
                          </a:pPr>
                          <a:r>
                            <a:rPr sz="280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a:p>
                      </a:txBody>
                      <a:tcPr anchor="ctr"/>
                    </a:tc>
                    <a:tc>
                      <a:txBody>
                        <a:bodyPr/>
                        <a:lstStyle/>
                        <a:p>
                          <a:pPr algn="l">
                            <a:defRPr sz="1100" b="1"/>
                          </a:pPr>
                          <a:r>
                            <a:rPr sz="2000" b="0" dirty="0"/>
                            <a:t>Again, begin by solving for </a:t>
                          </a:r>
                          <a14:m>
                            <m:oMath xmlns:m="http://schemas.openxmlformats.org/officeDocument/2006/math">
                              <m:r>
                                <a:rPr sz="2000" b="0" i="1">
                                  <a:latin typeface="Cambria Math"/>
                                </a:rPr>
                                <m:t>𝑦</m:t>
                              </m:r>
                            </m:oMath>
                          </a14:m>
                          <a:r>
                            <a:rPr sz="2000" b="0" dirty="0"/>
                            <a:t>.</a:t>
                          </a:r>
                        </a:p>
                      </a:txBody>
                      <a:tcPr anchor="ctr"/>
                    </a:tc>
                    <a:extLst>
                      <a:ext uri="{0D108BD9-81ED-4DB2-BD59-A6C34878D82A}">
                        <a16:rowId xmlns:a16="http://schemas.microsoft.com/office/drawing/2014/main" val="10000"/>
                      </a:ext>
                    </a:extLst>
                  </a:tr>
                  <a:tr h="370840">
                    <a:tc>
                      <a:txBody>
                        <a:bodyPr/>
                        <a:lstStyle/>
                        <a:p>
                          <a:pPr algn="r">
                            <a:defRPr sz="1800"/>
                          </a:pPr>
                          <a:r>
                            <a:rPr lang="en-US" sz="2800" dirty="0"/>
                            <a:t> </a:t>
                          </a:r>
                          <a14:m>
                            <m:oMath xmlns:m="http://schemas.openxmlformats.org/officeDocument/2006/math">
                              <m:r>
                                <a:rPr sz="2800">
                                  <a:latin typeface="Cambria Math"/>
                                </a:rPr>
                                <m:t>𝑦</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+5</m:t>
                              </m:r>
                            </m:oMath>
                          </a14:m>
                          <a:endParaRPr sz="2800" dirty="0"/>
                        </a:p>
                      </a:txBody>
                      <a:tcPr anchor="ctr"/>
                    </a:tc>
                    <a:tc rowSpan="2">
                      <a:txBody>
                        <a:bodyPr/>
                        <a:lstStyle/>
                        <a:p>
                          <a:pPr algn="l">
                            <a:defRPr b="1"/>
                          </a:pPr>
                          <a:r>
                            <a:rPr lang="en-US" sz="2000" b="0" dirty="0"/>
                            <a:t>To distinguish this function, use a different name.</a:t>
                          </a:r>
                          <a:endParaRPr sz="2000" b="0" dirty="0"/>
                        </a:p>
                      </a:txBody>
                      <a:tcPr anchor="b"/>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h</m:t>
                              </m:r>
                              <m:r>
                                <a:rPr sz="2800">
                                  <a:latin typeface="Cambria Math"/>
                                </a:rPr>
                                <m:t>⁡</m:t>
                              </m:r>
                              <m:d>
                                <m:dPr>
                                  <m:ctrlPr>
                                    <a:rPr sz="2800" i="1">
                                      <a:latin typeface="Cambria Math" panose="02040503050406030204" pitchFamily="18" charset="0"/>
                                    </a:rPr>
                                  </m:ctrlPr>
                                </m:dPr>
                                <m:e>
                                  <m:r>
                                    <a:rPr sz="2800">
                                      <a:latin typeface="Cambria Math"/>
                                    </a:rPr>
                                    <m:t>𝑥</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+5</m:t>
                              </m:r>
                            </m:oMath>
                          </a14:m>
                          <a:endParaRPr sz="2800" dirty="0"/>
                        </a:p>
                      </a:txBody>
                      <a:tcPr anchor="ctr"/>
                    </a:tc>
                    <a:tc vMerge="1">
                      <a:txBody>
                        <a:bodyPr/>
                        <a:lstStyle/>
                        <a:p>
                          <a:pPr algn="l">
                            <a:defRPr b="1"/>
                          </a:pPr>
                          <a:endParaRPr sz="2000" b="0" dirty="0"/>
                        </a:p>
                      </a:txBody>
                      <a:tcP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h</m:t>
                              </m:r>
                              <m:r>
                                <a:rPr sz="2800">
                                  <a:latin typeface="Cambria Math"/>
                                </a:rPr>
                                <m:t>⁡</m:t>
                              </m:r>
                              <m:d>
                                <m:dPr>
                                  <m:ctrlPr>
                                    <a:rPr sz="2800" i="1">
                                      <a:latin typeface="Cambria Math" panose="02040503050406030204" pitchFamily="18" charset="0"/>
                                    </a:rPr>
                                  </m:ctrlPr>
                                </m:dPr>
                                <m:e>
                                  <m:r>
                                    <a:rPr sz="2800">
                                      <a:latin typeface="Cambria Math"/>
                                    </a:rPr>
                                    <m:t>−3</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−3</m:t>
                                      </m:r>
                                    </m:e>
                                  </m:d>
                                </m:e>
                                <m:sup>
                                  <m:r>
                                    <a:rPr sz="2800">
                                      <a:latin typeface="Cambria Math"/>
                                    </a:rPr>
                                    <m:t>2</m:t>
                                  </m:r>
                                </m:sup>
                              </m:sSup>
                              <m:r>
                                <a:rPr sz="2800">
                                  <a:latin typeface="Cambria Math"/>
                                </a:rPr>
                                <m:t>+5=14</m:t>
                              </m:r>
                            </m:oMath>
                          </a14:m>
                          <a:endParaRPr sz="2800" dirty="0"/>
                        </a:p>
                      </a:txBody>
                      <a:tcPr anchor="ctr"/>
                    </a:tc>
                    <a:tc rowSpan="2">
                      <a:txBody>
                        <a:bodyPr/>
                        <a:lstStyle/>
                        <a:p>
                          <a:pPr algn="l">
                            <a:defRPr sz="1100" b="1"/>
                          </a:pPr>
                          <a:r>
                            <a:rPr lang="en-US" sz="2000" b="0" dirty="0"/>
                            <a:t>Substitute </a:t>
                          </a:r>
                          <a14:m>
                            <m:oMath xmlns:m="http://schemas.openxmlformats.org/officeDocument/2006/math">
                              <m:r>
                                <a:rPr lang="en-US" sz="2000" b="0">
                                  <a:latin typeface="Cambria Math"/>
                                </a:rPr>
                                <m:t>−3</m:t>
                              </m:r>
                            </m:oMath>
                          </a14:m>
                          <a:r>
                            <a:rPr lang="en-US" sz="2000" b="0" dirty="0"/>
                            <a:t> into the function. The point </a:t>
                          </a:r>
                          <a14:m>
                            <m:oMath xmlns:m="http://schemas.openxmlformats.org/officeDocument/2006/math">
                              <m:d>
                                <m:dPr>
                                  <m:ctrlPr>
                                    <a:rPr lang="ar-AE" sz="2000" b="0" i="1">
                                      <a:latin typeface="Cambria Math" panose="02040503050406030204" pitchFamily="18" charset="0"/>
                                    </a:rPr>
                                  </m:ctrlPr>
                                </m:dPr>
                                <m:e>
                                  <m:r>
                                    <a:rPr lang="ar-AE" sz="2000" b="0">
                                      <a:latin typeface="Cambria Math"/>
                                    </a:rPr>
                                    <m:t>−</m:t>
                                  </m:r>
                                  <m:r>
                                    <a:rPr lang="ar-AE" sz="2000" b="0">
                                      <a:latin typeface="Cambria Math"/>
                                    </a:rPr>
                                    <m:t>3</m:t>
                                  </m:r>
                                  <m:r>
                                    <m:rPr>
                                      <m:nor/>
                                    </m:rPr>
                                    <a:rPr lang="en-US" sz="2000" b="0" i="0" smtClean="0">
                                      <a:latin typeface="Cambria Math"/>
                                    </a:rPr>
                                    <m:t>,</m:t>
                                  </m:r>
                                  <m:r>
                                    <a:rPr lang="ar-AE" sz="2000" b="0">
                                      <a:latin typeface="Cambria Math"/>
                                    </a:rPr>
                                    <m:t>14</m:t>
                                  </m:r>
                                </m:e>
                              </m:d>
                            </m:oMath>
                          </a14:m>
                          <a:r>
                            <a:rPr lang="ar-AE" sz="2000" b="0" dirty="0"/>
                            <a:t> </a:t>
                          </a:r>
                          <a:r>
                            <a:rPr lang="en-US" sz="2000" b="0" dirty="0"/>
                            <a:t>is on the graph of </a:t>
                          </a:r>
                          <a14:m>
                            <m:oMath xmlns:m="http://schemas.openxmlformats.org/officeDocument/2006/math">
                              <m:r>
                                <a:rPr lang="en-US" sz="2000" b="0" i="1">
                                  <a:latin typeface="Cambria Math"/>
                                </a:rPr>
                                <m:t>h</m:t>
                              </m:r>
                            </m:oMath>
                          </a14:m>
                          <a:r>
                            <a:rPr lang="en-US" sz="2000" b="0" dirty="0"/>
                            <a:t>.</a:t>
                          </a:r>
                          <a:endParaRPr sz="2000" b="0" dirty="0"/>
                        </a:p>
                      </a:txBody>
                      <a:tcPr/>
                    </a:tc>
                    <a:extLst>
                      <a:ext uri="{0D108BD9-81ED-4DB2-BD59-A6C34878D82A}">
                        <a16:rowId xmlns:a16="http://schemas.microsoft.com/office/drawing/2014/main" val="10003"/>
                      </a:ext>
                    </a:extLst>
                  </a:tr>
                  <a:tr h="370840">
                    <a:tc>
                      <a:txBody>
                        <a:bodyPr/>
                        <a:lstStyle/>
                        <a:p>
                          <a:pPr algn="r">
                            <a:defRPr sz="1800"/>
                          </a:pPr>
                          <a:endParaRPr sz="2800" dirty="0"/>
                        </a:p>
                      </a:txBody>
                      <a:tcPr/>
                    </a:tc>
                    <a:tc>
                      <a:txBody>
                        <a:bodyPr/>
                        <a:lstStyle/>
                        <a:p>
                          <a:pPr algn="l">
                            <a:defRPr sz="1800"/>
                          </a:pPr>
                          <a:endParaRPr sz="2800" dirty="0"/>
                        </a:p>
                      </a:txBody>
                      <a:tcPr/>
                    </a:tc>
                    <a:tc vMerge="1">
                      <a:txBody>
                        <a:bodyPr/>
                        <a:lstStyle/>
                        <a:p>
                          <a:pPr algn="l">
                            <a:defRPr sz="1100" b="1"/>
                          </a:pPr>
                          <a:endParaRPr sz="2000" b="0" dirty="0"/>
                        </a:p>
                      </a:txBody>
                      <a:tcPr/>
                    </a:tc>
                    <a:extLst>
                      <a:ext uri="{0D108BD9-81ED-4DB2-BD59-A6C34878D82A}">
                        <a16:rowId xmlns:a16="http://schemas.microsoft.com/office/drawing/2014/main" val="3208356966"/>
                      </a:ext>
                    </a:extLst>
                  </a:tr>
                </a:tbl>
              </a:graphicData>
            </a:graphic>
          </p:graphicFrame>
        </mc:Choice>
        <mc:Fallback xmlns="">
          <p:graphicFrame>
            <p:nvGraphicFramePr>
              <p:cNvPr id="4" name="Table Placeholder 2">
                <a:extLst>
                  <a:ext uri="{FF2B5EF4-FFF2-40B4-BE49-F238E27FC236}">
                    <a16:creationId xmlns:a16="http://schemas.microsoft.com/office/drawing/2014/main" id="{290FE76D-B5C0-4931-9EC9-372F1FAD789F}"/>
                  </a:ext>
                </a:extLst>
              </p:cNvPr>
              <p:cNvGraphicFramePr>
                <a:graphicFrameLocks/>
              </p:cNvGraphicFramePr>
              <p:nvPr>
                <p:extLst>
                  <p:ext uri="{D42A27DB-BD31-4B8C-83A1-F6EECF244321}">
                    <p14:modId xmlns:p14="http://schemas.microsoft.com/office/powerpoint/2010/main" val="3505744415"/>
                  </p:ext>
                </p:extLst>
              </p:nvPr>
            </p:nvGraphicFramePr>
            <p:xfrm>
              <a:off x="838201" y="1039368"/>
              <a:ext cx="8181165" cy="2590800"/>
            </p:xfrm>
            <a:graphic>
              <a:graphicData uri="http://schemas.openxmlformats.org/drawingml/2006/table">
                <a:tbl>
                  <a:tblPr firstRow="1" bandRow="1">
                    <a:tableStyleId>{2D5ABB26-0587-4C30-8999-92F81FD0307C}</a:tableStyleId>
                  </a:tblPr>
                  <a:tblGrid>
                    <a:gridCol w="1177322">
                      <a:extLst>
                        <a:ext uri="{9D8B030D-6E8A-4147-A177-3AD203B41FA5}">
                          <a16:colId xmlns:a16="http://schemas.microsoft.com/office/drawing/2014/main" val="20000"/>
                        </a:ext>
                      </a:extLst>
                    </a:gridCol>
                    <a:gridCol w="3026791">
                      <a:extLst>
                        <a:ext uri="{9D8B030D-6E8A-4147-A177-3AD203B41FA5}">
                          <a16:colId xmlns:a16="http://schemas.microsoft.com/office/drawing/2014/main" val="20001"/>
                        </a:ext>
                      </a:extLst>
                    </a:gridCol>
                    <a:gridCol w="3977052">
                      <a:extLst>
                        <a:ext uri="{9D8B030D-6E8A-4147-A177-3AD203B41FA5}">
                          <a16:colId xmlns:a16="http://schemas.microsoft.com/office/drawing/2014/main" val="20002"/>
                        </a:ext>
                      </a:extLst>
                    </a:gridCol>
                  </a:tblGrid>
                  <a:tr h="518160">
                    <a:tc>
                      <a:txBody>
                        <a:bodyPr/>
                        <a:lstStyle/>
                        <a:p>
                          <a:endParaRPr lang="en-US"/>
                        </a:p>
                      </a:txBody>
                      <a:tcPr anchor="ctr">
                        <a:blipFill>
                          <a:blip r:embed="rId2"/>
                          <a:stretch>
                            <a:fillRect t="-10588" r="-595855" b="-401176"/>
                          </a:stretch>
                        </a:blipFill>
                      </a:tcPr>
                    </a:tc>
                    <a:tc>
                      <a:txBody>
                        <a:bodyPr/>
                        <a:lstStyle/>
                        <a:p>
                          <a:endParaRPr lang="en-US"/>
                        </a:p>
                      </a:txBody>
                      <a:tcPr anchor="ctr">
                        <a:blipFill>
                          <a:blip r:embed="rId2"/>
                          <a:stretch>
                            <a:fillRect l="-38833" t="-10588" r="-131388" b="-401176"/>
                          </a:stretch>
                        </a:blipFill>
                      </a:tcPr>
                    </a:tc>
                    <a:tc>
                      <a:txBody>
                        <a:bodyPr/>
                        <a:lstStyle/>
                        <a:p>
                          <a:endParaRPr lang="en-US"/>
                        </a:p>
                      </a:txBody>
                      <a:tcPr anchor="ctr">
                        <a:blipFill>
                          <a:blip r:embed="rId2"/>
                          <a:stretch>
                            <a:fillRect l="-105666" t="-10588" b="-401176"/>
                          </a:stretch>
                        </a:blipFill>
                      </a:tcPr>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10588" r="-595855" b="-301176"/>
                          </a:stretch>
                        </a:blipFill>
                      </a:tcPr>
                    </a:tc>
                    <a:tc>
                      <a:txBody>
                        <a:bodyPr/>
                        <a:lstStyle/>
                        <a:p>
                          <a:endParaRPr lang="en-US"/>
                        </a:p>
                      </a:txBody>
                      <a:tcPr anchor="ctr">
                        <a:blipFill>
                          <a:blip r:embed="rId2"/>
                          <a:stretch>
                            <a:fillRect l="-38833" t="-110588" r="-131388" b="-301176"/>
                          </a:stretch>
                        </a:blipFill>
                      </a:tcPr>
                    </a:tc>
                    <a:tc rowSpan="2">
                      <a:txBody>
                        <a:bodyPr/>
                        <a:lstStyle/>
                        <a:p>
                          <a:pPr algn="l">
                            <a:defRPr b="1"/>
                          </a:pPr>
                          <a:r>
                            <a:rPr lang="en-US" sz="2000" b="0" dirty="0"/>
                            <a:t>To distinguish this function, use a different name.</a:t>
                          </a:r>
                          <a:endParaRPr sz="2000" b="0" dirty="0"/>
                        </a:p>
                      </a:txBody>
                      <a:tcPr anchor="b"/>
                    </a:tc>
                    <a:extLst>
                      <a:ext uri="{0D108BD9-81ED-4DB2-BD59-A6C34878D82A}">
                        <a16:rowId xmlns:a16="http://schemas.microsoft.com/office/drawing/2014/main" val="10001"/>
                      </a:ext>
                    </a:extLst>
                  </a:tr>
                  <a:tr h="518160">
                    <a:tc>
                      <a:txBody>
                        <a:bodyPr/>
                        <a:lstStyle/>
                        <a:p>
                          <a:endParaRPr lang="en-US"/>
                        </a:p>
                      </a:txBody>
                      <a:tcPr anchor="ctr">
                        <a:blipFill>
                          <a:blip r:embed="rId2"/>
                          <a:stretch>
                            <a:fillRect t="-208140" r="-595855" b="-197674"/>
                          </a:stretch>
                        </a:blipFill>
                      </a:tcPr>
                    </a:tc>
                    <a:tc>
                      <a:txBody>
                        <a:bodyPr/>
                        <a:lstStyle/>
                        <a:p>
                          <a:endParaRPr lang="en-US"/>
                        </a:p>
                      </a:txBody>
                      <a:tcPr anchor="ctr">
                        <a:blipFill>
                          <a:blip r:embed="rId2"/>
                          <a:stretch>
                            <a:fillRect l="-38833" t="-208140" r="-131388" b="-197674"/>
                          </a:stretch>
                        </a:blipFill>
                      </a:tcPr>
                    </a:tc>
                    <a:tc vMerge="1">
                      <a:txBody>
                        <a:bodyPr/>
                        <a:lstStyle/>
                        <a:p>
                          <a:pPr algn="l">
                            <a:defRPr b="1"/>
                          </a:pPr>
                          <a:endParaRPr sz="2000" b="0" dirty="0"/>
                        </a:p>
                      </a:txBody>
                      <a:tcPr/>
                    </a:tc>
                    <a:extLst>
                      <a:ext uri="{0D108BD9-81ED-4DB2-BD59-A6C34878D82A}">
                        <a16:rowId xmlns:a16="http://schemas.microsoft.com/office/drawing/2014/main" val="10002"/>
                      </a:ext>
                    </a:extLst>
                  </a:tr>
                  <a:tr h="518160">
                    <a:tc>
                      <a:txBody>
                        <a:bodyPr/>
                        <a:lstStyle/>
                        <a:p>
                          <a:endParaRPr lang="en-US"/>
                        </a:p>
                      </a:txBody>
                      <a:tcPr anchor="ctr">
                        <a:blipFill>
                          <a:blip r:embed="rId2"/>
                          <a:stretch>
                            <a:fillRect t="-311765" r="-595855" b="-100000"/>
                          </a:stretch>
                        </a:blipFill>
                      </a:tcPr>
                    </a:tc>
                    <a:tc>
                      <a:txBody>
                        <a:bodyPr/>
                        <a:lstStyle/>
                        <a:p>
                          <a:endParaRPr lang="en-US"/>
                        </a:p>
                      </a:txBody>
                      <a:tcPr anchor="ctr">
                        <a:blipFill>
                          <a:blip r:embed="rId2"/>
                          <a:stretch>
                            <a:fillRect l="-38833" t="-311765" r="-131388" b="-100000"/>
                          </a:stretch>
                        </a:blipFill>
                      </a:tcPr>
                    </a:tc>
                    <a:tc rowSpan="2">
                      <a:txBody>
                        <a:bodyPr/>
                        <a:lstStyle/>
                        <a:p>
                          <a:endParaRPr lang="en-US"/>
                        </a:p>
                      </a:txBody>
                      <a:tcPr>
                        <a:blipFill>
                          <a:blip r:embed="rId2"/>
                          <a:stretch>
                            <a:fillRect l="-105666" t="-155882"/>
                          </a:stretch>
                        </a:blipFill>
                      </a:tcPr>
                    </a:tc>
                    <a:extLst>
                      <a:ext uri="{0D108BD9-81ED-4DB2-BD59-A6C34878D82A}">
                        <a16:rowId xmlns:a16="http://schemas.microsoft.com/office/drawing/2014/main" val="10003"/>
                      </a:ext>
                    </a:extLst>
                  </a:tr>
                  <a:tr h="518160">
                    <a:tc>
                      <a:txBody>
                        <a:bodyPr/>
                        <a:lstStyle/>
                        <a:p>
                          <a:pPr algn="r">
                            <a:defRPr sz="1800"/>
                          </a:pPr>
                          <a:endParaRPr sz="2800" dirty="0"/>
                        </a:p>
                      </a:txBody>
                      <a:tcPr/>
                    </a:tc>
                    <a:tc>
                      <a:txBody>
                        <a:bodyPr/>
                        <a:lstStyle/>
                        <a:p>
                          <a:pPr algn="l">
                            <a:defRPr sz="1800"/>
                          </a:pPr>
                          <a:endParaRPr sz="2800" dirty="0"/>
                        </a:p>
                      </a:txBody>
                      <a:tcPr/>
                    </a:tc>
                    <a:tc vMerge="1">
                      <a:txBody>
                        <a:bodyPr/>
                        <a:lstStyle/>
                        <a:p>
                          <a:pPr algn="l">
                            <a:defRPr sz="1100" b="1"/>
                          </a:pPr>
                          <a:endParaRPr sz="2000" b="0" dirty="0"/>
                        </a:p>
                      </a:txBody>
                      <a:tcPr/>
                    </a:tc>
                    <a:extLst>
                      <a:ext uri="{0D108BD9-81ED-4DB2-BD59-A6C34878D82A}">
                        <a16:rowId xmlns:a16="http://schemas.microsoft.com/office/drawing/2014/main" val="3208356966"/>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Function Notation</a:t>
            </a:r>
            <a:r>
              <a:rPr dirty="0"/>
              <a:t> (cont.)</a:t>
            </a:r>
          </a:p>
        </p:txBody>
      </p:sp>
      <p:sp>
        <p:nvSpPr>
          <p:cNvPr id="3" name="Text Placeholder 2"/>
          <p:cNvSpPr>
            <a:spLocks noGrp="1"/>
          </p:cNvSpPr>
          <p:nvPr>
            <p:ph type="body" sz="quarter" idx="10"/>
          </p:nvPr>
        </p:nvSpPr>
        <p:spPr>
          <a:xfrm>
            <a:off x="457200" y="1066800"/>
            <a:ext cx="8229600" cy="4929554"/>
          </a:xfrm>
        </p:spPr>
        <p:txBody>
          <a:bodyPr/>
          <a:lstStyle/>
          <a:p>
            <a:pPr marL="514350" indent="-514350">
              <a:buFont typeface="+mj-lt"/>
              <a:buAutoNum type="alphaLcPeriod" startAt="4"/>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19C47E73-A051-4156-9E7A-90B284E59742}"/>
                  </a:ext>
                </a:extLst>
              </p:cNvPr>
              <p:cNvGraphicFramePr>
                <a:graphicFrameLocks/>
              </p:cNvGraphicFramePr>
              <p:nvPr>
                <p:extLst>
                  <p:ext uri="{D42A27DB-BD31-4B8C-83A1-F6EECF244321}">
                    <p14:modId xmlns:p14="http://schemas.microsoft.com/office/powerpoint/2010/main" val="2297911039"/>
                  </p:ext>
                </p:extLst>
              </p:nvPr>
            </p:nvGraphicFramePr>
            <p:xfrm>
              <a:off x="789432" y="959293"/>
              <a:ext cx="8077200" cy="4118675"/>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2424430">
                      <a:extLst>
                        <a:ext uri="{9D8B030D-6E8A-4147-A177-3AD203B41FA5}">
                          <a16:colId xmlns:a16="http://schemas.microsoft.com/office/drawing/2014/main" val="20001"/>
                        </a:ext>
                      </a:extLst>
                    </a:gridCol>
                    <a:gridCol w="3652520">
                      <a:extLst>
                        <a:ext uri="{9D8B030D-6E8A-4147-A177-3AD203B41FA5}">
                          <a16:colId xmlns:a16="http://schemas.microsoft.com/office/drawing/2014/main" val="20002"/>
                        </a:ext>
                      </a:extLst>
                    </a:gridCol>
                  </a:tblGrid>
                  <a:tr h="370840">
                    <a:tc>
                      <a:txBody>
                        <a:bodyPr/>
                        <a:lstStyle/>
                        <a:p>
                          <a:pPr algn="r">
                            <a:defRPr sz="1800"/>
                          </a:pPr>
                          <a:r>
                            <a:rPr sz="2600" dirty="0"/>
                            <a:t>​</a:t>
                          </a:r>
                          <a14:m>
                            <m:oMath xmlns:m="http://schemas.openxmlformats.org/officeDocument/2006/math">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r>
                                <a:rPr sz="2600">
                                  <a:latin typeface="Cambria Math"/>
                                </a:rPr>
                                <m:t>−</m:t>
                              </m:r>
                              <m:r>
                                <a:rPr sz="2600">
                                  <a:latin typeface="Cambria Math"/>
                                </a:rPr>
                                <m:t>2</m:t>
                              </m:r>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6</m:t>
                              </m:r>
                            </m:oMath>
                          </a14:m>
                          <a:endParaRPr sz="2600" dirty="0"/>
                        </a:p>
                      </a:txBody>
                      <a:tcPr anchor="ctr"/>
                    </a:tc>
                    <a:tc>
                      <a:txBody>
                        <a:bodyPr/>
                        <a:lstStyle/>
                        <a:p>
                          <a:pPr algn="l">
                            <a:defRPr sz="1100" b="1"/>
                          </a:pPr>
                          <a:r>
                            <a:rPr sz="2000" b="0" dirty="0"/>
                            <a:t>As usual, the process begins by solving for </a:t>
                          </a:r>
                          <a14:m>
                            <m:oMath xmlns:m="http://schemas.openxmlformats.org/officeDocument/2006/math">
                              <m:r>
                                <a:rPr sz="2000" b="0" i="1">
                                  <a:latin typeface="Cambria Math"/>
                                </a:rPr>
                                <m:t>𝑦</m:t>
                              </m:r>
                            </m:oMath>
                          </a14:m>
                          <a:r>
                            <a:rPr sz="2000" b="0" dirty="0"/>
                            <a:t>.</a:t>
                          </a:r>
                        </a:p>
                      </a:txBody>
                      <a:tcPr anchor="ctr"/>
                    </a:tc>
                    <a:extLst>
                      <a:ext uri="{0D108BD9-81ED-4DB2-BD59-A6C34878D82A}">
                        <a16:rowId xmlns:a16="http://schemas.microsoft.com/office/drawing/2014/main" val="10000"/>
                      </a:ext>
                    </a:extLst>
                  </a:tr>
                  <a:tr h="370840">
                    <a:tc>
                      <a:txBody>
                        <a:bodyPr/>
                        <a:lstStyle/>
                        <a:p>
                          <a:pPr algn="r">
                            <a:defRPr sz="1800"/>
                          </a:pPr>
                          <a:r>
                            <a:rPr sz="2600" dirty="0"/>
                            <a:t>​</a:t>
                          </a:r>
                          <a14:m>
                            <m:oMath xmlns:m="http://schemas.openxmlformats.org/officeDocument/2006/math">
                              <m:r>
                                <a:rPr sz="2600">
                                  <a:latin typeface="Cambria Math"/>
                                </a:rPr>
                                <m:t>−</m:t>
                              </m:r>
                              <m:r>
                                <a:rPr sz="2600">
                                  <a:latin typeface="Cambria Math"/>
                                </a:rPr>
                                <m:t>2</m:t>
                              </m:r>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6</m:t>
                              </m:r>
                              <m:r>
                                <a:rPr sz="2600">
                                  <a:latin typeface="Cambria Math"/>
                                </a:rPr>
                                <m:t>−</m:t>
                              </m:r>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oMath>
                          </a14:m>
                          <a:endParaRPr sz="2600" dirty="0"/>
                        </a:p>
                      </a:txBody>
                      <a:tcPr anchor="ctr"/>
                    </a:tc>
                    <a:tc>
                      <a:txBody>
                        <a:bodyPr/>
                        <a:lstStyle/>
                        <a:p>
                          <a:pPr algn="l"/>
                          <a:endParaRPr sz="2000" b="0" dirty="0"/>
                        </a:p>
                      </a:txBody>
                      <a:tcPr/>
                    </a:tc>
                    <a:extLst>
                      <a:ext uri="{0D108BD9-81ED-4DB2-BD59-A6C34878D82A}">
                        <a16:rowId xmlns:a16="http://schemas.microsoft.com/office/drawing/2014/main" val="10001"/>
                      </a:ext>
                    </a:extLst>
                  </a:tr>
                  <a:tr h="571754">
                    <a:tc>
                      <a:txBody>
                        <a:bodyPr/>
                        <a:lstStyle/>
                        <a:p>
                          <a:pPr algn="r">
                            <a:defRPr sz="1800"/>
                          </a:pPr>
                          <a:r>
                            <a:rPr lang="en-US" sz="2600" dirty="0"/>
                            <a:t> </a:t>
                          </a:r>
                          <a14:m>
                            <m:oMath xmlns:m="http://schemas.openxmlformats.org/officeDocument/2006/math">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num>
                                <m:den>
                                  <m:r>
                                    <a:rPr sz="2600">
                                      <a:latin typeface="Cambria Math"/>
                                    </a:rPr>
                                    <m:t>2</m:t>
                                  </m:r>
                                </m:den>
                              </m:f>
                            </m:oMath>
                          </a14:m>
                          <a:endParaRPr sz="2600" dirty="0"/>
                        </a:p>
                      </a:txBody>
                      <a:tcPr anchor="ctr"/>
                    </a:tc>
                    <a:tc rowSpan="2">
                      <a:txBody>
                        <a:bodyPr/>
                        <a:lstStyle/>
                        <a:p>
                          <a:pPr algn="l">
                            <a:defRPr sz="1100" b="1"/>
                          </a:pPr>
                          <a:r>
                            <a:rPr sz="2000" b="0" dirty="0"/>
                            <a:t>Generally, we avoid using</a:t>
                          </a:r>
                          <a:r>
                            <a:rPr sz="2000" b="0" i="1" dirty="0"/>
                            <a:t> </a:t>
                          </a:r>
                          <a14:m>
                            <m:oMath xmlns:m="http://schemas.openxmlformats.org/officeDocument/2006/math">
                              <m:r>
                                <a:rPr sz="2000" b="0" i="1">
                                  <a:latin typeface="Cambria Math"/>
                                </a:rPr>
                                <m:t>𝑖</m:t>
                              </m:r>
                            </m:oMath>
                          </a14:m>
                          <a:r>
                            <a:rPr sz="2000" b="0" i="1" dirty="0"/>
                            <a:t> </a:t>
                          </a:r>
                          <a:r>
                            <a:rPr sz="2000" b="0" dirty="0"/>
                            <a:t>as a function name, since </a:t>
                          </a:r>
                          <a14:m>
                            <m:oMath xmlns:m="http://schemas.openxmlformats.org/officeDocument/2006/math">
                              <m:r>
                                <a:rPr sz="2000" b="0" i="1">
                                  <a:latin typeface="Cambria Math"/>
                                </a:rPr>
                                <m:t>𝑖</m:t>
                              </m:r>
                            </m:oMath>
                          </a14:m>
                          <a:r>
                            <a:rPr sz="2000" b="0" dirty="0"/>
                            <a:t> also represents the imaginary unit.</a:t>
                          </a:r>
                        </a:p>
                      </a:txBody>
                      <a:tcPr anchor="b"/>
                    </a:tc>
                    <a:extLst>
                      <a:ext uri="{0D108BD9-81ED-4DB2-BD59-A6C34878D82A}">
                        <a16:rowId xmlns:a16="http://schemas.microsoft.com/office/drawing/2014/main" val="10002"/>
                      </a:ext>
                    </a:extLst>
                  </a:tr>
                  <a:tr h="370840">
                    <a:tc>
                      <a:txBody>
                        <a:bodyPr/>
                        <a:lstStyle/>
                        <a:p>
                          <a:pPr algn="r">
                            <a:defRPr sz="1800"/>
                          </a:pPr>
                          <a:r>
                            <a:rPr sz="2600" dirty="0"/>
                            <a:t>​</a:t>
                          </a:r>
                          <a14:m>
                            <m:oMath xmlns:m="http://schemas.openxmlformats.org/officeDocument/2006/math">
                              <m:r>
                                <a:rPr sz="2600">
                                  <a:latin typeface="Cambria Math"/>
                                </a:rPr>
                                <m:t>𝑗</m:t>
                              </m:r>
                              <m:r>
                                <a:rPr sz="2600">
                                  <a:latin typeface="Cambria Math"/>
                                </a:rPr>
                                <m:t>⁡</m:t>
                              </m:r>
                              <m:d>
                                <m:dPr>
                                  <m:ctrlPr>
                                    <a:rPr sz="2600" i="1">
                                      <a:latin typeface="Cambria Math" panose="02040503050406030204" pitchFamily="18" charset="0"/>
                                    </a:rPr>
                                  </m:ctrlPr>
                                </m:dPr>
                                <m:e>
                                  <m:r>
                                    <a:rPr sz="2600">
                                      <a:latin typeface="Cambria Math"/>
                                    </a:rPr>
                                    <m:t>𝑥</m:t>
                                  </m:r>
                                </m:e>
                              </m:d>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num>
                                <m:den>
                                  <m:r>
                                    <a:rPr sz="2600">
                                      <a:latin typeface="Cambria Math"/>
                                    </a:rPr>
                                    <m:t>2</m:t>
                                  </m:r>
                                </m:den>
                              </m:f>
                            </m:oMath>
                          </a14:m>
                          <a:endParaRPr sz="2600" dirty="0"/>
                        </a:p>
                      </a:txBody>
                      <a:tcPr anchor="ctr"/>
                    </a:tc>
                    <a:tc vMerge="1">
                      <a:txBody>
                        <a:bodyPr/>
                        <a:lstStyle/>
                        <a:p>
                          <a:pPr algn="l">
                            <a:defRPr sz="1100" b="1"/>
                          </a:pPr>
                          <a:endParaRPr sz="2000" b="0" dirty="0"/>
                        </a:p>
                      </a:txBody>
                      <a:tcPr/>
                    </a:tc>
                    <a:extLst>
                      <a:ext uri="{0D108BD9-81ED-4DB2-BD59-A6C34878D82A}">
                        <a16:rowId xmlns:a16="http://schemas.microsoft.com/office/drawing/2014/main" val="10003"/>
                      </a:ext>
                    </a:extLst>
                  </a:tr>
                  <a:tr h="370840">
                    <a:tc>
                      <a:txBody>
                        <a:bodyPr/>
                        <a:lstStyle/>
                        <a:p>
                          <a:pPr algn="r">
                            <a:defRPr sz="1800"/>
                          </a:pPr>
                          <a:r>
                            <a:rPr sz="2600" dirty="0"/>
                            <a:t>​</a:t>
                          </a:r>
                          <a14:m>
                            <m:oMath xmlns:m="http://schemas.openxmlformats.org/officeDocument/2006/math">
                              <m:r>
                                <a:rPr sz="2600">
                                  <a:latin typeface="Cambria Math"/>
                                </a:rPr>
                                <m:t>𝑗</m:t>
                              </m:r>
                              <m:r>
                                <a:rPr sz="2600">
                                  <a:latin typeface="Cambria Math"/>
                                </a:rPr>
                                <m:t>⁡</m:t>
                              </m:r>
                              <m:d>
                                <m:dPr>
                                  <m:ctrlPr>
                                    <a:rPr sz="2600" i="1">
                                      <a:latin typeface="Cambria Math" panose="02040503050406030204" pitchFamily="18" charset="0"/>
                                    </a:rPr>
                                  </m:ctrlPr>
                                </m:dPr>
                                <m:e>
                                  <m:r>
                                    <a:rPr sz="2600">
                                      <a:latin typeface="Cambria Math"/>
                                    </a:rPr>
                                    <m:t>−</m:t>
                                  </m:r>
                                  <m:r>
                                    <a:rPr sz="2600">
                                      <a:latin typeface="Cambria Math"/>
                                    </a:rPr>
                                    <m:t>3</m:t>
                                  </m:r>
                                </m:e>
                              </m:d>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ad>
                                    <m:radPr>
                                      <m:degHide m:val="on"/>
                                      <m:ctrlPr>
                                        <a:rPr sz="2600" i="1">
                                          <a:latin typeface="Cambria Math" panose="02040503050406030204" pitchFamily="18" charset="0"/>
                                        </a:rPr>
                                      </m:ctrlPr>
                                    </m:radPr>
                                    <m:deg/>
                                    <m:e>
                                      <m:r>
                                        <a:rPr sz="2600">
                                          <a:latin typeface="Cambria Math"/>
                                        </a:rPr>
                                        <m:t>1</m:t>
                                      </m:r>
                                      <m:r>
                                        <a:rPr sz="2600">
                                          <a:latin typeface="Cambria Math"/>
                                        </a:rPr>
                                        <m:t>−</m:t>
                                      </m:r>
                                      <m:d>
                                        <m:dPr>
                                          <m:ctrlPr>
                                            <a:rPr sz="2600" i="1">
                                              <a:latin typeface="Cambria Math" panose="02040503050406030204" pitchFamily="18" charset="0"/>
                                            </a:rPr>
                                          </m:ctrlPr>
                                        </m:dPr>
                                        <m:e>
                                          <m:r>
                                            <a:rPr sz="2600">
                                              <a:latin typeface="Cambria Math"/>
                                            </a:rPr>
                                            <m:t>−</m:t>
                                          </m:r>
                                          <m:r>
                                            <a:rPr sz="2600">
                                              <a:latin typeface="Cambria Math"/>
                                            </a:rPr>
                                            <m:t>3</m:t>
                                          </m:r>
                                        </m:e>
                                      </m:d>
                                    </m:e>
                                  </m:rad>
                                </m:num>
                                <m:den>
                                  <m:r>
                                    <a:rPr sz="2600">
                                      <a:latin typeface="Cambria Math"/>
                                    </a:rPr>
                                    <m:t>2</m:t>
                                  </m:r>
                                </m:den>
                              </m:f>
                            </m:oMath>
                          </a14:m>
                          <a:endParaRPr sz="2600" dirty="0"/>
                        </a:p>
                      </a:txBody>
                      <a:tcPr anchor="ctr"/>
                    </a:tc>
                    <a:tc>
                      <a:txBody>
                        <a:bodyPr/>
                        <a:lstStyle/>
                        <a:p>
                          <a:pPr algn="l">
                            <a:defRPr sz="1100" b="1"/>
                          </a:pPr>
                          <a:r>
                            <a:rPr sz="2000" b="0" dirty="0"/>
                            <a:t>Substitute </a:t>
                          </a:r>
                          <a14:m>
                            <m:oMath xmlns:m="http://schemas.openxmlformats.org/officeDocument/2006/math">
                              <m:r>
                                <a:rPr sz="2000" b="0">
                                  <a:latin typeface="Cambria Math"/>
                                </a:rPr>
                                <m:t>−</m:t>
                              </m:r>
                              <m:r>
                                <a:rPr sz="2000" b="0">
                                  <a:latin typeface="Cambria Math"/>
                                </a:rPr>
                                <m:t>3</m:t>
                              </m:r>
                            </m:oMath>
                          </a14:m>
                          <a:r>
                            <a:rPr sz="2000" b="0" dirty="0"/>
                            <a:t> and then simplify to evaluate</a:t>
                          </a:r>
                          <a:r>
                            <a:rPr sz="2000" b="0" i="1" dirty="0"/>
                            <a:t> </a:t>
                          </a:r>
                          <a14:m>
                            <m:oMath xmlns:m="http://schemas.openxmlformats.org/officeDocument/2006/math">
                              <m:r>
                                <a:rPr sz="2000" b="0" i="1">
                                  <a:latin typeface="Cambria Math"/>
                                </a:rPr>
                                <m:t>𝑗</m:t>
                              </m:r>
                              <m:r>
                                <a:rPr sz="2000" b="0" i="1">
                                  <a:latin typeface="Cambria Math"/>
                                </a:rPr>
                                <m:t>⁡</m:t>
                              </m:r>
                              <m:d>
                                <m:dPr>
                                  <m:ctrlPr>
                                    <a:rPr sz="2000" b="0" i="1">
                                      <a:latin typeface="Cambria Math" panose="02040503050406030204" pitchFamily="18" charset="0"/>
                                    </a:rPr>
                                  </m:ctrlPr>
                                </m:dPr>
                                <m:e>
                                  <m:r>
                                    <a:rPr sz="2000" b="0">
                                      <a:latin typeface="Cambria Math"/>
                                    </a:rPr>
                                    <m:t>−</m:t>
                                  </m:r>
                                  <m:r>
                                    <a:rPr sz="2000" b="0">
                                      <a:latin typeface="Cambria Math"/>
                                    </a:rPr>
                                    <m:t>3</m:t>
                                  </m:r>
                                </m:e>
                              </m:d>
                            </m:oMath>
                          </a14:m>
                          <a:r>
                            <a:rPr sz="2000" b="0" dirty="0"/>
                            <a:t>.</a:t>
                          </a:r>
                        </a:p>
                      </a:txBody>
                      <a:tcPr anchor="ctr"/>
                    </a:tc>
                    <a:extLst>
                      <a:ext uri="{0D108BD9-81ED-4DB2-BD59-A6C34878D82A}">
                        <a16:rowId xmlns:a16="http://schemas.microsoft.com/office/drawing/2014/main" val="10004"/>
                      </a:ext>
                    </a:extLst>
                  </a:tr>
                  <a:tr h="370840">
                    <a:tc>
                      <a:txBody>
                        <a:bodyPr/>
                        <a:lstStyle/>
                        <a:p>
                          <a:pPr algn="r"/>
                          <a:r>
                            <a:rPr sz="2600" dirty="0"/>
                            <a:t>​</a:t>
                          </a:r>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
                                    <a:rPr sz="2600">
                                      <a:latin typeface="Cambria Math"/>
                                    </a:rPr>
                                    <m:t>2</m:t>
                                  </m:r>
                                </m:num>
                                <m:den>
                                  <m:r>
                                    <a:rPr sz="2600">
                                      <a:latin typeface="Cambria Math"/>
                                    </a:rPr>
                                    <m:t>2</m:t>
                                  </m:r>
                                </m:den>
                              </m:f>
                              <m:r>
                                <a:rPr sz="2600">
                                  <a:latin typeface="Cambria Math"/>
                                </a:rPr>
                                <m:t>=−</m:t>
                              </m:r>
                              <m:r>
                                <a:rPr sz="2600">
                                  <a:latin typeface="Cambria Math"/>
                                </a:rPr>
                                <m:t>2</m:t>
                              </m:r>
                            </m:oMath>
                          </a14:m>
                          <a:endParaRPr sz="2600" dirty="0"/>
                        </a:p>
                      </a:txBody>
                      <a:tcPr anchor="ctr"/>
                    </a:tc>
                    <a:tc>
                      <a:txBody>
                        <a:bodyPr/>
                        <a:lstStyle/>
                        <a:p>
                          <a:pPr algn="l">
                            <a:defRPr sz="1100" b="1"/>
                          </a:pPr>
                          <a:r>
                            <a:rPr sz="2000" b="0" dirty="0"/>
                            <a:t>This tells us that </a:t>
                          </a:r>
                          <a14:m>
                            <m:oMath xmlns:m="http://schemas.openxmlformats.org/officeDocument/2006/math">
                              <m:d>
                                <m:dPr>
                                  <m:ctrlPr>
                                    <a:rPr sz="2000" b="0" i="1">
                                      <a:latin typeface="Cambria Math" panose="02040503050406030204" pitchFamily="18" charset="0"/>
                                    </a:rPr>
                                  </m:ctrlPr>
                                </m:dPr>
                                <m:e>
                                  <m:r>
                                    <a:rPr sz="2000" b="0">
                                      <a:latin typeface="Cambria Math"/>
                                    </a:rPr>
                                    <m:t>−</m:t>
                                  </m:r>
                                  <m:r>
                                    <a:rPr sz="2000" b="0">
                                      <a:latin typeface="Cambria Math"/>
                                    </a:rPr>
                                    <m:t>3</m:t>
                                  </m:r>
                                  <m:r>
                                    <m:rPr>
                                      <m:nor/>
                                    </m:rPr>
                                    <a:rPr sz="2000" b="0">
                                      <a:latin typeface="Cambria Math"/>
                                    </a:rPr>
                                    <m:t>, </m:t>
                                  </m:r>
                                  <m:r>
                                    <a:rPr sz="2000" b="0">
                                      <a:latin typeface="Cambria Math"/>
                                    </a:rPr>
                                    <m:t>−</m:t>
                                  </m:r>
                                  <m:r>
                                    <a:rPr sz="2000" b="0">
                                      <a:latin typeface="Cambria Math"/>
                                    </a:rPr>
                                    <m:t>2</m:t>
                                  </m:r>
                                </m:e>
                              </m:d>
                            </m:oMath>
                          </a14:m>
                          <a:r>
                            <a:rPr sz="2000" b="0" dirty="0"/>
                            <a:t> is on the graph of </a:t>
                          </a:r>
                          <a14:m>
                            <m:oMath xmlns:m="http://schemas.openxmlformats.org/officeDocument/2006/math">
                              <m:r>
                                <a:rPr sz="2000" b="0" i="1">
                                  <a:latin typeface="Cambria Math"/>
                                </a:rPr>
                                <m:t>𝑗</m:t>
                              </m:r>
                            </m:oMath>
                          </a14:m>
                          <a:r>
                            <a:rPr sz="2000" b="0" dirty="0"/>
                            <a:t>.</a:t>
                          </a:r>
                        </a:p>
                      </a:txBody>
                      <a:tcPr anchor="ct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19C47E73-A051-4156-9E7A-90B284E59742}"/>
                  </a:ext>
                </a:extLst>
              </p:cNvPr>
              <p:cNvGraphicFramePr>
                <a:graphicFrameLocks/>
              </p:cNvGraphicFramePr>
              <p:nvPr>
                <p:extLst>
                  <p:ext uri="{D42A27DB-BD31-4B8C-83A1-F6EECF244321}">
                    <p14:modId xmlns:p14="http://schemas.microsoft.com/office/powerpoint/2010/main" val="2297911039"/>
                  </p:ext>
                </p:extLst>
              </p:nvPr>
            </p:nvGraphicFramePr>
            <p:xfrm>
              <a:off x="789432" y="959293"/>
              <a:ext cx="8077200" cy="4118675"/>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2424430">
                      <a:extLst>
                        <a:ext uri="{9D8B030D-6E8A-4147-A177-3AD203B41FA5}">
                          <a16:colId xmlns:a16="http://schemas.microsoft.com/office/drawing/2014/main" val="20001"/>
                        </a:ext>
                      </a:extLst>
                    </a:gridCol>
                    <a:gridCol w="3652520">
                      <a:extLst>
                        <a:ext uri="{9D8B030D-6E8A-4147-A177-3AD203B41FA5}">
                          <a16:colId xmlns:a16="http://schemas.microsoft.com/office/drawing/2014/main" val="20002"/>
                        </a:ext>
                      </a:extLst>
                    </a:gridCol>
                  </a:tblGrid>
                  <a:tr h="701040">
                    <a:tc>
                      <a:txBody>
                        <a:bodyPr/>
                        <a:lstStyle/>
                        <a:p>
                          <a:endParaRPr lang="en-US"/>
                        </a:p>
                      </a:txBody>
                      <a:tcPr anchor="ctr">
                        <a:blipFill>
                          <a:blip r:embed="rId2"/>
                          <a:stretch>
                            <a:fillRect t="-4348" r="-304268" b="-503478"/>
                          </a:stretch>
                        </a:blipFill>
                      </a:tcPr>
                    </a:tc>
                    <a:tc>
                      <a:txBody>
                        <a:bodyPr/>
                        <a:lstStyle/>
                        <a:p>
                          <a:endParaRPr lang="en-US"/>
                        </a:p>
                      </a:txBody>
                      <a:tcPr anchor="ctr">
                        <a:blipFill>
                          <a:blip r:embed="rId2"/>
                          <a:stretch>
                            <a:fillRect l="-82412" t="-4348" r="-150754" b="-503478"/>
                          </a:stretch>
                        </a:blipFill>
                      </a:tcPr>
                    </a:tc>
                    <a:tc>
                      <a:txBody>
                        <a:bodyPr/>
                        <a:lstStyle/>
                        <a:p>
                          <a:endParaRPr lang="en-US"/>
                        </a:p>
                      </a:txBody>
                      <a:tcPr anchor="ctr">
                        <a:blipFill>
                          <a:blip r:embed="rId2"/>
                          <a:stretch>
                            <a:fillRect l="-121000" t="-4348" b="-503478"/>
                          </a:stretch>
                        </a:blipFill>
                      </a:tcPr>
                    </a:tc>
                    <a:extLst>
                      <a:ext uri="{0D108BD9-81ED-4DB2-BD59-A6C34878D82A}">
                        <a16:rowId xmlns:a16="http://schemas.microsoft.com/office/drawing/2014/main" val="10000"/>
                      </a:ext>
                    </a:extLst>
                  </a:tr>
                  <a:tr h="525018">
                    <a:tc>
                      <a:txBody>
                        <a:bodyPr/>
                        <a:lstStyle/>
                        <a:p>
                          <a:endParaRPr lang="en-US"/>
                        </a:p>
                      </a:txBody>
                      <a:tcPr anchor="ctr">
                        <a:blipFill>
                          <a:blip r:embed="rId2"/>
                          <a:stretch>
                            <a:fillRect t="-139535" r="-304268" b="-573256"/>
                          </a:stretch>
                        </a:blipFill>
                      </a:tcPr>
                    </a:tc>
                    <a:tc>
                      <a:txBody>
                        <a:bodyPr/>
                        <a:lstStyle/>
                        <a:p>
                          <a:endParaRPr lang="en-US"/>
                        </a:p>
                      </a:txBody>
                      <a:tcPr anchor="ctr">
                        <a:blipFill>
                          <a:blip r:embed="rId2"/>
                          <a:stretch>
                            <a:fillRect l="-82412" t="-139535" r="-150754" b="-573256"/>
                          </a:stretch>
                        </a:blipFill>
                      </a:tcPr>
                    </a:tc>
                    <a:tc>
                      <a:txBody>
                        <a:bodyPr/>
                        <a:lstStyle/>
                        <a:p>
                          <a:pPr algn="l"/>
                          <a:endParaRPr sz="2000" b="0" dirty="0"/>
                        </a:p>
                      </a:txBody>
                      <a:tcPr/>
                    </a:tc>
                    <a:extLst>
                      <a:ext uri="{0D108BD9-81ED-4DB2-BD59-A6C34878D82A}">
                        <a16:rowId xmlns:a16="http://schemas.microsoft.com/office/drawing/2014/main" val="10001"/>
                      </a:ext>
                    </a:extLst>
                  </a:tr>
                  <a:tr h="721297">
                    <a:tc>
                      <a:txBody>
                        <a:bodyPr/>
                        <a:lstStyle/>
                        <a:p>
                          <a:endParaRPr lang="en-US"/>
                        </a:p>
                      </a:txBody>
                      <a:tcPr anchor="ctr">
                        <a:blipFill>
                          <a:blip r:embed="rId2"/>
                          <a:stretch>
                            <a:fillRect t="-173109" r="-304268" b="-314286"/>
                          </a:stretch>
                        </a:blipFill>
                      </a:tcPr>
                    </a:tc>
                    <a:tc>
                      <a:txBody>
                        <a:bodyPr/>
                        <a:lstStyle/>
                        <a:p>
                          <a:endParaRPr lang="en-US"/>
                        </a:p>
                      </a:txBody>
                      <a:tcPr anchor="ctr">
                        <a:blipFill>
                          <a:blip r:embed="rId2"/>
                          <a:stretch>
                            <a:fillRect l="-82412" t="-173109" r="-150754" b="-314286"/>
                          </a:stretch>
                        </a:blipFill>
                      </a:tcPr>
                    </a:tc>
                    <a:tc rowSpan="2">
                      <a:txBody>
                        <a:bodyPr/>
                        <a:lstStyle/>
                        <a:p>
                          <a:endParaRPr lang="en-US"/>
                        </a:p>
                      </a:txBody>
                      <a:tcPr anchor="b">
                        <a:blipFill>
                          <a:blip r:embed="rId2"/>
                          <a:stretch>
                            <a:fillRect l="-121000" t="-86920" b="-108017"/>
                          </a:stretch>
                        </a:blipFill>
                      </a:tcPr>
                    </a:tc>
                    <a:extLst>
                      <a:ext uri="{0D108BD9-81ED-4DB2-BD59-A6C34878D82A}">
                        <a16:rowId xmlns:a16="http://schemas.microsoft.com/office/drawing/2014/main" val="10002"/>
                      </a:ext>
                    </a:extLst>
                  </a:tr>
                  <a:tr h="721297">
                    <a:tc>
                      <a:txBody>
                        <a:bodyPr/>
                        <a:lstStyle/>
                        <a:p>
                          <a:endParaRPr lang="en-US"/>
                        </a:p>
                      </a:txBody>
                      <a:tcPr anchor="ctr">
                        <a:blipFill>
                          <a:blip r:embed="rId2"/>
                          <a:stretch>
                            <a:fillRect t="-275424" r="-304268" b="-216949"/>
                          </a:stretch>
                        </a:blipFill>
                      </a:tcPr>
                    </a:tc>
                    <a:tc>
                      <a:txBody>
                        <a:bodyPr/>
                        <a:lstStyle/>
                        <a:p>
                          <a:endParaRPr lang="en-US"/>
                        </a:p>
                      </a:txBody>
                      <a:tcPr anchor="ctr">
                        <a:blipFill>
                          <a:blip r:embed="rId2"/>
                          <a:stretch>
                            <a:fillRect l="-82412" t="-275424" r="-150754" b="-216949"/>
                          </a:stretch>
                        </a:blipFill>
                      </a:tcPr>
                    </a:tc>
                    <a:tc vMerge="1">
                      <a:txBody>
                        <a:bodyPr/>
                        <a:lstStyle/>
                        <a:p>
                          <a:pPr algn="l">
                            <a:defRPr sz="1100" b="1"/>
                          </a:pPr>
                          <a:endParaRPr sz="2000" b="0" dirty="0"/>
                        </a:p>
                      </a:txBody>
                      <a:tcPr/>
                    </a:tc>
                    <a:extLst>
                      <a:ext uri="{0D108BD9-81ED-4DB2-BD59-A6C34878D82A}">
                        <a16:rowId xmlns:a16="http://schemas.microsoft.com/office/drawing/2014/main" val="10003"/>
                      </a:ext>
                    </a:extLst>
                  </a:tr>
                  <a:tr h="748983">
                    <a:tc>
                      <a:txBody>
                        <a:bodyPr/>
                        <a:lstStyle/>
                        <a:p>
                          <a:endParaRPr lang="en-US"/>
                        </a:p>
                      </a:txBody>
                      <a:tcPr anchor="ctr">
                        <a:blipFill>
                          <a:blip r:embed="rId2"/>
                          <a:stretch>
                            <a:fillRect t="-360163" r="-304268" b="-108130"/>
                          </a:stretch>
                        </a:blipFill>
                      </a:tcPr>
                    </a:tc>
                    <a:tc>
                      <a:txBody>
                        <a:bodyPr/>
                        <a:lstStyle/>
                        <a:p>
                          <a:endParaRPr lang="en-US"/>
                        </a:p>
                      </a:txBody>
                      <a:tcPr anchor="ctr">
                        <a:blipFill>
                          <a:blip r:embed="rId2"/>
                          <a:stretch>
                            <a:fillRect l="-82412" t="-360163" r="-150754" b="-108130"/>
                          </a:stretch>
                        </a:blipFill>
                      </a:tcPr>
                    </a:tc>
                    <a:tc>
                      <a:txBody>
                        <a:bodyPr/>
                        <a:lstStyle/>
                        <a:p>
                          <a:endParaRPr lang="en-US"/>
                        </a:p>
                      </a:txBody>
                      <a:tcPr anchor="ctr">
                        <a:blipFill>
                          <a:blip r:embed="rId2"/>
                          <a:stretch>
                            <a:fillRect l="-121000" t="-360163" b="-108130"/>
                          </a:stretch>
                        </a:blipFill>
                      </a:tcPr>
                    </a:tc>
                    <a:extLst>
                      <a:ext uri="{0D108BD9-81ED-4DB2-BD59-A6C34878D82A}">
                        <a16:rowId xmlns:a16="http://schemas.microsoft.com/office/drawing/2014/main" val="10004"/>
                      </a:ext>
                    </a:extLst>
                  </a:tr>
                  <a:tr h="701040">
                    <a:tc>
                      <a:txBody>
                        <a:bodyPr/>
                        <a:lstStyle/>
                        <a:p>
                          <a:pPr algn="r"/>
                          <a:r>
                            <a:rPr sz="2600" dirty="0"/>
                            <a:t>​</a:t>
                          </a:r>
                        </a:p>
                      </a:txBody>
                      <a:tcPr anchor="ctr"/>
                    </a:tc>
                    <a:tc>
                      <a:txBody>
                        <a:bodyPr/>
                        <a:lstStyle/>
                        <a:p>
                          <a:endParaRPr lang="en-US"/>
                        </a:p>
                      </a:txBody>
                      <a:tcPr anchor="ctr">
                        <a:blipFill>
                          <a:blip r:embed="rId2"/>
                          <a:stretch>
                            <a:fillRect l="-82412" t="-492174" r="-150754" b="-15652"/>
                          </a:stretch>
                        </a:blipFill>
                      </a:tcPr>
                    </a:tc>
                    <a:tc>
                      <a:txBody>
                        <a:bodyPr/>
                        <a:lstStyle/>
                        <a:p>
                          <a:endParaRPr lang="en-US"/>
                        </a:p>
                      </a:txBody>
                      <a:tcPr anchor="ctr">
                        <a:blipFill>
                          <a:blip r:embed="rId2"/>
                          <a:stretch>
                            <a:fillRect l="-121000" t="-492174" b="-15652"/>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Interpreting Function Values from a Graph</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Use the graph of the function </a:t>
                </a:r>
                <a14:m>
                  <m:oMath xmlns:m="http://schemas.openxmlformats.org/officeDocument/2006/math">
                    <m:r>
                      <a:rPr lang="en-US">
                        <a:latin typeface="Cambria Math" panose="02040503050406030204" pitchFamily="18" charset="0"/>
                      </a:rPr>
                      <m:t>𝑓</m:t>
                    </m:r>
                  </m:oMath>
                </a14:m>
                <a:r>
                  <a:rPr lang="en-US" dirty="0"/>
                  <a:t> in Figure 14 to answer the following questions.</a:t>
                </a:r>
              </a:p>
              <a:p>
                <a:pPr marL="514350" indent="-514350">
                  <a:buFont typeface="+mj-lt"/>
                  <a:buAutoNum type="alphaLcPeriod"/>
                  <a:defRPr sz="2800"/>
                </a:pPr>
                <a:r>
                  <a:rPr dirty="0"/>
                  <a:t>​</a:t>
                </a:r>
                <a:r>
                  <a:rPr sz="2800" dirty="0"/>
                  <a:t>What is the value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e>
                    </m:d>
                  </m:oMath>
                </a14:m>
                <a:r>
                  <a:rPr sz="2800" dirty="0"/>
                  <a:t>?</a:t>
                </a:r>
              </a:p>
              <a:p>
                <a:pPr marL="514350" indent="-514350">
                  <a:buFont typeface="+mj-lt"/>
                  <a:buAutoNum type="alphaLcPeriod" startAt="2"/>
                  <a:defRPr sz="2800"/>
                </a:pPr>
                <a:r>
                  <a:rPr dirty="0"/>
                  <a:t>​</a:t>
                </a:r>
                <a:r>
                  <a:rPr sz="2800" dirty="0"/>
                  <a:t>What is the value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a14:m>
                <a:r>
                  <a:rPr sz="2800" dirty="0"/>
                  <a:t>?</a:t>
                </a:r>
              </a:p>
              <a:p>
                <a:pPr marL="514350" indent="-514350">
                  <a:buFont typeface="+mj-lt"/>
                  <a:buAutoNum type="alphaLcPeriod" startAt="3"/>
                  <a:defRPr sz="2800"/>
                </a:pPr>
                <a:r>
                  <a:rPr dirty="0"/>
                  <a:t>​</a:t>
                </a:r>
                <a:r>
                  <a:rPr sz="2800" dirty="0"/>
                  <a:t>For what integer values of </a:t>
                </a:r>
                <a14:m>
                  <m:oMath xmlns:m="http://schemas.openxmlformats.org/officeDocument/2006/math">
                    <m:r>
                      <a:rPr>
                        <a:latin typeface="Cambria Math" panose="02040503050406030204" pitchFamily="18" charset="0"/>
                      </a:rPr>
                      <m:t>𝑥</m:t>
                    </m:r>
                  </m:oMath>
                </a14:m>
                <a:r>
                  <a:rPr sz="2800" dirty="0"/>
                  <a:t>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=2</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Interpreting Function Values from a Graph (cont.)</a:t>
            </a:r>
          </a:p>
        </p:txBody>
      </p:sp>
      <p:pic>
        <p:nvPicPr>
          <p:cNvPr id="5" name="Content Placeholder 4">
            <a:extLst>
              <a:ext uri="{FF2B5EF4-FFF2-40B4-BE49-F238E27FC236}">
                <a16:creationId xmlns:a16="http://schemas.microsoft.com/office/drawing/2014/main" id="{1F125883-DD8E-46D2-B107-0C3EE2E7A50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4386"/>
            <a:ext cx="4572000" cy="4572000"/>
          </a:xfrm>
        </p:spPr>
      </p:pic>
      <p:sp>
        <p:nvSpPr>
          <p:cNvPr id="3" name="TextBox 2">
            <a:extLst>
              <a:ext uri="{FF2B5EF4-FFF2-40B4-BE49-F238E27FC236}">
                <a16:creationId xmlns:a16="http://schemas.microsoft.com/office/drawing/2014/main" id="{D48BDE3B-7B0A-4D0A-AEB2-5FC46E0799D6}"/>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Interpreting Function Values from a Graph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The point </a:t>
                </a:r>
                <a14:m>
                  <m:oMath xmlns:m="http://schemas.openxmlformats.org/officeDocument/2006/math">
                    <m:r>
                      <a:rPr>
                        <a:latin typeface="Cambria Math" panose="02040503050406030204" pitchFamily="18" charset="0"/>
                      </a:rPr>
                      <m:t>(0,−1)</m:t>
                    </m:r>
                  </m:oMath>
                </a14:m>
                <a:r>
                  <a:rPr sz="2800"/>
                  <a:t> lies on the graph of </a:t>
                </a:r>
                <a14:m>
                  <m:oMath xmlns:m="http://schemas.openxmlformats.org/officeDocument/2006/math">
                    <m:r>
                      <a:rPr>
                        <a:latin typeface="Cambria Math" panose="02040503050406030204" pitchFamily="18" charset="0"/>
                      </a:rPr>
                      <m:t>𝑓</m:t>
                    </m:r>
                  </m:oMath>
                </a14:m>
                <a:r>
                  <a:rPr sz="2800"/>
                  <a:t>, meaning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=−1</m:t>
                    </m:r>
                  </m:oMath>
                </a14:m>
                <a:r>
                  <a:rPr sz="2800"/>
                  <a:t>.</a:t>
                </a:r>
              </a:p>
              <a:p>
                <a:pPr marL="514350" indent="-514350">
                  <a:buFont typeface="+mj-lt"/>
                  <a:buAutoNum type="alphaLcPeriod" startAt="2"/>
                  <a:defRPr sz="2800"/>
                </a:pPr>
                <a:r>
                  <a:t>​</a:t>
                </a:r>
                <a:r>
                  <a:rPr sz="2800"/>
                  <a:t>The point </a:t>
                </a:r>
                <a14:m>
                  <m:oMath xmlns:m="http://schemas.openxmlformats.org/officeDocument/2006/math">
                    <m:r>
                      <a:rPr>
                        <a:latin typeface="Cambria Math" panose="02040503050406030204" pitchFamily="18" charset="0"/>
                      </a:rPr>
                      <m:t>(2,4)</m:t>
                    </m:r>
                  </m:oMath>
                </a14:m>
                <a:r>
                  <a:rPr sz="2800"/>
                  <a:t> lies on the graph of </a:t>
                </a:r>
                <a14:m>
                  <m:oMath xmlns:m="http://schemas.openxmlformats.org/officeDocument/2006/math">
                    <m:r>
                      <a:rPr>
                        <a:latin typeface="Cambria Math" panose="02040503050406030204" pitchFamily="18" charset="0"/>
                      </a:rPr>
                      <m:t>𝑓</m:t>
                    </m:r>
                  </m:oMath>
                </a14:m>
                <a:r>
                  <a:rPr sz="2800"/>
                  <a:t>, meaning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=4</m:t>
                    </m:r>
                  </m:oMath>
                </a14:m>
                <a:r>
                  <a:rPr sz="2800"/>
                  <a:t>.</a:t>
                </a:r>
              </a:p>
              <a:p>
                <a:pPr marL="514350" indent="-514350">
                  <a:buFont typeface="+mj-lt"/>
                  <a:buAutoNum type="alphaLcPeriod" startAt="3"/>
                  <a:defRPr sz="2800"/>
                </a:pPr>
                <a:r>
                  <a:t>​</a:t>
                </a:r>
                <a:r>
                  <a:rPr sz="2800"/>
                  <a:t>For the portion of the graph of </a:t>
                </a:r>
                <a14:m>
                  <m:oMath xmlns:m="http://schemas.openxmlformats.org/officeDocument/2006/math">
                    <m:r>
                      <a:rPr>
                        <a:latin typeface="Cambria Math" panose="02040503050406030204" pitchFamily="18" charset="0"/>
                      </a:rPr>
                      <m:t>𝑓</m:t>
                    </m:r>
                  </m:oMath>
                </a14:m>
                <a:r>
                  <a:rPr sz="2800"/>
                  <a:t> shown, there are two integer values of </a:t>
                </a:r>
                <a14:m>
                  <m:oMath xmlns:m="http://schemas.openxmlformats.org/officeDocument/2006/math">
                    <m:r>
                      <a:rPr>
                        <a:latin typeface="Cambria Math" panose="02040503050406030204" pitchFamily="18" charset="0"/>
                      </a:rPr>
                      <m:t>𝑥</m:t>
                    </m:r>
                  </m:oMath>
                </a14:m>
                <a:r>
                  <a:rPr sz="2800"/>
                  <a:t> for which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=2</m:t>
                    </m:r>
                  </m:oMath>
                </a14:m>
                <a:r>
                  <a:rPr sz="2800"/>
                  <a:t>, namely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a:t>. (There is also a third point between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a:t> at which </a:t>
                </a:r>
                <a14:m>
                  <m:oMath xmlns:m="http://schemas.openxmlformats.org/officeDocument/2006/math">
                    <m:r>
                      <a:rPr>
                        <a:latin typeface="Cambria Math" panose="02040503050406030204" pitchFamily="18" charset="0"/>
                      </a:rPr>
                      <m:t>𝑓</m:t>
                    </m:r>
                  </m:oMath>
                </a14:m>
                <a:r>
                  <a:rPr sz="2800"/>
                  <a:t> takes on the value of </a:t>
                </a:r>
                <a:r>
                  <a:rPr sz="2800">
                    <a:latin typeface="Cambria Math"/>
                  </a:rPr>
                  <a:t>2</a:t>
                </a:r>
                <a:r>
                  <a:rPr sz="2800"/>
                  <a:t>, but it is not an integer.)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963"/>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By far the most common error made when encountering functions for the first time is to think that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stands for the product of </a:t>
                </a:r>
                <a14:m>
                  <m:oMath xmlns:m="http://schemas.openxmlformats.org/officeDocument/2006/math">
                    <m:r>
                      <a:rPr>
                        <a:latin typeface="Cambria Math" panose="02040503050406030204" pitchFamily="18" charset="0"/>
                      </a:rPr>
                      <m:t>𝑓</m:t>
                    </m:r>
                  </m:oMath>
                </a14:m>
                <a:r>
                  <a:rPr sz="2800"/>
                  <a:t> and </a:t>
                </a:r>
                <a14:m>
                  <m:oMath xmlns:m="http://schemas.openxmlformats.org/officeDocument/2006/math">
                    <m:r>
                      <a:rPr>
                        <a:latin typeface="Cambria Math" panose="02040503050406030204" pitchFamily="18" charset="0"/>
                      </a:rPr>
                      <m:t>𝑥</m:t>
                    </m:r>
                  </m:oMath>
                </a14:m>
                <a:r>
                  <a:rPr sz="2800"/>
                  <a:t>. This is entirely wrong! While it is true that parentheses are often used to indicate multiplication, they are also used in defining functions. This is another example of the unfortunate reuse of symbols.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476"/>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Evaluating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Given the function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oMath>
                </a14:m>
                <a:r>
                  <a:rPr sz="2800"/>
                  <a:t>, evaluate the following.</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𝑎</m:t>
                        </m:r>
                      </m:e>
                    </m:d>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oMath>
                </a14:m>
                <a:endParaRPr/>
              </a:p>
              <a:p>
                <a:pPr marL="514350" indent="-514350">
                  <a:buFont typeface="+mj-lt"/>
                  <a:buAutoNum type="alphaLcPeriod" startAt="3"/>
                  <a:defRPr sz="2800"/>
                </a:pPr>
                <a:r>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r>
                          <a:rPr>
                            <a:latin typeface="Cambria Math" panose="02040503050406030204" pitchFamily="18" charset="0"/>
                          </a:rPr>
                          <m:t>−</m:t>
                        </m:r>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num>
                      <m:den>
                        <m:r>
                          <a:rPr>
                            <a:latin typeface="Cambria Math" panose="02040503050406030204" pitchFamily="18" charset="0"/>
                          </a:rPr>
                          <m:t>h</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lstStyle/>
              <a:p>
                <a:pPr>
                  <a:defRPr sz="2800"/>
                </a:pPr>
                <a:r>
                  <a:rPr lang="en-US" dirty="0"/>
                  <a:t>​</a:t>
                </a:r>
                <a:r>
                  <a:rPr lang="en-US" b="1" dirty="0"/>
                  <a:t>Solution</a:t>
                </a:r>
                <a:endParaRPr lang="en-US" dirty="0"/>
              </a:p>
              <a:p>
                <a:pPr marL="514350" indent="-514350">
                  <a:buFont typeface="+mj-lt"/>
                  <a:buAutoNum type="alphaLcPeriod"/>
                  <a:defRPr sz="2800"/>
                </a:pPr>
                <a:r>
                  <a:rPr lang="en-US" dirty="0"/>
                  <a:t>This is just a matter of replacing </a:t>
                </a:r>
                <a14:m>
                  <m:oMath xmlns:m="http://schemas.openxmlformats.org/officeDocument/2006/math">
                    <m:r>
                      <a:rPr lang="en-US" i="1" dirty="0" smtClean="0">
                        <a:latin typeface="Cambria Math" panose="02040503050406030204" pitchFamily="18" charset="0"/>
                      </a:rPr>
                      <m:t>𝑥</m:t>
                    </m:r>
                  </m:oMath>
                </a14:m>
                <a:r>
                  <a:rPr lang="en-US" dirty="0"/>
                  <a:t> with </a:t>
                </a:r>
                <a14:m>
                  <m:oMath xmlns:m="http://schemas.openxmlformats.org/officeDocument/2006/math">
                    <m:r>
                      <a:rPr lang="en-US" i="1" dirty="0" smtClean="0">
                        <a:latin typeface="Cambria Math" panose="02040503050406030204" pitchFamily="18" charset="0"/>
                      </a:rPr>
                      <m:t>𝑎</m:t>
                    </m:r>
                  </m:oMath>
                </a14:m>
                <a:r>
                  <a:rPr lang="en-US" dirty="0"/>
                  <a:t>.</a:t>
                </a:r>
              </a:p>
              <a:p>
                <a:pPr algn="ctr">
                  <a:defRPr sz="2800"/>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𝑓</m:t>
                      </m:r>
                      <m:r>
                        <a:rPr lang="en-US"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𝑎</m:t>
                          </m:r>
                        </m:e>
                      </m:d>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oMath>
                  </m:oMathPara>
                </a14:m>
                <a:endParaRPr lang="ar-AE" dirty="0"/>
              </a:p>
              <a:p>
                <a:pPr>
                  <a:defRPr sz="2800"/>
                </a:pPr>
                <a:endParaRPr lang="ar-AE" dirty="0"/>
              </a:p>
              <a:p>
                <a:pPr marL="514350" indent="-514350">
                  <a:buFont typeface="+mj-lt"/>
                  <a:buAutoNum type="alphaLcPeriod" startAt="2"/>
                  <a:defRPr sz="2800"/>
                </a:pPr>
                <a:r>
                  <a:rPr lang="en-US" dirty="0"/>
                  <a:t>Here we replace </a:t>
                </a:r>
                <a14:m>
                  <m:oMath xmlns:m="http://schemas.openxmlformats.org/officeDocument/2006/math">
                    <m:r>
                      <a:rPr lang="en-US" i="1" dirty="0" smtClean="0">
                        <a:latin typeface="Cambria Math" panose="02040503050406030204" pitchFamily="18" charset="0"/>
                      </a:rPr>
                      <m:t>𝑥</m:t>
                    </m:r>
                  </m:oMath>
                </a14:m>
                <a:r>
                  <a:rPr lang="en-US" dirty="0"/>
                  <a:t> with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h</m:t>
                    </m:r>
                  </m:oMath>
                </a14:m>
                <a:r>
                  <a:rPr lang="en-US" dirty="0"/>
                  <a:t> and simplify the result.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1FF59362-66F5-4716-B791-4FB8B17B8763}"/>
                  </a:ext>
                </a:extLst>
              </p:cNvPr>
              <p:cNvGraphicFramePr>
                <a:graphicFrameLocks/>
              </p:cNvGraphicFramePr>
              <p:nvPr>
                <p:extLst>
                  <p:ext uri="{D42A27DB-BD31-4B8C-83A1-F6EECF244321}">
                    <p14:modId xmlns:p14="http://schemas.microsoft.com/office/powerpoint/2010/main" val="3801905776"/>
                  </p:ext>
                </p:extLst>
              </p:nvPr>
            </p:nvGraphicFramePr>
            <p:xfrm>
              <a:off x="1900777" y="3855720"/>
              <a:ext cx="5342446" cy="1554480"/>
            </p:xfrm>
            <a:graphic>
              <a:graphicData uri="http://schemas.openxmlformats.org/drawingml/2006/table">
                <a:tbl>
                  <a:tblPr firstRow="1" bandRow="1">
                    <a:tableStyleId>{2D5ABB26-0587-4C30-8999-92F81FD0307C}</a:tableStyleId>
                  </a:tblPr>
                  <a:tblGrid>
                    <a:gridCol w="5342446">
                      <a:extLst>
                        <a:ext uri="{9D8B030D-6E8A-4147-A177-3AD203B41FA5}">
                          <a16:colId xmlns:a16="http://schemas.microsoft.com/office/drawing/2014/main" val="20000"/>
                        </a:ext>
                      </a:extLst>
                    </a:gridCol>
                  </a:tblGrid>
                  <a:tr h="370840">
                    <a:tc>
                      <a:txBody>
                        <a:bodyPr/>
                        <a:lstStyle/>
                        <a:p>
                          <a:pPr algn="l">
                            <a:defRPr sz="1800"/>
                          </a:pPr>
                          <a:r>
                            <a:rPr sz="2800" dirty="0"/>
                            <a:t>​</a:t>
                          </a:r>
                          <a14:m>
                            <m:oMath xmlns:m="http://schemas.openxmlformats.org/officeDocument/2006/math">
                              <m:func>
                                <m:funcPr>
                                  <m:ctrlPr>
                                    <a:rPr sz="2800" i="1">
                                      <a:latin typeface="Cambria Math" panose="02040503050406030204" pitchFamily="18" charset="0"/>
                                    </a:rPr>
                                  </m:ctrlPr>
                                </m:funcPr>
                                <m:fName>
                                  <m:r>
                                    <a:rPr sz="2800">
                                      <a:latin typeface="Cambria Math"/>
                                    </a:rPr>
                                    <m:t>𝑓</m:t>
                                  </m:r>
                                </m:fName>
                                <m:e>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h</m:t>
                                      </m:r>
                                    </m:e>
                                  </m:d>
                                </m:e>
                              </m:func>
                              <m:r>
                                <a:rPr sz="2800">
                                  <a:latin typeface="Cambria Math"/>
                                </a:rPr>
                                <m:t>=</m:t>
                              </m:r>
                              <m:r>
                                <a:rPr sz="2800">
                                  <a:latin typeface="Cambria Math"/>
                                </a:rPr>
                                <m:t>3</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h</m:t>
                                      </m:r>
                                    </m:e>
                                  </m:d>
                                </m:e>
                                <m:sup>
                                  <m:r>
                                    <a:rPr sz="2800">
                                      <a:latin typeface="Cambria Math"/>
                                    </a:rPr>
                                    <m:t>2</m:t>
                                  </m:r>
                                </m:sup>
                              </m:sSup>
                              <m:r>
                                <a:rPr sz="2800">
                                  <a:latin typeface="Cambria Math"/>
                                </a:rPr>
                                <m:t>−</m:t>
                              </m:r>
                              <m:r>
                                <a:rPr sz="2800">
                                  <a:latin typeface="Cambria Math"/>
                                </a:rPr>
                                <m:t>2</m:t>
                              </m:r>
                            </m:oMath>
                          </a14:m>
                          <a:endParaRPr sz="2800"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h</m:t>
                                      </m:r>
                                    </m:e>
                                  </m:d>
                                </m:e>
                              </m:phant>
                              <m:r>
                                <a:rPr sz="2800">
                                  <a:latin typeface="Cambria Math"/>
                                </a:rPr>
                                <m:t>=</m:t>
                              </m:r>
                              <m:r>
                                <a:rPr sz="2800">
                                  <a:latin typeface="Cambria Math"/>
                                </a:rPr>
                                <m:t>3</m:t>
                              </m:r>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2</m:t>
                                  </m:r>
                                  <m:r>
                                    <a:rPr sz="2800">
                                      <a:latin typeface="Cambria Math"/>
                                    </a:rPr>
                                    <m:t>𝑥</m:t>
                                  </m:r>
                                  <m:r>
                                    <a:rPr sz="2800">
                                      <a:latin typeface="Cambria Math"/>
                                    </a:rPr>
                                    <m:t>h</m:t>
                                  </m:r>
                                  <m:r>
                                    <a:rPr sz="2800">
                                      <a:latin typeface="Cambria Math"/>
                                    </a:rPr>
                                    <m:t>+</m:t>
                                  </m:r>
                                  <m:sSup>
                                    <m:sSupPr>
                                      <m:ctrlPr>
                                        <a:rPr sz="2800" i="1">
                                          <a:latin typeface="Cambria Math" panose="02040503050406030204" pitchFamily="18" charset="0"/>
                                        </a:rPr>
                                      </m:ctrlPr>
                                    </m:sSupPr>
                                    <m:e>
                                      <m:r>
                                        <a:rPr sz="2800">
                                          <a:latin typeface="Cambria Math"/>
                                        </a:rPr>
                                        <m:t>h</m:t>
                                      </m:r>
                                    </m:e>
                                    <m:sup>
                                      <m:r>
                                        <a:rPr sz="2800">
                                          <a:latin typeface="Cambria Math"/>
                                        </a:rPr>
                                        <m:t>2</m:t>
                                      </m:r>
                                    </m:sup>
                                  </m:sSup>
                                </m:e>
                              </m:d>
                              <m:r>
                                <a:rPr sz="2800">
                                  <a:latin typeface="Cambria Math"/>
                                </a:rPr>
                                <m:t>−</m:t>
                              </m:r>
                              <m:r>
                                <a:rPr sz="2800">
                                  <a:latin typeface="Cambria Math"/>
                                </a:rPr>
                                <m:t>2</m:t>
                              </m:r>
                            </m:oMath>
                          </a14:m>
                          <a:endParaRPr sz="2800"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h</m:t>
                                      </m:r>
                                    </m:e>
                                  </m:d>
                                </m:e>
                              </m:phant>
                              <m:r>
                                <a:rPr sz="2800">
                                  <a:latin typeface="Cambria Math"/>
                                </a:rPr>
                                <m:t>=</m:t>
                              </m:r>
                              <m:r>
                                <a:rPr sz="2800">
                                  <a:latin typeface="Cambria Math"/>
                                </a:rPr>
                                <m:t>3</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6</m:t>
                              </m:r>
                              <m:r>
                                <a:rPr sz="2800">
                                  <a:latin typeface="Cambria Math"/>
                                </a:rPr>
                                <m:t>𝑥</m:t>
                              </m:r>
                              <m:r>
                                <a:rPr sz="2800">
                                  <a:latin typeface="Cambria Math"/>
                                </a:rPr>
                                <m:t>h</m:t>
                              </m:r>
                              <m:r>
                                <a:rPr sz="2800">
                                  <a:latin typeface="Cambria Math"/>
                                </a:rPr>
                                <m:t>+</m:t>
                              </m:r>
                              <m:r>
                                <a:rPr sz="2800">
                                  <a:latin typeface="Cambria Math"/>
                                </a:rPr>
                                <m:t>3</m:t>
                              </m:r>
                              <m:sSup>
                                <m:sSupPr>
                                  <m:ctrlPr>
                                    <a:rPr sz="2800" i="1">
                                      <a:latin typeface="Cambria Math" panose="02040503050406030204" pitchFamily="18" charset="0"/>
                                    </a:rPr>
                                  </m:ctrlPr>
                                </m:sSupPr>
                                <m:e>
                                  <m:r>
                                    <a:rPr sz="2800">
                                      <a:latin typeface="Cambria Math"/>
                                    </a:rPr>
                                    <m:t>h</m:t>
                                  </m:r>
                                </m:e>
                                <m:sup>
                                  <m:r>
                                    <a:rPr sz="2800">
                                      <a:latin typeface="Cambria Math"/>
                                    </a:rPr>
                                    <m:t>2</m:t>
                                  </m:r>
                                </m:sup>
                              </m:sSup>
                              <m:r>
                                <a:rPr sz="2800">
                                  <a:latin typeface="Cambria Math"/>
                                </a:rPr>
                                <m:t>−</m:t>
                              </m:r>
                              <m:r>
                                <a:rPr sz="2800">
                                  <a:latin typeface="Cambria Math"/>
                                </a:rPr>
                                <m:t>2</m:t>
                              </m:r>
                            </m:oMath>
                          </a14:m>
                          <a:endParaRPr sz="2800" dirty="0"/>
                        </a:p>
                      </a:txBody>
                      <a:tcPr/>
                    </a:tc>
                    <a:extLst>
                      <a:ext uri="{0D108BD9-81ED-4DB2-BD59-A6C34878D82A}">
                        <a16:rowId xmlns:a16="http://schemas.microsoft.com/office/drawing/2014/main" val="10002"/>
                      </a:ext>
                    </a:extLst>
                  </a:tr>
                </a:tbl>
              </a:graphicData>
            </a:graphic>
          </p:graphicFrame>
        </mc:Choice>
        <mc:Fallback xmlns="">
          <p:graphicFrame>
            <p:nvGraphicFramePr>
              <p:cNvPr id="6" name="Table Placeholder 2">
                <a:extLst>
                  <a:ext uri="{FF2B5EF4-FFF2-40B4-BE49-F238E27FC236}">
                    <a16:creationId xmlns:a16="http://schemas.microsoft.com/office/drawing/2014/main" id="{1FF59362-66F5-4716-B791-4FB8B17B8763}"/>
                  </a:ext>
                </a:extLst>
              </p:cNvPr>
              <p:cNvGraphicFramePr>
                <a:graphicFrameLocks/>
              </p:cNvGraphicFramePr>
              <p:nvPr>
                <p:extLst>
                  <p:ext uri="{D42A27DB-BD31-4B8C-83A1-F6EECF244321}">
                    <p14:modId xmlns:p14="http://schemas.microsoft.com/office/powerpoint/2010/main" val="3801905776"/>
                  </p:ext>
                </p:extLst>
              </p:nvPr>
            </p:nvGraphicFramePr>
            <p:xfrm>
              <a:off x="1900777" y="3855720"/>
              <a:ext cx="5342446" cy="1554480"/>
            </p:xfrm>
            <a:graphic>
              <a:graphicData uri="http://schemas.openxmlformats.org/drawingml/2006/table">
                <a:tbl>
                  <a:tblPr firstRow="1" bandRow="1">
                    <a:tableStyleId>{2D5ABB26-0587-4C30-8999-92F81FD0307C}</a:tableStyleId>
                  </a:tblPr>
                  <a:tblGrid>
                    <a:gridCol w="5342446">
                      <a:extLst>
                        <a:ext uri="{9D8B030D-6E8A-4147-A177-3AD203B41FA5}">
                          <a16:colId xmlns:a16="http://schemas.microsoft.com/office/drawing/2014/main" val="20000"/>
                        </a:ext>
                      </a:extLst>
                    </a:gridCol>
                  </a:tblGrid>
                  <a:tr h="518160">
                    <a:tc>
                      <a:txBody>
                        <a:bodyPr/>
                        <a:lstStyle/>
                        <a:p>
                          <a:endParaRPr lang="en-US"/>
                        </a:p>
                      </a:txBody>
                      <a:tcPr>
                        <a:blipFill>
                          <a:blip r:embed="rId3"/>
                          <a:stretch>
                            <a:fillRect t="-10588" b="-234118"/>
                          </a:stretch>
                        </a:blipFill>
                      </a:tcPr>
                    </a:tc>
                    <a:extLst>
                      <a:ext uri="{0D108BD9-81ED-4DB2-BD59-A6C34878D82A}">
                        <a16:rowId xmlns:a16="http://schemas.microsoft.com/office/drawing/2014/main" val="10000"/>
                      </a:ext>
                    </a:extLst>
                  </a:tr>
                  <a:tr h="518160">
                    <a:tc>
                      <a:txBody>
                        <a:bodyPr/>
                        <a:lstStyle/>
                        <a:p>
                          <a:endParaRPr lang="en-US"/>
                        </a:p>
                      </a:txBody>
                      <a:tcPr>
                        <a:blipFill>
                          <a:blip r:embed="rId3"/>
                          <a:stretch>
                            <a:fillRect t="-109302" b="-131395"/>
                          </a:stretch>
                        </a:blipFill>
                      </a:tcPr>
                    </a:tc>
                    <a:extLst>
                      <a:ext uri="{0D108BD9-81ED-4DB2-BD59-A6C34878D82A}">
                        <a16:rowId xmlns:a16="http://schemas.microsoft.com/office/drawing/2014/main" val="10001"/>
                      </a:ext>
                    </a:extLst>
                  </a:tr>
                  <a:tr h="518160">
                    <a:tc>
                      <a:txBody>
                        <a:bodyPr/>
                        <a:lstStyle/>
                        <a:p>
                          <a:endParaRPr lang="en-US"/>
                        </a:p>
                      </a:txBody>
                      <a:tcPr>
                        <a:blipFill>
                          <a:blip r:embed="rId3"/>
                          <a:stretch>
                            <a:fillRect t="-211765" b="-32941"/>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p:pic>
        <p:nvPicPr>
          <p:cNvPr id="5" name="Content Placeholder 4">
            <a:extLst>
              <a:ext uri="{FF2B5EF4-FFF2-40B4-BE49-F238E27FC236}">
                <a16:creationId xmlns:a16="http://schemas.microsoft.com/office/drawing/2014/main" id="{F66F1EED-2F3A-4403-9328-4929100A320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0544"/>
            <a:ext cx="4572000" cy="4572000"/>
          </a:xfrm>
        </p:spPr>
      </p:pic>
      <p:sp>
        <p:nvSpPr>
          <p:cNvPr id="4" name="TextBox 3">
            <a:extLst>
              <a:ext uri="{FF2B5EF4-FFF2-40B4-BE49-F238E27FC236}">
                <a16:creationId xmlns:a16="http://schemas.microsoft.com/office/drawing/2014/main" id="{6F182E5E-3CB4-4AC8-8E14-6AAE5A5F1EF4}"/>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Functions (cont.)</a:t>
            </a:r>
          </a:p>
        </p:txBody>
      </p:sp>
      <p:sp>
        <p:nvSpPr>
          <p:cNvPr id="3" name="Text Placeholder 2"/>
          <p:cNvSpPr>
            <a:spLocks noGrp="1"/>
          </p:cNvSpPr>
          <p:nvPr>
            <p:ph type="body" sz="quarter" idx="10"/>
          </p:nvPr>
        </p:nvSpPr>
        <p:spPr>
          <a:xfrm>
            <a:off x="457200" y="1219200"/>
            <a:ext cx="8229600" cy="4777154"/>
          </a:xfrm>
        </p:spPr>
        <p:txBody>
          <a:bodyPr/>
          <a:lstStyle/>
          <a:p>
            <a:pPr marL="514350" indent="-514350">
              <a:buFont typeface="+mj-lt"/>
              <a:buAutoNum type="alphaLcPeriod" startAt="3"/>
              <a:defRPr sz="2800"/>
            </a:pPr>
            <a:r>
              <a:rPr dirty="0"/>
              <a:t>​</a:t>
            </a:r>
            <a:r>
              <a:rPr lang="en-US" sz="2800" b="0" dirty="0"/>
              <a:t>We can use the result from part b. in simplifying this expression.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04C2F4C-567B-425D-9F29-B48475B1C959}"/>
                  </a:ext>
                </a:extLst>
              </p:cNvPr>
              <p:cNvGraphicFramePr>
                <a:graphicFrameLocks/>
              </p:cNvGraphicFramePr>
              <p:nvPr>
                <p:extLst>
                  <p:ext uri="{D42A27DB-BD31-4B8C-83A1-F6EECF244321}">
                    <p14:modId xmlns:p14="http://schemas.microsoft.com/office/powerpoint/2010/main" val="870915331"/>
                  </p:ext>
                </p:extLst>
              </p:nvPr>
            </p:nvGraphicFramePr>
            <p:xfrm>
              <a:off x="762000" y="2123757"/>
              <a:ext cx="8077200" cy="2798763"/>
            </p:xfrm>
            <a:graphic>
              <a:graphicData uri="http://schemas.openxmlformats.org/drawingml/2006/table">
                <a:tbl>
                  <a:tblPr firstRow="1" bandRow="1">
                    <a:tableStyleId>{2D5ABB26-0587-4C30-8999-92F81FD0307C}</a:tableStyleId>
                  </a:tblPr>
                  <a:tblGrid>
                    <a:gridCol w="5480495">
                      <a:extLst>
                        <a:ext uri="{9D8B030D-6E8A-4147-A177-3AD203B41FA5}">
                          <a16:colId xmlns:a16="http://schemas.microsoft.com/office/drawing/2014/main" val="20000"/>
                        </a:ext>
                      </a:extLst>
                    </a:gridCol>
                    <a:gridCol w="2596705">
                      <a:extLst>
                        <a:ext uri="{9D8B030D-6E8A-4147-A177-3AD203B41FA5}">
                          <a16:colId xmlns:a16="http://schemas.microsoft.com/office/drawing/2014/main" val="20001"/>
                        </a:ext>
                      </a:extLst>
                    </a:gridCol>
                  </a:tblGrid>
                  <a:tr h="370840">
                    <a:tc>
                      <a:txBody>
                        <a:bodyPr/>
                        <a:lstStyle/>
                        <a:p>
                          <a:pPr algn="l">
                            <a:defRPr sz="1800"/>
                          </a:pPr>
                          <a:r>
                            <a:rPr sz="2600" dirty="0"/>
                            <a:t>​</a:t>
                          </a:r>
                          <a14:m>
                            <m:oMath xmlns:m="http://schemas.openxmlformats.org/officeDocument/2006/math">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r>
                                <a:rPr sz="2600">
                                  <a:latin typeface="Cambria Math"/>
                                </a:rPr>
                                <m:t>=</m:t>
                              </m:r>
                              <m:f>
                                <m:fPr>
                                  <m:ctrlPr>
                                    <a:rPr sz="2600" i="1">
                                      <a:latin typeface="Cambria Math" panose="02040503050406030204" pitchFamily="18" charset="0"/>
                                    </a:rPr>
                                  </m:ctrlPr>
                                </m:fPr>
                                <m:num>
                                  <m:d>
                                    <m:dPr>
                                      <m:ctrlPr>
                                        <a:rPr sz="2600" i="1">
                                          <a:latin typeface="Cambria Math" panose="02040503050406030204" pitchFamily="18" charset="0"/>
                                        </a:rPr>
                                      </m:ctrlPr>
                                    </m:dPr>
                                    <m:e>
                                      <m:r>
                                        <a:rPr sz="2600">
                                          <a:latin typeface="Cambria Math"/>
                                        </a:rPr>
                                        <m:t>3</m:t>
                                      </m:r>
                                      <m:sSup>
                                        <m:sSupPr>
                                          <m:ctrlPr>
                                            <a:rPr sz="2600" i="1">
                                              <a:latin typeface="Cambria Math" panose="02040503050406030204" pitchFamily="18" charset="0"/>
                                            </a:rPr>
                                          </m:ctrlPr>
                                        </m:sSupPr>
                                        <m:e>
                                          <m:r>
                                            <a:rPr sz="2600">
                                              <a:latin typeface="Cambria Math"/>
                                            </a:rPr>
                                            <m:t>𝑥</m:t>
                                          </m:r>
                                        </m:e>
                                        <m:sup>
                                          <m:r>
                                            <a:rPr sz="2600">
                                              <a:latin typeface="Cambria Math"/>
                                            </a:rPr>
                                            <m:t>2</m:t>
                                          </m:r>
                                        </m:sup>
                                      </m:sSup>
                                      <m:r>
                                        <a:rPr sz="2600">
                                          <a:latin typeface="Cambria Math"/>
                                        </a:rPr>
                                        <m:t>+6</m:t>
                                      </m:r>
                                      <m:r>
                                        <a:rPr sz="2600">
                                          <a:latin typeface="Cambria Math"/>
                                        </a:rPr>
                                        <m:t>𝑥h</m:t>
                                      </m:r>
                                      <m:r>
                                        <a:rPr sz="2600">
                                          <a:latin typeface="Cambria Math"/>
                                        </a:rPr>
                                        <m:t>+3</m:t>
                                      </m:r>
                                      <m:sSup>
                                        <m:sSupPr>
                                          <m:ctrlPr>
                                            <a:rPr sz="2600" i="1">
                                              <a:latin typeface="Cambria Math" panose="02040503050406030204" pitchFamily="18" charset="0"/>
                                            </a:rPr>
                                          </m:ctrlPr>
                                        </m:sSupPr>
                                        <m:e>
                                          <m:r>
                                            <a:rPr sz="2600">
                                              <a:latin typeface="Cambria Math"/>
                                            </a:rPr>
                                            <m:t>h</m:t>
                                          </m:r>
                                        </m:e>
                                        <m:sup>
                                          <m:r>
                                            <a:rPr sz="2600">
                                              <a:latin typeface="Cambria Math"/>
                                            </a:rPr>
                                            <m:t>2</m:t>
                                          </m:r>
                                        </m:sup>
                                      </m:sSup>
                                      <m:r>
                                        <a:rPr sz="2600">
                                          <a:latin typeface="Cambria Math"/>
                                        </a:rPr>
                                        <m:t>−2</m:t>
                                      </m:r>
                                    </m:e>
                                  </m:d>
                                  <m:r>
                                    <a:rPr sz="2600">
                                      <a:latin typeface="Cambria Math"/>
                                    </a:rPr>
                                    <m:t>−</m:t>
                                  </m:r>
                                  <m:d>
                                    <m:dPr>
                                      <m:ctrlPr>
                                        <a:rPr sz="2600" i="1">
                                          <a:latin typeface="Cambria Math" panose="02040503050406030204" pitchFamily="18" charset="0"/>
                                        </a:rPr>
                                      </m:ctrlPr>
                                    </m:dPr>
                                    <m:e>
                                      <m:r>
                                        <a:rPr sz="2600">
                                          <a:latin typeface="Cambria Math"/>
                                        </a:rPr>
                                        <m:t>3</m:t>
                                      </m:r>
                                      <m:sSup>
                                        <m:sSupPr>
                                          <m:ctrlPr>
                                            <a:rPr sz="2600" i="1">
                                              <a:latin typeface="Cambria Math" panose="02040503050406030204" pitchFamily="18" charset="0"/>
                                            </a:rPr>
                                          </m:ctrlPr>
                                        </m:sSupPr>
                                        <m:e>
                                          <m:r>
                                            <a:rPr sz="2600">
                                              <a:latin typeface="Cambria Math"/>
                                            </a:rPr>
                                            <m:t>𝑥</m:t>
                                          </m:r>
                                        </m:e>
                                        <m:sup>
                                          <m:r>
                                            <a:rPr sz="2600">
                                              <a:latin typeface="Cambria Math"/>
                                            </a:rPr>
                                            <m:t>2</m:t>
                                          </m:r>
                                        </m:sup>
                                      </m:sSup>
                                      <m:r>
                                        <a:rPr sz="2600">
                                          <a:latin typeface="Cambria Math"/>
                                        </a:rPr>
                                        <m:t>−2</m:t>
                                      </m:r>
                                    </m:e>
                                  </m:d>
                                </m:num>
                                <m:den>
                                  <m:r>
                                    <a:rPr sz="2600">
                                      <a:latin typeface="Cambria Math"/>
                                    </a:rPr>
                                    <m:t>h</m:t>
                                  </m:r>
                                </m:den>
                              </m:f>
                            </m:oMath>
                          </a14:m>
                          <a:endParaRPr sz="2600" dirty="0"/>
                        </a:p>
                      </a:txBody>
                      <a:tcPr/>
                    </a:tc>
                    <a:tc rowSpan="2">
                      <a:txBody>
                        <a:bodyPr/>
                        <a:lstStyle/>
                        <a:p>
                          <a:pPr algn="l">
                            <a:defRPr b="1"/>
                          </a:pPr>
                          <a:endParaRPr sz="2000" b="0" dirty="0"/>
                        </a:p>
                      </a:txBody>
                      <a:tcPr/>
                    </a:tc>
                    <a:extLst>
                      <a:ext uri="{0D108BD9-81ED-4DB2-BD59-A6C34878D82A}">
                        <a16:rowId xmlns:a16="http://schemas.microsoft.com/office/drawing/2014/main" val="10000"/>
                      </a:ext>
                    </a:extLst>
                  </a:tr>
                  <a:tr h="370840">
                    <a:tc>
                      <a:txBody>
                        <a:bodyPr/>
                        <a:lstStyle/>
                        <a:p>
                          <a:pPr algn="l">
                            <a:defRPr sz="1800"/>
                          </a:pPr>
                          <a:r>
                            <a:rPr sz="260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e>
                              </m:phant>
                              <m:r>
                                <a:rPr sz="2600">
                                  <a:latin typeface="Cambria Math"/>
                                </a:rPr>
                                <m:t>=</m:t>
                              </m:r>
                              <m:f>
                                <m:fPr>
                                  <m:ctrlPr>
                                    <a:rPr sz="2600" i="1">
                                      <a:latin typeface="Cambria Math" panose="02040503050406030204" pitchFamily="18" charset="0"/>
                                    </a:rPr>
                                  </m:ctrlPr>
                                </m:fPr>
                                <m:num>
                                  <m:r>
                                    <a:rPr sz="2600">
                                      <a:latin typeface="Cambria Math"/>
                                    </a:rPr>
                                    <m:t>6</m:t>
                                  </m:r>
                                  <m:r>
                                    <a:rPr sz="2600">
                                      <a:latin typeface="Cambria Math"/>
                                    </a:rPr>
                                    <m:t>𝑥h</m:t>
                                  </m:r>
                                  <m:r>
                                    <a:rPr sz="2600">
                                      <a:latin typeface="Cambria Math"/>
                                    </a:rPr>
                                    <m:t>+3</m:t>
                                  </m:r>
                                  <m:sSup>
                                    <m:sSupPr>
                                      <m:ctrlPr>
                                        <a:rPr sz="2600" i="1">
                                          <a:latin typeface="Cambria Math" panose="02040503050406030204" pitchFamily="18" charset="0"/>
                                        </a:rPr>
                                      </m:ctrlPr>
                                    </m:sSupPr>
                                    <m:e>
                                      <m:r>
                                        <a:rPr sz="2600">
                                          <a:latin typeface="Cambria Math"/>
                                        </a:rPr>
                                        <m:t>h</m:t>
                                      </m:r>
                                    </m:e>
                                    <m:sup>
                                      <m:r>
                                        <a:rPr sz="2600">
                                          <a:latin typeface="Cambria Math"/>
                                        </a:rPr>
                                        <m:t>2</m:t>
                                      </m:r>
                                    </m:sup>
                                  </m:sSup>
                                </m:num>
                                <m:den>
                                  <m:r>
                                    <a:rPr sz="2600">
                                      <a:latin typeface="Cambria Math"/>
                                    </a:rPr>
                                    <m:t>h</m:t>
                                  </m:r>
                                </m:den>
                              </m:f>
                            </m:oMath>
                          </a14:m>
                          <a:endParaRPr sz="2600"/>
                        </a:p>
                      </a:txBody>
                      <a:tcPr/>
                    </a:tc>
                    <a:tc vMerge="1">
                      <a:txBody>
                        <a:bodyPr/>
                        <a:lstStyle/>
                        <a:p>
                          <a:pPr algn="l">
                            <a:defRPr b="1"/>
                          </a:pPr>
                          <a:endParaRPr dirty="0"/>
                        </a:p>
                      </a:txBody>
                      <a:tcPr/>
                    </a:tc>
                    <a:extLst>
                      <a:ext uri="{0D108BD9-81ED-4DB2-BD59-A6C34878D82A}">
                        <a16:rowId xmlns:a16="http://schemas.microsoft.com/office/drawing/2014/main" val="10001"/>
                      </a:ext>
                    </a:extLst>
                  </a:tr>
                  <a:tr h="370840">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e>
                              </m:phant>
                              <m:r>
                                <a:rPr sz="2600">
                                  <a:latin typeface="Cambria Math"/>
                                </a:rPr>
                                <m:t>=</m:t>
                              </m:r>
                              <m:f>
                                <m:fPr>
                                  <m:ctrlPr>
                                    <a:rPr sz="2600" i="1">
                                      <a:latin typeface="Cambria Math" panose="02040503050406030204" pitchFamily="18" charset="0"/>
                                    </a:rPr>
                                  </m:ctrlPr>
                                </m:fPr>
                                <m:num>
                                  <m:r>
                                    <a:rPr sz="2600">
                                      <a:latin typeface="Cambria Math"/>
                                    </a:rPr>
                                    <m:t>h</m:t>
                                  </m:r>
                                  <m:d>
                                    <m:dPr>
                                      <m:ctrlPr>
                                        <a:rPr sz="2600" i="1">
                                          <a:latin typeface="Cambria Math" panose="02040503050406030204" pitchFamily="18" charset="0"/>
                                        </a:rPr>
                                      </m:ctrlPr>
                                    </m:dPr>
                                    <m:e>
                                      <m:r>
                                        <a:rPr sz="2600">
                                          <a:latin typeface="Cambria Math"/>
                                        </a:rPr>
                                        <m:t>6</m:t>
                                      </m:r>
                                      <m:r>
                                        <a:rPr sz="2600">
                                          <a:latin typeface="Cambria Math"/>
                                        </a:rPr>
                                        <m:t>𝑥</m:t>
                                      </m:r>
                                      <m:r>
                                        <a:rPr sz="2600">
                                          <a:latin typeface="Cambria Math"/>
                                        </a:rPr>
                                        <m:t>+3</m:t>
                                      </m:r>
                                      <m:r>
                                        <a:rPr sz="2600">
                                          <a:latin typeface="Cambria Math"/>
                                        </a:rPr>
                                        <m:t>h</m:t>
                                      </m:r>
                                    </m:e>
                                  </m:d>
                                </m:num>
                                <m:den>
                                  <m:r>
                                    <a:rPr sz="2600">
                                      <a:latin typeface="Cambria Math"/>
                                    </a:rPr>
                                    <m:t>h</m:t>
                                  </m:r>
                                </m:den>
                              </m:f>
                            </m:oMath>
                          </a14:m>
                          <a:endParaRPr sz="2600" dirty="0"/>
                        </a:p>
                      </a:txBody>
                      <a:tcPr/>
                    </a:tc>
                    <a:tc rowSpan="2">
                      <a:txBody>
                        <a:bodyPr/>
                        <a:lstStyle/>
                        <a:p>
                          <a:pPr algn="l">
                            <a:defRPr sz="1100" b="1"/>
                          </a:pPr>
                          <a:r>
                            <a:rPr sz="2000" b="0" dirty="0"/>
                            <a:t>Factor out </a:t>
                          </a:r>
                          <a14:m>
                            <m:oMath xmlns:m="http://schemas.openxmlformats.org/officeDocument/2006/math">
                              <m:r>
                                <a:rPr sz="2000" b="0" i="1">
                                  <a:latin typeface="Cambria Math"/>
                                </a:rPr>
                                <m:t>h</m:t>
                              </m:r>
                            </m:oMath>
                          </a14:m>
                          <a:r>
                            <a:rPr sz="2000" b="0" dirty="0"/>
                            <a:t> so that we can cancel out the </a:t>
                          </a:r>
                          <a14:m>
                            <m:oMath xmlns:m="http://schemas.openxmlformats.org/officeDocument/2006/math">
                              <m:r>
                                <a:rPr sz="2000" b="0" i="1">
                                  <a:latin typeface="Cambria Math"/>
                                </a:rPr>
                                <m:t>h</m:t>
                              </m:r>
                            </m:oMath>
                          </a14:m>
                          <a:r>
                            <a:rPr sz="2000" b="0" dirty="0"/>
                            <a:t> in the denominator.</a:t>
                          </a:r>
                        </a:p>
                      </a:txBody>
                      <a:tcPr/>
                    </a:tc>
                    <a:extLst>
                      <a:ext uri="{0D108BD9-81ED-4DB2-BD59-A6C34878D82A}">
                        <a16:rowId xmlns:a16="http://schemas.microsoft.com/office/drawing/2014/main" val="10002"/>
                      </a:ext>
                    </a:extLst>
                  </a:tr>
                  <a:tr h="370840">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e>
                              </m:phant>
                              <m:r>
                                <a:rPr sz="2600">
                                  <a:latin typeface="Cambria Math"/>
                                </a:rPr>
                                <m:t>=6</m:t>
                              </m:r>
                              <m:r>
                                <a:rPr sz="2600">
                                  <a:latin typeface="Cambria Math"/>
                                </a:rPr>
                                <m:t>𝑥</m:t>
                              </m:r>
                              <m:r>
                                <a:rPr sz="2600">
                                  <a:latin typeface="Cambria Math"/>
                                </a:rPr>
                                <m:t>+3</m:t>
                              </m:r>
                              <m:r>
                                <a:rPr sz="2600">
                                  <a:latin typeface="Cambria Math"/>
                                </a:rPr>
                                <m:t>h</m:t>
                              </m:r>
                            </m:oMath>
                          </a14:m>
                          <a:endParaRPr sz="2600" dirty="0"/>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404C2F4C-567B-425D-9F29-B48475B1C959}"/>
                  </a:ext>
                </a:extLst>
              </p:cNvPr>
              <p:cNvGraphicFramePr>
                <a:graphicFrameLocks/>
              </p:cNvGraphicFramePr>
              <p:nvPr>
                <p:extLst>
                  <p:ext uri="{D42A27DB-BD31-4B8C-83A1-F6EECF244321}">
                    <p14:modId xmlns:p14="http://schemas.microsoft.com/office/powerpoint/2010/main" val="870915331"/>
                  </p:ext>
                </p:extLst>
              </p:nvPr>
            </p:nvGraphicFramePr>
            <p:xfrm>
              <a:off x="762000" y="2123757"/>
              <a:ext cx="8077200" cy="2798763"/>
            </p:xfrm>
            <a:graphic>
              <a:graphicData uri="http://schemas.openxmlformats.org/drawingml/2006/table">
                <a:tbl>
                  <a:tblPr firstRow="1" bandRow="1">
                    <a:tableStyleId>{2D5ABB26-0587-4C30-8999-92F81FD0307C}</a:tableStyleId>
                  </a:tblPr>
                  <a:tblGrid>
                    <a:gridCol w="5480495">
                      <a:extLst>
                        <a:ext uri="{9D8B030D-6E8A-4147-A177-3AD203B41FA5}">
                          <a16:colId xmlns:a16="http://schemas.microsoft.com/office/drawing/2014/main" val="20000"/>
                        </a:ext>
                      </a:extLst>
                    </a:gridCol>
                    <a:gridCol w="2596705">
                      <a:extLst>
                        <a:ext uri="{9D8B030D-6E8A-4147-A177-3AD203B41FA5}">
                          <a16:colId xmlns:a16="http://schemas.microsoft.com/office/drawing/2014/main" val="20001"/>
                        </a:ext>
                      </a:extLst>
                    </a:gridCol>
                  </a:tblGrid>
                  <a:tr h="725678">
                    <a:tc>
                      <a:txBody>
                        <a:bodyPr/>
                        <a:lstStyle/>
                        <a:p>
                          <a:endParaRPr lang="en-US"/>
                        </a:p>
                      </a:txBody>
                      <a:tcPr>
                        <a:blipFill>
                          <a:blip r:embed="rId2"/>
                          <a:stretch>
                            <a:fillRect r="-47386" b="-296639"/>
                          </a:stretch>
                        </a:blipFill>
                      </a:tcPr>
                    </a:tc>
                    <a:tc rowSpan="2">
                      <a:txBody>
                        <a:bodyPr/>
                        <a:lstStyle/>
                        <a:p>
                          <a:pPr algn="l">
                            <a:defRPr b="1"/>
                          </a:pPr>
                          <a:endParaRPr sz="2000" b="0" dirty="0"/>
                        </a:p>
                      </a:txBody>
                      <a:tcPr/>
                    </a:tc>
                    <a:extLst>
                      <a:ext uri="{0D108BD9-81ED-4DB2-BD59-A6C34878D82A}">
                        <a16:rowId xmlns:a16="http://schemas.microsoft.com/office/drawing/2014/main" val="10000"/>
                      </a:ext>
                    </a:extLst>
                  </a:tr>
                  <a:tr h="709359">
                    <a:tc>
                      <a:txBody>
                        <a:bodyPr/>
                        <a:lstStyle/>
                        <a:p>
                          <a:endParaRPr lang="en-US"/>
                        </a:p>
                      </a:txBody>
                      <a:tcPr>
                        <a:blipFill>
                          <a:blip r:embed="rId2"/>
                          <a:stretch>
                            <a:fillRect t="-101709" r="-47386" b="-201709"/>
                          </a:stretch>
                        </a:blipFill>
                      </a:tcPr>
                    </a:tc>
                    <a:tc vMerge="1">
                      <a:txBody>
                        <a:bodyPr/>
                        <a:lstStyle/>
                        <a:p>
                          <a:pPr algn="l">
                            <a:defRPr b="1"/>
                          </a:pPr>
                          <a:endParaRPr dirty="0"/>
                        </a:p>
                      </a:txBody>
                      <a:tcPr/>
                    </a:tc>
                    <a:extLst>
                      <a:ext uri="{0D108BD9-81ED-4DB2-BD59-A6C34878D82A}">
                        <a16:rowId xmlns:a16="http://schemas.microsoft.com/office/drawing/2014/main" val="10001"/>
                      </a:ext>
                    </a:extLst>
                  </a:tr>
                  <a:tr h="681863">
                    <a:tc>
                      <a:txBody>
                        <a:bodyPr/>
                        <a:lstStyle/>
                        <a:p>
                          <a:endParaRPr lang="en-US"/>
                        </a:p>
                      </a:txBody>
                      <a:tcPr>
                        <a:blipFill>
                          <a:blip r:embed="rId2"/>
                          <a:stretch>
                            <a:fillRect t="-210714" r="-47386" b="-110714"/>
                          </a:stretch>
                        </a:blipFill>
                      </a:tcPr>
                    </a:tc>
                    <a:tc rowSpan="2">
                      <a:txBody>
                        <a:bodyPr/>
                        <a:lstStyle/>
                        <a:p>
                          <a:endParaRPr lang="en-US"/>
                        </a:p>
                      </a:txBody>
                      <a:tcPr>
                        <a:blipFill>
                          <a:blip r:embed="rId2"/>
                          <a:stretch>
                            <a:fillRect l="-211033" t="-105357" b="-5357"/>
                          </a:stretch>
                        </a:blipFill>
                      </a:tcPr>
                    </a:tc>
                    <a:extLst>
                      <a:ext uri="{0D108BD9-81ED-4DB2-BD59-A6C34878D82A}">
                        <a16:rowId xmlns:a16="http://schemas.microsoft.com/office/drawing/2014/main" val="10002"/>
                      </a:ext>
                    </a:extLst>
                  </a:tr>
                  <a:tr h="681863">
                    <a:tc>
                      <a:txBody>
                        <a:bodyPr/>
                        <a:lstStyle/>
                        <a:p>
                          <a:endParaRPr lang="en-US"/>
                        </a:p>
                      </a:txBody>
                      <a:tcPr>
                        <a:blipFill>
                          <a:blip r:embed="rId2"/>
                          <a:stretch>
                            <a:fillRect t="-310714" r="-47386" b="-10714"/>
                          </a:stretch>
                        </a:blipFill>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924672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Domain and Codomain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pPr>
                  <a:defRPr sz="2800"/>
                </a:pPr>
                <a:r>
                  <a:rPr lang="en-US" sz="2800" dirty="0"/>
                  <a:t>The notation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r>
                      <a:rPr lang="en-US">
                        <a:latin typeface="Cambria Math" panose="02040503050406030204" pitchFamily="18" charset="0"/>
                      </a:rPr>
                      <m:t>𝐴</m:t>
                    </m:r>
                    <m:r>
                      <a:rPr lang="en-US">
                        <a:latin typeface="Cambria Math" panose="02040503050406030204" pitchFamily="18" charset="0"/>
                      </a:rPr>
                      <m:t>→</m:t>
                    </m:r>
                    <m:r>
                      <a:rPr lang="en-US">
                        <a:latin typeface="Cambria Math" panose="02040503050406030204" pitchFamily="18" charset="0"/>
                      </a:rPr>
                      <m:t>𝐵</m:t>
                    </m:r>
                  </m:oMath>
                </a14:m>
                <a:r>
                  <a:rPr lang="en-US" sz="2800" dirty="0"/>
                  <a:t> (read “</a:t>
                </a:r>
                <a14:m>
                  <m:oMath xmlns:m="http://schemas.openxmlformats.org/officeDocument/2006/math">
                    <m:r>
                      <a:rPr lang="en-US">
                        <a:latin typeface="Cambria Math" panose="02040503050406030204" pitchFamily="18" charset="0"/>
                      </a:rPr>
                      <m:t>𝑓</m:t>
                    </m:r>
                  </m:oMath>
                </a14:m>
                <a:r>
                  <a:rPr lang="en-US" sz="2800" dirty="0"/>
                  <a:t> defined from </a:t>
                </a:r>
                <a14:m>
                  <m:oMath xmlns:m="http://schemas.openxmlformats.org/officeDocument/2006/math">
                    <m:r>
                      <a:rPr lang="en-US">
                        <a:latin typeface="Cambria Math" panose="02040503050406030204" pitchFamily="18" charset="0"/>
                      </a:rPr>
                      <m:t>𝐴</m:t>
                    </m:r>
                  </m:oMath>
                </a14:m>
                <a:r>
                  <a:rPr lang="en-US" sz="2800" dirty="0"/>
                  <a:t> to </a:t>
                </a:r>
                <a14:m>
                  <m:oMath xmlns:m="http://schemas.openxmlformats.org/officeDocument/2006/math">
                    <m:r>
                      <a:rPr lang="en-US">
                        <a:latin typeface="Cambria Math" panose="02040503050406030204" pitchFamily="18" charset="0"/>
                      </a:rPr>
                      <m:t>𝐵</m:t>
                    </m:r>
                  </m:oMath>
                </a14:m>
                <a:r>
                  <a:rPr lang="en-US" dirty="0"/>
                  <a:t>”</a:t>
                </a:r>
                <a:r>
                  <a:rPr lang="en-US" sz="2800" dirty="0"/>
                  <a:t> or “</a:t>
                </a:r>
                <a14:m>
                  <m:oMath xmlns:m="http://schemas.openxmlformats.org/officeDocument/2006/math">
                    <m:r>
                      <a:rPr lang="en-US">
                        <a:latin typeface="Cambria Math" panose="02040503050406030204" pitchFamily="18" charset="0"/>
                      </a:rPr>
                      <m:t>𝑓</m:t>
                    </m:r>
                  </m:oMath>
                </a14:m>
                <a:r>
                  <a:rPr lang="en-US" sz="2800" dirty="0"/>
                  <a:t> maps </a:t>
                </a:r>
                <a14:m>
                  <m:oMath xmlns:m="http://schemas.openxmlformats.org/officeDocument/2006/math">
                    <m:r>
                      <a:rPr lang="en-US">
                        <a:latin typeface="Cambria Math" panose="02040503050406030204" pitchFamily="18" charset="0"/>
                      </a:rPr>
                      <m:t>𝐴</m:t>
                    </m:r>
                  </m:oMath>
                </a14:m>
                <a:r>
                  <a:rPr lang="en-US" sz="2800" dirty="0"/>
                  <a:t> to </a:t>
                </a:r>
                <a14:m>
                  <m:oMath xmlns:m="http://schemas.openxmlformats.org/officeDocument/2006/math">
                    <m:r>
                      <a:rPr lang="en-US">
                        <a:latin typeface="Cambria Math" panose="02040503050406030204" pitchFamily="18" charset="0"/>
                      </a:rPr>
                      <m:t>𝐵</m:t>
                    </m:r>
                  </m:oMath>
                </a14:m>
                <a:r>
                  <a:rPr lang="en-US" dirty="0"/>
                  <a:t>”) </a:t>
                </a:r>
                <a:r>
                  <a:rPr lang="en-US" sz="2800" dirty="0"/>
                  <a:t>implies that </a:t>
                </a:r>
                <a14:m>
                  <m:oMath xmlns:m="http://schemas.openxmlformats.org/officeDocument/2006/math">
                    <m:r>
                      <a:rPr lang="en-US">
                        <a:latin typeface="Cambria Math" panose="02040503050406030204" pitchFamily="18" charset="0"/>
                      </a:rPr>
                      <m:t>𝑓</m:t>
                    </m:r>
                  </m:oMath>
                </a14:m>
                <a:r>
                  <a:rPr lang="en-US" sz="2800" dirty="0"/>
                  <a:t> is a function from the set </a:t>
                </a:r>
                <a14:m>
                  <m:oMath xmlns:m="http://schemas.openxmlformats.org/officeDocument/2006/math">
                    <m:r>
                      <a:rPr lang="en-US">
                        <a:latin typeface="Cambria Math" panose="02040503050406030204" pitchFamily="18" charset="0"/>
                      </a:rPr>
                      <m:t>𝐴</m:t>
                    </m:r>
                  </m:oMath>
                </a14:m>
                <a:r>
                  <a:rPr lang="en-US" sz="2800" dirty="0"/>
                  <a:t> to the set </a:t>
                </a:r>
                <a14:m>
                  <m:oMath xmlns:m="http://schemas.openxmlformats.org/officeDocument/2006/math">
                    <m:r>
                      <a:rPr lang="en-US">
                        <a:latin typeface="Cambria Math" panose="02040503050406030204" pitchFamily="18" charset="0"/>
                      </a:rPr>
                      <m:t>𝐵</m:t>
                    </m:r>
                  </m:oMath>
                </a14:m>
                <a:r>
                  <a:rPr lang="en-US" sz="2800" dirty="0"/>
                  <a:t>. The symbols indicate that the domain of </a:t>
                </a:r>
                <a14:m>
                  <m:oMath xmlns:m="http://schemas.openxmlformats.org/officeDocument/2006/math">
                    <m:r>
                      <a:rPr lang="en-US">
                        <a:latin typeface="Cambria Math" panose="02040503050406030204" pitchFamily="18" charset="0"/>
                      </a:rPr>
                      <m:t>𝑓</m:t>
                    </m:r>
                  </m:oMath>
                </a14:m>
                <a:r>
                  <a:rPr lang="en-US" sz="2800" dirty="0"/>
                  <a:t> is the set </a:t>
                </a:r>
                <a14:m>
                  <m:oMath xmlns:m="http://schemas.openxmlformats.org/officeDocument/2006/math">
                    <m:r>
                      <a:rPr lang="en-US">
                        <a:latin typeface="Cambria Math" panose="02040503050406030204" pitchFamily="18" charset="0"/>
                      </a:rPr>
                      <m:t>𝐴</m:t>
                    </m:r>
                  </m:oMath>
                </a14:m>
                <a:r>
                  <a:rPr lang="en-US" sz="2800" dirty="0"/>
                  <a:t>, and that the range of </a:t>
                </a:r>
                <a14:m>
                  <m:oMath xmlns:m="http://schemas.openxmlformats.org/officeDocument/2006/math">
                    <m:r>
                      <a:rPr lang="en-US">
                        <a:latin typeface="Cambria Math" panose="02040503050406030204" pitchFamily="18" charset="0"/>
                      </a:rPr>
                      <m:t>𝑓</m:t>
                    </m:r>
                  </m:oMath>
                </a14:m>
                <a:r>
                  <a:rPr lang="en-US" sz="2800" dirty="0"/>
                  <a:t> is a subset of the set </a:t>
                </a:r>
                <a14:m>
                  <m:oMath xmlns:m="http://schemas.openxmlformats.org/officeDocument/2006/math">
                    <m:r>
                      <a:rPr lang="en-US">
                        <a:latin typeface="Cambria Math" panose="02040503050406030204" pitchFamily="18" charset="0"/>
                      </a:rPr>
                      <m:t>𝐵</m:t>
                    </m:r>
                  </m:oMath>
                </a14:m>
                <a:r>
                  <a:rPr lang="en-US" sz="2800" dirty="0"/>
                  <a:t>. In this context, the set </a:t>
                </a:r>
                <a14:m>
                  <m:oMath xmlns:m="http://schemas.openxmlformats.org/officeDocument/2006/math">
                    <m:r>
                      <a:rPr lang="en-US">
                        <a:latin typeface="Cambria Math" panose="02040503050406030204" pitchFamily="18" charset="0"/>
                      </a:rPr>
                      <m:t>𝐵</m:t>
                    </m:r>
                  </m:oMath>
                </a14:m>
                <a:r>
                  <a:rPr lang="en-US" sz="2800" dirty="0"/>
                  <a:t> is often called the </a:t>
                </a:r>
                <a:r>
                  <a:rPr lang="en-US" sz="2800" b="1" dirty="0"/>
                  <a:t>codomain</a:t>
                </a:r>
                <a:r>
                  <a:rPr lang="en-US" sz="2800" dirty="0"/>
                  <a:t> of </a:t>
                </a:r>
                <a14:m>
                  <m:oMath xmlns:m="http://schemas.openxmlformats.org/officeDocument/2006/math">
                    <m:r>
                      <a:rPr lang="en-US">
                        <a:latin typeface="Cambria Math" panose="02040503050406030204" pitchFamily="18" charset="0"/>
                      </a:rPr>
                      <m:t>𝑓</m:t>
                    </m:r>
                  </m:oMath>
                </a14:m>
                <a:r>
                  <a:rPr lang="en-US"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Domain, Codomain, and Range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Identify the domain, the codomain, and the range of each of the following functions.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𝑓</m:t>
                    </m:r>
                    <m:r>
                      <a:rPr>
                        <a:latin typeface="Cambria Math" panose="02040503050406030204" pitchFamily="18" charset="0"/>
                      </a:rPr>
                      <m:t>:</m:t>
                    </m:r>
                    <m:r>
                      <a:rPr>
                        <a:latin typeface="Cambria Math" panose="02040503050406030204" pitchFamily="18" charset="0"/>
                      </a:rPr>
                      <m:t>ℝ</m:t>
                    </m:r>
                    <m:r>
                      <a:rPr>
                        <a:latin typeface="Cambria Math" panose="02040503050406030204" pitchFamily="18" charset="0"/>
                      </a:rPr>
                      <m:t>→</m:t>
                    </m:r>
                    <m:r>
                      <a:rPr>
                        <a:latin typeface="Cambria Math" panose="02040503050406030204" pitchFamily="18" charset="0"/>
                      </a:rPr>
                      <m:t>ℝ</m:t>
                    </m:r>
                  </m:oMath>
                </a14:m>
                <a:r>
                  <a:rPr sz="2800"/>
                  <a:t>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endParaRPr sz="2800"/>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𝑔</m:t>
                    </m:r>
                    <m:r>
                      <a:rPr>
                        <a:latin typeface="Cambria Math" panose="02040503050406030204" pitchFamily="18" charset="0"/>
                      </a:rPr>
                      <m:t>:</m:t>
                    </m:r>
                    <m:r>
                      <a:rPr>
                        <a:latin typeface="Cambria Math" panose="02040503050406030204" pitchFamily="18" charset="0"/>
                      </a:rPr>
                      <m:t>ℝ</m:t>
                    </m:r>
                    <m:r>
                      <a:rPr>
                        <a:latin typeface="Cambria Math" panose="02040503050406030204" pitchFamily="18" charset="0"/>
                      </a:rPr>
                      <m:t>→</m:t>
                    </m:r>
                    <m:d>
                      <m:dPr>
                        <m:begChr m:val="["/>
                        <m:ctrlPr>
                          <a:rPr i="1">
                            <a:latin typeface="Cambria Math" panose="02040503050406030204" pitchFamily="18" charset="0"/>
                          </a:rPr>
                        </m:ctrlPr>
                      </m:dPr>
                      <m:e>
                        <m:r>
                          <a:rPr>
                            <a:latin typeface="Cambria Math" panose="02040503050406030204" pitchFamily="18" charset="0"/>
                          </a:rPr>
                          <m:t>0,∞</m:t>
                        </m:r>
                      </m:e>
                    </m:d>
                  </m:oMath>
                </a14:m>
                <a:r>
                  <a:rPr sz="2800"/>
                  <a:t>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endParaRPr sz="2800"/>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ℤ</m:t>
                    </m:r>
                    <m:r>
                      <a:rPr>
                        <a:latin typeface="Cambria Math" panose="02040503050406030204" pitchFamily="18" charset="0"/>
                      </a:rPr>
                      <m:t>→</m:t>
                    </m:r>
                    <m:r>
                      <a:rPr>
                        <a:latin typeface="Cambria Math" panose="02040503050406030204" pitchFamily="18" charset="0"/>
                      </a:rPr>
                      <m:t>ℤ</m:t>
                    </m:r>
                  </m:oMath>
                </a14:m>
                <a:r>
                  <a:rPr sz="2800"/>
                  <a:t>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endParaRPr sz="2800"/>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𝑗</m:t>
                    </m:r>
                    <m:r>
                      <a:rPr>
                        <a:latin typeface="Cambria Math" panose="02040503050406030204" pitchFamily="18" charset="0"/>
                      </a:rPr>
                      <m:t>:</m:t>
                    </m:r>
                    <m:r>
                      <a:rPr>
                        <a:latin typeface="Cambria Math" panose="02040503050406030204" pitchFamily="18" charset="0"/>
                      </a:rPr>
                      <m:t>ℕ</m:t>
                    </m:r>
                    <m:r>
                      <a:rPr>
                        <a:latin typeface="Cambria Math" panose="02040503050406030204" pitchFamily="18" charset="0"/>
                      </a:rPr>
                      <m:t>→</m:t>
                    </m:r>
                    <m:r>
                      <a:rPr>
                        <a:latin typeface="Cambria Math" panose="02040503050406030204" pitchFamily="18" charset="0"/>
                      </a:rPr>
                      <m:t>ℝ</m:t>
                    </m:r>
                  </m:oMath>
                </a14:m>
                <a:r>
                  <a:rPr sz="2800"/>
                  <a:t>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𝑗</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Domain, Codomain,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b="1" dirty="0"/>
                  <a:t>Solution</a:t>
                </a:r>
              </a:p>
              <a:p>
                <a:pPr marL="514350" indent="-514350">
                  <a:buFont typeface="+mj-lt"/>
                  <a:buAutoNum type="alphaLcPeriod"/>
                  <a:defRPr sz="2800"/>
                </a:pPr>
                <a:r>
                  <a:rPr lang="en-US" dirty="0"/>
                  <a:t>​</a:t>
                </a:r>
                <a:r>
                  <a:rPr lang="en-US" sz="2800" dirty="0"/>
                  <a:t>The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r>
                      <a:rPr lang="en-US">
                        <a:latin typeface="Cambria Math" panose="02040503050406030204" pitchFamily="18" charset="0"/>
                      </a:rPr>
                      <m:t>ℝ</m:t>
                    </m:r>
                    <m:r>
                      <a:rPr lang="en-US">
                        <a:latin typeface="Cambria Math" panose="02040503050406030204" pitchFamily="18" charset="0"/>
                      </a:rPr>
                      <m:t>→</m:t>
                    </m:r>
                    <m:r>
                      <a:rPr lang="en-US">
                        <a:latin typeface="Cambria Math" panose="02040503050406030204" pitchFamily="18" charset="0"/>
                      </a:rPr>
                      <m:t>ℝ</m:t>
                    </m:r>
                  </m:oMath>
                </a14:m>
                <a:r>
                  <a:rPr lang="en-US" dirty="0"/>
                  <a:t>”</a:t>
                </a:r>
                <a:r>
                  <a:rPr lang="en-US" sz="2800" dirty="0"/>
                  <a:t> portion of the statement tells us that a function </a:t>
                </a:r>
                <a14:m>
                  <m:oMath xmlns:m="http://schemas.openxmlformats.org/officeDocument/2006/math">
                    <m:r>
                      <a:rPr lang="en-US">
                        <a:latin typeface="Cambria Math" panose="02040503050406030204" pitchFamily="18" charset="0"/>
                      </a:rPr>
                      <m:t>𝑓</m:t>
                    </m:r>
                  </m:oMath>
                </a14:m>
                <a:r>
                  <a:rPr lang="en-US" sz="2800" dirty="0"/>
                  <a:t> on the real numbers is about to be defined, and that each value of the function will also be a real number. That is, the domain and codomain of </a:t>
                </a:r>
                <a14:m>
                  <m:oMath xmlns:m="http://schemas.openxmlformats.org/officeDocument/2006/math">
                    <m:r>
                      <a:rPr lang="en-US">
                        <a:latin typeface="Cambria Math" panose="02040503050406030204" pitchFamily="18" charset="0"/>
                      </a:rPr>
                      <m:t>𝑓</m:t>
                    </m:r>
                  </m:oMath>
                </a14:m>
                <a:r>
                  <a:rPr lang="en-US" sz="2800" dirty="0"/>
                  <a:t> are both on </a:t>
                </a:r>
                <a14:m>
                  <m:oMath xmlns:m="http://schemas.openxmlformats.org/officeDocument/2006/math">
                    <m:r>
                      <a:rPr lang="en-US">
                        <a:latin typeface="Cambria Math" panose="02040503050406030204" pitchFamily="18" charset="0"/>
                      </a:rPr>
                      <m:t>ℝ</m:t>
                    </m:r>
                  </m:oMath>
                </a14:m>
                <a:r>
                  <a:rPr lang="en-US" sz="2800" dirty="0"/>
                  <a:t>.</a:t>
                </a:r>
              </a:p>
              <a:p>
                <a:pPr marL="512064">
                  <a:defRPr sz="2800"/>
                </a:pPr>
                <a:r>
                  <a:rPr lang="en-US" dirty="0"/>
                  <a:t>​</a:t>
                </a:r>
                <a:r>
                  <a:rPr lang="en-US" sz="2800" dirty="0"/>
                  <a:t>The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oMath>
                </a14:m>
                <a:r>
                  <a:rPr lang="ar-AE" dirty="0"/>
                  <a:t>”</a:t>
                </a:r>
                <a:r>
                  <a:rPr lang="ar-AE" sz="2800" dirty="0"/>
                  <a:t> </a:t>
                </a:r>
                <a:r>
                  <a:rPr lang="en-US" sz="2800" dirty="0"/>
                  <a:t>portion tells us the details of how the function acts. Namely, it returns the square of each real number it is given. Since the square of any real number is nonnegative, and since every nonnegative real number is the square of some real number, the range of </a:t>
                </a:r>
                <a14:m>
                  <m:oMath xmlns:m="http://schemas.openxmlformats.org/officeDocument/2006/math">
                    <m:r>
                      <a:rPr lang="en-US">
                        <a:latin typeface="Cambria Math" panose="02040503050406030204" pitchFamily="18" charset="0"/>
                      </a:rPr>
                      <m:t>𝑓</m:t>
                    </m:r>
                  </m:oMath>
                </a14:m>
                <a:r>
                  <a:rPr lang="en-US" sz="2800" dirty="0"/>
                  <a:t> is the interval </a:t>
                </a:r>
                <a14:m>
                  <m:oMath xmlns:m="http://schemas.openxmlformats.org/officeDocument/2006/math">
                    <m:d>
                      <m:dPr>
                        <m:begChr m:val="["/>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m:t>
                        </m:r>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926" b="-1595"/>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Domain, Codomain,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marL="514350" indent="-514350">
                  <a:buFont typeface="+mj-lt"/>
                  <a:buAutoNum type="alphaLcPeriod" startAt="2"/>
                  <a:defRPr sz="2800"/>
                </a:pPr>
                <a:r>
                  <a:rPr dirty="0"/>
                  <a:t>​</a:t>
                </a:r>
                <a:r>
                  <a:rPr sz="2800" dirty="0"/>
                  <a:t>The function </a:t>
                </a:r>
                <a14:m>
                  <m:oMath xmlns:m="http://schemas.openxmlformats.org/officeDocument/2006/math">
                    <m:r>
                      <a:rPr>
                        <a:latin typeface="Cambria Math" panose="02040503050406030204" pitchFamily="18" charset="0"/>
                      </a:rPr>
                      <m:t>𝑔</m:t>
                    </m:r>
                  </m:oMath>
                </a14:m>
                <a:r>
                  <a:rPr sz="2800" dirty="0"/>
                  <a:t> is very similar to the function </a:t>
                </a:r>
                <a14:m>
                  <m:oMath xmlns:m="http://schemas.openxmlformats.org/officeDocument/2006/math">
                    <m:r>
                      <a:rPr>
                        <a:latin typeface="Cambria Math" panose="02040503050406030204" pitchFamily="18" charset="0"/>
                      </a:rPr>
                      <m:t>𝑓</m:t>
                    </m:r>
                  </m:oMath>
                </a14:m>
                <a:r>
                  <a:rPr sz="2800" dirty="0"/>
                  <a:t> in part a. The only difference is that the notation </a:t>
                </a:r>
                <a:r>
                  <a:rPr lang="en-US" sz="2800" dirty="0"/>
                  <a:t>“</a:t>
                </a:r>
                <a14:m>
                  <m:oMath xmlns:m="http://schemas.openxmlformats.org/officeDocument/2006/math">
                    <m:r>
                      <a:rPr>
                        <a:latin typeface="Cambria Math" panose="02040503050406030204" pitchFamily="18" charset="0"/>
                      </a:rPr>
                      <m:t>𝑔</m:t>
                    </m:r>
                    <m:r>
                      <a:rPr>
                        <a:latin typeface="Cambria Math" panose="02040503050406030204" pitchFamily="18" charset="0"/>
                      </a:rPr>
                      <m:t>:</m:t>
                    </m:r>
                    <m:r>
                      <a:rPr>
                        <a:latin typeface="Cambria Math" panose="02040503050406030204" pitchFamily="18" charset="0"/>
                      </a:rPr>
                      <m:t>ℝ</m:t>
                    </m:r>
                    <m:r>
                      <a:rPr>
                        <a:latin typeface="Cambria Math" panose="02040503050406030204" pitchFamily="18" charset="0"/>
                      </a:rPr>
                      <m:t>→</m:t>
                    </m:r>
                    <m:d>
                      <m:dPr>
                        <m:begChr m:val="["/>
                        <m:ctrlPr>
                          <a:rPr i="1">
                            <a:latin typeface="Cambria Math" panose="02040503050406030204" pitchFamily="18" charset="0"/>
                          </a:rPr>
                        </m:ctrlPr>
                      </m:dPr>
                      <m:e>
                        <m:r>
                          <a:rPr>
                            <a:latin typeface="Cambria Math" panose="02040503050406030204" pitchFamily="18" charset="0"/>
                          </a:rPr>
                          <m:t>0,∞</m:t>
                        </m:r>
                      </m:e>
                    </m:d>
                  </m:oMath>
                </a14:m>
                <a:r>
                  <a:rPr lang="en-US" dirty="0"/>
                  <a:t>”</a:t>
                </a:r>
                <a:r>
                  <a:rPr lang="en-US" sz="2800" dirty="0"/>
                  <a:t> </a:t>
                </a:r>
                <a:r>
                  <a:rPr sz="2800" dirty="0"/>
                  <a:t>tells us in advance that the codomain of </a:t>
                </a:r>
                <a14:m>
                  <m:oMath xmlns:m="http://schemas.openxmlformats.org/officeDocument/2006/math">
                    <m:r>
                      <a:rPr>
                        <a:latin typeface="Cambria Math" panose="02040503050406030204" pitchFamily="18" charset="0"/>
                      </a:rPr>
                      <m:t>𝑔</m:t>
                    </m:r>
                  </m:oMath>
                </a14:m>
                <a:r>
                  <a:rPr sz="2800" dirty="0"/>
                  <a:t> is the nonnegative real numbers. Note that the domain of </a:t>
                </a:r>
                <a14:m>
                  <m:oMath xmlns:m="http://schemas.openxmlformats.org/officeDocument/2006/math">
                    <m:r>
                      <a:rPr>
                        <a:latin typeface="Cambria Math" panose="02040503050406030204" pitchFamily="18" charset="0"/>
                      </a:rPr>
                      <m:t>𝑔</m:t>
                    </m:r>
                  </m:oMath>
                </a14:m>
                <a:r>
                  <a:rPr sz="2800" dirty="0"/>
                  <a:t> is </a:t>
                </a:r>
                <a14:m>
                  <m:oMath xmlns:m="http://schemas.openxmlformats.org/officeDocument/2006/math">
                    <m:r>
                      <a:rPr>
                        <a:latin typeface="Cambria Math" panose="02040503050406030204" pitchFamily="18" charset="0"/>
                      </a:rPr>
                      <m:t>ℝ</m:t>
                    </m:r>
                  </m:oMath>
                </a14:m>
                <a:r>
                  <a:rPr sz="2800" dirty="0"/>
                  <a:t> and the range of </a:t>
                </a:r>
                <a14:m>
                  <m:oMath xmlns:m="http://schemas.openxmlformats.org/officeDocument/2006/math">
                    <m:r>
                      <a:rPr>
                        <a:latin typeface="Cambria Math" panose="02040503050406030204" pitchFamily="18" charset="0"/>
                      </a:rPr>
                      <m:t>𝑔</m:t>
                    </m:r>
                  </m:oMath>
                </a14:m>
                <a:r>
                  <a:rPr sz="2800" dirty="0"/>
                  <a:t> is the same as the range of </a:t>
                </a:r>
                <a14:m>
                  <m:oMath xmlns:m="http://schemas.openxmlformats.org/officeDocument/2006/math">
                    <m:r>
                      <a:rPr>
                        <a:latin typeface="Cambria Math" panose="02040503050406030204" pitchFamily="18" charset="0"/>
                      </a:rPr>
                      <m:t>𝑓</m:t>
                    </m:r>
                  </m:oMath>
                </a14:m>
                <a:r>
                  <a:rPr sz="2800" dirty="0"/>
                  <a:t>. But since the range of </a:t>
                </a:r>
                <a14:m>
                  <m:oMath xmlns:m="http://schemas.openxmlformats.org/officeDocument/2006/math">
                    <m:r>
                      <a:rPr>
                        <a:latin typeface="Cambria Math" panose="02040503050406030204" pitchFamily="18" charset="0"/>
                      </a:rPr>
                      <m:t>𝑔</m:t>
                    </m:r>
                  </m:oMath>
                </a14:m>
                <a:r>
                  <a:rPr sz="2800" dirty="0"/>
                  <a:t> is the same as the codomain of </a:t>
                </a:r>
                <a14:m>
                  <m:oMath xmlns:m="http://schemas.openxmlformats.org/officeDocument/2006/math">
                    <m:r>
                      <a:rPr>
                        <a:latin typeface="Cambria Math" panose="02040503050406030204" pitchFamily="18" charset="0"/>
                      </a:rPr>
                      <m:t>𝑔</m:t>
                    </m:r>
                  </m:oMath>
                </a14:m>
                <a:r>
                  <a:rPr sz="2800" dirty="0"/>
                  <a:t>, the function </a:t>
                </a:r>
                <a14:m>
                  <m:oMath xmlns:m="http://schemas.openxmlformats.org/officeDocument/2006/math">
                    <m:r>
                      <a:rPr>
                        <a:latin typeface="Cambria Math" panose="02040503050406030204" pitchFamily="18" charset="0"/>
                      </a:rPr>
                      <m:t>𝑔</m:t>
                    </m:r>
                  </m:oMath>
                </a14:m>
                <a:r>
                  <a:rPr sz="2800" dirty="0"/>
                  <a:t> is said to be onto, or surjective.</a:t>
                </a:r>
              </a:p>
              <a:p>
                <a:pPr marL="512064"/>
                <a:r>
                  <a:rPr dirty="0"/>
                  <a:t>​</a:t>
                </a:r>
                <a:r>
                  <a:rPr sz="2800" dirty="0"/>
                  <a:t>This points out that the quality of being </a:t>
                </a:r>
                <a:r>
                  <a:rPr lang="en-US" sz="2800" dirty="0"/>
                  <a:t>“</a:t>
                </a:r>
                <a:r>
                  <a:rPr sz="2800" dirty="0"/>
                  <a:t>onto</a:t>
                </a:r>
                <a:r>
                  <a:rPr lang="en-US" sz="2800" dirty="0"/>
                  <a:t>”</a:t>
                </a:r>
                <a:r>
                  <a:rPr sz="2800" dirty="0"/>
                  <a:t> depends entirely on how the codomain of the function is specified. If </a:t>
                </a:r>
                <a:r>
                  <a:rPr lang="en-US" sz="2800" dirty="0"/>
                  <a:t>the codomain</a:t>
                </a:r>
                <a:r>
                  <a:rPr sz="2800" dirty="0"/>
                  <a:t> is no larger than the range of the function, then the function is onto.</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227" r="-1704"/>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Domain, Codomain,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lang="en-US" dirty="0"/>
                  <a:t>​</a:t>
                </a:r>
                <a:r>
                  <a:rPr lang="en-US" sz="2800" dirty="0"/>
                  <a:t>The function “</a:t>
                </a:r>
                <a14:m>
                  <m:oMath xmlns:m="http://schemas.openxmlformats.org/officeDocument/2006/math">
                    <m:r>
                      <a:rPr lang="en-US">
                        <a:latin typeface="Cambria Math" panose="02040503050406030204" pitchFamily="18" charset="0"/>
                      </a:rPr>
                      <m:t>h</m:t>
                    </m:r>
                    <m:r>
                      <a:rPr lang="en-US">
                        <a:latin typeface="Cambria Math" panose="02040503050406030204" pitchFamily="18" charset="0"/>
                      </a:rPr>
                      <m:t>:</m:t>
                    </m:r>
                    <m:r>
                      <a:rPr lang="en-US">
                        <a:latin typeface="Cambria Math" panose="02040503050406030204" pitchFamily="18" charset="0"/>
                      </a:rPr>
                      <m:t>ℤ</m:t>
                    </m:r>
                    <m:r>
                      <a:rPr lang="en-US">
                        <a:latin typeface="Cambria Math" panose="02040503050406030204" pitchFamily="18" charset="0"/>
                      </a:rPr>
                      <m:t>→</m:t>
                    </m:r>
                    <m:r>
                      <a:rPr lang="en-US">
                        <a:latin typeface="Cambria Math" panose="02040503050406030204" pitchFamily="18" charset="0"/>
                      </a:rPr>
                      <m:t>ℤ</m:t>
                    </m:r>
                  </m:oMath>
                </a14:m>
                <a:r>
                  <a:rPr lang="en-US" sz="2800" dirty="0"/>
                  <a:t> by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oMath>
                </a14:m>
                <a:r>
                  <a:rPr lang="en-US" dirty="0"/>
                  <a:t>” </a:t>
                </a:r>
                <a:r>
                  <a:rPr lang="en-US" sz="2800" dirty="0"/>
                  <a:t>has a domain and codomain of </a:t>
                </a:r>
                <a14:m>
                  <m:oMath xmlns:m="http://schemas.openxmlformats.org/officeDocument/2006/math">
                    <m:r>
                      <a:rPr lang="en-US">
                        <a:latin typeface="Cambria Math" panose="02040503050406030204" pitchFamily="18" charset="0"/>
                      </a:rPr>
                      <m:t>ℤ</m:t>
                    </m:r>
                  </m:oMath>
                </a14:m>
                <a:r>
                  <a:rPr lang="en-US" sz="2800" dirty="0"/>
                  <a:t>. But if we think about the result of squaring any given integer (positive or negative), we quickly see that the range of </a:t>
                </a:r>
                <a14:m>
                  <m:oMath xmlns:m="http://schemas.openxmlformats.org/officeDocument/2006/math">
                    <m:r>
                      <a:rPr lang="en-US">
                        <a:latin typeface="Cambria Math" panose="02040503050406030204" pitchFamily="18" charset="0"/>
                      </a:rPr>
                      <m:t>h</m:t>
                    </m:r>
                  </m:oMath>
                </a14:m>
                <a:r>
                  <a:rPr lang="en-US" sz="2800" dirty="0"/>
                  <a:t> is the set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16</m:t>
                        </m:r>
                        <m:r>
                          <a:rPr lang="ar-AE">
                            <a:latin typeface="Cambria Math" panose="02040503050406030204" pitchFamily="18" charset="0"/>
                          </a:rPr>
                          <m:t>,</m:t>
                        </m:r>
                        <m:r>
                          <a:rPr lang="ar-AE">
                            <a:latin typeface="Cambria Math" panose="02040503050406030204" pitchFamily="18" charset="0"/>
                          </a:rPr>
                          <m:t>25</m:t>
                        </m:r>
                        <m:r>
                          <a:rPr lang="ar-AE">
                            <a:latin typeface="Cambria Math" panose="02040503050406030204" pitchFamily="18" charset="0"/>
                          </a:rPr>
                          <m:t>,…</m:t>
                        </m:r>
                      </m:e>
                    </m:d>
                  </m:oMath>
                </a14:m>
                <a:r>
                  <a:rPr lang="en-US" sz="2800" dirty="0"/>
                  <a:t>. That is, the range of </a:t>
                </a:r>
                <a14:m>
                  <m:oMath xmlns:m="http://schemas.openxmlformats.org/officeDocument/2006/math">
                    <m:r>
                      <a:rPr lang="en-US">
                        <a:latin typeface="Cambria Math" panose="02040503050406030204" pitchFamily="18" charset="0"/>
                      </a:rPr>
                      <m:t>h</m:t>
                    </m:r>
                  </m:oMath>
                </a14:m>
                <a:r>
                  <a:rPr lang="en-US" sz="2800" dirty="0"/>
                  <a:t> consists of those integers which are squares of other integers. Since the range of </a:t>
                </a:r>
                <a14:m>
                  <m:oMath xmlns:m="http://schemas.openxmlformats.org/officeDocument/2006/math">
                    <m:r>
                      <a:rPr lang="en-US">
                        <a:latin typeface="Cambria Math" panose="02040503050406030204" pitchFamily="18" charset="0"/>
                      </a:rPr>
                      <m:t>h</m:t>
                    </m:r>
                  </m:oMath>
                </a14:m>
                <a:r>
                  <a:rPr lang="en-US" sz="2800" dirty="0"/>
                  <a:t> is not the same as the codomain, </a:t>
                </a:r>
                <a14:m>
                  <m:oMath xmlns:m="http://schemas.openxmlformats.org/officeDocument/2006/math">
                    <m:r>
                      <a:rPr lang="en-US">
                        <a:latin typeface="Cambria Math" panose="02040503050406030204" pitchFamily="18" charset="0"/>
                      </a:rPr>
                      <m:t>h</m:t>
                    </m:r>
                  </m:oMath>
                </a14:m>
                <a:r>
                  <a:rPr lang="en-US" sz="2800" dirty="0"/>
                  <a:t> is not onto.</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444"/>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Domain, Codomain,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lang="en-US" dirty="0"/>
                  <a:t>​</a:t>
                </a:r>
                <a:r>
                  <a:rPr lang="en-US" sz="2800" dirty="0"/>
                  <a:t>The function “</a:t>
                </a:r>
                <a14:m>
                  <m:oMath xmlns:m="http://schemas.openxmlformats.org/officeDocument/2006/math">
                    <m:r>
                      <a:rPr lang="en-US">
                        <a:latin typeface="Cambria Math" panose="02040503050406030204" pitchFamily="18" charset="0"/>
                      </a:rPr>
                      <m:t>𝑗</m:t>
                    </m:r>
                    <m:r>
                      <a:rPr lang="en-US">
                        <a:latin typeface="Cambria Math" panose="02040503050406030204" pitchFamily="18" charset="0"/>
                      </a:rPr>
                      <m:t>:</m:t>
                    </m:r>
                    <m:r>
                      <a:rPr lang="en-US">
                        <a:latin typeface="Cambria Math" panose="02040503050406030204" pitchFamily="18" charset="0"/>
                      </a:rPr>
                      <m:t>ℕ</m:t>
                    </m:r>
                    <m:r>
                      <a:rPr lang="en-US">
                        <a:latin typeface="Cambria Math" panose="02040503050406030204" pitchFamily="18" charset="0"/>
                      </a:rPr>
                      <m:t>→</m:t>
                    </m:r>
                    <m:r>
                      <a:rPr lang="en-US">
                        <a:latin typeface="Cambria Math" panose="02040503050406030204" pitchFamily="18" charset="0"/>
                      </a:rPr>
                      <m:t>ℝ</m:t>
                    </m:r>
                  </m:oMath>
                </a14:m>
                <a:r>
                  <a:rPr lang="en-US" sz="2800" dirty="0"/>
                  <a:t> by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𝑗</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oMath>
                </a14:m>
                <a:r>
                  <a:rPr lang="en-US" dirty="0"/>
                  <a:t>” </a:t>
                </a:r>
                <a:r>
                  <a:rPr lang="en-US" sz="2800" dirty="0"/>
                  <a:t>is one final variation on the squaring function. The action of </a:t>
                </a:r>
                <a14:m>
                  <m:oMath xmlns:m="http://schemas.openxmlformats.org/officeDocument/2006/math">
                    <m:r>
                      <a:rPr lang="en-US">
                        <a:latin typeface="Cambria Math" panose="02040503050406030204" pitchFamily="18" charset="0"/>
                      </a:rPr>
                      <m:t>𝑗</m:t>
                    </m:r>
                  </m:oMath>
                </a14:m>
                <a:r>
                  <a:rPr lang="en-US" sz="2800" dirty="0"/>
                  <a:t> is the same as that of the previous three functions, but this time the domain is specified to be the natural numbers (the positive integers) and the codomain is the entire set of real numbers. Since the range of </a:t>
                </a:r>
                <a14:m>
                  <m:oMath xmlns:m="http://schemas.openxmlformats.org/officeDocument/2006/math">
                    <m:r>
                      <a:rPr lang="en-US">
                        <a:latin typeface="Cambria Math" panose="02040503050406030204" pitchFamily="18" charset="0"/>
                      </a:rPr>
                      <m:t>𝑗</m:t>
                    </m:r>
                  </m:oMath>
                </a14:m>
                <a:r>
                  <a:rPr lang="en-US" sz="2800" dirty="0"/>
                  <a:t> is the set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16</m:t>
                        </m:r>
                        <m:r>
                          <a:rPr lang="ar-AE">
                            <a:latin typeface="Cambria Math" panose="02040503050406030204" pitchFamily="18" charset="0"/>
                          </a:rPr>
                          <m:t>,</m:t>
                        </m:r>
                        <m:r>
                          <a:rPr lang="ar-AE">
                            <a:latin typeface="Cambria Math" panose="02040503050406030204" pitchFamily="18" charset="0"/>
                          </a:rPr>
                          <m:t>25</m:t>
                        </m:r>
                        <m:r>
                          <a:rPr lang="ar-AE">
                            <a:latin typeface="Cambria Math" panose="02040503050406030204" pitchFamily="18" charset="0"/>
                          </a:rPr>
                          <m:t>,…</m:t>
                        </m:r>
                      </m:e>
                    </m:d>
                  </m:oMath>
                </a14:m>
                <a:r>
                  <a:rPr lang="en-US" sz="2800" dirty="0"/>
                  <a:t>, which is not the same as the codomain, </a:t>
                </a:r>
                <a14:m>
                  <m:oMath xmlns:m="http://schemas.openxmlformats.org/officeDocument/2006/math">
                    <m:r>
                      <a:rPr lang="en-US">
                        <a:latin typeface="Cambria Math" panose="02040503050406030204" pitchFamily="18" charset="0"/>
                      </a:rPr>
                      <m:t>𝑗</m:t>
                    </m:r>
                  </m:oMath>
                </a14:m>
                <a:r>
                  <a:rPr lang="en-US" sz="2800" dirty="0"/>
                  <a:t> is not onto.</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778"/>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Implied Domain of a Function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Determine </a:t>
                </a:r>
                <a:r>
                  <a:rPr sz="2800"/>
                  <a:t>the </a:t>
                </a:r>
                <a:r>
                  <a:rPr lang="en-US" sz="2800"/>
                  <a:t>implied </a:t>
                </a:r>
                <a:r>
                  <a:rPr sz="2800"/>
                  <a:t>domain </a:t>
                </a:r>
                <a:r>
                  <a:rPr sz="2800" dirty="0"/>
                  <a:t>of each of the following functions.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𝑥</m:t>
                        </m:r>
                      </m:e>
                    </m:rad>
                  </m:oMath>
                </a14:m>
                <a:endParaRPr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den>
                    </m:f>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963"/>
                </a:stretch>
              </a:blipFill>
            </p:spPr>
            <p:txBody>
              <a:bodyPr/>
              <a:lstStyle/>
              <a:p>
                <a:r>
                  <a:rPr 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Implied Domain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b="1" dirty="0"/>
                  <a:t>Solution</a:t>
                </a:r>
              </a:p>
              <a:p>
                <a:pPr marL="514350" indent="-514350">
                  <a:buFont typeface="+mj-lt"/>
                  <a:buAutoNum type="alphaLcPeriod"/>
                  <a:defRPr sz="2800"/>
                </a:pPr>
                <a:r>
                  <a:rPr lang="en-US" dirty="0"/>
                  <a:t>​</a:t>
                </a:r>
                <a:r>
                  <a:rPr lang="en-US" sz="2800" dirty="0"/>
                  <a:t>Looking at the formula, we can identify what may cause the function to be undefined.</a:t>
                </a:r>
              </a:p>
              <a:p>
                <a:pPr marL="512064" algn="ctr">
                  <a:defRPr sz="2800"/>
                </a:pPr>
                <a:r>
                  <a:rPr lang="en-US" dirty="0"/>
                  <a:t>​</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𝑥</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𝑥</m:t>
                        </m:r>
                      </m:e>
                    </m:rad>
                  </m:oMath>
                </a14:m>
                <a:r>
                  <a:rPr lang="ar-AE" sz="2800" dirty="0"/>
                  <a:t> </a:t>
                </a:r>
              </a:p>
              <a:p>
                <a:pPr marL="512064">
                  <a:defRPr sz="2800"/>
                </a:pPr>
                <a:r>
                  <a:rPr lang="en-US" dirty="0"/>
                  <a:t>We can always multiply a number by </a:t>
                </a:r>
                <a:r>
                  <a:rPr lang="en-US" dirty="0">
                    <a:latin typeface="Cambria Math"/>
                  </a:rPr>
                  <a:t>5</a:t>
                </a:r>
                <a:r>
                  <a:rPr lang="en-US" dirty="0"/>
                  <a:t>, but taking the square root of a negative number is undefined.</a:t>
                </a:r>
              </a:p>
              <a:p>
                <a:pPr marL="512064">
                  <a:defRPr sz="2800"/>
                </a:pPr>
                <a:r>
                  <a:rPr lang="en-US" dirty="0"/>
                  <a:t>​</a:t>
                </a:r>
                <a:r>
                  <a:rPr lang="en-US" sz="2800" dirty="0"/>
                  <a:t>The square root term is defined as long as </a:t>
                </a:r>
                <a:br>
                  <a:rPr lang="en-US" sz="2800" dirty="0"/>
                </a:br>
                <a14:m>
                  <m:oMath xmlns:m="http://schemas.openxmlformats.org/officeDocument/2006/math">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0</m:t>
                    </m:r>
                  </m:oMath>
                </a14:m>
                <a:r>
                  <a:rPr lang="en-US" sz="2800" dirty="0"/>
                  <a:t>. Solving this inequality for </a:t>
                </a:r>
                <a14:m>
                  <m:oMath xmlns:m="http://schemas.openxmlformats.org/officeDocument/2006/math">
                    <m:r>
                      <a:rPr lang="en-US">
                        <a:latin typeface="Cambria Math" panose="02040503050406030204" pitchFamily="18" charset="0"/>
                      </a:rPr>
                      <m:t>𝑥</m:t>
                    </m:r>
                  </m:oMath>
                </a14:m>
                <a:r>
                  <a:rPr lang="en-US" sz="2800" dirty="0"/>
                  <a:t>, we have </a:t>
                </a:r>
                <a:br>
                  <a:rPr lang="en-US" sz="2800" dirty="0"/>
                </a:b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3</m:t>
                    </m:r>
                  </m:oMath>
                </a14:m>
                <a:r>
                  <a:rPr lang="en-US" sz="2800" dirty="0"/>
                  <a:t>.</a:t>
                </a:r>
              </a:p>
              <a:p>
                <a:pPr marL="512064">
                  <a:defRPr sz="2800"/>
                </a:pPr>
                <a:r>
                  <a:rPr lang="en-US" dirty="0"/>
                  <a:t>​</a:t>
                </a:r>
                <a:r>
                  <a:rPr lang="en-US" sz="2800" dirty="0"/>
                  <a:t>Using interval notation, the domain of the function </a:t>
                </a:r>
                <a14:m>
                  <m:oMath xmlns:m="http://schemas.openxmlformats.org/officeDocument/2006/math">
                    <m:r>
                      <a:rPr lang="en-US">
                        <a:latin typeface="Cambria Math" panose="02040503050406030204" pitchFamily="18" charset="0"/>
                      </a:rPr>
                      <m:t>𝑓</m:t>
                    </m:r>
                  </m:oMath>
                </a14:m>
                <a:r>
                  <a:rPr lang="en-US" sz="2800" dirty="0"/>
                  <a:t> is the interval </a:t>
                </a:r>
                <a14:m>
                  <m:oMath xmlns:m="http://schemas.openxmlformats.org/officeDocument/2006/math">
                    <m:d>
                      <m:dPr>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m:t>
                        </m:r>
                        <m:r>
                          <m:rPr>
                            <m:nor/>
                          </m:rPr>
                          <a:rPr lang="en-US" b="0" i="0" smtClean="0"/>
                          <m:t>,</m:t>
                        </m:r>
                        <m:r>
                          <a:rPr lang="ar-AE">
                            <a:latin typeface="Cambria Math" panose="02040503050406030204" pitchFamily="18" charset="0"/>
                          </a:rPr>
                          <m:t>3</m:t>
                        </m:r>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48"/>
                </a:stretch>
              </a:blipFill>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Implied Domain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2"/>
                  <a:defRPr sz="2800"/>
                </a:pPr>
                <a:r>
                  <a:rPr lang="en-US" dirty="0"/>
                  <a:t>​</a:t>
                </a:r>
                <a:r>
                  <a:rPr lang="en-US" sz="2800" dirty="0"/>
                  <a:t>Again, we first identify potential “dangers” in the formula for this function.</a:t>
                </a:r>
              </a:p>
              <a:p>
                <a:pPr marL="512064" algn="ctr">
                  <a:defRPr sz="2800"/>
                </a:pPr>
                <a:r>
                  <a:rPr lang="en-US" dirty="0"/>
                  <a:t>​</a:t>
                </a:r>
                <a14:m>
                  <m:oMath xmlns:m="http://schemas.openxmlformats.org/officeDocument/2006/math">
                    <m:r>
                      <a:rPr lang="en-US">
                        <a:latin typeface="Cambria Math" panose="02040503050406030204" pitchFamily="18" charset="0"/>
                      </a:rPr>
                      <m:t>𝑔</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m:t>
                        </m:r>
                      </m:den>
                    </m:f>
                  </m:oMath>
                </a14:m>
                <a:endParaRPr lang="ar-AE" dirty="0"/>
              </a:p>
              <a:p>
                <a:pPr marL="512064">
                  <a:defRPr sz="2800"/>
                </a:pPr>
                <a:r>
                  <a:rPr lang="ar-AE" dirty="0"/>
                  <a:t>​</a:t>
                </a:r>
                <a:r>
                  <a:rPr lang="en-US" dirty="0"/>
                  <a:t>We can safely substitute any value in the numerator, but we can’t let the denominator equal zero.</a:t>
                </a:r>
              </a:p>
              <a:p>
                <a:pPr marL="512064">
                  <a:defRPr sz="2800"/>
                </a:pPr>
                <a:r>
                  <a:rPr lang="en-US" sz="2800" dirty="0"/>
                  <a:t>The denominator will equal zero whenever </a:t>
                </a:r>
                <a:br>
                  <a:rPr lang="en-US" sz="2800" dirty="0"/>
                </a:b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oMath>
                </a14:m>
                <a:r>
                  <a:rPr lang="en-US" sz="2800" dirty="0"/>
                  <a:t>. This tells us that we must exclude </a:t>
                </a:r>
                <a:br>
                  <a:rPr lang="en-US" sz="2800" dirty="0"/>
                </a:b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1</m:t>
                    </m:r>
                  </m:oMath>
                </a14:m>
                <a:r>
                  <a:rPr lang="en-US" sz="2800" dirty="0"/>
                  <a:t> and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1</m:t>
                    </m:r>
                  </m:oMath>
                </a14:m>
                <a:r>
                  <a:rPr lang="en-US" sz="2800" dirty="0"/>
                  <a:t> from the domain.</a:t>
                </a:r>
              </a:p>
              <a:p>
                <a:pPr marL="512064">
                  <a:defRPr sz="2800"/>
                </a:pPr>
                <a:r>
                  <a:rPr lang="en-US" dirty="0"/>
                  <a:t>​</a:t>
                </a:r>
                <a:r>
                  <a:rPr lang="en-US" sz="2800" dirty="0"/>
                  <a:t>In interval notation, the domain of </a:t>
                </a:r>
                <a14:m>
                  <m:oMath xmlns:m="http://schemas.openxmlformats.org/officeDocument/2006/math">
                    <m:r>
                      <a:rPr lang="en-US">
                        <a:latin typeface="Cambria Math" panose="02040503050406030204" pitchFamily="18" charset="0"/>
                      </a:rPr>
                      <m:t>𝑔</m:t>
                    </m:r>
                  </m:oMath>
                </a14:m>
                <a:r>
                  <a:rPr lang="en-US" sz="2800" dirty="0"/>
                  <a:t> is </a:t>
                </a:r>
                <a:br>
                  <a:rPr lang="en-US" sz="2800" dirty="0"/>
                </a:b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m:t>
                        </m:r>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148" b="-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startAt="2"/>
                  <a:defRPr sz="2800"/>
                </a:pPr>
                <a:r>
                  <a:rPr lang="en-US" dirty="0"/>
                  <a:t>​</a:t>
                </a:r>
                <a:r>
                  <a:rPr lang="en-US" sz="2800" dirty="0"/>
                  <a:t>The equation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7</m:t>
                    </m:r>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13</m:t>
                    </m:r>
                  </m:oMath>
                </a14:m>
                <a:r>
                  <a:rPr lang="en-US" sz="2800" dirty="0"/>
                  <a:t> describes a relation. In contrast to the last example, this relation consists of an infinite number of ordered pairs, so it is not possible to list them all as a set. As an example, one of the ordered pairs in the relation is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e>
                    </m:d>
                  </m:oMath>
                </a14:m>
                <a:r>
                  <a:rPr lang="en-US" sz="2800" dirty="0"/>
                  <a:t>, since </a:t>
                </a:r>
                <a:br>
                  <a:rPr lang="en-US" sz="2800" dirty="0"/>
                </a:b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r>
                      <a:rPr lang="ar-AE">
                        <a:latin typeface="Cambria Math" panose="02040503050406030204" pitchFamily="18" charset="0"/>
                      </a:rPr>
                      <m:t>7</m:t>
                    </m:r>
                    <m:d>
                      <m:dPr>
                        <m:ctrlPr>
                          <a:rPr lang="ar-AE" i="1">
                            <a:latin typeface="Cambria Math" panose="02040503050406030204" pitchFamily="18" charset="0"/>
                          </a:rPr>
                        </m:ctrlPr>
                      </m:dPr>
                      <m:e>
                        <m:r>
                          <a:rPr lang="ar-AE">
                            <a:latin typeface="Cambria Math" panose="02040503050406030204" pitchFamily="18" charset="0"/>
                          </a:rPr>
                          <m:t>1</m:t>
                        </m:r>
                      </m:e>
                    </m:d>
                    <m:r>
                      <a:rPr lang="ar-AE">
                        <a:latin typeface="Cambria Math" panose="02040503050406030204" pitchFamily="18" charset="0"/>
                      </a:rPr>
                      <m:t>=</m:t>
                    </m:r>
                    <m:r>
                      <a:rPr lang="ar-AE">
                        <a:latin typeface="Cambria Math" panose="02040503050406030204" pitchFamily="18" charset="0"/>
                      </a:rPr>
                      <m:t>13</m:t>
                    </m:r>
                  </m:oMath>
                </a14:m>
                <a:r>
                  <a:rPr lang="en-US" sz="2800" dirty="0"/>
                  <a:t>. Although it is not possible to list all the elements of this relation, it is possible to graph it; it is the graph of the solution set of the equation, as drawn in Figure 2. The domain and range of this relation are both the set of real numbers, as every real number appears as both a first coordinate and a second coordinate in the relation.</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r="-2074"/>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p:pic>
        <p:nvPicPr>
          <p:cNvPr id="5" name="Content Placeholder 4">
            <a:extLst>
              <a:ext uri="{FF2B5EF4-FFF2-40B4-BE49-F238E27FC236}">
                <a16:creationId xmlns:a16="http://schemas.microsoft.com/office/drawing/2014/main" id="{B8CF3C74-86EC-4F23-A3BD-4901E9BEAD2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4" name="TextBox 3">
            <a:extLst>
              <a:ext uri="{FF2B5EF4-FFF2-40B4-BE49-F238E27FC236}">
                <a16:creationId xmlns:a16="http://schemas.microsoft.com/office/drawing/2014/main" id="{EA282134-4A0B-495F-B397-8B1D48766E9C}"/>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a:t>
                </a:r>
                <a:r>
                  <a:rPr lang="en-US" sz="2800" dirty="0"/>
                  <a:t>rectangle in Figure 3 </a:t>
                </a:r>
                <a:r>
                  <a:rPr sz="2800" dirty="0"/>
                  <a:t>describes a relation. Some of the elements of the relation are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758</m:t>
                    </m:r>
                    <m:r>
                      <a:rPr>
                        <a:latin typeface="Cambria Math" panose="02040503050406030204" pitchFamily="18" charset="0"/>
                      </a:rPr>
                      <m:t>)</m:t>
                    </m:r>
                  </m:oMath>
                </a14:m>
                <a:r>
                  <a:rPr sz="2800" dirty="0"/>
                  <a:t>, but this is another example of a relation with an infinite number of elements so we cannot list all of them. Using interval notation, the domain of this relation is the closed interval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and the range is the closed interval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333"/>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p:pic>
        <p:nvPicPr>
          <p:cNvPr id="5" name="Content Placeholder 4">
            <a:extLst>
              <a:ext uri="{FF2B5EF4-FFF2-40B4-BE49-F238E27FC236}">
                <a16:creationId xmlns:a16="http://schemas.microsoft.com/office/drawing/2014/main" id="{AF98FDC2-EF89-4287-A0F3-CF715DC5309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DBDB0F4F-43A0-4E57-A8F1-B977BD2A859F}"/>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4"/>
                  <a:defRPr sz="2800"/>
                </a:pPr>
                <a:r>
                  <a:rPr dirty="0"/>
                  <a:t>​</a:t>
                </a:r>
                <a:r>
                  <a:rPr sz="2800" dirty="0"/>
                  <a:t>The </a:t>
                </a:r>
                <a:r>
                  <a:rPr lang="en-US" sz="2800" dirty="0"/>
                  <a:t>rectangle in Figure 4 </a:t>
                </a:r>
                <a:r>
                  <a:rPr sz="2800" dirty="0"/>
                  <a:t>describes another relation, similar to the last but still different. The shading</a:t>
                </a:r>
                <a:r>
                  <a:rPr lang="en-US" sz="2800" dirty="0"/>
                  <a:t> in the picture</a:t>
                </a:r>
                <a:r>
                  <a:rPr sz="2800" dirty="0"/>
                  <a:t> indicates that all ordered pairs lying inside the rectangle, as well as those actually on the rectangle, are elements of the relation. The domain is again the closed interval </a:t>
                </a:r>
                <a14:m>
                  <m:oMath xmlns:m="http://schemas.openxmlformats.org/officeDocument/2006/math">
                    <m:r>
                      <a:rPr>
                        <a:latin typeface="Cambria Math" panose="02040503050406030204" pitchFamily="18" charset="0"/>
                      </a:rPr>
                      <m:t>[−1,1]</m:t>
                    </m:r>
                  </m:oMath>
                </a14:m>
                <a:r>
                  <a:rPr sz="2800" dirty="0"/>
                  <a:t> and the range is again the closed interval </a:t>
                </a:r>
                <a14:m>
                  <m:oMath xmlns:m="http://schemas.openxmlformats.org/officeDocument/2006/math">
                    <m:r>
                      <a:rPr>
                        <a:latin typeface="Cambria Math" panose="02040503050406030204" pitchFamily="18" charset="0"/>
                      </a:rPr>
                      <m:t>[−2,2]</m:t>
                    </m:r>
                  </m:oMath>
                </a14:m>
                <a:r>
                  <a:rPr sz="2800" dirty="0"/>
                  <a:t>, but this relation is not identical to the </a:t>
                </a:r>
                <a:r>
                  <a:rPr lang="en-US" sz="2800" dirty="0"/>
                  <a:t>one in part </a:t>
                </a:r>
                <a:r>
                  <a:rPr lang="en-US" sz="2800" dirty="0" err="1"/>
                  <a:t>c</a:t>
                </a:r>
                <a:r>
                  <a:rPr sz="2800" dirty="0" err="1"/>
                  <a:t>.</a:t>
                </a:r>
                <a:r>
                  <a:rPr sz="2800" dirty="0"/>
                  <a:t> For instance, the ordered pairs </a:t>
                </a:r>
                <a14:m>
                  <m:oMath xmlns:m="http://schemas.openxmlformats.org/officeDocument/2006/math">
                    <m:r>
                      <a:rPr>
                        <a:latin typeface="Cambria Math" panose="02040503050406030204" pitchFamily="18" charset="0"/>
                      </a:rPr>
                      <m:t>(0,0)</m:t>
                    </m:r>
                  </m:oMath>
                </a14:m>
                <a:r>
                  <a:rPr sz="2800" dirty="0"/>
                  <a:t> and </a:t>
                </a:r>
                <a14:m>
                  <m:oMath xmlns:m="http://schemas.openxmlformats.org/officeDocument/2006/math">
                    <m:r>
                      <a:rPr>
                        <a:latin typeface="Cambria Math" panose="02040503050406030204" pitchFamily="18" charset="0"/>
                      </a:rPr>
                      <m:t>(0.2,1.5)</m:t>
                    </m:r>
                  </m:oMath>
                </a14:m>
                <a:r>
                  <a:rPr sz="2800" dirty="0"/>
                  <a:t> are elements of this relation but are not elements of the relation in Example 1c.</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2148"/>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3276</Words>
  <Application>Microsoft Office PowerPoint</Application>
  <PresentationFormat>On-screen Show (4:3)</PresentationFormat>
  <Paragraphs>211</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Courier New</vt:lpstr>
      <vt:lpstr>Calibri</vt:lpstr>
      <vt:lpstr>Arial</vt:lpstr>
      <vt:lpstr>Cambria Math</vt:lpstr>
      <vt:lpstr>Office Theme</vt:lpstr>
      <vt:lpstr>Section 4.1</vt:lpstr>
      <vt:lpstr>Relations, Domain, and Range</vt:lpstr>
      <vt:lpstr>Example 1: Relations, Domain, and Range</vt:lpstr>
      <vt:lpstr>Example 1: Relations, Domain, and Range (cont.)</vt:lpstr>
      <vt:lpstr>Example 1: Relations, Domain, and Range (cont.)</vt:lpstr>
      <vt:lpstr>Example 1: Relations, Domain, and Range (cont.)</vt:lpstr>
      <vt:lpstr>Example 1: Relations, Domain, and Range (cont.)</vt:lpstr>
      <vt:lpstr>Example 1: Relations, Domain, and Range (cont.)</vt:lpstr>
      <vt:lpstr>Example 1: Relations, Domain, and Range (cont.)</vt:lpstr>
      <vt:lpstr>Example 1: Relations, Domain, and Range (cont.)</vt:lpstr>
      <vt:lpstr>Example 1: Relations, Domain, and Range (cont.)</vt:lpstr>
      <vt:lpstr>Function</vt:lpstr>
      <vt:lpstr>Example 2: Is the Relation a Function?</vt:lpstr>
      <vt:lpstr>Example 2: Is the Relation a Function? (cont.)</vt:lpstr>
      <vt:lpstr>Example 2: Is the Relation a Function? (cont.)</vt:lpstr>
      <vt:lpstr>Example 2: Is the Relation a Function? (cont.)</vt:lpstr>
      <vt:lpstr>Example 2: Is the Relation a Function? (cont.)</vt:lpstr>
      <vt:lpstr>Example 2: Is the Relation a Function? (cont.)</vt:lpstr>
      <vt:lpstr>Example 2: Is the Relation a Function? (cont.)</vt:lpstr>
      <vt:lpstr>Example 2: Is the Relation a Function? (cont.)</vt:lpstr>
      <vt:lpstr>The Vertical Line Test</vt:lpstr>
      <vt:lpstr>CAUTION!</vt:lpstr>
      <vt:lpstr>Example 3: Functions and the Vertical Line Test</vt:lpstr>
      <vt:lpstr>Example 3: Functions and the Vertical Line Test (cont.)</vt:lpstr>
      <vt:lpstr>Example 3: Functions and the Vertical Line Test (cont.)</vt:lpstr>
      <vt:lpstr>Example 3: Functions and the Vertical Line Test (cont.)</vt:lpstr>
      <vt:lpstr>Example 3: Functions and the Vertical Line Test (cont.)</vt:lpstr>
      <vt:lpstr>Example 3: Functions and the Vertical Line Test (cont.)</vt:lpstr>
      <vt:lpstr>Example 4: Function Notation</vt:lpstr>
      <vt:lpstr>Example 4: Function Notation (cont.)</vt:lpstr>
      <vt:lpstr>Example 4: Function Notation (cont.)</vt:lpstr>
      <vt:lpstr>Example 4: Function Notation (cont.)</vt:lpstr>
      <vt:lpstr>Example 4: Function Notation (cont.)</vt:lpstr>
      <vt:lpstr>Example 5: Interpreting Function Values from a Graph</vt:lpstr>
      <vt:lpstr>Example 5: Interpreting Function Values from a Graph (cont.)</vt:lpstr>
      <vt:lpstr>Example 5: Interpreting Function Values from a Graph (cont.)</vt:lpstr>
      <vt:lpstr>CAUTION!</vt:lpstr>
      <vt:lpstr>Example 6: Evaluating Functions</vt:lpstr>
      <vt:lpstr>Example 6: Evaluating Functions (cont.)</vt:lpstr>
      <vt:lpstr>Example 6: Evaluating Functions (cont.)</vt:lpstr>
      <vt:lpstr>Domain and Codomain Notation</vt:lpstr>
      <vt:lpstr>Example 7: Domain, Codomain, and Range</vt:lpstr>
      <vt:lpstr>Example 7: Domain, Codomain, and Range (cont.)</vt:lpstr>
      <vt:lpstr>Example 7: Domain, Codomain, and Range (cont.)</vt:lpstr>
      <vt:lpstr>Example 7: Domain, Codomain, and Range (cont.)</vt:lpstr>
      <vt:lpstr>Example 7: Domain, Codomain, and Range (cont.)</vt:lpstr>
      <vt:lpstr>Example 8: Implied Domain of a Function</vt:lpstr>
      <vt:lpstr>Example 8: Implied Domain of a Function (cont.)</vt:lpstr>
      <vt:lpstr>Example 8: Implied Domain of a Function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Claudia Vance</cp:lastModifiedBy>
  <cp:revision>153</cp:revision>
  <dcterms:created xsi:type="dcterms:W3CDTF">2013-04-26T14:43:13Z</dcterms:created>
  <dcterms:modified xsi:type="dcterms:W3CDTF">2020-09-14T21:16:46Z</dcterms:modified>
</cp:coreProperties>
</file>