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300" r:id="rId6"/>
    <p:sldId id="260" r:id="rId7"/>
    <p:sldId id="266" r:id="rId8"/>
    <p:sldId id="302" r:id="rId9"/>
    <p:sldId id="270" r:id="rId10"/>
    <p:sldId id="273" r:id="rId11"/>
    <p:sldId id="274" r:id="rId12"/>
    <p:sldId id="275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90" r:id="rId24"/>
    <p:sldId id="291" r:id="rId25"/>
    <p:sldId id="293" r:id="rId26"/>
    <p:sldId id="294" r:id="rId27"/>
    <p:sldId id="295" r:id="rId28"/>
    <p:sldId id="296" r:id="rId29"/>
    <p:sldId id="297" r:id="rId30"/>
    <p:sldId id="299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Linear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4</a:t>
            </a:r>
            <a:r>
              <a:t>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a Linear Function Given its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graph shows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 of </a:t>
                </a:r>
                <a:r>
                  <a:rPr lang="en-US" sz="2800" dirty="0">
                    <a:latin typeface="Cambria Math"/>
                  </a:rPr>
                  <a:t>4</a:t>
                </a:r>
                <a:r>
                  <a:rPr lang="en-US" sz="2800" dirty="0"/>
                  <a:t>, giving us one of the two constants necessary to define a linear function. To determine the slope, we can use the fact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(0,4)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(2,0)</m:t>
                    </m:r>
                  </m:oMath>
                </a14:m>
                <a:r>
                  <a:rPr lang="en-US" sz="2800" dirty="0"/>
                  <a:t> both lie on the graph and hence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ar-AE" sz="2800" dirty="0"/>
                  <a:t>.</a:t>
                </a:r>
              </a:p>
              <a:p>
                <a:r>
                  <a:rPr lang="en-US" sz="2800" dirty="0"/>
                  <a:t>If we name the function </a:t>
                </a:r>
                <a:r>
                  <a:rPr lang="en-US" sz="2800" i="1" dirty="0"/>
                  <a:t>f</a:t>
                </a:r>
                <a:r>
                  <a:rPr lang="en-US" sz="2800" dirty="0"/>
                  <a:t>, the formula for this function is thus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the Line of Best Fit and 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Given the points graphed in Figure 7,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use linear regression to find and graph the line of best fit, and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the Pearson correlation coefficient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5A6895-4C36-43F7-8066-E698C116BC4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13445-61F0-4C80-925E-F39F498C9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The coordinates of the five graphed points are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−1,6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5,1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The averages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-values are thus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−1+1+2+3+5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 </a:t>
                </a:r>
                <a:r>
                  <a:rPr sz="2800" dirty="0"/>
                  <a:t>and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6+5+4+2+1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=3.6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which we use to construct</a:t>
                </a:r>
                <a:r>
                  <a:rPr lang="en-US" sz="2800" dirty="0"/>
                  <a:t> </a:t>
                </a:r>
                <a:r>
                  <a:rPr sz="2800" dirty="0"/>
                  <a:t>tables of the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888927967"/>
                  </p:ext>
                </p:extLst>
              </p:nvPr>
            </p:nvGraphicFramePr>
            <p:xfrm>
              <a:off x="457200" y="1105523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6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sz="1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888927967"/>
                  </p:ext>
                </p:extLst>
              </p:nvPr>
            </p:nvGraphicFramePr>
            <p:xfrm>
              <a:off x="457200" y="1105523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6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108197" r="-100741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108197" r="-741" b="-5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208197" r="-100741" b="-4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208197" r="-741" b="-4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308197" r="-741" b="-3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610584750"/>
                  </p:ext>
                </p:extLst>
              </p:nvPr>
            </p:nvGraphicFramePr>
            <p:xfrm>
              <a:off x="457200" y="1105523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7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lang="ar-AE" sz="18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ar-AE" sz="1800" b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ar-AE" sz="1800" b="1" i="1"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ar-AE" sz="1800" b="1">
                                    <a:latin typeface="Cambria Math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ar-AE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ar-AE" sz="18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610584750"/>
                  </p:ext>
                </p:extLst>
              </p:nvPr>
            </p:nvGraphicFramePr>
            <p:xfrm>
              <a:off x="457200" y="1105523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7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108197" r="-100741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108197" r="-741" b="-5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508197" r="-741" b="-1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608197" r="-741" b="-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will need to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so we make a third table leading to these sums.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402951212"/>
                  </p:ext>
                </p:extLst>
              </p:nvPr>
            </p:nvGraphicFramePr>
            <p:xfrm>
              <a:off x="457200" y="1105522"/>
              <a:ext cx="8229600" cy="3847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80935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8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−7.2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5.76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−1.4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−1.6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−1.6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dirty="0">
                              <a:latin typeface="Cambria Math"/>
                            </a:rPr>
                            <a:t>2.56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−2.6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−7.8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6.76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∑</m:t>
                                </m:r>
                                <m:sSup>
                                  <m:sSup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𝛥</m:t>
                                        </m:r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sz="1600">
                                    <a:latin typeface="Cambria Math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∑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=−18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∑</m:t>
                                </m:r>
                                <m:sSup>
                                  <m:sSup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𝛥</m:t>
                                        </m:r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sz="1600">
                                    <a:latin typeface="Cambria Math"/>
                                  </a:rPr>
                                  <m:t>=17.2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402951212"/>
                  </p:ext>
                </p:extLst>
              </p:nvPr>
            </p:nvGraphicFramePr>
            <p:xfrm>
              <a:off x="457200" y="1105522"/>
              <a:ext cx="8229600" cy="3847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80935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8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106329" r="-401852" b="-6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106329" r="-301852" b="-6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41" t="-106329" r="-201852" b="-6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106329" r="-101852" b="-6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741" t="-106329" r="-1852" b="-60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206329" r="-401852" b="-5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206329" r="-101852" b="-5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5.76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306329" r="-401852" b="-4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306329" r="-101852" b="-4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506329" r="-301852" b="-2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506329" r="-101852" b="-2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dirty="0">
                              <a:latin typeface="Cambria Math"/>
                            </a:rPr>
                            <a:t>2.56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606329" r="-301852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606329" r="-101852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6.76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41" t="-706329" r="-201852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706329" r="-101852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741" t="-706329" r="-1852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 have all we need now to determine that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∑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=−0.9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=3.6−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−0.9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=5.4</m:t>
                    </m:r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 algn="ctr">
                  <a:defRPr sz="2800"/>
                </a:pPr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So, the line of best fit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=−0.9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+5.4</m:t>
                    </m:r>
                  </m:oMath>
                </a14:m>
                <a:r>
                  <a:rPr sz="2800" dirty="0"/>
                  <a:t>. Figure 8 shows the graph of this line along with the given points.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73EDF-6A57-4926-931C-DFCDA3B45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99" y="5422327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B35960-6689-4450-8C78-138CF9570EC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Linear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A </a:t>
                </a:r>
                <a:r>
                  <a:rPr sz="2800" b="1"/>
                  <a:t>linear function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in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any function that can be written in the form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𝑚𝑥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 are real numbers.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𝑚𝑥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 is also called a </a:t>
                </a:r>
                <a:r>
                  <a:rPr sz="2800" b="1"/>
                  <a:t>first-degree polynomial function</a:t>
                </a:r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We also have all we need to determine the Pearson correlation coefficient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17.2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≈−0.970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fact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negative reflects the fact that the slope of the best-fitting line is negative, and the fact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relatively close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in magnitude means that this line of best fit is a reasonably good model of the behavior of the points.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08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the Line of Best Fit and 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Given the points graphed in Figure 9,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use linear regression to find and graph the line of best fit, and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Pearson correlation coefficient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FC9A27-0F5A-435A-A48A-7BBE08EAF7C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48" y="1082675"/>
            <a:ext cx="4401452" cy="440991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EF10F-3262-4535-B18E-5D8965B8F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The coordinates of the four graphed points are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averages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-values are thus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 </a:t>
                </a:r>
                <a:r>
                  <a:rPr sz="2800" dirty="0"/>
                  <a:t>and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which we use to construct tables of the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94339983"/>
                  </p:ext>
                </p:extLst>
              </p:nvPr>
            </p:nvGraphicFramePr>
            <p:xfrm>
              <a:off x="457200" y="1105523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9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sz="1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−1.5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−0.5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94339983"/>
                  </p:ext>
                </p:extLst>
              </p:nvPr>
            </p:nvGraphicFramePr>
            <p:xfrm>
              <a:off x="457200" y="1105523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9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108197" r="-10074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108197" r="-741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208197" r="-741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308197" r="-7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9784087"/>
                  </p:ext>
                </p:extLst>
              </p:nvPr>
            </p:nvGraphicFramePr>
            <p:xfrm>
              <a:off x="457200" y="1105523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10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sz="18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−2.75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9784087"/>
                  </p:ext>
                </p:extLst>
              </p:nvPr>
            </p:nvGraphicFramePr>
            <p:xfrm>
              <a:off x="457200" y="1105523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10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108197" r="-10074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108197" r="-741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308197" r="-7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will need to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so we make a third table leading to these sums.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899370323"/>
                  </p:ext>
                </p:extLst>
              </p:nvPr>
            </p:nvGraphicFramePr>
            <p:xfrm>
              <a:off x="457200" y="1105523"/>
              <a:ext cx="8229600" cy="34664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95211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11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−1.5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−1.875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−0.5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−2.75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7.5625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0.0625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∑</m:t>
                                </m:r>
                                <m:sSup>
                                  <m:sSup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𝛥</m:t>
                                        </m:r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sz="1600">
                                    <a:latin typeface="Cambria Math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∑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∑</m:t>
                              </m:r>
                              <m:sSup>
                                <m:sSup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𝛥</m:t>
                                      </m:r>
                                      <m:r>
                                        <a:rPr sz="16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600">
                                  <a:latin typeface="Cambria Math"/>
                                </a:rPr>
                                <m:t>=10.75</m:t>
                              </m:r>
                            </m:oMath>
                          </a14:m>
                          <a:r>
                            <a:rPr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899370323"/>
                  </p:ext>
                </p:extLst>
              </p:nvPr>
            </p:nvGraphicFramePr>
            <p:xfrm>
              <a:off x="457200" y="1105523"/>
              <a:ext cx="8229600" cy="34664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95211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11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104878" r="-401852" b="-4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104878" r="-301852" b="-4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41" t="-104878" r="-201852" b="-4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104878" r="-101852" b="-4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741" t="-104878" r="-1852" b="-4987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207407" r="-401852" b="-404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207407" r="-101852" b="-404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307407" r="-401852" b="-304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307407" r="-301852" b="-304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7.5625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0.0625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41" t="-608642" r="-201852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608642" r="-101852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741" t="-608642" r="-1852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 have all we need now to determine that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∑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0.5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=3.75−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2.5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endParaRPr lang="en-US" dirty="0"/>
              </a:p>
              <a:p>
                <a:pPr>
                  <a:defRPr sz="2800"/>
                </a:pPr>
                <a:r>
                  <a:rPr sz="2800" dirty="0"/>
                  <a:t>So, the line of best fit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=0.1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+3.5</m:t>
                    </m:r>
                  </m:oMath>
                </a14:m>
                <a:r>
                  <a:rPr sz="2800" dirty="0"/>
                  <a:t>. Figure 10 shows the graph of this line along with the given points.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607A7-4D04-4A13-8479-01D8B1266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00" y="5486400"/>
            <a:ext cx="1755800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0674AC-C6A7-42AF-8B85-C59A584802B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3293" y="1156493"/>
            <a:ext cx="4406107" cy="440610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 function cannot represent a vertical line (since it fails the vertical line test). Vertical lines can represent the graphs of equations, but not functions.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We also have all we need to determine the Pearson correlation coefficient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068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fact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positive reflects the fact that the slope of the best-fitting line is positive, but the fact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relatively close to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in magnitude means that this line is a poor model of the behavior of the data.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Graphing Linear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Graph the following linear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/>
              <a:t>Example 1: Graphing Linear Functions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is a line with a slope of </a:t>
                </a:r>
                <a:r>
                  <a:rPr lang="en-US" dirty="0">
                    <a:latin typeface="Cambria Math"/>
                  </a:rPr>
                  <a:t>3</a:t>
                </a:r>
                <a:r>
                  <a:rPr lang="en-US" dirty="0"/>
                  <a:t> and 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-intercept of </a:t>
                </a:r>
                <a:r>
                  <a:rPr lang="en-US" dirty="0">
                    <a:latin typeface="Cambria Math"/>
                  </a:rPr>
                  <a:t>2</a:t>
                </a:r>
                <a:r>
                  <a:rPr lang="en-US" dirty="0"/>
                  <a:t>. To graph the function, plot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/>
                          </a:rPr>
                          <m:t>, </m:t>
                        </m:r>
                        <m:r>
                          <a:rPr lang="ar-AE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locate another point on the line by moving up </a:t>
                </a:r>
                <a:r>
                  <a:rPr lang="en-US" dirty="0">
                    <a:latin typeface="Cambria Math"/>
                  </a:rPr>
                  <a:t>3</a:t>
                </a:r>
                <a:r>
                  <a:rPr lang="en-US" dirty="0"/>
                  <a:t> units and over to the right </a:t>
                </a:r>
                <a:r>
                  <a:rPr lang="en-US" dirty="0">
                    <a:latin typeface="Cambria Math"/>
                  </a:rPr>
                  <a:t>1</a:t>
                </a:r>
                <a:r>
                  <a:rPr lang="en-US" dirty="0"/>
                  <a:t> unit, giving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/>
                          </a:rPr>
                          <m:t>, </m:t>
                        </m:r>
                        <m:r>
                          <a:rPr lang="ar-AE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. Once these two points have been plotted, connecting them with a straight line completes the process.</a:t>
                </a:r>
              </a:p>
              <a:p>
                <a:pPr>
                  <a:defRPr sz="2800"/>
                </a:pP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3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Linear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sz="2800" b="1" dirty="0"/>
          </a:p>
          <a:p>
            <a:pPr>
              <a:defRPr sz="2800"/>
            </a:pPr>
            <a:r>
              <a:rPr dirty="0"/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1EF8C7F-AE7D-4FDA-B1CC-CA6BB1AF4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200" y="1143000"/>
            <a:ext cx="43434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5C70D2-58EB-446A-80C1-8AC695523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99" y="54102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 </a:t>
            </a:r>
            <a:r>
              <a:rPr lang="en-US" dirty="0"/>
              <a:t>Example 1: Graphing Linear Functions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sz="2800" dirty="0"/>
                  <a:t>The graph of the function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is a straight line with a slope of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and a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-intercept of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. A linear function with a slope of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is also called a </a:t>
                </a:r>
                <a:r>
                  <a:rPr lang="en-US" sz="2800" b="1" dirty="0"/>
                  <a:t>constant function</a:t>
                </a:r>
                <a:r>
                  <a:rPr lang="en-US" sz="2800" dirty="0"/>
                  <a:t>, as it turns any input into one </a:t>
                </a:r>
                <a:r>
                  <a:rPr lang="en-US" sz="2800"/>
                  <a:t>fixed constant</a:t>
                </a:r>
                <a:r>
                  <a:rPr lang="en-US"/>
                  <a:t>—</a:t>
                </a:r>
                <a:r>
                  <a:rPr lang="en-US" sz="2800"/>
                  <a:t>in </a:t>
                </a:r>
                <a:r>
                  <a:rPr lang="en-US" sz="2800" dirty="0"/>
                  <a:t>this case the number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. The graph of a constant function is always a horizontal line.</a:t>
                </a:r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 </a:t>
            </a:r>
            <a:r>
              <a:rPr lang="en-US" dirty="0"/>
              <a:t>Example 1: Graphing Linear Functions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68F3C6-6A3D-4EA9-9551-914F96044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574CA4-75F5-49DE-BC96-9397732E9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10200"/>
            <a:ext cx="157900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a Linear Function Given its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Find a formula for the linear function whose graph is given.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9C457EA-57AB-4521-BA7F-C3549DB5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4600" y="1638793"/>
            <a:ext cx="4038600" cy="403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7E104-D72D-458B-9DD2-9E944E955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399" y="54864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1403</Words>
  <Application>Microsoft Office PowerPoint</Application>
  <PresentationFormat>On-screen Show (4:3)</PresentationFormat>
  <Paragraphs>200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Cambria Math</vt:lpstr>
      <vt:lpstr>Office Theme</vt:lpstr>
      <vt:lpstr>Section 4.2</vt:lpstr>
      <vt:lpstr>Linear Functions</vt:lpstr>
      <vt:lpstr>Note:</vt:lpstr>
      <vt:lpstr>Example 1: Graphing Linear Functions</vt:lpstr>
      <vt:lpstr>Example 1: Graphing Linear Functions (cont.)</vt:lpstr>
      <vt:lpstr>Example 1: Graphing Linear Functions (cont.)</vt:lpstr>
      <vt:lpstr> Example 1: Graphing Linear Functions (cont.)</vt:lpstr>
      <vt:lpstr> Example 1: Graphing Linear Functions (cont.)</vt:lpstr>
      <vt:lpstr>Example 2: Finding a Linear Function Given its Graph</vt:lpstr>
      <vt:lpstr>Example 2: Finding a Linear Function Given its Graph (cont.)</vt:lpstr>
      <vt:lpstr>Example 3: Finding the Line of Best Fit and Correlation Coefficient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4: Finding the Line of Best Fit and Correlation Coefficient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141</cp:revision>
  <dcterms:created xsi:type="dcterms:W3CDTF">2013-04-26T14:43:13Z</dcterms:created>
  <dcterms:modified xsi:type="dcterms:W3CDTF">2021-11-02T13:42:01Z</dcterms:modified>
</cp:coreProperties>
</file>