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70" r:id="rId6"/>
    <p:sldId id="260" r:id="rId7"/>
    <p:sldId id="262" r:id="rId8"/>
    <p:sldId id="264" r:id="rId9"/>
    <p:sldId id="265" r:id="rId10"/>
    <p:sldId id="271" r:id="rId11"/>
    <p:sldId id="272" r:id="rId12"/>
    <p:sldId id="281" r:id="rId13"/>
    <p:sldId id="273" r:id="rId14"/>
    <p:sldId id="275" r:id="rId15"/>
    <p:sldId id="276" r:id="rId16"/>
    <p:sldId id="278" r:id="rId17"/>
    <p:sldId id="282" r:id="rId18"/>
    <p:sldId id="283" r:id="rId19"/>
    <p:sldId id="285" r:id="rId20"/>
    <p:sldId id="313" r:id="rId21"/>
    <p:sldId id="286" r:id="rId22"/>
    <p:sldId id="287" r:id="rId23"/>
    <p:sldId id="288" r:id="rId24"/>
    <p:sldId id="291" r:id="rId25"/>
    <p:sldId id="292" r:id="rId26"/>
    <p:sldId id="295" r:id="rId27"/>
    <p:sldId id="296" r:id="rId28"/>
    <p:sldId id="298" r:id="rId29"/>
    <p:sldId id="299" r:id="rId30"/>
    <p:sldId id="303" r:id="rId31"/>
    <p:sldId id="304" r:id="rId32"/>
    <p:sldId id="305" r:id="rId33"/>
    <p:sldId id="306" r:id="rId34"/>
    <p:sldId id="307" r:id="rId35"/>
    <p:sldId id="308" r:id="rId36"/>
    <p:sldId id="309" r:id="rId37"/>
    <p:sldId id="310" r:id="rId38"/>
    <p:sldId id="311" r:id="rId39"/>
    <p:sldId id="312"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97" d="100"/>
          <a:sy n="97" d="100"/>
        </p:scale>
        <p:origin x="180"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Quadratic Functions</a:t>
            </a:r>
          </a:p>
        </p:txBody>
      </p:sp>
      <p:sp>
        <p:nvSpPr>
          <p:cNvPr id="3" name="Title 2"/>
          <p:cNvSpPr>
            <a:spLocks noGrp="1"/>
          </p:cNvSpPr>
          <p:nvPr>
            <p:ph type="title"/>
          </p:nvPr>
        </p:nvSpPr>
        <p:spPr/>
        <p:txBody>
          <a:bodyPr/>
          <a:lstStyle/>
          <a:p>
            <a:r>
              <a:rPr dirty="0"/>
              <a:t>Section </a:t>
            </a:r>
            <a:r>
              <a:rPr lang="en-US" dirty="0"/>
              <a:t>4</a:t>
            </a:r>
            <a:r>
              <a:rPr dirty="0"/>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Vertex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ar-AE" sz="2800" dirty="0"/>
                  <a:t>, </a:t>
                </a:r>
                <a:r>
                  <a:rPr lang="en-US" sz="2800" dirty="0"/>
                  <a:t>the graph of </a:t>
                </a:r>
                <a14:m>
                  <m:oMath xmlns:m="http://schemas.openxmlformats.org/officeDocument/2006/math">
                    <m:r>
                      <a:rPr lang="en-US">
                        <a:latin typeface="Cambria Math" panose="02040503050406030204" pitchFamily="18" charset="0"/>
                      </a:rPr>
                      <m:t>𝑓</m:t>
                    </m:r>
                  </m:oMath>
                </a14:m>
                <a:r>
                  <a:rPr lang="en-US" sz="2800" dirty="0"/>
                  <a:t> is a parabola with a vertex given by</a:t>
                </a:r>
              </a:p>
              <a:p>
                <a:pPr algn="ctr">
                  <a:defRPr sz="2800"/>
                </a:pP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e>
                        </m:func>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oMath>
                </a14:m>
                <a:r>
                  <a:rPr lang="en-US" sz="2800" dirty="0"/>
                  <a:t>.</a:t>
                </a:r>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Vertex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vertex of the following quadratic functions using the vertex formula.</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+8</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of the vertex is simple, use substitution to find the </a:t>
                </a:r>
                <a14:m>
                  <m:oMath xmlns:m="http://schemas.openxmlformats.org/officeDocument/2006/math">
                    <m:r>
                      <a:rPr>
                        <a:latin typeface="Cambria Math" panose="02040503050406030204" pitchFamily="18" charset="0"/>
                      </a:rPr>
                      <m:t>𝑦</m:t>
                    </m:r>
                  </m:oMath>
                </a14:m>
                <a:r>
                  <a:rPr sz="2800" dirty="0"/>
                  <a:t>-coordinate.</a:t>
                </a:r>
              </a:p>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is complicated, use the explicit formula (the right</a:t>
                </a:r>
                <a:r>
                  <a:rPr lang="en-US" sz="2800" dirty="0"/>
                  <a:t>-</a:t>
                </a:r>
                <a:r>
                  <a:rPr sz="2800" dirty="0"/>
                  <a:t>hand form in the vertex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14:m>
                  <m:oMath xmlns:m="http://schemas.openxmlformats.org/officeDocument/2006/math">
                    <m:r>
                      <a:rPr>
                        <a:latin typeface="Cambria Math" panose="02040503050406030204" pitchFamily="18" charset="0"/>
                      </a:rPr>
                      <m:t>𝑥</m:t>
                    </m:r>
                  </m:oMath>
                </a14:m>
                <a:r>
                  <a:rPr sz="2800" dirty="0"/>
                  <a:t>-coordinate of the vertex</a:t>
                </a:r>
                <a:r>
                  <a:rPr lang="en-US" sz="2800" dirty="0"/>
                  <a:t>.</a:t>
                </a: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501305225"/>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pPr algn="l">
                            <a:defRPr sz="1800"/>
                          </a:pPr>
                          <a:r>
                            <a:rPr sz="2800" dirty="0"/>
                            <a:t>​</a:t>
                          </a:r>
                          <a14:m>
                            <m:oMath xmlns:m="http://schemas.openxmlformats.org/officeDocument/2006/math">
                              <m:r>
                                <a:rPr sz="2800">
                                  <a:latin typeface="Cambria Math"/>
                                </a:rPr>
                                <m:t>1</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8</m:t>
                              </m:r>
                            </m:oMath>
                          </a14:m>
                          <a:endParaRPr sz="2800" dirty="0"/>
                        </a:p>
                      </a:txBody>
                      <a:tcPr anchor="ctr"/>
                    </a:tc>
                    <a:tc>
                      <a:txBody>
                        <a:bodyPr/>
                        <a:lstStyle/>
                        <a:p>
                          <a:pPr algn="l">
                            <a:defRPr sz="1100" b="1"/>
                          </a:pPr>
                          <a:r>
                            <a:rPr sz="2800" b="0" dirty="0"/>
                            <a:t>Note that the value of </a:t>
                          </a:r>
                          <a14:m>
                            <m:oMath xmlns:m="http://schemas.openxmlformats.org/officeDocument/2006/math">
                              <m:r>
                                <a:rPr sz="2800" b="0" i="1">
                                  <a:latin typeface="Cambria Math"/>
                                </a:rPr>
                                <m:t>𝑎</m:t>
                              </m:r>
                            </m:oMath>
                          </a14:m>
                          <a:r>
                            <a:rPr sz="2800" b="0" dirty="0"/>
                            <a:t> is </a:t>
                          </a:r>
                          <a:r>
                            <a:rPr sz="2800" b="0" dirty="0">
                              <a:latin typeface="Cambria Math"/>
                            </a:rPr>
                            <a:t>1</a:t>
                          </a:r>
                          <a:r>
                            <a:rPr sz="2800" b="0" dirty="0"/>
                            <a:t>.</a:t>
                          </a:r>
                        </a:p>
                      </a:txBody>
                      <a:tcPr anchor="ct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m:t>
                                  </m:r>
                                  <m:r>
                                    <a:rPr lang="en-US" sz="2800" b="0" i="1" smtClean="0">
                                      <a:latin typeface="Cambria Math" panose="02040503050406030204" pitchFamily="18" charset="0"/>
                                    </a:rPr>
                                    <m:t>4</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1</m:t>
                                      </m:r>
                                    </m:e>
                                  </m:d>
                                </m:den>
                              </m:f>
                              <m:r>
                                <a:rPr lang="ar-AE" sz="2800">
                                  <a:latin typeface="Cambria Math"/>
                                </a:rPr>
                                <m:t>=</m:t>
                              </m:r>
                              <m:r>
                                <a:rPr lang="ar-AE" sz="2800">
                                  <a:latin typeface="Cambria Math"/>
                                </a:rPr>
                                <m:t>2</m:t>
                              </m:r>
                            </m:oMath>
                          </a14:m>
                          <a:endParaRPr sz="2800" dirty="0"/>
                        </a:p>
                      </a:txBody>
                      <a:tcPr anchor="ctr"/>
                    </a:tc>
                    <a:tc>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and </a:t>
                          </a:r>
                          <a14:m>
                            <m:oMath xmlns:m="http://schemas.openxmlformats.org/officeDocument/2006/math">
                              <m:r>
                                <a:rPr sz="2800" b="0" i="1">
                                  <a:latin typeface="Cambria Math"/>
                                </a:rPr>
                                <m:t>𝑏</m:t>
                              </m:r>
                            </m:oMath>
                          </a14:m>
                          <a:r>
                            <a:rPr sz="2800" b="0" dirty="0"/>
                            <a:t> into the formula and simplify.</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501305225"/>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endParaRPr lang="en-US"/>
                        </a:p>
                      </a:txBody>
                      <a:tcPr anchor="ctr">
                        <a:blipFill>
                          <a:blip r:embed="rId3"/>
                          <a:stretch>
                            <a:fillRect t="-3960" r="-157537" b="-182178"/>
                          </a:stretch>
                        </a:blipFill>
                      </a:tcPr>
                    </a:tc>
                    <a:tc>
                      <a:txBody>
                        <a:bodyPr/>
                        <a:lstStyle/>
                        <a:p>
                          <a:endParaRPr lang="en-US"/>
                        </a:p>
                      </a:txBody>
                      <a:tcPr anchor="ctr">
                        <a:blipFill>
                          <a:blip r:embed="rId3"/>
                          <a:stretch>
                            <a:fillRect l="-63477" t="-3960" b="-182178"/>
                          </a:stretch>
                        </a:blipFill>
                      </a:tcPr>
                    </a:tc>
                    <a:extLst>
                      <a:ext uri="{0D108BD9-81ED-4DB2-BD59-A6C34878D82A}">
                        <a16:rowId xmlns:a16="http://schemas.microsoft.com/office/drawing/2014/main" val="10000"/>
                      </a:ext>
                    </a:extLst>
                  </a:tr>
                  <a:tr h="944880">
                    <a:tc>
                      <a:txBody>
                        <a:bodyPr/>
                        <a:lstStyle/>
                        <a:p>
                          <a:endParaRPr lang="en-US"/>
                        </a:p>
                      </a:txBody>
                      <a:tcPr anchor="ctr">
                        <a:blipFill>
                          <a:blip r:embed="rId3"/>
                          <a:stretch>
                            <a:fillRect t="-67308" r="-157537" b="-17949"/>
                          </a:stretch>
                        </a:blipFill>
                      </a:tcPr>
                    </a:tc>
                    <a:tc>
                      <a:txBody>
                        <a:bodyPr/>
                        <a:lstStyle/>
                        <a:p>
                          <a:endParaRPr lang="en-US"/>
                        </a:p>
                      </a:txBody>
                      <a:tcPr anchor="ctr">
                        <a:blipFill>
                          <a:blip r:embed="rId3"/>
                          <a:stretch>
                            <a:fillRect l="-63477" t="-67308" b="-1794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At this point, we need to decide how to find the </a:t>
                </a:r>
                <a:br>
                  <a:rPr lang="en-US" sz="2800" dirty="0"/>
                </a:br>
                <a14:m>
                  <m:oMath xmlns:m="http://schemas.openxmlformats.org/officeDocument/2006/math">
                    <m:r>
                      <a:rPr lang="en-US">
                        <a:latin typeface="Cambria Math" panose="02040503050406030204" pitchFamily="18" charset="0"/>
                      </a:rPr>
                      <m:t>𝑦</m:t>
                    </m:r>
                  </m:oMath>
                </a14:m>
                <a:r>
                  <a:rPr lang="en-US" sz="2800" dirty="0"/>
                  <a:t>-coordinate. Since the </a:t>
                </a:r>
                <a14:m>
                  <m:oMath xmlns:m="http://schemas.openxmlformats.org/officeDocument/2006/math">
                    <m:r>
                      <a:rPr lang="en-US">
                        <a:latin typeface="Cambria Math" panose="02040503050406030204" pitchFamily="18" charset="0"/>
                      </a:rPr>
                      <m:t>𝑥</m:t>
                    </m:r>
                  </m:oMath>
                </a14:m>
                <a:r>
                  <a:rPr lang="en-US" sz="2800" dirty="0"/>
                  <a:t>-coordinate is an integer, substitute it directly into the original equation, finding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oMath>
                </a14:m>
                <a:r>
                  <a:rPr lang="ar-AE" sz="2800" dirty="0"/>
                  <a:t>.</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8</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e>
                      </m:phant>
                      <m:r>
                        <a:rPr lang="ar-AE">
                          <a:latin typeface="Cambria Math" panose="02040503050406030204" pitchFamily="18" charset="0"/>
                        </a:rPr>
                        <m:t>=</m:t>
                      </m:r>
                      <m:r>
                        <a:rPr lang="ar-AE">
                          <a:latin typeface="Cambria Math" panose="02040503050406030204" pitchFamily="18" charset="0"/>
                        </a:rPr>
                        <m:t>4</m:t>
                      </m:r>
                    </m:oMath>
                  </m:oMathPara>
                </a14:m>
                <a:endParaRPr lang="ar-AE" sz="2800" dirty="0"/>
              </a:p>
              <a:p>
                <a:pPr>
                  <a:defRPr sz="2800"/>
                </a:pPr>
                <a:r>
                  <a:rPr lang="ar-AE" dirty="0"/>
                  <a:t>​</a:t>
                </a:r>
                <a:r>
                  <a:rPr lang="en-US" sz="2800" dirty="0"/>
                  <a:t>Thus, the vertex of the graph of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m:rPr>
                            <m:nor/>
                          </m:rPr>
                          <a:rPr lang="en-US" b="0" i="0" smtClean="0"/>
                          <m:t>,</m:t>
                        </m:r>
                        <m:r>
                          <a:rPr lang="ar-AE">
                            <a:latin typeface="Cambria Math" panose="02040503050406030204" pitchFamily="18" charset="0"/>
                          </a:rPr>
                          <m:t>4</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Again, begin by finding the </a:t>
                </a:r>
                <a14:m>
                  <m:oMath xmlns:m="http://schemas.openxmlformats.org/officeDocument/2006/math">
                    <m:r>
                      <a:rPr>
                        <a:latin typeface="Cambria Math" panose="02040503050406030204" pitchFamily="18" charset="0"/>
                      </a:rPr>
                      <m:t>𝑥</m:t>
                    </m:r>
                  </m:oMath>
                </a14:m>
                <a:r>
                  <a:rPr sz="2800"/>
                  <a:t>-coordinate of the vertex.</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9909285"/>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pPr algn="l">
                            <a:defRPr sz="1800"/>
                          </a:pPr>
                          <a:r>
                            <a:rPr lang="ar-AE" sz="2800" dirty="0"/>
                            <a:t>​</a:t>
                          </a:r>
                          <a14:m>
                            <m:oMath xmlns:m="http://schemas.openxmlformats.org/officeDocument/2006/math">
                              <m:r>
                                <a:rPr lang="ar-AE" sz="2800">
                                  <a:latin typeface="Cambria Math"/>
                                </a:rPr>
                                <m:t>3</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2</m:t>
                                  </m:r>
                                </m:sup>
                              </m:sSup>
                              <m:r>
                                <a:rPr lang="ar-AE" sz="2800">
                                  <a:latin typeface="Cambria Math"/>
                                </a:rPr>
                                <m:t>+</m:t>
                              </m:r>
                              <m:r>
                                <a:rPr lang="ar-AE" sz="2800">
                                  <a:latin typeface="Cambria Math"/>
                                </a:rPr>
                                <m:t>5</m:t>
                              </m:r>
                              <m:r>
                                <a:rPr lang="ar-AE" sz="2800">
                                  <a:latin typeface="Cambria Math"/>
                                </a:rPr>
                                <m:t>𝑥</m:t>
                              </m:r>
                              <m:r>
                                <a:rPr lang="ar-AE" sz="2800">
                                  <a:latin typeface="Cambria Math"/>
                                </a:rPr>
                                <m:t>−</m:t>
                              </m:r>
                              <m:r>
                                <a:rPr lang="ar-AE" sz="2800">
                                  <a:latin typeface="Cambria Math"/>
                                </a:rPr>
                                <m:t>1</m:t>
                              </m:r>
                              <m:r>
                                <a:rPr lang="ar-AE" sz="2800" b="0" i="0" smtClean="0">
                                  <a:latin typeface="Cambria Math" panose="02040503050406030204" pitchFamily="18" charset="0"/>
                                </a:rPr>
                                <m:t>=</m:t>
                              </m:r>
                              <m:r>
                                <a:rPr lang="en-US" sz="2800" b="0" i="0" smtClean="0">
                                  <a:latin typeface="Cambria Math" panose="02040503050406030204" pitchFamily="18" charset="0"/>
                                </a:rPr>
                                <m:t>0</m:t>
                              </m:r>
                            </m:oMath>
                          </a14:m>
                          <a:endParaRPr sz="2800" dirty="0"/>
                        </a:p>
                      </a:txBody>
                      <a:tcPr/>
                    </a:tc>
                    <a:tc rowSpan="2">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and </a:t>
                          </a:r>
                          <a14:m>
                            <m:oMath xmlns:m="http://schemas.openxmlformats.org/officeDocument/2006/math">
                              <m:r>
                                <a:rPr sz="2800" b="0" i="1">
                                  <a:latin typeface="Cambria Math"/>
                                </a:rPr>
                                <m:t>𝑏</m:t>
                              </m:r>
                            </m:oMath>
                          </a14:m>
                          <a:r>
                            <a:rPr sz="2800" b="0" dirty="0"/>
                            <a:t> into the formula and simplify.</a:t>
                          </a:r>
                        </a:p>
                      </a:txBody>
                      <a:tcPr anchor="b"/>
                    </a:tc>
                    <a:extLst>
                      <a:ext uri="{0D108BD9-81ED-4DB2-BD59-A6C34878D82A}">
                        <a16:rowId xmlns:a16="http://schemas.microsoft.com/office/drawing/2014/main" val="10000"/>
                      </a:ext>
                    </a:extLst>
                  </a:tr>
                  <a:tr h="835152">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5</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3</m:t>
                                      </m:r>
                                    </m:e>
                                  </m:d>
                                </m:den>
                              </m:f>
                              <m:r>
                                <a:rPr lang="ar-AE" sz="2800">
                                  <a:latin typeface="Cambria Math"/>
                                </a:rPr>
                                <m:t>=−</m:t>
                              </m:r>
                              <m:f>
                                <m:fPr>
                                  <m:ctrlPr>
                                    <a:rPr lang="ar-AE" sz="2800" i="1">
                                      <a:latin typeface="Cambria Math" panose="02040503050406030204" pitchFamily="18" charset="0"/>
                                    </a:rPr>
                                  </m:ctrlPr>
                                </m:fPr>
                                <m:num>
                                  <m:r>
                                    <a:rPr lang="ar-AE" sz="2800">
                                      <a:latin typeface="Cambria Math"/>
                                    </a:rPr>
                                    <m:t>5</m:t>
                                  </m:r>
                                </m:num>
                                <m:den>
                                  <m:r>
                                    <a:rPr lang="ar-AE" sz="2800">
                                      <a:latin typeface="Cambria Math"/>
                                    </a:rPr>
                                    <m:t>6</m:t>
                                  </m:r>
                                </m:den>
                              </m:f>
                            </m:oMath>
                          </a14:m>
                          <a:endParaRPr sz="2800" dirty="0"/>
                        </a:p>
                      </a:txBody>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9909285"/>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endParaRPr lang="en-US"/>
                        </a:p>
                      </a:txBody>
                      <a:tcPr>
                        <a:blipFill>
                          <a:blip r:embed="rId3"/>
                          <a:stretch>
                            <a:fillRect r="-128762" b="-164356"/>
                          </a:stretch>
                        </a:blipFill>
                      </a:tcPr>
                    </a:tc>
                    <a:tc rowSpan="2">
                      <a:txBody>
                        <a:bodyPr/>
                        <a:lstStyle/>
                        <a:p>
                          <a:endParaRPr lang="en-US"/>
                        </a:p>
                      </a:txBody>
                      <a:tcPr anchor="b">
                        <a:blipFill>
                          <a:blip r:embed="rId3"/>
                          <a:stretch>
                            <a:fillRect l="-77663" b="-12185"/>
                          </a:stretch>
                        </a:blipFill>
                      </a:tcPr>
                    </a:tc>
                    <a:extLst>
                      <a:ext uri="{0D108BD9-81ED-4DB2-BD59-A6C34878D82A}">
                        <a16:rowId xmlns:a16="http://schemas.microsoft.com/office/drawing/2014/main" val="10000"/>
                      </a:ext>
                    </a:extLst>
                  </a:tr>
                  <a:tr h="835152">
                    <a:tc>
                      <a:txBody>
                        <a:bodyPr/>
                        <a:lstStyle/>
                        <a:p>
                          <a:endParaRPr lang="en-US"/>
                        </a:p>
                      </a:txBody>
                      <a:tcPr>
                        <a:blipFill>
                          <a:blip r:embed="rId3"/>
                          <a:stretch>
                            <a:fillRect t="-73723" r="-128762" b="-21168"/>
                          </a:stretch>
                        </a:blipFill>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lang="en-US" dirty="0"/>
                  <a:t>​</a:t>
                </a:r>
                <a:r>
                  <a:rPr lang="en-US" sz="2800" dirty="0"/>
                  <a:t>Here, the </a:t>
                </a:r>
                <a14:m>
                  <m:oMath xmlns:m="http://schemas.openxmlformats.org/officeDocument/2006/math">
                    <m:r>
                      <a:rPr lang="en-US">
                        <a:latin typeface="Cambria Math" panose="02040503050406030204" pitchFamily="18" charset="0"/>
                      </a:rPr>
                      <m:t>𝑥</m:t>
                    </m:r>
                  </m:oMath>
                </a14:m>
                <a:r>
                  <a:rPr lang="en-US" sz="2800" dirty="0"/>
                  <a:t>-coordinate is a fraction, so substituting it into the original equation leads to messy calculations. Instead, use the explicit formula to find the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𝑦</m:t>
                    </m:r>
                  </m:oMath>
                </a14:m>
                <a:r>
                  <a:rPr lang="en-US" sz="2800" dirty="0"/>
                  <a:t>-coordinate.</a:t>
                </a:r>
              </a:p>
              <a:p>
                <a:r>
                  <a:rPr lang="en-US" dirty="0"/>
                  <a:t>​</a:t>
                </a:r>
              </a:p>
              <a:p>
                <a:endParaRPr lang="en-US" dirty="0"/>
              </a:p>
              <a:p>
                <a:endParaRPr lang="en-US" dirty="0"/>
              </a:p>
              <a:p>
                <a:endParaRPr lang="en-US" dirty="0"/>
              </a:p>
              <a:p>
                <a:endParaRPr lang="en-US" sz="1800" dirty="0"/>
              </a:p>
              <a:p>
                <a:r>
                  <a:rPr lang="en-US" dirty="0"/>
                  <a:t>Thus, the vertex of the graph of </a:t>
                </a:r>
                <a14:m>
                  <m:oMath xmlns:m="http://schemas.openxmlformats.org/officeDocument/2006/math">
                    <m:r>
                      <a:rPr lang="en-US" smtClean="0">
                        <a:latin typeface="Cambria Math" panose="02040503050406030204" pitchFamily="18" charset="0"/>
                      </a:rPr>
                      <m:t>𝑔</m:t>
                    </m:r>
                    <m:r>
                      <a:rPr lang="en-US"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dirty="0"/>
                  <a:t> </a:t>
                </a:r>
                <a:r>
                  <a:rPr lang="en-US" dirty="0"/>
                  <a:t>is </a:t>
                </a:r>
                <a14:m>
                  <m:oMath xmlns:m="http://schemas.openxmlformats.org/officeDocument/2006/math">
                    <m:d>
                      <m:dPr>
                        <m:ctrlPr>
                          <a:rPr lang="ar-AE" i="1" smtClean="0">
                            <a:latin typeface="Cambria Math" panose="02040503050406030204" pitchFamily="18" charset="0"/>
                          </a:rPr>
                        </m:ctrlPr>
                      </m:dPr>
                      <m:e>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37</m:t>
                            </m:r>
                          </m:num>
                          <m:den>
                            <m:r>
                              <a:rPr lang="en-US" b="0" i="1" smtClean="0">
                                <a:latin typeface="Cambria Math" panose="02040503050406030204" pitchFamily="18" charset="0"/>
                              </a:rPr>
                              <m:t>12</m:t>
                            </m:r>
                          </m:den>
                        </m:f>
                      </m:e>
                    </m:d>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697051181"/>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
                                        <a:rPr sz="2800">
                                          <a:latin typeface="Cambria Math"/>
                                        </a:rPr>
                                        <m:t>3</m:t>
                                      </m:r>
                                    </m:e>
                                  </m:d>
                                  <m:d>
                                    <m:dPr>
                                      <m:ctrlPr>
                                        <a:rPr sz="2800" i="1">
                                          <a:latin typeface="Cambria Math" panose="02040503050406030204" pitchFamily="18" charset="0"/>
                                        </a:rPr>
                                      </m:ctrlPr>
                                    </m:dPr>
                                    <m:e>
                                      <m:r>
                                        <a:rPr sz="2800">
                                          <a:latin typeface="Cambria Math"/>
                                        </a:rPr>
                                        <m:t>−</m:t>
                                      </m:r>
                                      <m:r>
                                        <a:rPr sz="2800">
                                          <a:latin typeface="Cambria Math"/>
                                        </a:rPr>
                                        <m:t>1</m:t>
                                      </m:r>
                                    </m:e>
                                  </m: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num>
                                <m:den>
                                  <m:r>
                                    <a:rPr sz="2800">
                                      <a:latin typeface="Cambria Math"/>
                                    </a:rPr>
                                    <m:t>4</m:t>
                                  </m:r>
                                  <m:d>
                                    <m:dPr>
                                      <m:ctrlPr>
                                        <a:rPr sz="2800" i="1">
                                          <a:latin typeface="Cambria Math" panose="02040503050406030204" pitchFamily="18" charset="0"/>
                                        </a:rPr>
                                      </m:ctrlPr>
                                    </m:dPr>
                                    <m:e>
                                      <m:r>
                                        <a:rPr sz="2800">
                                          <a:latin typeface="Cambria Math"/>
                                        </a:rPr>
                                        <m:t>3</m:t>
                                      </m:r>
                                    </m:e>
                                  </m:d>
                                </m:den>
                              </m:f>
                            </m:oMath>
                          </a14:m>
                          <a:endParaRPr sz="2800" dirty="0"/>
                        </a:p>
                      </a:txBody>
                      <a:tcPr/>
                    </a:tc>
                    <a:tc rowSpan="2">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t>
                          </a:r>
                          <a14:m>
                            <m:oMath xmlns:m="http://schemas.openxmlformats.org/officeDocument/2006/math">
                              <m:r>
                                <a:rPr sz="2800" b="0" i="1">
                                  <a:latin typeface="Cambria Math"/>
                                </a:rPr>
                                <m:t>𝑏</m:t>
                              </m:r>
                            </m:oMath>
                          </a14:m>
                          <a:r>
                            <a:rPr sz="2800" b="0" dirty="0"/>
                            <a:t> and </a:t>
                          </a:r>
                          <a14:m>
                            <m:oMath xmlns:m="http://schemas.openxmlformats.org/officeDocument/2006/math">
                              <m:r>
                                <a:rPr sz="2800" b="0" i="1" u="none">
                                  <a:latin typeface="Cambria Math"/>
                                </a:rPr>
                                <m:t>𝑐</m:t>
                              </m:r>
                            </m:oMath>
                          </a14:m>
                          <a:r>
                            <a:rPr sz="2800" b="0" i="1" u="none" dirty="0"/>
                            <a:t> </a:t>
                          </a:r>
                          <a:r>
                            <a:rPr sz="2800" b="0" dirty="0"/>
                            <a:t>into the formula and simplify.</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m:t>
                                  </m:r>
                                  <m:r>
                                    <a:rPr sz="2800">
                                      <a:latin typeface="Cambria Math"/>
                                    </a:rPr>
                                    <m:t>12</m:t>
                                  </m:r>
                                  <m:r>
                                    <a:rPr sz="2800">
                                      <a:latin typeface="Cambria Math"/>
                                    </a:rPr>
                                    <m:t>−</m:t>
                                  </m:r>
                                  <m:r>
                                    <a:rPr sz="2800">
                                      <a:latin typeface="Cambria Math"/>
                                    </a:rPr>
                                    <m:t>25</m:t>
                                  </m:r>
                                </m:num>
                                <m:den>
                                  <m:r>
                                    <a:rPr sz="2800">
                                      <a:latin typeface="Cambria Math"/>
                                    </a:rPr>
                                    <m:t>12</m:t>
                                  </m:r>
                                </m:den>
                              </m:f>
                            </m:oMath>
                          </a14:m>
                          <a:endParaRPr sz="2800" dirty="0"/>
                        </a:p>
                      </a:txBody>
                      <a:tcPr/>
                    </a:tc>
                    <a:tc vMerge="1">
                      <a:txBody>
                        <a:bodyPr/>
                        <a:lstStyle/>
                        <a:p>
                          <a:pPr algn="l"/>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37</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697051181"/>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00799">
                    <a:tc>
                      <a:txBody>
                        <a:bodyPr/>
                        <a:lstStyle/>
                        <a:p>
                          <a:endParaRPr lang="en-US"/>
                        </a:p>
                      </a:txBody>
                      <a:tcPr>
                        <a:blipFill>
                          <a:blip r:embed="rId3"/>
                          <a:stretch>
                            <a:fillRect t="-6870" r="-113144" b="-200763"/>
                          </a:stretch>
                        </a:blipFill>
                      </a:tcPr>
                    </a:tc>
                    <a:tc rowSpan="2">
                      <a:txBody>
                        <a:bodyPr/>
                        <a:lstStyle/>
                        <a:p>
                          <a:endParaRPr lang="en-US"/>
                        </a:p>
                      </a:txBody>
                      <a:tcPr>
                        <a:blipFill>
                          <a:blip r:embed="rId3"/>
                          <a:stretch>
                            <a:fillRect l="-88383" t="-3516" b="-53906"/>
                          </a:stretch>
                        </a:blipFill>
                      </a:tcPr>
                    </a:tc>
                    <a:extLst>
                      <a:ext uri="{0D108BD9-81ED-4DB2-BD59-A6C34878D82A}">
                        <a16:rowId xmlns:a16="http://schemas.microsoft.com/office/drawing/2014/main" val="10000"/>
                      </a:ext>
                    </a:extLst>
                  </a:tr>
                  <a:tr h="756793">
                    <a:tc>
                      <a:txBody>
                        <a:bodyPr/>
                        <a:lstStyle/>
                        <a:p>
                          <a:endParaRPr lang="en-US"/>
                        </a:p>
                      </a:txBody>
                      <a:tcPr>
                        <a:blipFill>
                          <a:blip r:embed="rId3"/>
                          <a:stretch>
                            <a:fillRect t="-112000" r="-113144" b="-110400"/>
                          </a:stretch>
                        </a:blipFill>
                      </a:tcPr>
                    </a:tc>
                    <a:tc vMerge="1">
                      <a:txBody>
                        <a:bodyPr/>
                        <a:lstStyle/>
                        <a:p>
                          <a:pPr algn="l"/>
                          <a:endParaRPr sz="2800" dirty="0"/>
                        </a:p>
                      </a:txBody>
                      <a:tcPr/>
                    </a:tc>
                    <a:extLst>
                      <a:ext uri="{0D108BD9-81ED-4DB2-BD59-A6C34878D82A}">
                        <a16:rowId xmlns:a16="http://schemas.microsoft.com/office/drawing/2014/main" val="10001"/>
                      </a:ext>
                    </a:extLst>
                  </a:tr>
                  <a:tr h="756793">
                    <a:tc>
                      <a:txBody>
                        <a:bodyPr/>
                        <a:lstStyle/>
                        <a:p>
                          <a:endParaRPr lang="en-US"/>
                        </a:p>
                      </a:txBody>
                      <a:tcPr>
                        <a:blipFill>
                          <a:blip r:embed="rId3"/>
                          <a:stretch>
                            <a:fillRect t="-213710" r="-113144" b="-11290"/>
                          </a:stretch>
                        </a:blipFill>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a Quadratic Function Given </a:t>
            </a:r>
            <a:r>
              <a:rPr lang="en-US" dirty="0"/>
              <a:t>I</a:t>
            </a:r>
            <a:r>
              <a:rPr dirty="0"/>
              <a:t>ts Graph</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a formula for the quadratic function whose graph is given in Figure 7.</a:t>
            </a:r>
          </a:p>
          <a:p>
            <a:pPr marL="514350" indent="-514350">
              <a:buFont typeface="+mj-lt"/>
              <a:buAutoNum type="alphaLcPeriod" startAt="2"/>
              <a:defRPr sz="2800"/>
            </a:pPr>
            <a:r>
              <a:rPr dirty="0"/>
              <a:t>​</a:t>
            </a:r>
            <a:r>
              <a:rPr sz="2800" dirty="0"/>
              <a:t>Use the formula to determine the coordinates of the parabol</a:t>
            </a:r>
            <a:r>
              <a:rPr lang="en-US" sz="2800" dirty="0"/>
              <a:t>a’s</a:t>
            </a:r>
            <a:r>
              <a:rPr sz="2800" dirty="0"/>
              <a:t> vertex.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p:pic>
        <p:nvPicPr>
          <p:cNvPr id="5" name="Content Placeholder 4">
            <a:extLst>
              <a:ext uri="{FF2B5EF4-FFF2-40B4-BE49-F238E27FC236}">
                <a16:creationId xmlns:a16="http://schemas.microsoft.com/office/drawing/2014/main" id="{7B95551D-246E-4219-8499-2DD545D17D1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3A17EABA-75EF-437D-A713-274878A76AB1}"/>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graph indicates that the parabola has </a:t>
                </a:r>
                <a:br>
                  <a:rPr lang="en-US" sz="2800" dirty="0"/>
                </a:b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−1</m:t>
                    </m:r>
                  </m:oMath>
                </a14:m>
                <a:r>
                  <a:rPr sz="2800" dirty="0"/>
                  <a:t> and </a:t>
                </a:r>
                <a:r>
                  <a:rPr sz="2800" dirty="0">
                    <a:latin typeface="Cambria Math"/>
                  </a:rPr>
                  <a:t>2</a:t>
                </a:r>
                <a:r>
                  <a:rPr sz="2800" dirty="0"/>
                  <a:t>, so we know that the quadratic function corresponding to this graph can be factored as</a:t>
                </a:r>
                <a:r>
                  <a:rPr lang="en-US" sz="2800" dirty="0"/>
                  <a:t> follows.</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A </a:t>
                </a:r>
                <a:r>
                  <a:rPr sz="2800" b="1"/>
                  <a:t>quadratic function</a:t>
                </a:r>
                <a:r>
                  <a:rPr sz="2800"/>
                  <a:t> </a:t>
                </a:r>
                <a14:m>
                  <m:oMath xmlns:m="http://schemas.openxmlformats.org/officeDocument/2006/math">
                    <m:r>
                      <a:rPr>
                        <a:latin typeface="Cambria Math" panose="02040503050406030204" pitchFamily="18" charset="0"/>
                      </a:rPr>
                      <m:t>𝑓</m:t>
                    </m:r>
                  </m:oMath>
                </a14:m>
                <a:r>
                  <a:rPr sz="2800"/>
                  <a:t> in the variable </a:t>
                </a:r>
                <a14:m>
                  <m:oMath xmlns:m="http://schemas.openxmlformats.org/officeDocument/2006/math">
                    <m:r>
                      <a:rPr>
                        <a:latin typeface="Cambria Math" panose="02040503050406030204" pitchFamily="18" charset="0"/>
                      </a:rPr>
                      <m:t>𝑥</m:t>
                    </m:r>
                  </m:oMath>
                </a14:m>
                <a:r>
                  <a:rPr sz="2800"/>
                  <a:t>, also known as a </a:t>
                </a:r>
                <a:r>
                  <a:rPr sz="2800" b="1"/>
                  <a:t>second-degree polynomial function</a:t>
                </a:r>
                <a:r>
                  <a:rPr sz="2800"/>
                  <a:t>, is any function that can be written in the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oMath>
                </a14:m>
                <a:r>
                  <a:rPr sz="2800"/>
                  <a:t>, where </a:t>
                </a:r>
                <a14:m>
                  <m:oMath xmlns:m="http://schemas.openxmlformats.org/officeDocument/2006/math">
                    <m:r>
                      <a:rPr>
                        <a:latin typeface="Cambria Math" panose="02040503050406030204" pitchFamily="18" charset="0"/>
                      </a:rPr>
                      <m:t>𝑎</m:t>
                    </m:r>
                  </m:oMath>
                </a14:m>
                <a:r>
                  <a:rPr sz="2800"/>
                  <a:t>, </a:t>
                </a:r>
                <a14:m>
                  <m:oMath xmlns:m="http://schemas.openxmlformats.org/officeDocument/2006/math">
                    <m:r>
                      <a:rPr>
                        <a:latin typeface="Cambria Math" panose="02040503050406030204" pitchFamily="18" charset="0"/>
                      </a:rPr>
                      <m:t>𝑏</m:t>
                    </m:r>
                  </m:oMath>
                </a14:m>
                <a:r>
                  <a:rPr sz="2800"/>
                  <a:t>, and </a:t>
                </a:r>
                <a14:m>
                  <m:oMath xmlns:m="http://schemas.openxmlformats.org/officeDocument/2006/math">
                    <m:r>
                      <a:rPr>
                        <a:latin typeface="Cambria Math" panose="02040503050406030204" pitchFamily="18" charset="0"/>
                      </a:rPr>
                      <m:t>𝑐</m:t>
                    </m:r>
                  </m:oMath>
                </a14:m>
                <a:r>
                  <a:rPr sz="280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dirty="0"/>
                  <a:t>​</a:t>
                </a:r>
                <a:r>
                  <a:rPr sz="2800" dirty="0"/>
                  <a:t>The fact that the parabola opens downward tells us that </a:t>
                </a:r>
                <a14:m>
                  <m:oMath xmlns:m="http://schemas.openxmlformats.org/officeDocument/2006/math">
                    <m:r>
                      <a:rPr>
                        <a:latin typeface="Cambria Math" panose="02040503050406030204" pitchFamily="18" charset="0"/>
                      </a:rPr>
                      <m:t>𝑎</m:t>
                    </m:r>
                  </m:oMath>
                </a14:m>
                <a:r>
                  <a:rPr sz="2800" dirty="0"/>
                  <a:t> must be negative, but we can determine it exactly by noting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4</m:t>
                    </m:r>
                  </m:oMath>
                </a14:m>
                <a:r>
                  <a:rPr sz="2800" dirty="0"/>
                  <a:t>. Substituting this into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r>
                      <a:rPr lang="ar-AE" i="1">
                        <a:latin typeface="Cambria Math" panose="02040503050406030204" pitchFamily="18" charset="0"/>
                      </a:rPr>
                      <m:t> </m:t>
                    </m:r>
                  </m:oMath>
                </a14:m>
                <a:r>
                  <a:rPr sz="2800" dirty="0"/>
                  <a:t>gives us an equation we can solve for </a:t>
                </a:r>
                <a14:m>
                  <m:oMath xmlns:m="http://schemas.openxmlformats.org/officeDocument/2006/math">
                    <m:r>
                      <a:rPr>
                        <a:latin typeface="Cambria Math" panose="02040503050406030204" pitchFamily="18" charset="0"/>
                      </a:rPr>
                      <m:t>𝑎</m:t>
                    </m:r>
                  </m:oMath>
                </a14:m>
                <a:r>
                  <a:rPr sz="2800" dirty="0"/>
                  <a:t>.</a:t>
                </a:r>
              </a:p>
              <a:p>
                <a:pPr algn="ctr"/>
                <a:r>
                  <a:rPr dirty="0"/>
                  <a:t>​</a:t>
                </a:r>
                <a:endParaRPr lang="en-US" dirty="0"/>
              </a:p>
              <a:p>
                <a:pPr algn="ctr"/>
                <a:endParaRPr lang="en-US" dirty="0"/>
              </a:p>
              <a:p>
                <a:pPr algn="ctr"/>
                <a:endParaRPr lang="en-US" dirty="0"/>
              </a:p>
              <a:p>
                <a:pPr algn="ctr"/>
                <a:endParaRPr lang="en-US" dirty="0"/>
              </a:p>
              <a:p>
                <a:pPr algn="ctr"/>
                <a:endParaRPr dirty="0"/>
              </a:p>
              <a:p>
                <a:pPr algn="l">
                  <a:defRPr sz="2800"/>
                </a:pPr>
                <a:r>
                  <a:rPr dirty="0"/>
                  <a:t>​</a:t>
                </a:r>
                <a:r>
                  <a:rPr sz="2800" dirty="0"/>
                  <a:t>Hence,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0</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𝑎</m:t>
                              </m:r>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1</m:t>
                                  </m:r>
                                </m:e>
                              </m:d>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𝑎</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dirty="0"/>
                            <a:t>​</a:t>
                          </a:r>
                          <a14:m>
                            <m:oMath xmlns:m="http://schemas.openxmlformats.org/officeDocument/2006/math">
                              <m:r>
                                <a:rPr sz="2800">
                                  <a:latin typeface="Cambria Math"/>
                                </a:rPr>
                                <m:t>𝑎</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38983" b="-336585"/>
                          </a:stretch>
                        </a:blipFill>
                      </a:tcPr>
                    </a:tc>
                    <a:tc>
                      <a:txBody>
                        <a:bodyPr/>
                        <a:lstStyle/>
                        <a:p>
                          <a:endParaRPr lang="en-US"/>
                        </a:p>
                      </a:txBody>
                      <a:tcPr marL="36576" marR="36576" marT="36576" marB="36576" anchor="ctr">
                        <a:blipFill>
                          <a:blip r:embed="rId3"/>
                          <a:stretch>
                            <a:fillRect l="-256522" t="-13415" b="-3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38983" b="-236585"/>
                          </a:stretch>
                        </a:blipFill>
                      </a:tcPr>
                    </a:tc>
                    <a:tc>
                      <a:txBody>
                        <a:bodyPr/>
                        <a:lstStyle/>
                        <a:p>
                          <a:endParaRPr lang="en-US"/>
                        </a:p>
                      </a:txBody>
                      <a:tcPr marL="36576" marR="36576" marT="36576" marB="36576" anchor="ctr">
                        <a:blipFill>
                          <a:blip r:embed="rId3"/>
                          <a:stretch>
                            <a:fillRect l="-256522" t="-113415" b="-2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38983" b="-136585"/>
                          </a:stretch>
                        </a:blipFill>
                      </a:tcPr>
                    </a:tc>
                    <a:tc>
                      <a:txBody>
                        <a:bodyPr/>
                        <a:lstStyle/>
                        <a:p>
                          <a:endParaRPr lang="en-US"/>
                        </a:p>
                      </a:txBody>
                      <a:tcPr marL="36576" marR="36576" marT="36576" marB="36576" anchor="ctr">
                        <a:blipFill>
                          <a:blip r:embed="rId3"/>
                          <a:stretch>
                            <a:fillRect l="-256522"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38983" b="-36585"/>
                          </a:stretch>
                        </a:blipFill>
                      </a:tcPr>
                    </a:tc>
                    <a:tc>
                      <a:txBody>
                        <a:bodyPr/>
                        <a:lstStyle/>
                        <a:p>
                          <a:endParaRPr lang="en-US"/>
                        </a:p>
                      </a:txBody>
                      <a:tcPr marL="36576" marR="36576" marT="36576" marB="36576" anchor="ctr">
                        <a:blipFill>
                          <a:blip r:embed="rId3"/>
                          <a:stretch>
                            <a:fillRect l="-256522" t="-313415"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00781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a Quadratic Function Given its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2</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en-US" sz="2600" dirty="0"/>
                  <a:t>, we know the coefficients are </a:t>
                </a:r>
                <a14:m>
                  <m:oMath xmlns:m="http://schemas.openxmlformats.org/officeDocument/2006/math">
                    <m:r>
                      <a:rPr lang="en-US" sz="2600">
                        <a:latin typeface="Cambria Math" panose="02040503050406030204" pitchFamily="18" charset="0"/>
                      </a:rPr>
                      <m:t>𝑎</m:t>
                    </m:r>
                    <m:r>
                      <a:rPr lang="en-US" sz="2600">
                        <a:latin typeface="Cambria Math" panose="02040503050406030204" pitchFamily="18" charset="0"/>
                      </a:rPr>
                      <m:t>=−</m:t>
                    </m:r>
                    <m:r>
                      <a:rPr lang="en-US" sz="2600">
                        <a:latin typeface="Cambria Math" panose="02040503050406030204" pitchFamily="18" charset="0"/>
                      </a:rPr>
                      <m:t>2</m:t>
                    </m:r>
                  </m:oMath>
                </a14:m>
                <a:r>
                  <a:rPr lang="en-US" sz="2600" dirty="0"/>
                  <a:t>, </a:t>
                </a:r>
                <a14:m>
                  <m:oMath xmlns:m="http://schemas.openxmlformats.org/officeDocument/2006/math">
                    <m:r>
                      <a:rPr lang="en-US" sz="2600">
                        <a:latin typeface="Cambria Math" panose="02040503050406030204" pitchFamily="18" charset="0"/>
                      </a:rPr>
                      <m:t>𝑏</m:t>
                    </m:r>
                    <m:r>
                      <a:rPr lang="en-US" sz="2600">
                        <a:latin typeface="Cambria Math" panose="02040503050406030204" pitchFamily="18" charset="0"/>
                      </a:rPr>
                      <m:t>=</m:t>
                    </m:r>
                    <m:r>
                      <a:rPr lang="en-US" sz="2600">
                        <a:latin typeface="Cambria Math" panose="02040503050406030204" pitchFamily="18" charset="0"/>
                      </a:rPr>
                      <m:t>2</m:t>
                    </m:r>
                  </m:oMath>
                </a14:m>
                <a:r>
                  <a:rPr lang="en-US" sz="2600" dirty="0"/>
                  <a:t>, and </a:t>
                </a:r>
                <a14:m>
                  <m:oMath xmlns:m="http://schemas.openxmlformats.org/officeDocument/2006/math">
                    <m:r>
                      <a:rPr lang="en-US" sz="2600">
                        <a:latin typeface="Cambria Math" panose="02040503050406030204" pitchFamily="18" charset="0"/>
                      </a:rPr>
                      <m:t>𝑐</m:t>
                    </m:r>
                    <m:r>
                      <a:rPr lang="en-US" sz="2600">
                        <a:latin typeface="Cambria Math" panose="02040503050406030204" pitchFamily="18" charset="0"/>
                      </a:rPr>
                      <m:t>=</m:t>
                    </m:r>
                    <m:r>
                      <a:rPr lang="en-US" sz="2600">
                        <a:latin typeface="Cambria Math" panose="02040503050406030204" pitchFamily="18" charset="0"/>
                      </a:rPr>
                      <m:t>4</m:t>
                    </m:r>
                  </m:oMath>
                </a14:m>
                <a:r>
                  <a:rPr lang="en-US" sz="2600" dirty="0"/>
                  <a:t>.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a:rPr lang="ar-AE" sz="2600">
                          <a:latin typeface="Cambria Math" panose="02040503050406030204" pitchFamily="18" charset="0"/>
                        </a:rPr>
                        <m:t>=</m:t>
                      </m:r>
                      <m:d>
                        <m:dPr>
                          <m:ctrlPr>
                            <a:rPr lang="ar-AE" sz="2600" i="1" smtClean="0">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2</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e>
                      </m:d>
                    </m:oMath>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𝑎𝑎</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r>
                            <a:rPr lang="ar-AE" sz="2600">
                              <a:latin typeface="Cambria Math" panose="02040503050406030204" pitchFamily="18" charset="0"/>
                            </a:rPr>
                            <m:t>)</m:t>
                          </m:r>
                        </m:e>
                      </m:phant>
                      <m:r>
                        <a:rPr lang="ar-AE" sz="2600">
                          <a:latin typeface="Cambria Math" panose="02040503050406030204" pitchFamily="18" charset="0"/>
                        </a:rPr>
                        <m:t>=</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2</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lang="ar-AE"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Quadratic Regression</a:t>
            </a:r>
          </a:p>
        </p:txBody>
      </p:sp>
      <p:sp>
        <p:nvSpPr>
          <p:cNvPr id="3" name="Text Placeholder 2"/>
          <p:cNvSpPr>
            <a:spLocks noGrp="1"/>
          </p:cNvSpPr>
          <p:nvPr>
            <p:ph type="body" sz="quarter" idx="10"/>
          </p:nvPr>
        </p:nvSpPr>
        <p:spPr/>
        <p:txBody>
          <a:bodyPr>
            <a:normAutofit/>
          </a:bodyPr>
          <a:lstStyle/>
          <a:p>
            <a:r>
              <a:rPr sz="2800"/>
              <a:t>Given the points graphed in Figure 8, use quadratic regression to find and graph the quadratic function of best fit.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Quadratic Regression (cont.)</a:t>
            </a:r>
          </a:p>
        </p:txBody>
      </p:sp>
      <p:pic>
        <p:nvPicPr>
          <p:cNvPr id="5" name="Content Placeholder 4">
            <a:extLst>
              <a:ext uri="{FF2B5EF4-FFF2-40B4-BE49-F238E27FC236}">
                <a16:creationId xmlns:a16="http://schemas.microsoft.com/office/drawing/2014/main" id="{81F1F8C6-9330-47E2-80E5-287F8BA35F5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0A1D27D1-4043-4A1F-BF77-6F93F5DB2F58}"/>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The coordinates of the five graphed points are</a:t>
                </a:r>
              </a:p>
              <a:p>
                <a:pPr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e>
                    </m:d>
                  </m:oMath>
                </a14:m>
                <a:r>
                  <a:rPr lang="en-US" sz="2800" dirty="0"/>
                  <a:t>.</a:t>
                </a:r>
                <a:endParaRPr lang="ar-AE" sz="2800" dirty="0"/>
              </a:p>
              <a:p>
                <a:r>
                  <a:rPr lang="en-US" sz="2800" dirty="0"/>
                  <a:t>Using the least-squares method to find a quadratic function that best fits the points results in the following function.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571</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49</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06</m:t>
                      </m:r>
                    </m:oMath>
                  </m:oMathPara>
                </a14:m>
                <a:endParaRPr lang="ar-AE" sz="2800" dirty="0"/>
              </a:p>
              <a:p>
                <a:r>
                  <a:rPr lang="en-US" sz="2800" dirty="0"/>
                  <a:t>Figure 11 shows the graph of this function along with the given five points.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Quadratic Regression (cont.)</a:t>
            </a:r>
          </a:p>
        </p:txBody>
      </p:sp>
      <p:sp>
        <p:nvSpPr>
          <p:cNvPr id="3" name="TextBox 2">
            <a:extLst>
              <a:ext uri="{FF2B5EF4-FFF2-40B4-BE49-F238E27FC236}">
                <a16:creationId xmlns:a16="http://schemas.microsoft.com/office/drawing/2014/main" id="{4B08E537-7A97-455F-84AC-B116D2A35E4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11</a:t>
            </a:r>
          </a:p>
        </p:txBody>
      </p:sp>
      <p:pic>
        <p:nvPicPr>
          <p:cNvPr id="12" name="Content Placeholder 11">
            <a:extLst>
              <a:ext uri="{FF2B5EF4-FFF2-40B4-BE49-F238E27FC236}">
                <a16:creationId xmlns:a16="http://schemas.microsoft.com/office/drawing/2014/main" id="{EEC8BCAD-C393-4D9C-A2EC-6E85135AB0C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Quadratic Regression</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the quadratic function that best fits the points shown in Figure 1</a:t>
            </a:r>
            <a:r>
              <a:rPr lang="en-US" sz="2800" dirty="0"/>
              <a:t>2</a:t>
            </a:r>
            <a:r>
              <a:rPr sz="2800" dirty="0"/>
              <a:t>.</a:t>
            </a:r>
          </a:p>
          <a:p>
            <a:pPr marL="514350" indent="-514350">
              <a:buFont typeface="+mj-lt"/>
              <a:buAutoNum type="alphaLcPeriod" startAt="2"/>
              <a:defRPr sz="2800"/>
            </a:pPr>
            <a:r>
              <a:rPr dirty="0"/>
              <a:t>​</a:t>
            </a:r>
            <a:r>
              <a:rPr sz="2800" dirty="0"/>
              <a:t>Use your result to determine the coordinates of the vertex of the best-fitting parabola.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Quadratic Regression (cont.)</a:t>
            </a:r>
          </a:p>
        </p:txBody>
      </p:sp>
      <p:pic>
        <p:nvPicPr>
          <p:cNvPr id="5" name="Content Placeholder 4">
            <a:extLst>
              <a:ext uri="{FF2B5EF4-FFF2-40B4-BE49-F238E27FC236}">
                <a16:creationId xmlns:a16="http://schemas.microsoft.com/office/drawing/2014/main" id="{A68E9C1A-A40B-4EA1-AEF2-17CA21AD2D3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CC3078BF-6BB7-47C3-8E53-1FF4701E48F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coordinates of the three graphed points are</a:t>
                </a:r>
              </a:p>
              <a:p>
                <a:pPr marL="512064"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8</m:t>
                            </m:r>
                          </m:e>
                        </m:d>
                      </m:e>
                    </m:d>
                  </m:oMath>
                </a14:m>
                <a:r>
                  <a:rPr lang="en-US" sz="2800" dirty="0"/>
                  <a:t>.</a:t>
                </a:r>
                <a:endParaRPr lang="ar-AE" sz="2800" dirty="0"/>
              </a:p>
              <a:p>
                <a:pPr marL="512064"/>
                <a:r>
                  <a:rPr lang="ar-AE" dirty="0"/>
                  <a:t>​</a:t>
                </a:r>
                <a:r>
                  <a:rPr lang="en-US" sz="2800" dirty="0"/>
                  <a:t>Using the least-squares method to find a quadratic function that best fits the points results in the function</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oMath>
                </a14:m>
                <a:r>
                  <a:rPr lang="ar-AE" sz="2800" dirty="0"/>
                  <a:t>.</a:t>
                </a:r>
              </a:p>
              <a:p>
                <a:pPr marL="512064"/>
                <a:r>
                  <a:rPr lang="ar-AE" dirty="0"/>
                  <a:t>​</a:t>
                </a:r>
                <a:r>
                  <a:rPr lang="en-US" sz="2800" dirty="0"/>
                  <a:t>Figure 15 shows the graph of this function along with the given three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Quadratic Regression (cont.)</a:t>
            </a:r>
          </a:p>
        </p:txBody>
      </p:sp>
      <p:sp>
        <p:nvSpPr>
          <p:cNvPr id="8" name="TextBox 7">
            <a:extLst>
              <a:ext uri="{FF2B5EF4-FFF2-40B4-BE49-F238E27FC236}">
                <a16:creationId xmlns:a16="http://schemas.microsoft.com/office/drawing/2014/main" id="{F0C45279-D8AF-40A0-A35C-360E661494E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15</a:t>
            </a:r>
          </a:p>
        </p:txBody>
      </p:sp>
      <p:pic>
        <p:nvPicPr>
          <p:cNvPr id="12" name="Content Placeholder 11">
            <a:extLst>
              <a:ext uri="{FF2B5EF4-FFF2-40B4-BE49-F238E27FC236}">
                <a16:creationId xmlns:a16="http://schemas.microsoft.com/office/drawing/2014/main" id="{EEAF1EC6-DD49-42BC-8F45-8BA3850BE9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Vertex Form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graph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𝑘</m:t>
                    </m:r>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h</m:t>
                    </m:r>
                  </m:oMath>
                </a14:m>
                <a:r>
                  <a:rPr sz="2800" dirty="0"/>
                  <a:t>, and </a:t>
                </a:r>
                <a14:m>
                  <m:oMath xmlns:m="http://schemas.openxmlformats.org/officeDocument/2006/math">
                    <m:r>
                      <a:rPr>
                        <a:latin typeface="Cambria Math" panose="02040503050406030204" pitchFamily="18" charset="0"/>
                      </a:rPr>
                      <m:t>𝑘</m:t>
                    </m:r>
                  </m:oMath>
                </a14:m>
                <a:r>
                  <a:rPr sz="2800" dirty="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is a parabola whose vertex is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h</m:t>
                        </m:r>
                        <m:r>
                          <m:rPr>
                            <m:nor/>
                          </m:rPr>
                          <a:rPr/>
                          <m:t>, </m:t>
                        </m:r>
                        <m:r>
                          <a:rPr>
                            <a:latin typeface="Cambria Math" panose="02040503050406030204" pitchFamily="18" charset="0"/>
                          </a:rPr>
                          <m:t>𝑘</m:t>
                        </m:r>
                      </m:e>
                    </m:d>
                  </m:oMath>
                </a14:m>
                <a:r>
                  <a:rPr sz="2800" dirty="0"/>
                  <a:t>. The parabola is narrower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&gt;1</m:t>
                    </m:r>
                  </m:oMath>
                </a14:m>
                <a:r>
                  <a:rPr sz="2800" dirty="0"/>
                  <a:t> and is broader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r>
                      <a:rPr>
                        <a:latin typeface="Cambria Math" panose="02040503050406030204" pitchFamily="18" charset="0"/>
                      </a:rPr>
                      <m:t>0&lt;</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&lt;1</m:t>
                    </m:r>
                  </m:oMath>
                </a14:m>
                <a:r>
                  <a:rPr sz="2800" dirty="0"/>
                  <a:t>. The parabola opens upward if </a:t>
                </a:r>
                <a14:m>
                  <m:oMath xmlns:m="http://schemas.openxmlformats.org/officeDocument/2006/math">
                    <m:r>
                      <a:rPr>
                        <a:latin typeface="Cambria Math" panose="02040503050406030204" pitchFamily="18" charset="0"/>
                      </a:rPr>
                      <m:t>𝑎</m:t>
                    </m:r>
                  </m:oMath>
                </a14:m>
                <a:r>
                  <a:rPr sz="2800" dirty="0"/>
                  <a:t> is positive and downward if </a:t>
                </a:r>
                <a14:m>
                  <m:oMath xmlns:m="http://schemas.openxmlformats.org/officeDocument/2006/math">
                    <m:r>
                      <a:rPr>
                        <a:latin typeface="Cambria Math" panose="02040503050406030204" pitchFamily="18" charset="0"/>
                      </a:rPr>
                      <m:t>𝑎</m:t>
                    </m:r>
                  </m:oMath>
                </a14:m>
                <a:r>
                  <a:rPr sz="2800" dirty="0"/>
                  <a:t> is negative.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Quadratic Regression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ar-AE" sz="2600" dirty="0"/>
                  <a:t>, </a:t>
                </a:r>
                <a:r>
                  <a:rPr lang="en-US" sz="2600" dirty="0"/>
                  <a:t>we know the coefficients are </a:t>
                </a:r>
                <a14:m>
                  <m:oMath xmlns:m="http://schemas.openxmlformats.org/officeDocument/2006/math">
                    <m:r>
                      <a:rPr lang="en-US" sz="2600">
                        <a:latin typeface="Cambria Math" panose="02040503050406030204" pitchFamily="18" charset="0"/>
                      </a:rPr>
                      <m:t>𝑎</m:t>
                    </m:r>
                    <m:r>
                      <a:rPr lang="en-US" sz="2600">
                        <a:latin typeface="Cambria Math" panose="02040503050406030204" pitchFamily="18" charset="0"/>
                      </a:rPr>
                      <m:t>=</m:t>
                    </m:r>
                    <m:r>
                      <a:rPr lang="en-US" sz="2600">
                        <a:latin typeface="Cambria Math" panose="02040503050406030204" pitchFamily="18" charset="0"/>
                      </a:rPr>
                      <m:t>0</m:t>
                    </m:r>
                    <m:r>
                      <a:rPr lang="en-US" sz="2600">
                        <a:latin typeface="Cambria Math" panose="02040503050406030204" pitchFamily="18" charset="0"/>
                      </a:rPr>
                      <m:t>.</m:t>
                    </m:r>
                    <m:r>
                      <a:rPr lang="en-US" sz="2600">
                        <a:latin typeface="Cambria Math" panose="02040503050406030204" pitchFamily="18" charset="0"/>
                      </a:rPr>
                      <m:t>5</m:t>
                    </m:r>
                  </m:oMath>
                </a14:m>
                <a:r>
                  <a:rPr lang="en-US" sz="2600" dirty="0"/>
                  <a:t>, </a:t>
                </a:r>
                <a14:m>
                  <m:oMath xmlns:m="http://schemas.openxmlformats.org/officeDocument/2006/math">
                    <m:r>
                      <a:rPr lang="en-US" sz="2600">
                        <a:latin typeface="Cambria Math" panose="02040503050406030204" pitchFamily="18" charset="0"/>
                      </a:rPr>
                      <m:t>𝑏</m:t>
                    </m:r>
                    <m:r>
                      <a:rPr lang="en-US" sz="2600">
                        <a:latin typeface="Cambria Math" panose="02040503050406030204" pitchFamily="18" charset="0"/>
                      </a:rPr>
                      <m:t>=−</m:t>
                    </m:r>
                    <m:r>
                      <a:rPr lang="en-US" sz="2600">
                        <a:latin typeface="Cambria Math" panose="02040503050406030204" pitchFamily="18" charset="0"/>
                      </a:rPr>
                      <m:t>1</m:t>
                    </m:r>
                  </m:oMath>
                </a14:m>
                <a:r>
                  <a:rPr lang="en-US" sz="2600" dirty="0"/>
                  <a:t>, and </a:t>
                </a:r>
                <a:br>
                  <a:rPr lang="en-US" sz="2600" dirty="0"/>
                </a:br>
                <a14:m>
                  <m:oMath xmlns:m="http://schemas.openxmlformats.org/officeDocument/2006/math">
                    <m:r>
                      <a:rPr lang="en-US" sz="2600">
                        <a:latin typeface="Cambria Math" panose="02040503050406030204" pitchFamily="18" charset="0"/>
                      </a:rPr>
                      <m:t>𝑐</m:t>
                    </m:r>
                    <m:r>
                      <a:rPr lang="en-US" sz="2600">
                        <a:latin typeface="Cambria Math" panose="02040503050406030204" pitchFamily="18" charset="0"/>
                      </a:rPr>
                      <m:t>=−</m:t>
                    </m:r>
                    <m:r>
                      <a:rPr lang="en-US" sz="2600">
                        <a:latin typeface="Cambria Math" panose="02040503050406030204" pitchFamily="18" charset="0"/>
                      </a:rPr>
                      <m:t>4</m:t>
                    </m:r>
                  </m:oMath>
                </a14:m>
                <a:r>
                  <a:rPr lang="en-US" sz="2600" dirty="0"/>
                  <a:t>.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m:rPr>
                          <m:aln/>
                        </m:rP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m:t>
                              </m:r>
                              <m:r>
                                <a:rPr lang="ar-AE" sz="2600">
                                  <a:latin typeface="Cambria Math" panose="02040503050406030204" pitchFamily="18" charset="0"/>
                                </a:rPr>
                                <m:t>1</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en>
                          </m:f>
                        </m:e>
                      </m:d>
                    </m:oMath>
                    <m:oMath xmlns:m="http://schemas.openxmlformats.org/officeDocument/2006/math">
                      <m:phant>
                        <m:phantPr>
                          <m:show m:val="off"/>
                          <m:ctrlPr>
                            <a:rPr lang="ar-AE" sz="2600" i="1" smtClean="0">
                              <a:latin typeface="Cambria Math" panose="02040503050406030204" pitchFamily="18" charset="0"/>
                            </a:rPr>
                          </m:ctrlPr>
                        </m:phant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phant>
                      <m:r>
                        <a:rPr lang="ar-AE" sz="2600" b="0" i="0" smtClean="0">
                          <a:latin typeface="Cambria Math" panose="02040503050406030204" pitchFamily="18" charset="0"/>
                        </a:rPr>
                        <m:t> </m:t>
                      </m:r>
                      <m:r>
                        <a:rPr lang="en-US" sz="2600" b="0" i="0" smtClean="0">
                          <a:latin typeface="Cambria Math" panose="02040503050406030204" pitchFamily="18" charset="0"/>
                        </a:rPr>
                        <m:t>  </m:t>
                      </m:r>
                      <m:r>
                        <m:rPr>
                          <m:aln/>
                        </m:rP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1</m:t>
                          </m:r>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852"/>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Fencing a Garden</a:t>
            </a:r>
          </a:p>
        </p:txBody>
      </p:sp>
      <p:sp>
        <p:nvSpPr>
          <p:cNvPr id="3" name="Text Placeholder 2"/>
          <p:cNvSpPr>
            <a:spLocks noGrp="1"/>
          </p:cNvSpPr>
          <p:nvPr>
            <p:ph type="body" sz="quarter" idx="10"/>
          </p:nvPr>
        </p:nvSpPr>
        <p:spPr/>
        <p:txBody>
          <a:bodyPr>
            <a:normAutofit/>
          </a:bodyPr>
          <a:lstStyle/>
          <a:p>
            <a:r>
              <a:rPr sz="2800"/>
              <a:t>A farmer plans to use </a:t>
            </a:r>
            <a:r>
              <a:rPr sz="2800">
                <a:latin typeface="Cambria Math"/>
              </a:rPr>
              <a:t>100</a:t>
            </a:r>
            <a:r>
              <a:rPr sz="280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If we let </a:t>
                </a:r>
                <a14:m>
                  <m:oMath xmlns:m="http://schemas.openxmlformats.org/officeDocument/2006/math">
                    <m:r>
                      <a:rPr lang="en-US">
                        <a:latin typeface="Cambria Math" panose="02040503050406030204" pitchFamily="18" charset="0"/>
                      </a:rPr>
                      <m:t>𝑥</m:t>
                    </m:r>
                  </m:oMath>
                </a14:m>
                <a:r>
                  <a:rPr lang="en-US" sz="2800" dirty="0"/>
                  <a:t> represent the length of one side of the plot, as shown in Figure 17, then the dimensions of the plot are </a:t>
                </a:r>
                <a14:m>
                  <m:oMath xmlns:m="http://schemas.openxmlformats.org/officeDocument/2006/math">
                    <m:r>
                      <a:rPr lang="en-US">
                        <a:latin typeface="Cambria Math" panose="02040503050406030204" pitchFamily="18" charset="0"/>
                      </a:rPr>
                      <m:t>𝑥</m:t>
                    </m:r>
                  </m:oMath>
                </a14:m>
                <a:r>
                  <a:rPr lang="en-US" sz="2800" dirty="0"/>
                  <a:t> feet by </a:t>
                </a:r>
                <a14:m>
                  <m:oMath xmlns:m="http://schemas.openxmlformats.org/officeDocument/2006/math">
                    <m:r>
                      <a:rPr lang="en-US">
                        <a:latin typeface="Cambria Math" panose="02040503050406030204" pitchFamily="18" charset="0"/>
                      </a:rPr>
                      <m:t>100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𝑥</m:t>
                    </m:r>
                  </m:oMath>
                </a14:m>
                <a:r>
                  <a:rPr lang="en-US" sz="2800" dirty="0"/>
                  <a:t> feet. A function representing the area of the plot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100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e>
                    </m:d>
                  </m:oMath>
                </a14:m>
                <a:r>
                  <a:rPr lang="ar-AE" sz="2800" dirty="0"/>
                  <a:t>.</a:t>
                </a:r>
              </a:p>
              <a:p>
                <a:pPr>
                  <a:defRPr sz="2800"/>
                </a:pPr>
                <a:r>
                  <a:rPr lang="en-US" sz="2800" dirty="0"/>
                  <a:t>If we multiply out the formula for </a:t>
                </a:r>
                <a14:m>
                  <m:oMath xmlns:m="http://schemas.openxmlformats.org/officeDocument/2006/math">
                    <m:r>
                      <a:rPr lang="en-US">
                        <a:latin typeface="Cambria Math" panose="02040503050406030204" pitchFamily="18" charset="0"/>
                      </a:rPr>
                      <m:t>𝐴</m:t>
                    </m:r>
                  </m:oMath>
                </a14:m>
                <a:r>
                  <a:rPr lang="en-US" sz="2800" dirty="0"/>
                  <a:t>, we recognize it as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2</m:t>
                    </m:r>
                    <m:sSup>
                      <m:sSupPr>
                        <m:ctrlPr>
                          <a:rPr lang="ar-AE" i="1" smtClean="0">
                            <a:latin typeface="Cambria Math" panose="02040503050406030204" pitchFamily="18" charset="0"/>
                          </a:rPr>
                        </m:ctrlPr>
                      </m:sSupPr>
                      <m:e>
                        <m:r>
                          <a:rPr lang="ar-AE" b="0" i="1" smtClean="0">
                            <a:latin typeface="Cambria Math" panose="02040503050406030204" pitchFamily="18" charset="0"/>
                          </a:rPr>
                          <m:t>𝑥</m:t>
                        </m:r>
                      </m:e>
                      <m:sup>
                        <m:r>
                          <a:rPr lang="en-US" b="0" i="1" smtClean="0">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100</m:t>
                    </m:r>
                    <m:r>
                      <a:rPr lang="ar-AE">
                        <a:latin typeface="Cambria Math" panose="02040503050406030204" pitchFamily="18" charset="0"/>
                      </a:rPr>
                      <m:t>𝑥</m:t>
                    </m:r>
                  </m:oMath>
                </a14:m>
                <a:r>
                  <a:rPr lang="en-US" sz="2800" dirty="0"/>
                  <a:t>. This is a parabola opening downward, so the vertex will be the maximum point on the graph of </a:t>
                </a:r>
                <a14:m>
                  <m:oMath xmlns:m="http://schemas.openxmlformats.org/officeDocument/2006/math">
                    <m:r>
                      <a:rPr lang="en-US">
                        <a:latin typeface="Cambria Math" panose="02040503050406030204" pitchFamily="18" charset="0"/>
                      </a:rPr>
                      <m:t>𝐴</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p:pic>
        <p:nvPicPr>
          <p:cNvPr id="8" name="Content Placeholder 7">
            <a:extLst>
              <a:ext uri="{FF2B5EF4-FFF2-40B4-BE49-F238E27FC236}">
                <a16:creationId xmlns:a16="http://schemas.microsoft.com/office/drawing/2014/main" id="{7E102C7E-70A9-4513-B001-73F44734485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0750" y="1295400"/>
            <a:ext cx="4762500" cy="3810000"/>
          </a:xfrm>
        </p:spPr>
      </p:pic>
      <p:sp>
        <p:nvSpPr>
          <p:cNvPr id="10" name="TextBox 9">
            <a:extLst>
              <a:ext uri="{FF2B5EF4-FFF2-40B4-BE49-F238E27FC236}">
                <a16:creationId xmlns:a16="http://schemas.microsoft.com/office/drawing/2014/main" id="{8E3D14CA-C1B5-4CE2-A43A-F40FF1D4EC94}"/>
              </a:ext>
            </a:extLst>
          </p:cNvPr>
          <p:cNvSpPr txBox="1"/>
          <p:nvPr/>
        </p:nvSpPr>
        <p:spPr>
          <a:xfrm>
            <a:off x="304800" y="5201305"/>
            <a:ext cx="8534400" cy="523220"/>
          </a:xfrm>
          <a:prstGeom prst="rect">
            <a:avLst/>
          </a:prstGeom>
          <a:noFill/>
        </p:spPr>
        <p:txBody>
          <a:bodyPr wrap="square" rtlCol="0">
            <a:spAutoFit/>
          </a:bodyPr>
          <a:lstStyle/>
          <a:p>
            <a:pPr algn="ctr"/>
            <a:r>
              <a:rPr lang="en-US" sz="2800" dirty="0"/>
              <a:t>Figure 17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Using the vertex formula we know that the vertex of </a:t>
                </a:r>
                <a14:m>
                  <m:oMath xmlns:m="http://schemas.openxmlformats.org/officeDocument/2006/math">
                    <m:r>
                      <a:rPr lang="en-US">
                        <a:latin typeface="Cambria Math" panose="02040503050406030204" pitchFamily="18" charset="0"/>
                      </a:rPr>
                      <m:t>𝐴</m:t>
                    </m:r>
                  </m:oMath>
                </a14:m>
                <a:r>
                  <a:rPr lang="en-US" sz="2800" dirty="0"/>
                  <a:t> is the ordered pair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e>
                            </m:d>
                          </m:e>
                        </m:func>
                      </m:e>
                    </m:d>
                  </m:oMath>
                </a14:m>
                <a:r>
                  <a:rPr lang="en-US" sz="2800" dirty="0"/>
                  <a:t>, or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25</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e>
                    </m:d>
                  </m:oMath>
                </a14:m>
                <a:r>
                  <a:rPr lang="en-US" sz="2800" dirty="0"/>
                  <a:t>. Thus, to maximize area, we should let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25</m:t>
                    </m:r>
                  </m:oMath>
                </a14:m>
                <a:r>
                  <a:rPr lang="en-US" sz="2800" dirty="0"/>
                  <a:t>, and so </a:t>
                </a:r>
                <a14:m>
                  <m:oMath xmlns:m="http://schemas.openxmlformats.org/officeDocument/2006/math">
                    <m:r>
                      <a:rPr lang="en-US">
                        <a:latin typeface="Cambria Math" panose="02040503050406030204" pitchFamily="18" charset="0"/>
                      </a:rPr>
                      <m:t>100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50</m:t>
                    </m:r>
                  </m:oMath>
                </a14:m>
                <a:r>
                  <a:rPr lang="en-US" sz="2800" dirty="0"/>
                  <a:t>. The resulting maximum possible area, </a:t>
                </a:r>
                <a14:m>
                  <m:oMath xmlns:m="http://schemas.openxmlformats.org/officeDocument/2006/math">
                    <m:r>
                      <a:rPr lang="en-US">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50</m:t>
                    </m:r>
                  </m:oMath>
                </a14:m>
                <a:r>
                  <a:rPr lang="en-US" sz="2800" dirty="0"/>
                  <a:t>, or </a:t>
                </a:r>
                <a:r>
                  <a:rPr lang="en-US" sz="2800" dirty="0">
                    <a:latin typeface="Cambria Math"/>
                  </a:rPr>
                  <a:t>1250</a:t>
                </a:r>
                <a:r>
                  <a:rPr lang="en-US" sz="2800" dirty="0"/>
                  <a:t> square feet, is also the value </a:t>
                </a:r>
                <a14:m>
                  <m:oMath xmlns:m="http://schemas.openxmlformats.org/officeDocument/2006/math">
                    <m:func>
                      <m:funcPr>
                        <m:ctrlPr>
                          <a:rPr lang="en-US" i="1">
                            <a:latin typeface="Cambria Math" panose="02040503050406030204" pitchFamily="18" charset="0"/>
                          </a:rPr>
                        </m:ctrlPr>
                      </m:funcPr>
                      <m:fName>
                        <m:r>
                          <a:rPr lang="en-US">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Quadratic Regression and Maximization</a:t>
            </a:r>
          </a:p>
        </p:txBody>
      </p:sp>
      <p:sp>
        <p:nvSpPr>
          <p:cNvPr id="3" name="Text Placeholder 2"/>
          <p:cNvSpPr>
            <a:spLocks noGrp="1"/>
          </p:cNvSpPr>
          <p:nvPr>
            <p:ph type="body" sz="quarter" idx="10"/>
          </p:nvPr>
        </p:nvSpPr>
        <p:spPr/>
        <p:txBody>
          <a:bodyPr>
            <a:normAutofit/>
          </a:bodyPr>
          <a:lstStyle/>
          <a:p>
            <a:r>
              <a:rPr sz="2800" dirty="0"/>
              <a:t>Suzanne occasionally plays guitar in a coffee shop and sells CDs of her music when she does. Sh</a:t>
            </a:r>
            <a:r>
              <a:rPr lang="en-US" sz="2800" dirty="0"/>
              <a:t>e’s</a:t>
            </a:r>
            <a:r>
              <a:rPr sz="2800" dirty="0"/>
              <a:t> been experimenting with the price to charge per CD and has noted the relationship between price and number of CDs sold shown in </a:t>
            </a:r>
            <a:r>
              <a:rPr lang="en-US" sz="2800" dirty="0"/>
              <a:t>T</a:t>
            </a:r>
            <a:r>
              <a:rPr sz="2800" dirty="0"/>
              <a:t>able</a:t>
            </a:r>
            <a:r>
              <a:rPr lang="en-US" sz="2800" dirty="0"/>
              <a:t> 1</a:t>
            </a:r>
            <a:r>
              <a:rPr sz="2800" dirty="0"/>
              <a:t>, where the corresponding revenue (the product of price and number sold) is also shown. If she assumes the dependence of revenue on number of CDs sold is quadratic in nature, what number of CDs sold will maximize her revenue? What is the corresponding price per CD?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13875686"/>
                  </p:ext>
                </p:extLst>
              </p:nvPr>
            </p:nvGraphicFramePr>
            <p:xfrm>
              <a:off x="457200" y="1508760"/>
              <a:ext cx="8229600" cy="207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$16</m:t>
                                </m:r>
                              </m:oMath>
                            </m:oMathPara>
                          </a14:m>
                          <a:endParaRPr sz="2800" dirty="0"/>
                        </a:p>
                      </a:txBody>
                      <a:tcPr/>
                    </a:tc>
                    <a:tc>
                      <a:txBody>
                        <a:bodyPr/>
                        <a:lstStyle/>
                        <a:p>
                          <a:pPr algn="ctr"/>
                          <a:r>
                            <a:rPr sz="2800" dirty="0">
                              <a:latin typeface="Cambria Math"/>
                            </a:rPr>
                            <a:t>2</a:t>
                          </a:r>
                        </a:p>
                      </a:txBody>
                      <a:tcPr/>
                    </a:tc>
                    <a:tc>
                      <a:txBody>
                        <a:bodyPr/>
                        <a:lstStyle/>
                        <a:p>
                          <a:pPr algn="ctr"/>
                          <a:r>
                            <a:rPr sz="2800" dirty="0">
                              <a:latin typeface="Cambria Math"/>
                            </a:rPr>
                            <a:t>32</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$7</m:t>
                                </m:r>
                              </m:oMath>
                            </m:oMathPara>
                          </a14:m>
                          <a:endParaRPr sz="2800"/>
                        </a:p>
                      </a:txBody>
                      <a:tcPr/>
                    </a:tc>
                    <a:tc>
                      <a:txBody>
                        <a:bodyPr/>
                        <a:lstStyle/>
                        <a:p>
                          <a:pPr algn="ctr"/>
                          <a:r>
                            <a:rPr sz="2800" dirty="0">
                              <a:latin typeface="Cambria Math"/>
                            </a:rPr>
                            <a:t>11</a:t>
                          </a:r>
                        </a:p>
                      </a:txBody>
                      <a:tcPr/>
                    </a:tc>
                    <a:tc>
                      <a:txBody>
                        <a:bodyPr/>
                        <a:lstStyle/>
                        <a:p>
                          <a:pPr algn="ctr"/>
                          <a:r>
                            <a:rPr sz="2800" dirty="0">
                              <a:latin typeface="Cambria Math"/>
                            </a:rPr>
                            <a:t>77</a:t>
                          </a: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$3</m:t>
                                </m:r>
                              </m:oMath>
                            </m:oMathPara>
                          </a14:m>
                          <a:endParaRPr sz="2800"/>
                        </a:p>
                      </a:txBody>
                      <a:tcPr/>
                    </a:tc>
                    <a:tc>
                      <a:txBody>
                        <a:bodyPr/>
                        <a:lstStyle/>
                        <a:p>
                          <a:pPr algn="ctr"/>
                          <a:r>
                            <a:rPr sz="2800">
                              <a:latin typeface="Cambria Math"/>
                            </a:rPr>
                            <a:t>15</a:t>
                          </a:r>
                        </a:p>
                      </a:txBody>
                      <a:tcPr/>
                    </a:tc>
                    <a:tc>
                      <a:txBody>
                        <a:bodyPr/>
                        <a:lstStyle/>
                        <a:p>
                          <a:pPr algn="ctr"/>
                          <a:r>
                            <a:rPr sz="2800" dirty="0">
                              <a:latin typeface="Cambria Math"/>
                            </a:rPr>
                            <a:t>45</a:t>
                          </a: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13875686"/>
                  </p:ext>
                </p:extLst>
              </p:nvPr>
            </p:nvGraphicFramePr>
            <p:xfrm>
              <a:off x="457200" y="1508760"/>
              <a:ext cx="8229600" cy="207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816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l="-484" t="-109302" r="-228087" b="-229070"/>
                          </a:stretch>
                        </a:blipFill>
                      </a:tcPr>
                    </a:tc>
                    <a:tc>
                      <a:txBody>
                        <a:bodyPr/>
                        <a:lstStyle/>
                        <a:p>
                          <a:pPr algn="ctr"/>
                          <a:r>
                            <a:rPr sz="2800" dirty="0">
                              <a:latin typeface="Cambria Math"/>
                            </a:rPr>
                            <a:t>2</a:t>
                          </a:r>
                        </a:p>
                      </a:txBody>
                      <a:tcPr/>
                    </a:tc>
                    <a:tc>
                      <a:txBody>
                        <a:bodyPr/>
                        <a:lstStyle/>
                        <a:p>
                          <a:pPr algn="ctr"/>
                          <a:r>
                            <a:rPr sz="2800" dirty="0">
                              <a:latin typeface="Cambria Math"/>
                            </a:rPr>
                            <a:t>32</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l="-484" t="-211765" r="-228087" b="-131765"/>
                          </a:stretch>
                        </a:blipFill>
                      </a:tcPr>
                    </a:tc>
                    <a:tc>
                      <a:txBody>
                        <a:bodyPr/>
                        <a:lstStyle/>
                        <a:p>
                          <a:pPr algn="ctr"/>
                          <a:r>
                            <a:rPr sz="2800" dirty="0">
                              <a:latin typeface="Cambria Math"/>
                            </a:rPr>
                            <a:t>11</a:t>
                          </a:r>
                        </a:p>
                      </a:txBody>
                      <a:tcPr/>
                    </a:tc>
                    <a:tc>
                      <a:txBody>
                        <a:bodyPr/>
                        <a:lstStyle/>
                        <a:p>
                          <a:pPr algn="ctr"/>
                          <a:r>
                            <a:rPr sz="2800" dirty="0">
                              <a:latin typeface="Cambria Math"/>
                            </a:rPr>
                            <a:t>77</a:t>
                          </a:r>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l="-484" t="-311765" r="-228087" b="-31765"/>
                          </a:stretch>
                        </a:blipFill>
                      </a:tcPr>
                    </a:tc>
                    <a:tc>
                      <a:txBody>
                        <a:bodyPr/>
                        <a:lstStyle/>
                        <a:p>
                          <a:pPr algn="ctr"/>
                          <a:r>
                            <a:rPr sz="2800">
                              <a:latin typeface="Cambria Math"/>
                            </a:rPr>
                            <a:t>15</a:t>
                          </a:r>
                        </a:p>
                      </a:txBody>
                      <a:tcPr/>
                    </a:tc>
                    <a:tc>
                      <a:txBody>
                        <a:bodyPr/>
                        <a:lstStyle/>
                        <a:p>
                          <a:pPr algn="ctr"/>
                          <a:r>
                            <a:rPr sz="2800" dirty="0">
                              <a:latin typeface="Cambria Math"/>
                            </a:rPr>
                            <a:t>45</a:t>
                          </a:r>
                        </a:p>
                      </a:txBody>
                      <a:tcPr/>
                    </a:tc>
                    <a:extLst>
                      <a:ext uri="{0D108BD9-81ED-4DB2-BD59-A6C34878D82A}">
                        <a16:rowId xmlns:a16="http://schemas.microsoft.com/office/drawing/2014/main" val="10004"/>
                      </a:ext>
                    </a:extLst>
                  </a:tr>
                </a:tbl>
              </a:graphicData>
            </a:graphic>
          </p:graphicFrame>
        </mc:Fallback>
      </mc:AlternateContent>
      <p:sp>
        <p:nvSpPr>
          <p:cNvPr id="5" name="TextBox 4">
            <a:extLst>
              <a:ext uri="{FF2B5EF4-FFF2-40B4-BE49-F238E27FC236}">
                <a16:creationId xmlns:a16="http://schemas.microsoft.com/office/drawing/2014/main" id="{901BB2C2-C9F6-46C4-AA05-BF9ACA8F8D57}"/>
              </a:ext>
            </a:extLst>
          </p:cNvPr>
          <p:cNvSpPr txBox="1"/>
          <p:nvPr/>
        </p:nvSpPr>
        <p:spPr>
          <a:xfrm>
            <a:off x="304800" y="3743980"/>
            <a:ext cx="8534400" cy="523220"/>
          </a:xfrm>
          <a:prstGeom prst="rect">
            <a:avLst/>
          </a:prstGeom>
          <a:noFill/>
        </p:spPr>
        <p:txBody>
          <a:bodyPr wrap="square" rtlCol="0">
            <a:spAutoFit/>
          </a:bodyPr>
          <a:lstStyle/>
          <a:p>
            <a:pPr algn="ctr"/>
            <a:r>
              <a:rPr lang="en-US" sz="2800" dirty="0"/>
              <a:t>Table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If we think of Revenue as a function of Number of CDs Sold, the coordinates of the three data points Suzanne has collected are</a:t>
                </a:r>
              </a:p>
              <a:p>
                <a:pPr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11</m:t>
                            </m:r>
                            <m:r>
                              <a:rPr lang="ar-AE">
                                <a:latin typeface="Cambria Math" panose="02040503050406030204" pitchFamily="18" charset="0"/>
                              </a:rPr>
                              <m:t>,</m:t>
                            </m:r>
                            <m:r>
                              <a:rPr lang="ar-AE">
                                <a:latin typeface="Cambria Math" panose="02040503050406030204" pitchFamily="18" charset="0"/>
                              </a:rPr>
                              <m:t>77</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15</m:t>
                            </m:r>
                            <m:r>
                              <a:rPr lang="ar-AE">
                                <a:latin typeface="Cambria Math" panose="02040503050406030204" pitchFamily="18" charset="0"/>
                              </a:rPr>
                              <m:t>,</m:t>
                            </m:r>
                            <m:r>
                              <a:rPr lang="ar-AE">
                                <a:latin typeface="Cambria Math" panose="02040503050406030204" pitchFamily="18" charset="0"/>
                              </a:rPr>
                              <m:t>45</m:t>
                            </m:r>
                          </m:e>
                        </m:d>
                      </m:e>
                    </m:d>
                  </m:oMath>
                </a14:m>
                <a:r>
                  <a:rPr lang="ar-AE" sz="2800" dirty="0"/>
                  <a:t>.</a:t>
                </a:r>
              </a:p>
              <a:p>
                <a:pPr>
                  <a:defRPr sz="2800"/>
                </a:pPr>
                <a:r>
                  <a:rPr lang="en-US" sz="2800" dirty="0"/>
                  <a:t>Using the least-squares method to find a quadratic function </a:t>
                </a:r>
                <a14:m>
                  <m:oMath xmlns:m="http://schemas.openxmlformats.org/officeDocument/2006/math">
                    <m:r>
                      <a:rPr lang="en-US">
                        <a:latin typeface="Cambria Math" panose="02040503050406030204" pitchFamily="18" charset="0"/>
                      </a:rPr>
                      <m:t>𝑅</m:t>
                    </m:r>
                  </m:oMath>
                </a14:m>
                <a:r>
                  <a:rPr lang="en-US" sz="2800" dirty="0"/>
                  <a:t> that best fits the points results in the function</a:t>
                </a:r>
              </a:p>
              <a:p>
                <a:pPr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18</m:t>
                    </m:r>
                    <m:r>
                      <a:rPr lang="ar-AE">
                        <a:latin typeface="Cambria Math" panose="02040503050406030204" pitchFamily="18" charset="0"/>
                      </a:rPr>
                      <m:t>𝑥</m:t>
                    </m:r>
                  </m:oMath>
                </a14:m>
                <a:r>
                  <a:rPr lang="ar-AE" sz="2800" dirty="0"/>
                  <a:t>.</a:t>
                </a:r>
              </a:p>
              <a:p>
                <a:r>
                  <a:rPr lang="en-US" sz="2800" dirty="0"/>
                  <a:t>Figure 18 shows the graph of this function along with the three data points.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p:pic>
        <p:nvPicPr>
          <p:cNvPr id="5" name="Content Placeholder 4">
            <a:extLst>
              <a:ext uri="{FF2B5EF4-FFF2-40B4-BE49-F238E27FC236}">
                <a16:creationId xmlns:a16="http://schemas.microsoft.com/office/drawing/2014/main" id="{22944FBC-1155-47FA-9379-707DEFA9DA4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9974"/>
            <a:ext cx="4572000" cy="4572000"/>
          </a:xfrm>
        </p:spPr>
      </p:pic>
      <p:sp>
        <p:nvSpPr>
          <p:cNvPr id="3" name="TextBox 2">
            <a:extLst>
              <a:ext uri="{FF2B5EF4-FFF2-40B4-BE49-F238E27FC236}">
                <a16:creationId xmlns:a16="http://schemas.microsoft.com/office/drawing/2014/main" id="{E77C67BD-6B64-4AF1-BE85-35B4BD4D9EF4}"/>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18</m:t>
                    </m:r>
                    <m:r>
                      <a:rPr lang="ar-AE">
                        <a:latin typeface="Cambria Math" panose="02040503050406030204" pitchFamily="18" charset="0"/>
                      </a:rPr>
                      <m:t>𝑥</m:t>
                    </m:r>
                  </m:oMath>
                </a14:m>
                <a:r>
                  <a:rPr lang="ar-AE" sz="2800" dirty="0"/>
                  <a:t>, </a:t>
                </a:r>
                <a:r>
                  <a:rPr lang="en-US" sz="2800" dirty="0"/>
                  <a:t>we know that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r>
                      <a:rPr lang="en-US">
                        <a:latin typeface="Cambria Math" panose="02040503050406030204" pitchFamily="18" charset="0"/>
                      </a:rPr>
                      <m:t>1</m:t>
                    </m:r>
                  </m:oMath>
                </a14:m>
                <a:r>
                  <a:rPr lang="en-US" sz="2800" dirty="0"/>
                  <a:t>,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r>
                      <a:rPr lang="en-US">
                        <a:latin typeface="Cambria Math" panose="02040503050406030204" pitchFamily="18" charset="0"/>
                      </a:rPr>
                      <m:t>18</m:t>
                    </m:r>
                  </m:oMath>
                </a14:m>
                <a:r>
                  <a:rPr lang="en-US" sz="2800" dirty="0"/>
                  <a:t>, 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0</m:t>
                    </m:r>
                  </m:oMath>
                </a14:m>
                <a:r>
                  <a:rPr lang="en-US" sz="2800" dirty="0"/>
                  <a:t>, so the vertex of the parabola has the following coordinates.</a:t>
                </a:r>
              </a:p>
              <a:p>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r>
                        <m:rPr>
                          <m:aln/>
                        </m:rP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18</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0</m:t>
                                  </m:r>
                                </m:e>
                              </m:d>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e>
                                  </m:d>
                                </m:e>
                                <m:sup>
                                  <m:r>
                                    <a:rPr lang="ar-AE">
                                      <a:latin typeface="Cambria Math" panose="02040503050406030204" pitchFamily="18" charset="0"/>
                                    </a:rPr>
                                    <m:t>2</m:t>
                                  </m:r>
                                </m:sup>
                              </m:sSup>
                            </m:num>
                            <m:den>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en>
                          </m:f>
                        </m:e>
                      </m:d>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r>
                            <a:rPr lang="ar-AE">
                              <a:latin typeface="Cambria Math" panose="02040503050406030204" pitchFamily="18" charset="0"/>
                            </a:rPr>
                            <m:t>)</m:t>
                          </m:r>
                        </m:e>
                      </m:phant>
                      <m:r>
                        <m:rPr>
                          <m:aln/>
                        </m:rP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81</m:t>
                          </m:r>
                        </m:e>
                      </m:d>
                    </m:oMath>
                  </m:oMathPara>
                </a14:m>
                <a:endParaRPr lang="ar-AE" sz="2800" dirty="0"/>
              </a:p>
              <a:p>
                <a:pPr>
                  <a:defRPr sz="2800"/>
                </a:pPr>
                <a:r>
                  <a:rPr lang="en-US" sz="2800" dirty="0"/>
                  <a:t>So Suzanne should aim to sell </a:t>
                </a:r>
                <a:r>
                  <a:rPr lang="en-US" sz="2800" dirty="0">
                    <a:latin typeface="Cambria Math"/>
                  </a:rPr>
                  <a:t>9</a:t>
                </a:r>
                <a:r>
                  <a:rPr lang="en-US" sz="2800" dirty="0"/>
                  <a:t> CDs to maximize her revenue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81</m:t>
                    </m:r>
                  </m:oMath>
                </a14:m>
                <a:r>
                  <a:rPr lang="en-US" sz="2800" dirty="0"/>
                  <a:t>, and the corresponding price per CD will be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81</m:t>
                        </m:r>
                      </m:num>
                      <m:den>
                        <m:r>
                          <a:rPr lang="ar-AE">
                            <a:latin typeface="Cambria Math" panose="02040503050406030204" pitchFamily="18" charset="0"/>
                          </a:rPr>
                          <m:t>9</m:t>
                        </m:r>
                      </m:den>
                    </m:f>
                    <m:r>
                      <a:rPr lang="ar-AE">
                        <a:latin typeface="Cambria Math" panose="02040503050406030204" pitchFamily="18" charset="0"/>
                      </a:rPr>
                      <m:t>=$</m:t>
                    </m:r>
                    <m:r>
                      <a:rPr lang="ar-AE">
                        <a:latin typeface="Cambria Math" panose="02040503050406030204" pitchFamily="18" charset="0"/>
                      </a:rPr>
                      <m:t>9</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00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function</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t>
                </a:r>
                <a:endParaRPr lang="en-US" sz="2800" dirty="0"/>
              </a:p>
              <a:p>
                <a:pPr>
                  <a:defRPr sz="2800"/>
                </a:pPr>
                <a:r>
                  <a:rPr sz="2800" dirty="0"/>
                  <a:t>Locate the vertex and the </a:t>
                </a:r>
                <a14:m>
                  <m:oMath xmlns:m="http://schemas.openxmlformats.org/officeDocument/2006/math">
                    <m:r>
                      <a:rPr>
                        <a:latin typeface="Cambria Math" panose="02040503050406030204" pitchFamily="18" charset="0"/>
                      </a:rPr>
                      <m:t>𝑥</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Finding and plotting the </a:t>
                </a:r>
                <a14:m>
                  <m:oMath xmlns:m="http://schemas.openxmlformats.org/officeDocument/2006/math">
                    <m:r>
                      <a:rPr>
                        <a:latin typeface="Cambria Math" panose="02040503050406030204" pitchFamily="18" charset="0"/>
                      </a:rPr>
                      <m:t>𝑥</m:t>
                    </m:r>
                  </m:oMath>
                </a14:m>
                <a:r>
                  <a:rPr sz="2800"/>
                  <a:t>-intercepts is a great way to see the shape of the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600" b="1" dirty="0"/>
                  <a:t>Solution</a:t>
                </a:r>
              </a:p>
              <a:p>
                <a:r>
                  <a:rPr sz="2600" dirty="0"/>
                  <a:t>First, identify the vertex of the function by completing the square as </a:t>
                </a:r>
                <a:r>
                  <a:rPr lang="en-US" sz="2600" dirty="0"/>
                  <a:t>follows</a:t>
                </a:r>
                <a:r>
                  <a:rPr sz="2600" dirty="0"/>
                  <a:t>.</a:t>
                </a:r>
                <a:endParaRPr lang="en-US" sz="2600" dirty="0"/>
              </a:p>
              <a:p>
                <a:endParaRPr lang="en-US" sz="2600" dirty="0"/>
              </a:p>
              <a:p>
                <a:endParaRPr lang="en-US" sz="2600" dirty="0"/>
              </a:p>
              <a:p>
                <a:endParaRPr lang="en-US" sz="2600" dirty="0"/>
              </a:p>
              <a:p>
                <a:endParaRPr lang="en-US" sz="2600" dirty="0"/>
              </a:p>
              <a:p>
                <a:endParaRPr lang="en-US" sz="1600" dirty="0"/>
              </a:p>
              <a:p>
                <a:r>
                  <a:rPr lang="en-US" sz="2600" dirty="0"/>
                  <a:t>Completing the square places the equation in vertex form, and we rewrite the expression </a:t>
                </a:r>
                <a14:m>
                  <m:oMath xmlns:m="http://schemas.openxmlformats.org/officeDocument/2006/math">
                    <m:r>
                      <a:rPr lang="ar-AE" sz="2600" smtClean="0">
                        <a:latin typeface="Cambria Math"/>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a:rPr>
                              <m:t>𝑥</m:t>
                            </m:r>
                            <m:r>
                              <a:rPr lang="ar-AE" sz="2600">
                                <a:latin typeface="Cambria Math"/>
                              </a:rPr>
                              <m:t>+</m:t>
                            </m:r>
                            <m:r>
                              <a:rPr lang="ar-AE" sz="2600">
                                <a:latin typeface="Cambria Math"/>
                              </a:rPr>
                              <m:t>1</m:t>
                            </m:r>
                          </m:e>
                        </m:d>
                      </m:e>
                      <m:sup>
                        <m:r>
                          <a:rPr lang="ar-AE" sz="2600">
                            <a:latin typeface="Cambria Math"/>
                          </a:rPr>
                          <m:t>2</m:t>
                        </m:r>
                      </m:sup>
                    </m:sSup>
                    <m:r>
                      <a:rPr lang="ar-AE" sz="2600">
                        <a:latin typeface="Cambria Math"/>
                      </a:rPr>
                      <m:t>+</m:t>
                    </m:r>
                    <m:r>
                      <a:rPr lang="ar-AE" sz="2600">
                        <a:latin typeface="Cambria Math"/>
                      </a:rPr>
                      <m:t>4</m:t>
                    </m:r>
                  </m:oMath>
                </a14:m>
                <a:r>
                  <a:rPr lang="en-US" sz="2600" dirty="0"/>
                  <a:t> as </a:t>
                </a:r>
                <a:br>
                  <a:rPr lang="en-US" sz="2600" dirty="0"/>
                </a:b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𝑥</m:t>
                            </m:r>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oMath>
                </a14:m>
                <a:r>
                  <a:rPr lang="en-US" sz="2600" dirty="0"/>
                  <a:t>, so the vertex is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r>
                          <m:rPr>
                            <m:nor/>
                          </m:rPr>
                          <a:rPr lang="en-US" sz="2600" b="0" i="0" smtClean="0"/>
                          <m:t>,</m:t>
                        </m:r>
                        <m:r>
                          <a:rPr lang="ar-AE" sz="2600">
                            <a:latin typeface="Cambria Math" panose="02040503050406030204" pitchFamily="18" charset="0"/>
                          </a:rPr>
                          <m:t>4</m:t>
                        </m:r>
                      </m:e>
                    </m:d>
                  </m:oMath>
                </a14:m>
                <a:r>
                  <a:rPr lang="en-US" sz="2600" dirty="0"/>
                  <a:t>.</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b="-2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93509294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a:rPr sz="2200">
                                      <a:latin typeface="Cambria Math"/>
                                    </a:rPr>
                                    <m:t>𝑓</m:t>
                                  </m:r>
                                </m:fName>
                                <m:e>
                                  <m:d>
                                    <m:dPr>
                                      <m:ctrlPr>
                                        <a:rPr sz="2200" i="1">
                                          <a:latin typeface="Cambria Math" panose="02040503050406030204" pitchFamily="18" charset="0"/>
                                        </a:rPr>
                                      </m:ctrlPr>
                                    </m:dPr>
                                    <m:e>
                                      <m:r>
                                        <a:rPr sz="2200">
                                          <a:latin typeface="Cambria Math"/>
                                        </a:rPr>
                                        <m:t>𝑥</m:t>
                                      </m:r>
                                    </m:e>
                                  </m:d>
                                </m:e>
                              </m:func>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3</m:t>
                              </m:r>
                            </m:oMath>
                          </a14:m>
                          <a:endParaRPr sz="2200" dirty="0"/>
                        </a:p>
                      </a:txBody>
                      <a:tcPr anchor="ctr"/>
                    </a:tc>
                    <a:tc rowSpan="2">
                      <a:txBody>
                        <a:bodyPr/>
                        <a:lstStyle/>
                        <a:p>
                          <a:pPr algn="l">
                            <a:defRPr sz="1100" b="1"/>
                          </a:pPr>
                          <a:r>
                            <a:rPr sz="1800" b="0" dirty="0"/>
                            <a:t>First, factor out the leading coefficient of </a:t>
                          </a:r>
                          <a14:m>
                            <m:oMath xmlns:m="http://schemas.openxmlformats.org/officeDocument/2006/math">
                              <m:r>
                                <a:rPr sz="1800" b="0">
                                  <a:latin typeface="Cambria Math"/>
                                </a:rPr>
                                <m:t>−</m:t>
                              </m:r>
                              <m:r>
                                <a:rPr sz="1800" b="0">
                                  <a:latin typeface="Cambria Math"/>
                                </a:rPr>
                                <m:t>1</m:t>
                              </m:r>
                            </m:oMath>
                          </a14:m>
                          <a:r>
                            <a:rPr sz="1800" b="0" dirty="0"/>
                            <a:t> from the first two terms.</a:t>
                          </a:r>
                        </a:p>
                      </a:txBody>
                      <a:tcPr anchor="ctr"/>
                    </a:tc>
                    <a:extLst>
                      <a:ext uri="{0D108BD9-81ED-4DB2-BD59-A6C34878D82A}">
                        <a16:rowId xmlns:a16="http://schemas.microsoft.com/office/drawing/2014/main" val="10000"/>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e>
                              </m:d>
                              <m:r>
                                <a:rPr sz="2200">
                                  <a:latin typeface="Cambria Math"/>
                                </a:rPr>
                                <m:t>+</m:t>
                              </m:r>
                              <m:r>
                                <a:rPr sz="2200">
                                  <a:latin typeface="Cambria Math"/>
                                </a:rPr>
                                <m:t>3</m:t>
                              </m:r>
                            </m:oMath>
                          </a14:m>
                          <a:endParaRPr sz="2200" dirty="0"/>
                        </a:p>
                      </a:txBody>
                      <a:tcPr anchor="ct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1</m:t>
                                  </m:r>
                                </m:e>
                              </m:d>
                              <m:r>
                                <a:rPr sz="2200">
                                  <a:latin typeface="Cambria Math"/>
                                </a:rPr>
                                <m:t>+</m:t>
                              </m:r>
                              <m:r>
                                <a:rPr sz="2200">
                                  <a:latin typeface="Cambria Math"/>
                                </a:rPr>
                                <m:t>1</m:t>
                              </m:r>
                              <m:r>
                                <a:rPr sz="2200">
                                  <a:latin typeface="Cambria Math"/>
                                </a:rPr>
                                <m:t>+</m:t>
                              </m:r>
                              <m:r>
                                <a:rPr sz="2200">
                                  <a:latin typeface="Cambria Math"/>
                                </a:rPr>
                                <m:t>3</m:t>
                              </m:r>
                            </m:oMath>
                          </a14:m>
                          <a:endParaRPr sz="2200"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lang="en-US" sz="1800" b="0" dirty="0"/>
                            <a:t>Complete the square on the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𝑥</m:t>
                                  </m:r>
                                </m:e>
                                <m:sup>
                                  <m:r>
                                    <a:rPr lang="ar-AE" sz="1800" b="0" i="1">
                                      <a:latin typeface="Cambria Math"/>
                                    </a:rPr>
                                    <m:t>2</m:t>
                                  </m:r>
                                </m:sup>
                              </m:sSup>
                            </m:oMath>
                          </a14:m>
                          <a:r>
                            <a:rPr lang="ar-AE" sz="1800" b="0" dirty="0"/>
                            <a:t> </a:t>
                          </a:r>
                          <a:r>
                            <a:rPr lang="en-US" sz="1800" b="0" dirty="0"/>
                            <a:t>and </a:t>
                          </a:r>
                          <a14:m>
                            <m:oMath xmlns:m="http://schemas.openxmlformats.org/officeDocument/2006/math">
                              <m:r>
                                <a:rPr lang="en-US" sz="1800" b="0" i="1">
                                  <a:latin typeface="Cambria Math"/>
                                </a:rPr>
                                <m:t>2</m:t>
                              </m:r>
                              <m:r>
                                <a:rPr lang="en-US" sz="1800" b="0" i="1">
                                  <a:latin typeface="Cambria Math"/>
                                </a:rPr>
                                <m:t>𝑥</m:t>
                              </m:r>
                            </m:oMath>
                          </a14:m>
                          <a:r>
                            <a:rPr lang="en-US" sz="1800" b="0" dirty="0"/>
                            <a:t> terms. </a:t>
                          </a:r>
                        </a:p>
                        <a:p>
                          <a:pPr algn="l">
                            <a:defRPr sz="1100" b="1"/>
                          </a:pPr>
                          <a:r>
                            <a:rPr sz="1800" b="0" dirty="0"/>
                            <a:t>Because of the </a:t>
                          </a:r>
                          <a14:m>
                            <m:oMath xmlns:m="http://schemas.openxmlformats.org/officeDocument/2006/math">
                              <m:r>
                                <a:rPr sz="1800" b="0">
                                  <a:latin typeface="Cambria Math"/>
                                </a:rPr>
                                <m:t>−</m:t>
                              </m:r>
                              <m:r>
                                <a:rPr sz="1800" b="0">
                                  <a:latin typeface="Cambria Math"/>
                                </a:rPr>
                                <m:t>1</m:t>
                              </m:r>
                            </m:oMath>
                          </a14:m>
                          <a:r>
                            <a:rPr sz="1800" b="0" dirty="0"/>
                            <a:t> in front of the parentheses, this amounts to adding </a:t>
                          </a:r>
                          <a14:m>
                            <m:oMath xmlns:m="http://schemas.openxmlformats.org/officeDocument/2006/math">
                              <m:r>
                                <a:rPr sz="1800" b="0">
                                  <a:latin typeface="Cambria Math"/>
                                </a:rPr>
                                <m:t>−</m:t>
                              </m:r>
                              <m:r>
                                <a:rPr sz="1800" b="0">
                                  <a:latin typeface="Cambria Math"/>
                                </a:rPr>
                                <m:t>1</m:t>
                              </m:r>
                            </m:oMath>
                          </a14:m>
                          <a:r>
                            <a:rPr sz="1800" b="0" dirty="0"/>
                            <a:t> to the function, so we compensate by adding </a:t>
                          </a:r>
                          <a:r>
                            <a:rPr sz="1800" b="0" dirty="0">
                              <a:latin typeface="Cambria Math"/>
                            </a:rPr>
                            <a:t>1</a:t>
                          </a:r>
                          <a:r>
                            <a:rPr sz="1800" b="0" dirty="0"/>
                            <a:t> as well.</a:t>
                          </a:r>
                        </a:p>
                      </a:txBody>
                      <a:tcPr anchor="ctr"/>
                    </a:tc>
                    <a:extLst>
                      <a:ext uri="{0D108BD9-81ED-4DB2-BD59-A6C34878D82A}">
                        <a16:rowId xmlns:a16="http://schemas.microsoft.com/office/drawing/2014/main" val="10002"/>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2</m:t>
                                  </m:r>
                                </m:sup>
                              </m:sSup>
                              <m:r>
                                <a:rPr sz="2200">
                                  <a:latin typeface="Cambria Math"/>
                                </a:rPr>
                                <m:t>+</m:t>
                              </m:r>
                              <m:r>
                                <a:rPr sz="2200">
                                  <a:latin typeface="Cambria Math"/>
                                </a:rPr>
                                <m:t>4</m:t>
                              </m:r>
                            </m:oMath>
                          </a14:m>
                          <a:endParaRPr sz="2200" dirty="0"/>
                        </a:p>
                      </a:txBody>
                      <a:tcPr anchor="ct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93509294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endParaRPr lang="en-US"/>
                        </a:p>
                      </a:txBody>
                      <a:tcPr anchor="ctr">
                        <a:blipFill>
                          <a:blip r:embed="rId3"/>
                          <a:stretch>
                            <a:fillRect r="-113415" b="-347727"/>
                          </a:stretch>
                        </a:blipFill>
                      </a:tcPr>
                    </a:tc>
                    <a:tc rowSpan="2">
                      <a:txBody>
                        <a:bodyPr/>
                        <a:lstStyle/>
                        <a:p>
                          <a:endParaRPr lang="en-US"/>
                        </a:p>
                      </a:txBody>
                      <a:tcPr anchor="ctr">
                        <a:blipFill>
                          <a:blip r:embed="rId3"/>
                          <a:stretch>
                            <a:fillRect l="-88172" b="-115301"/>
                          </a:stretch>
                        </a:blipFill>
                      </a:tcPr>
                    </a:tc>
                    <a:extLst>
                      <a:ext uri="{0D108BD9-81ED-4DB2-BD59-A6C34878D82A}">
                        <a16:rowId xmlns:a16="http://schemas.microsoft.com/office/drawing/2014/main" val="10000"/>
                      </a:ext>
                    </a:extLst>
                  </a:tr>
                  <a:tr h="577042">
                    <a:tc>
                      <a:txBody>
                        <a:bodyPr/>
                        <a:lstStyle/>
                        <a:p>
                          <a:endParaRPr lang="en-US"/>
                        </a:p>
                      </a:txBody>
                      <a:tcPr anchor="ctr">
                        <a:blipFill>
                          <a:blip r:embed="rId3"/>
                          <a:stretch>
                            <a:fillRect t="-92632" r="-113415" b="-222105"/>
                          </a:stretch>
                        </a:blipFill>
                      </a:tcP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endParaRPr lang="en-US"/>
                        </a:p>
                      </a:txBody>
                      <a:tcPr anchor="ctr">
                        <a:blipFill>
                          <a:blip r:embed="rId3"/>
                          <a:stretch>
                            <a:fillRect t="-192632" r="-113415" b="-122105"/>
                          </a:stretch>
                        </a:blipFill>
                      </a:tcPr>
                    </a:tc>
                    <a:tc rowSpan="2">
                      <a:txBody>
                        <a:bodyPr/>
                        <a:lstStyle/>
                        <a:p>
                          <a:endParaRPr lang="en-US"/>
                        </a:p>
                      </a:txBody>
                      <a:tcPr anchor="ctr">
                        <a:blipFill>
                          <a:blip r:embed="rId3"/>
                          <a:stretch>
                            <a:fillRect l="-88172" t="-93367" b="-7653"/>
                          </a:stretch>
                        </a:blipFill>
                      </a:tcPr>
                    </a:tc>
                    <a:extLst>
                      <a:ext uri="{0D108BD9-81ED-4DB2-BD59-A6C34878D82A}">
                        <a16:rowId xmlns:a16="http://schemas.microsoft.com/office/drawing/2014/main" val="10002"/>
                      </a:ext>
                    </a:extLst>
                  </a:tr>
                  <a:tr h="611678">
                    <a:tc>
                      <a:txBody>
                        <a:bodyPr/>
                        <a:lstStyle/>
                        <a:p>
                          <a:endParaRPr lang="en-US"/>
                        </a:p>
                      </a:txBody>
                      <a:tcPr anchor="ctr">
                        <a:blipFill>
                          <a:blip r:embed="rId3"/>
                          <a:stretch>
                            <a:fillRect t="-275248" r="-113415" b="-14851"/>
                          </a:stretch>
                        </a:blipFill>
                      </a:tcP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The instructions also ask us to identify the </a:t>
                </a:r>
                <a14:m>
                  <m:oMath xmlns:m="http://schemas.openxmlformats.org/officeDocument/2006/math">
                    <m:r>
                      <a:rPr>
                        <a:latin typeface="Cambria Math" panose="02040503050406030204" pitchFamily="18" charset="0"/>
                      </a:rPr>
                      <m:t>𝑥</m:t>
                    </m:r>
                  </m:oMath>
                </a14:m>
                <a:r>
                  <a:rPr sz="2800" dirty="0"/>
                  <a:t>-intercepts. An </a:t>
                </a:r>
                <a14:m>
                  <m:oMath xmlns:m="http://schemas.openxmlformats.org/officeDocument/2006/math">
                    <m:r>
                      <a:rPr>
                        <a:latin typeface="Cambria Math" panose="02040503050406030204" pitchFamily="18" charset="0"/>
                      </a:rPr>
                      <m:t>𝑥</m:t>
                    </m:r>
                  </m:oMath>
                </a14:m>
                <a:r>
                  <a:rPr sz="2800" dirty="0"/>
                  <a:t>-intercept of the function </a:t>
                </a:r>
                <a14:m>
                  <m:oMath xmlns:m="http://schemas.openxmlformats.org/officeDocument/2006/math">
                    <m:r>
                      <a:rPr>
                        <a:latin typeface="Cambria Math" panose="02040503050406030204" pitchFamily="18" charset="0"/>
                      </a:rPr>
                      <m:t>𝑓</m:t>
                    </m:r>
                  </m:oMath>
                </a14:m>
                <a:r>
                  <a:rPr sz="2800" dirty="0"/>
                  <a:t> is any point on the </a:t>
                </a:r>
                <a:br>
                  <a:rPr lang="en-US" sz="2800" dirty="0"/>
                </a:br>
                <a14:m>
                  <m:oMath xmlns:m="http://schemas.openxmlformats.org/officeDocument/2006/math">
                    <m:r>
                      <a:rPr>
                        <a:latin typeface="Cambria Math" panose="02040503050406030204" pitchFamily="18" charset="0"/>
                      </a:rPr>
                      <m:t>𝑥</m:t>
                    </m:r>
                  </m:oMath>
                </a14:m>
                <a:r>
                  <a:rPr sz="2800" dirty="0"/>
                  <a:t>-axis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so we need to solve the equation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oMath>
                </a14:m>
                <a:r>
                  <a:rPr sz="2800" dirty="0"/>
                  <a:t>. This can be done by factoring</a:t>
                </a:r>
                <a:r>
                  <a:rPr lang="en-US" sz="2800" dirty="0"/>
                  <a:t>.</a:t>
                </a:r>
              </a:p>
              <a:p>
                <a:pPr>
                  <a:defRPr sz="2800"/>
                </a:pPr>
                <a:endParaRPr lang="en-US" sz="4000" dirty="0"/>
              </a:p>
              <a:p>
                <a:pPr>
                  <a:defRPr sz="2800"/>
                </a:pPr>
                <a:endParaRPr lang="en-US" sz="2800" dirty="0"/>
              </a:p>
              <a:p>
                <a:pPr>
                  <a:defRPr sz="2800"/>
                </a:pPr>
                <a:endParaRPr lang="en-US" dirty="0"/>
              </a:p>
              <a:p>
                <a:pPr>
                  <a:defRPr sz="2800"/>
                </a:pPr>
                <a:endParaRPr lang="en-US" sz="2800" dirty="0"/>
              </a:p>
              <a:p>
                <a:pPr>
                  <a:defRPr sz="2800"/>
                </a:pPr>
                <a:r>
                  <a:rPr lang="en-US" sz="2800" dirty="0"/>
                  <a:t>Therefore, the </a:t>
                </a:r>
                <a14:m>
                  <m:oMath xmlns:m="http://schemas.openxmlformats.org/officeDocument/2006/math">
                    <m:r>
                      <a:rPr lang="en-US">
                        <a:latin typeface="Cambria Math" panose="02040503050406030204" pitchFamily="18" charset="0"/>
                      </a:rPr>
                      <m:t>𝑥</m:t>
                    </m:r>
                  </m:oMath>
                </a14:m>
                <a:r>
                  <a:rPr lang="en-US" sz="2800" dirty="0"/>
                  <a:t>-intercepts are located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m:rPr>
                            <m:nor/>
                          </m:rPr>
                          <a:rPr lang="en-US" b="0" i="0" smtClean="0"/>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m:rPr>
                            <m:nor/>
                          </m:rPr>
                          <a:rPr lang="en-US" b="0" i="0" smtClean="0"/>
                          <m:t>,</m:t>
                        </m:r>
                        <m:r>
                          <a:rPr lang="ar-AE">
                            <a:latin typeface="Cambria Math" panose="02040503050406030204" pitchFamily="18" charset="0"/>
                          </a:rPr>
                          <m:t>0</m:t>
                        </m:r>
                      </m:e>
                    </m:d>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b="-3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4208452252"/>
                  </p:ext>
                </p:extLst>
              </p:nvPr>
            </p:nvGraphicFramePr>
            <p:xfrm>
              <a:off x="626682" y="295275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370840">
                    <a:tc>
                      <a:txBody>
                        <a:bodyPr/>
                        <a:lstStyle/>
                        <a:p>
                          <a:pPr algn="r">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r>
                            <a:rPr lang="en-US" sz="2000" b="0" dirty="0"/>
                            <a:t>First, divide each term by </a:t>
                          </a:r>
                          <a14:m>
                            <m:oMath xmlns:m="http://schemas.openxmlformats.org/officeDocument/2006/math">
                              <m:r>
                                <a:rPr lang="en-US" sz="2000" b="0">
                                  <a:latin typeface="Cambria Math"/>
                                </a:rPr>
                                <m:t>−</m:t>
                              </m:r>
                              <m:r>
                                <a:rPr lang="en-US" sz="2000" b="0">
                                  <a:latin typeface="Cambria Math"/>
                                </a:rPr>
                                <m:t>1</m:t>
                              </m:r>
                            </m:oMath>
                          </a14:m>
                          <a:r>
                            <a:rPr lang="en-US" sz="2000" b="0" dirty="0"/>
                            <a:t>.</a:t>
                          </a: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endParaRPr sz="20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3</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𝑥</m:t>
                              </m:r>
                            </m:oMath>
                          </a14:m>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m:t>
                                </m:r>
                                <m:r>
                                  <a:rPr lang="en-US" sz="2800" smtClean="0">
                                    <a:latin typeface="Cambria Math"/>
                                  </a:rPr>
                                  <m:t>3</m:t>
                                </m:r>
                                <m:r>
                                  <a:rPr lang="en-US" sz="2800" smtClean="0">
                                    <a:latin typeface="Cambria Math"/>
                                  </a:rPr>
                                  <m:t>,</m:t>
                                </m:r>
                                <m:r>
                                  <a:rPr lang="en-US" sz="2800" smtClean="0">
                                    <a:latin typeface="Cambria Math"/>
                                  </a:rPr>
                                  <m:t>1</m:t>
                                </m:r>
                              </m:oMath>
                            </m:oMathPara>
                          </a14:m>
                          <a:endParaRPr sz="2800" dirty="0"/>
                        </a:p>
                      </a:txBody>
                      <a:tcPr/>
                    </a:tc>
                    <a:tc>
                      <a:txBody>
                        <a:bodyPr/>
                        <a:lstStyle/>
                        <a:p>
                          <a:pPr algn="l">
                            <a:defRPr sz="1100" b="1"/>
                          </a:pPr>
                          <a:r>
                            <a:rPr sz="2000" b="0" dirty="0"/>
                            <a:t>The Zero-Factor Property gives us the </a:t>
                          </a:r>
                          <a14:m>
                            <m:oMath xmlns:m="http://schemas.openxmlformats.org/officeDocument/2006/math">
                              <m:r>
                                <a:rPr sz="2000" b="0" i="1">
                                  <a:latin typeface="Cambria Math"/>
                                </a:rPr>
                                <m:t>𝑥</m:t>
                              </m:r>
                            </m:oMath>
                          </a14:m>
                          <a:r>
                            <a:rPr sz="2000" b="0" dirty="0"/>
                            <a:t>-intercepts.</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4208452252"/>
                  </p:ext>
                </p:extLst>
              </p:nvPr>
            </p:nvGraphicFramePr>
            <p:xfrm>
              <a:off x="626682" y="295275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518160">
                    <a:tc>
                      <a:txBody>
                        <a:bodyPr/>
                        <a:lstStyle/>
                        <a:p>
                          <a:endParaRPr lang="en-US"/>
                        </a:p>
                      </a:txBody>
                      <a:tcPr anchor="ctr">
                        <a:blipFill>
                          <a:blip r:embed="rId3"/>
                          <a:stretch>
                            <a:fillRect t="-10588" r="-225628" b="-356471"/>
                          </a:stretch>
                        </a:blipFill>
                      </a:tcPr>
                    </a:tc>
                    <a:tc>
                      <a:txBody>
                        <a:bodyPr/>
                        <a:lstStyle/>
                        <a:p>
                          <a:endParaRPr lang="en-US"/>
                        </a:p>
                      </a:txBody>
                      <a:tcPr anchor="ctr">
                        <a:blipFill>
                          <a:blip r:embed="rId3"/>
                          <a:stretch>
                            <a:fillRect l="-176106" t="-10588" r="-297345" b="-356471"/>
                          </a:stretch>
                        </a:blipFill>
                      </a:tcPr>
                    </a:tc>
                    <a:tc>
                      <a:txBody>
                        <a:bodyPr/>
                        <a:lstStyle/>
                        <a:p>
                          <a:endParaRPr lang="en-US"/>
                        </a:p>
                      </a:txBody>
                      <a:tcPr anchor="ctr">
                        <a:blipFill>
                          <a:blip r:embed="rId3"/>
                          <a:stretch>
                            <a:fillRect l="-92857" t="-10588" b="-356471"/>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3"/>
                          <a:stretch>
                            <a:fillRect t="-110588" r="-225628" b="-256471"/>
                          </a:stretch>
                        </a:blipFill>
                      </a:tcPr>
                    </a:tc>
                    <a:tc>
                      <a:txBody>
                        <a:bodyPr/>
                        <a:lstStyle/>
                        <a:p>
                          <a:endParaRPr lang="en-US"/>
                        </a:p>
                      </a:txBody>
                      <a:tcPr anchor="ctr">
                        <a:blipFill>
                          <a:blip r:embed="rId3"/>
                          <a:stretch>
                            <a:fillRect l="-176106" t="-110588" r="-297345" b="-256471"/>
                          </a:stretch>
                        </a:blipFill>
                      </a:tcPr>
                    </a:tc>
                    <a:tc>
                      <a:txBody>
                        <a:bodyPr/>
                        <a:lstStyle/>
                        <a:p>
                          <a:pPr algn="l"/>
                          <a:endParaRPr sz="20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08140" r="-225628" b="-153488"/>
                          </a:stretch>
                        </a:blipFill>
                      </a:tcPr>
                    </a:tc>
                    <a:tc>
                      <a:txBody>
                        <a:bodyPr/>
                        <a:lstStyle/>
                        <a:p>
                          <a:endParaRPr lang="en-US"/>
                        </a:p>
                      </a:txBody>
                      <a:tcPr anchor="ctr">
                        <a:blipFill>
                          <a:blip r:embed="rId3"/>
                          <a:stretch>
                            <a:fillRect l="-176106" t="-208140" r="-297345" b="-153488"/>
                          </a:stretch>
                        </a:blipFill>
                      </a:tcP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701040">
                    <a:tc>
                      <a:txBody>
                        <a:bodyPr/>
                        <a:lstStyle/>
                        <a:p>
                          <a:endParaRPr lang="en-US"/>
                        </a:p>
                      </a:txBody>
                      <a:tcPr>
                        <a:blipFill>
                          <a:blip r:embed="rId3"/>
                          <a:stretch>
                            <a:fillRect t="-230435" r="-225628" b="-14783"/>
                          </a:stretch>
                        </a:blipFill>
                      </a:tcPr>
                    </a:tc>
                    <a:tc>
                      <a:txBody>
                        <a:bodyPr/>
                        <a:lstStyle/>
                        <a:p>
                          <a:endParaRPr lang="en-US"/>
                        </a:p>
                      </a:txBody>
                      <a:tcPr>
                        <a:blipFill>
                          <a:blip r:embed="rId3"/>
                          <a:stretch>
                            <a:fillRect l="-176106" t="-230435" r="-297345" b="-14783"/>
                          </a:stretch>
                        </a:blipFill>
                      </a:tcPr>
                    </a:tc>
                    <a:tc>
                      <a:txBody>
                        <a:bodyPr/>
                        <a:lstStyle/>
                        <a:p>
                          <a:endParaRPr lang="en-US"/>
                        </a:p>
                      </a:txBody>
                      <a:tcPr>
                        <a:blipFill>
                          <a:blip r:embed="rId3"/>
                          <a:stretch>
                            <a:fillRect l="-92857" t="-230435" b="-1478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vertex form of the function,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+4</m:t>
                    </m:r>
                  </m:oMath>
                </a14:m>
                <a:r>
                  <a:rPr sz="2800" dirty="0"/>
                  <a:t>, tells us that this quadratic opens downward, has its vertex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4</m:t>
                        </m:r>
                      </m:e>
                    </m:d>
                  </m:oMath>
                </a14:m>
                <a:r>
                  <a:rPr sz="2800" dirty="0"/>
                  <a:t>, and is neither skinnier nor broader than the basic parabola. We now also know that it crosses the </a:t>
                </a:r>
                <a14:m>
                  <m:oMath xmlns:m="http://schemas.openxmlformats.org/officeDocument/2006/math">
                    <m:r>
                      <a:rPr>
                        <a:latin typeface="Cambria Math" panose="02040503050406030204" pitchFamily="18" charset="0"/>
                      </a:rPr>
                      <m:t>𝑥</m:t>
                    </m:r>
                  </m:oMath>
                </a14:m>
                <a:r>
                  <a:rPr sz="2800" dirty="0"/>
                  <a:t>-axis at </a:t>
                </a:r>
                <a14:m>
                  <m:oMath xmlns:m="http://schemas.openxmlformats.org/officeDocument/2006/math">
                    <m:r>
                      <a:rPr>
                        <a:latin typeface="Cambria Math" panose="02040503050406030204" pitchFamily="18" charset="0"/>
                      </a:rPr>
                      <m:t>−3</m:t>
                    </m:r>
                  </m:oMath>
                </a14:m>
                <a:r>
                  <a:rPr sz="2800" dirty="0"/>
                  <a:t> and </a:t>
                </a:r>
                <a:r>
                  <a:rPr sz="2800" dirty="0">
                    <a:latin typeface="Cambria Math"/>
                  </a:rPr>
                  <a:t>1</a:t>
                </a:r>
                <a:r>
                  <a:rPr sz="2800" dirty="0"/>
                  <a:t>. Putting this all together, we obtain the following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p:pic>
        <p:nvPicPr>
          <p:cNvPr id="5" name="Content Placeholder 4">
            <a:extLst>
              <a:ext uri="{FF2B5EF4-FFF2-40B4-BE49-F238E27FC236}">
                <a16:creationId xmlns:a16="http://schemas.microsoft.com/office/drawing/2014/main" id="{4C0E8F63-84D8-4A30-B0EB-0225AA1207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099"/>
            <a:ext cx="4572000" cy="4572000"/>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1E95E4-F049-4EF7-B4B9-AC159BA2FA8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6: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+3</m:t>
                    </m:r>
                  </m:oMath>
                </a14:m>
                <a:endParaRPr lang="en-US" sz="2800" dirty="0"/>
              </a:p>
            </p:txBody>
          </p:sp>
        </mc:Choice>
        <mc:Fallback xmlns="">
          <p:sp>
            <p:nvSpPr>
              <p:cNvPr id="3" name="TextBox 2">
                <a:extLst>
                  <a:ext uri="{FF2B5EF4-FFF2-40B4-BE49-F238E27FC236}">
                    <a16:creationId xmlns:a16="http://schemas.microsoft.com/office/drawing/2014/main" id="{561E95E4-F049-4EF7-B4B9-AC159BA2FA8F}"/>
                  </a:ext>
                </a:extLst>
              </p:cNvPr>
              <p:cNvSpPr txBox="1">
                <a:spLocks noRot="1" noChangeAspect="1" noMove="1" noResize="1" noEditPoints="1" noAdjustHandles="1" noChangeArrowheads="1" noChangeShapeType="1" noTextEdit="1"/>
              </p:cNvSpPr>
              <p:nvPr/>
            </p:nvSpPr>
            <p:spPr>
              <a:xfrm>
                <a:off x="304800" y="5506105"/>
                <a:ext cx="8534400" cy="523220"/>
              </a:xfrm>
              <a:prstGeom prst="rect">
                <a:avLst/>
              </a:prstGeom>
              <a:blipFill>
                <a:blip r:embed="rId4"/>
                <a:stretch>
                  <a:fillRect t="-10465" b="-3255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2125</Words>
  <Application>Microsoft Office PowerPoint</Application>
  <PresentationFormat>On-screen Show (4:3)</PresentationFormat>
  <Paragraphs>190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Cambria Math</vt:lpstr>
      <vt:lpstr>Courier New</vt:lpstr>
      <vt:lpstr>Calibri</vt:lpstr>
      <vt:lpstr>Arial</vt:lpstr>
      <vt:lpstr>Office Theme</vt:lpstr>
      <vt:lpstr>Section 4.3</vt:lpstr>
      <vt:lpstr>Quadratic Functions</vt:lpstr>
      <vt:lpstr>Vertex Form of a Quadratic Function</vt:lpstr>
      <vt:lpstr>Example 1: Graphing Quadratic Functions</vt:lpstr>
      <vt:lpstr>Note:</vt:lpstr>
      <vt:lpstr>Example 1: Graphing Quadratic Functions (cont.)</vt:lpstr>
      <vt:lpstr>Example 1: Graphing Quadratic Functions (cont.)</vt:lpstr>
      <vt:lpstr>Example 1: Graphing Quadratic Functions (cont.)</vt:lpstr>
      <vt:lpstr>Example 1: Graphing Quadratic Functions (cont.)</vt:lpstr>
      <vt:lpstr>Vertex of a Quadratic Function</vt:lpstr>
      <vt:lpstr>Example 2: Using the Vertex Formula</vt:lpstr>
      <vt:lpstr>Note:</vt:lpstr>
      <vt:lpstr>Example 2: Using the Vertex Formula (cont.)</vt:lpstr>
      <vt:lpstr>Example 2: Using the Vertex Formula (cont.)</vt:lpstr>
      <vt:lpstr>Example 2: Using the Vertex Formula (cont.)</vt:lpstr>
      <vt:lpstr>Example 2: Using the Vertex Formula (cont.)</vt:lpstr>
      <vt:lpstr>Example 3: Finding a Quadratic Function Given Its Graph</vt:lpstr>
      <vt:lpstr>Example 3: Finding a Quadratic Function Given Its Graph (cont.)</vt:lpstr>
      <vt:lpstr>Example 3: Finding a Quadratic Function Given Its Graph (cont.)</vt:lpstr>
      <vt:lpstr>Example 3: Finding a Quadratic Function Given Its Graph (cont.)</vt:lpstr>
      <vt:lpstr>Example 3: Finding a Quadratic Function Given its Graph (cont.)</vt:lpstr>
      <vt:lpstr>Example 4: Quadratic Regression</vt:lpstr>
      <vt:lpstr>Example 4: Quadratic Regression (cont.)</vt:lpstr>
      <vt:lpstr>Example 4: Quadratic Regression (cont.)</vt:lpstr>
      <vt:lpstr>Example 4: Quadratic Regression (cont.)</vt:lpstr>
      <vt:lpstr>Example 5: Quadratic Regression</vt:lpstr>
      <vt:lpstr>Example 5: Quadratic Regression (cont.)</vt:lpstr>
      <vt:lpstr>Example 5: Quadratic Regression (cont.)</vt:lpstr>
      <vt:lpstr>Example 5: Quadratic Regression (cont.)</vt:lpstr>
      <vt:lpstr>Example 5: Quadratic Regression (cont.)</vt:lpstr>
      <vt:lpstr>Example 6: Fencing a Garden</vt:lpstr>
      <vt:lpstr>Example 6: Fencing a Garden (cont.)</vt:lpstr>
      <vt:lpstr>Example 6: Fencing a Garden (cont.)</vt:lpstr>
      <vt:lpstr>Example 6: Fencing a Garden (cont.)</vt:lpstr>
      <vt:lpstr>Example 7: Quadratic Regression and Maximization</vt:lpstr>
      <vt:lpstr>Example 7: Quadratic Regression and Maximization (cont.)</vt:lpstr>
      <vt:lpstr>Example 7: Quadratic Regression and Maximization (cont.)</vt:lpstr>
      <vt:lpstr>Example 7: Quadratic Regression and Maximization (cont.)</vt:lpstr>
      <vt:lpstr>Example 7: Quadratic Regression and Maximization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160</cp:revision>
  <dcterms:created xsi:type="dcterms:W3CDTF">2013-04-26T14:43:13Z</dcterms:created>
  <dcterms:modified xsi:type="dcterms:W3CDTF">2020-07-28T18:23:54Z</dcterms:modified>
</cp:coreProperties>
</file>