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8" r:id="rId9"/>
    <p:sldId id="269" r:id="rId10"/>
    <p:sldId id="270" r:id="rId11"/>
    <p:sldId id="273" r:id="rId12"/>
    <p:sldId id="274" r:id="rId13"/>
    <p:sldId id="275" r:id="rId14"/>
    <p:sldId id="279" r:id="rId15"/>
    <p:sldId id="280" r:id="rId16"/>
    <p:sldId id="281" r:id="rId17"/>
    <p:sldId id="285" r:id="rId18"/>
    <p:sldId id="282" r:id="rId19"/>
    <p:sldId id="283" r:id="rId20"/>
    <p:sldId id="284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78" d="100"/>
          <a:sy n="78" d="100"/>
        </p:scale>
        <p:origin x="852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1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Other Common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Section </a:t>
            </a:r>
            <a:r>
              <a:rPr lang="en-US" smtClean="0"/>
              <a:t>4</a:t>
            </a:r>
            <a:r>
              <a:rPr smtClean="0"/>
              <a:t>.4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Example 2: Power Functions of the Form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320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sz="3200">
                            <a:latin typeface="Cambria Math"/>
                          </a:rPr>
                          <m:t>−</m:t>
                        </m:r>
                        <m:r>
                          <a:rPr sz="320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t>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000" b="-1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2857500" y="5524500"/>
                <a:ext cx="3429000" cy="504823"/>
              </a:xfrm>
              <a:prstGeom prst="rect">
                <a:avLst/>
              </a:prstGeom>
            </p:spPr>
            <p:txBody>
              <a:bodyPr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800" dirty="0"/>
                  <a:t>Figure 7: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 sz="280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 sz="280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0" y="5524500"/>
                <a:ext cx="3429000" cy="504823"/>
              </a:xfrm>
              <a:prstGeom prst="rect">
                <a:avLst/>
              </a:prstGeom>
              <a:blipFill>
                <a:blip r:embed="rId5"/>
                <a:stretch>
                  <a:fillRect t="-7229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5EE035C-992B-4773-8C71-7CF25CF03F9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293937" y="1029287"/>
            <a:ext cx="4556125" cy="45561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The Absolute Value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Sketch the graph of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The Absolute Value Function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The graph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will be a vertically stretched version of </a:t>
                </a:r>
                <a:r>
                  <a:rPr lang="en-US" b="0" i="1" dirty="0">
                    <a:latin typeface="Cambria Math" panose="02040503050406030204" pitchFamily="18" charset="0"/>
                  </a:rPr>
                  <a:t/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dirty="0"/>
                  <a:t> reflected over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-axis. As always, we can plot a few points to verify that our reasoning is correct. In Figure 11, we have plotted the values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ar-AE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The Absolute Value Function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85FE5F-DC7F-4B2B-8DC5-6D9D53B4FC1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6000" y="1049119"/>
            <a:ext cx="4572000" cy="4572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2667000" y="5536734"/>
                <a:ext cx="3810000" cy="57091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  <a:defRPr sz="2800"/>
                </a:pPr>
                <a:r>
                  <a:rPr lang="en-US" sz="2800" dirty="0"/>
                  <a:t>Figure 11: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 sz="2800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 sz="280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ar-AE" sz="2800" dirty="0"/>
              </a:p>
            </p:txBody>
          </p:sp>
        </mc:Choice>
        <mc:Fallback xmlns=""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5536734"/>
                <a:ext cx="3810000" cy="570913"/>
              </a:xfrm>
              <a:prstGeom prst="rect">
                <a:avLst/>
              </a:prstGeom>
              <a:blipFill>
                <a:blip r:embed="rId4"/>
                <a:stretch>
                  <a:fillRect l="-2560" t="-9574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The Greatest Integer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The greatest integer function,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⟦"/>
                        <m:endChr m:val="⟧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, is a function commonly encountered in computer science applications. It is defined as follows: the </a:t>
                </a:r>
                <a:r>
                  <a:rPr b="1"/>
                  <a:t>greatest integer of</a:t>
                </a:r>
                <a:r>
                  <a:rPr sz="2800" b="1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is the largest integer less than or equal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. For instance,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/>
                  <a:t> (note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/>
                  <a:t> is the largest integer to the left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sz="2800"/>
                  <a:t> on the real number line).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Piecewise-Defined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A </a:t>
                </a:r>
                <a:r>
                  <a:rPr sz="2800" b="1"/>
                  <a:t>piecewise-defined function</a:t>
                </a:r>
                <a:r>
                  <a:rPr sz="2800"/>
                  <a:t> is a function defined in terms of two or more formulas, each valid for its own unique portion of the real number line. In evaluating a piecewise-defined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/>
                  <a:t> at a certain value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, it is important to correctly identify which formula is valid for that particular value.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Piecewise-Defined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Sketch the graph of the function 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/>
                                <m:t>if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≤−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/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/>
                                <m:t>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&gt;−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ar-AE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Always pay close attention to the boundary points of each interval. Remember that only one rule applies at each point.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Piecewise-Defined Function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a piecewise-defined function with different formula</a:t>
                </a:r>
                <a:r>
                  <a:rPr lang="en-US" sz="2800" dirty="0"/>
                  <a:t>s</a:t>
                </a:r>
                <a:r>
                  <a:rPr sz="2800" dirty="0"/>
                  <a:t> for two </a:t>
                </a:r>
                <a:r>
                  <a:rPr lang="en-US" sz="2800" dirty="0"/>
                  <a:t>separate </a:t>
                </a:r>
                <a:r>
                  <a:rPr sz="2800" dirty="0"/>
                  <a:t>intervals. To graph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, graph each portion separately, making sure that each formula is applied only on the appropriate interval.</a:t>
                </a:r>
              </a:p>
              <a:p>
                <a:pPr>
                  <a:defRPr sz="2800"/>
                </a:pPr>
                <a:r>
                  <a:rPr sz="2800" dirty="0"/>
                  <a:t>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a linear function on the interval </a:t>
                </a:r>
                <a:r>
                  <a:rPr lang="en-US" sz="2800" dirty="0"/>
                  <a:t/>
                </a:r>
                <a:br>
                  <a:rPr lang="en-US" sz="2800" dirty="0"/>
                </a:b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and a quadratic function on the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The complete graph appears </a:t>
                </a:r>
                <a:r>
                  <a:rPr lang="en-US" sz="2800" dirty="0"/>
                  <a:t>in Figure 13</a:t>
                </a:r>
                <a:r>
                  <a:rPr sz="2800" dirty="0"/>
                  <a:t>, with the points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sz="2800" dirty="0"/>
                  <a:t> noted in particular.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Piecewise-Defined Function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A7B890-767E-464F-9F58-3D60E362FDA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6000" y="1049119"/>
            <a:ext cx="4572000" cy="4572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3009900" y="5536734"/>
                <a:ext cx="3124200" cy="57091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  <a:defRPr sz="2800"/>
                </a:pPr>
                <a:r>
                  <a:rPr lang="en-US" sz="2800" dirty="0"/>
                  <a:t>Figure 13: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ar-AE" sz="2800" dirty="0"/>
              </a:p>
            </p:txBody>
          </p:sp>
        </mc:Choice>
        <mc:Fallback xmlns=""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00" y="5536734"/>
                <a:ext cx="3124200" cy="570913"/>
              </a:xfrm>
              <a:prstGeom prst="rect">
                <a:avLst/>
              </a:prstGeom>
              <a:blipFill>
                <a:blip r:embed="rId4"/>
                <a:stretch>
                  <a:fillRect l="-3125" t="-9574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Power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A </a:t>
                </a:r>
                <a:r>
                  <a:rPr sz="2800" b="1"/>
                  <a:t>power function</a:t>
                </a:r>
                <a:r>
                  <a:rPr sz="2800"/>
                  <a:t> is a function of the form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sz="2800"/>
                  <a:t>,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/>
                  <a:t> are real numbers.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Piecewise-Defined Function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Note the use of a closed circle at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sz="2800" dirty="0"/>
                  <a:t> to emphasize that this point is part of the graph and the use of an open circle at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to indicate that this point is not part of the graph. That is, the value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is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, not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lang="en-US" dirty="0"/>
                  <a:t>Example 1: Power Functions of the Form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ar-AE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Sketch the graphs of the following functions.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1: Power Functions of the Form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dirty="0"/>
                  <a:t>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5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graph of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will have the same basic shape as the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sz="2800" dirty="0"/>
                  <a:t>, but compressed vertically because of the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sz="2800" dirty="0"/>
                  <a:t>. To make the sketch more accurate, calculate the coordinates of a few points on the graph. </a:t>
                </a:r>
                <a:r>
                  <a:rPr lang="en-US" sz="2800" dirty="0"/>
                  <a:t>Figure 3 </a:t>
                </a:r>
                <a:r>
                  <a:rPr sz="2800" dirty="0"/>
                  <a:t>illustrates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sz="2800" dirty="0"/>
                  <a:t> and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556" t="-1227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1: Power Functions of the Form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dirty="0"/>
                  <a:t>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5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93006D-0B7B-4F1C-A25C-541AB74BBE3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400300" y="1049119"/>
            <a:ext cx="4343400" cy="434340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3086100" y="5350574"/>
                <a:ext cx="2971800" cy="647113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800" dirty="0"/>
                  <a:t>Figure 3: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ar-AE" sz="280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100" y="5350574"/>
                <a:ext cx="2971800" cy="647113"/>
              </a:xfrm>
              <a:prstGeom prst="rect">
                <a:avLst/>
              </a:prstGeom>
              <a:blipFill>
                <a:blip r:embed="rId5"/>
                <a:stretch>
                  <a:fillRect l="-61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1: Power Functions of the Form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dirty="0"/>
                  <a:t>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5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We know that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will have the same shape as the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sz="2800" dirty="0"/>
                  <a:t>, but reflected over the </a:t>
                </a:r>
                <a:r>
                  <a:rPr lang="en-US" sz="2800" dirty="0"/>
                  <a:t/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 because of the factor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. The graph </a:t>
                </a:r>
                <a:r>
                  <a:rPr lang="en-US" sz="2800" dirty="0"/>
                  <a:t>in Figure 4</a:t>
                </a:r>
                <a:r>
                  <a:rPr sz="2800" dirty="0"/>
                  <a:t> illustrates this.</a:t>
                </a:r>
              </a:p>
              <a:p>
                <a:pPr marL="512064">
                  <a:defRPr sz="2800"/>
                </a:pPr>
                <a:r>
                  <a:rPr dirty="0"/>
                  <a:t>​</a:t>
                </a:r>
                <a:r>
                  <a:rPr sz="2800" dirty="0"/>
                  <a:t>We also plot a few points on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, namely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, as a check.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556" t="-1350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1: Power Functions of the Form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dirty="0"/>
                  <a:t>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5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CDDD2C-22F2-4326-B8A9-C304C321E87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286000" y="1049119"/>
            <a:ext cx="4572000" cy="4572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2895600" y="5609934"/>
                <a:ext cx="3352800" cy="494713"/>
              </a:xfrm>
              <a:prstGeom prst="rect">
                <a:avLst/>
              </a:prstGeom>
            </p:spPr>
            <p:txBody>
              <a:bodyPr>
                <a:normAutofit fontScale="5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5100" dirty="0"/>
                  <a:t>Figure 4: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5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5100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sz="5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51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 sz="510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ar-AE" sz="5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51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 sz="51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ar-AE" sz="5100" dirty="0"/>
              </a:p>
            </p:txBody>
          </p:sp>
        </mc:Choice>
        <mc:Fallback xmlns=""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609934"/>
                <a:ext cx="3352800" cy="494713"/>
              </a:xfrm>
              <a:prstGeom prst="rect">
                <a:avLst/>
              </a:prstGeom>
              <a:blipFill>
                <a:blip r:embed="rId5"/>
                <a:stretch>
                  <a:fillRect l="-3455" t="-27160" b="-2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Example 2: Power Functions of the Form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320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sz="3200">
                            <a:latin typeface="Cambria Math"/>
                          </a:rPr>
                          <m:t>−</m:t>
                        </m:r>
                        <m:r>
                          <a:rPr sz="320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sz="280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Sketch the graph of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Example 2: Power Functions of the Form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320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sz="3200">
                            <a:latin typeface="Cambria Math"/>
                          </a:rPr>
                          <m:t>−</m:t>
                        </m:r>
                        <m:r>
                          <a:rPr sz="320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t>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000" b="-1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The graph of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similar to that of the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 dirty="0"/>
                  <a:t>, with two differences. We obtain the formula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 dirty="0"/>
                  <a:t> by multiplying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 dirty="0"/>
                  <a:t>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sz="2800" dirty="0"/>
                  <a:t>, a negative number between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and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. So one difference is that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the reflection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 dirty="0"/>
                  <a:t> with respect to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-axis. The other difference is that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compressed vertically.</a:t>
                </a:r>
              </a:p>
              <a:p>
                <a:pPr>
                  <a:defRPr sz="2800"/>
                </a:pPr>
                <a:r>
                  <a:rPr sz="2800" dirty="0"/>
                  <a:t>With the above in mind, we can calculate the coordinates of a few points (such as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sz="2800" dirty="0"/>
                  <a:t>) and sketch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as shown </a:t>
                </a:r>
                <a:r>
                  <a:rPr lang="en-US" sz="2800" dirty="0"/>
                  <a:t>in Figure 7</a:t>
                </a:r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333" t="-982" r="-2074" b="-1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1188</Words>
  <Application>Microsoft Office PowerPoint</Application>
  <PresentationFormat>On-screen Show (4:3)</PresentationFormat>
  <Paragraphs>56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Courier New</vt:lpstr>
      <vt:lpstr>Calibri</vt:lpstr>
      <vt:lpstr>Arial</vt:lpstr>
      <vt:lpstr>Times New Roman</vt:lpstr>
      <vt:lpstr>Cambria Math</vt:lpstr>
      <vt:lpstr>Office Theme</vt:lpstr>
      <vt:lpstr>Section 4.4</vt:lpstr>
      <vt:lpstr>Power Functions</vt:lpstr>
      <vt:lpstr>Example 1: Power Functions of the Form ax^n</vt:lpstr>
      <vt:lpstr>Example 1: Power Functions of the Form ax^n (cont.)</vt:lpstr>
      <vt:lpstr>Example 1: Power Functions of the Form ax^n (cont.)</vt:lpstr>
      <vt:lpstr>Example 1: Power Functions of the Form ax^n (cont.)</vt:lpstr>
      <vt:lpstr>Example 1: Power Functions of the Form ax^n (cont.)</vt:lpstr>
      <vt:lpstr>Example 2: Power Functions of the Form ax^(-n)</vt:lpstr>
      <vt:lpstr>Example 2: Power Functions of the Form ax^(-n) (cont.)</vt:lpstr>
      <vt:lpstr>Example 2: Power Functions of the Form ax^(-n) (cont.)</vt:lpstr>
      <vt:lpstr>Example 3: The Absolute Value Function</vt:lpstr>
      <vt:lpstr>Example 3: The Absolute Value Function (cont.)</vt:lpstr>
      <vt:lpstr>Example 3: The Absolute Value Function (cont.)</vt:lpstr>
      <vt:lpstr>The Greatest Integer Function</vt:lpstr>
      <vt:lpstr>Piecewise-Defined Function</vt:lpstr>
      <vt:lpstr>Example 4: Piecewise-Defined Function</vt:lpstr>
      <vt:lpstr>Note:</vt:lpstr>
      <vt:lpstr>Example 4: Piecewise-Defined Function (cont.)</vt:lpstr>
      <vt:lpstr>Example 4: Piecewise-Defined Function (cont.)</vt:lpstr>
      <vt:lpstr>Example 4: Piecewise-Defined Function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</dc:title>
  <dc:creator>Hawkes Learning</dc:creator>
  <cp:lastModifiedBy>Danielle Bess</cp:lastModifiedBy>
  <cp:revision>126</cp:revision>
  <dcterms:created xsi:type="dcterms:W3CDTF">2013-04-26T14:43:13Z</dcterms:created>
  <dcterms:modified xsi:type="dcterms:W3CDTF">2020-07-07T13:12:11Z</dcterms:modified>
</cp:coreProperties>
</file>