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85" r:id="rId5"/>
    <p:sldId id="259" r:id="rId6"/>
    <p:sldId id="260" r:id="rId7"/>
    <p:sldId id="261" r:id="rId8"/>
    <p:sldId id="262" r:id="rId9"/>
    <p:sldId id="263" r:id="rId10"/>
    <p:sldId id="264" r:id="rId11"/>
    <p:sldId id="265" r:id="rId12"/>
    <p:sldId id="286" r:id="rId13"/>
    <p:sldId id="287" r:id="rId14"/>
    <p:sldId id="266" r:id="rId15"/>
    <p:sldId id="268" r:id="rId16"/>
    <p:sldId id="269" r:id="rId17"/>
    <p:sldId id="270" r:id="rId18"/>
    <p:sldId id="288" r:id="rId19"/>
    <p:sldId id="291" r:id="rId20"/>
    <p:sldId id="289" r:id="rId21"/>
    <p:sldId id="271" r:id="rId22"/>
    <p:sldId id="273" r:id="rId23"/>
    <p:sldId id="292" r:id="rId24"/>
    <p:sldId id="274" r:id="rId25"/>
    <p:sldId id="276" r:id="rId26"/>
    <p:sldId id="277" r:id="rId27"/>
    <p:sldId id="278" r:id="rId28"/>
    <p:sldId id="293" r:id="rId29"/>
    <p:sldId id="279" r:id="rId30"/>
    <p:sldId id="280" r:id="rId31"/>
    <p:sldId id="294" r:id="rId32"/>
    <p:sldId id="281" r:id="rId33"/>
    <p:sldId id="290" r:id="rId34"/>
    <p:sldId id="282" r:id="rId35"/>
    <p:sldId id="283" r:id="rId36"/>
    <p:sldId id="284"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Mathematical Models</a:t>
            </a:r>
          </a:p>
        </p:txBody>
      </p:sp>
      <p:sp>
        <p:nvSpPr>
          <p:cNvPr id="3" name="Title 2"/>
          <p:cNvSpPr>
            <a:spLocks noGrp="1"/>
          </p:cNvSpPr>
          <p:nvPr>
            <p:ph type="title"/>
          </p:nvPr>
        </p:nvSpPr>
        <p:spPr/>
        <p:txBody>
          <a:bodyPr/>
          <a:lstStyle/>
          <a:p>
            <a:r>
              <a:t>Section </a:t>
            </a:r>
            <a:r>
              <a:rPr lang="en-US"/>
              <a:t>4</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EFFFC8BA-44D1-4313-BD87-CE4A51F049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413905"/>
          </a:xfrm>
        </p:spPr>
      </p:pic>
      <p:sp>
        <p:nvSpPr>
          <p:cNvPr id="4" name="TextBox 3">
            <a:extLst>
              <a:ext uri="{FF2B5EF4-FFF2-40B4-BE49-F238E27FC236}">
                <a16:creationId xmlns:a16="http://schemas.microsoft.com/office/drawing/2014/main" id="{F885B462-A992-4BB0-A9C8-43132B095F99}"/>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Our knowledge of the area of a rectangle tells us that </a:t>
                </a:r>
                <a:br>
                  <a:rPr lang="en-US" sz="2800" dirty="0"/>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𝑥𝑦</m:t>
                    </m:r>
                  </m:oMath>
                </a14:m>
                <a:r>
                  <a:rPr sz="2800" dirty="0"/>
                  <a:t>. This is fine as far as it goes, but this relationship between </a:t>
                </a:r>
                <a14:m>
                  <m:oMath xmlns:m="http://schemas.openxmlformats.org/officeDocument/2006/math">
                    <m:r>
                      <a:rPr>
                        <a:latin typeface="Cambria Math" panose="02040503050406030204" pitchFamily="18" charset="0"/>
                      </a:rPr>
                      <m:t>𝐴</m:t>
                    </m:r>
                  </m:oMath>
                </a14:m>
                <a:r>
                  <a:rPr sz="2800" dirty="0"/>
                  <a: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doesn't take into account the fact that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 can be no larger than </a:t>
                </a:r>
                <a:r>
                  <a:rPr sz="2800" dirty="0">
                    <a:latin typeface="Cambria Math"/>
                  </a:rPr>
                  <a:t>600</a:t>
                </a:r>
                <a:r>
                  <a:rPr sz="2800" dirty="0"/>
                  <a:t>. We can reduce the number of variables by letting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600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oMath>
                </a14:m>
                <a:r>
                  <a:rPr sz="2800" dirty="0"/>
                  <a:t> (which means we will use all </a:t>
                </a:r>
                <a:r>
                  <a:rPr sz="2800" dirty="0">
                    <a:latin typeface="Cambria Math"/>
                  </a:rPr>
                  <a:t>600</a:t>
                </a:r>
                <a:r>
                  <a:rPr sz="2800" dirty="0"/>
                  <a:t> feet of fencing) and substituting this expression for </a:t>
                </a:r>
                <a14:m>
                  <m:oMath xmlns:m="http://schemas.openxmlformats.org/officeDocument/2006/math">
                    <m:r>
                      <a:rPr>
                        <a:latin typeface="Cambria Math" panose="02040503050406030204" pitchFamily="18" charset="0"/>
                      </a:rPr>
                      <m:t>𝑦</m:t>
                    </m:r>
                  </m:oMath>
                </a14:m>
                <a:r>
                  <a:rPr sz="2800" dirty="0"/>
                  <a:t>. With this substitution, we can write </a:t>
                </a:r>
                <a14:m>
                  <m:oMath xmlns:m="http://schemas.openxmlformats.org/officeDocument/2006/math">
                    <m:r>
                      <a:rPr>
                        <a:latin typeface="Cambria Math" panose="02040503050406030204" pitchFamily="18" charset="0"/>
                      </a:rPr>
                      <m:t>𝐴</m:t>
                    </m:r>
                  </m:oMath>
                </a14:m>
                <a:r>
                  <a:rPr sz="2800" dirty="0"/>
                  <a:t> as a function of </a:t>
                </a:r>
                <a14:m>
                  <m:oMath xmlns:m="http://schemas.openxmlformats.org/officeDocument/2006/math">
                    <m:r>
                      <a:rPr>
                        <a:latin typeface="Cambria Math" panose="02040503050406030204" pitchFamily="18" charset="0"/>
                      </a:rPr>
                      <m:t>𝑥</m:t>
                    </m:r>
                  </m:oMath>
                </a14:m>
                <a:r>
                  <a:rPr sz="2800" dirty="0"/>
                  <a:t> alone to obtain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600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e>
                      </m:phant>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600</m:t>
                      </m:r>
                      <m:r>
                        <a:rPr>
                          <a:latin typeface="Cambria Math" panose="02040503050406030204" pitchFamily="18" charset="0"/>
                        </a:rPr>
                        <m:t>𝑥</m:t>
                      </m:r>
                      <m:r>
                        <m:rPr>
                          <m:nor/>
                        </m:rPr>
                        <a:rPr/>
                        <m:t>.</m:t>
                      </m:r>
                    </m:oMath>
                  </m:oMathPara>
                </a14:m>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074" b="-1595"/>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the domain of </a:t>
                </a:r>
                <a14:m>
                  <m:oMath xmlns:m="http://schemas.openxmlformats.org/officeDocument/2006/math">
                    <m:r>
                      <a:rPr>
                        <a:latin typeface="Cambria Math" panose="02040503050406030204" pitchFamily="18" charset="0"/>
                      </a:rPr>
                      <m:t>𝐴</m:t>
                    </m:r>
                  </m:oMath>
                </a14:m>
                <a:r>
                  <a:rPr sz="2800" dirty="0"/>
                  <a:t> (that is, the set of values for </a:t>
                </a:r>
                <a14:m>
                  <m:oMath xmlns:m="http://schemas.openxmlformats.org/officeDocument/2006/math">
                    <m:r>
                      <a:rPr>
                        <a:latin typeface="Cambria Math" panose="02040503050406030204" pitchFamily="18" charset="0"/>
                      </a:rPr>
                      <m:t>𝑥</m:t>
                    </m:r>
                  </m:oMath>
                </a14:m>
                <a:r>
                  <a:rPr sz="2800" dirty="0"/>
                  <a:t> that make sense in this problem) is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200</m:t>
                    </m:r>
                    <m:r>
                      <a:rPr>
                        <a:latin typeface="Cambria Math" panose="02040503050406030204" pitchFamily="18" charset="0"/>
                      </a:rPr>
                      <m:t>]</m:t>
                    </m:r>
                  </m:oMath>
                </a14:m>
                <a:r>
                  <a:rPr sz="2800" dirty="0"/>
                  <a:t>, with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0</m:t>
                    </m:r>
                  </m:oMath>
                </a14:m>
                <a:r>
                  <a:rPr sz="2800" dirty="0"/>
                  <a:t> at both endpoints of the domain.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7166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a:defRPr sz="2800"/>
                </a:pPr>
                <a:r>
                  <a:rPr lang="en-US" dirty="0"/>
                  <a:t>​</a:t>
                </a:r>
                <a:r>
                  <a:rPr lang="en-US" sz="2800" dirty="0"/>
                  <a:t>To answer the first question, we now ask whether the inequality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ar-AE" sz="2800" dirty="0"/>
                  <a:t> </a:t>
                </a:r>
                <a:r>
                  <a:rPr lang="en-US" sz="2800" dirty="0"/>
                  <a:t>has a solution. We first use the quadratic formula to solve 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en-US" sz="2800" dirty="0"/>
                  <a:t> </a:t>
                </a:r>
                <a:r>
                  <a:rPr lang="en-US" dirty="0"/>
                  <a:t>o</a:t>
                </a:r>
                <a:r>
                  <a:rPr lang="en-US" sz="2800" dirty="0"/>
                  <a:t>btaining the solutions</a:t>
                </a:r>
              </a:p>
              <a:p>
                <a:pPr algn="ctr">
                  <a:defRPr sz="2800"/>
                </a:pPr>
                <a:r>
                  <a:rPr lang="en-US" dirty="0"/>
                  <a:t>​</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42</m:t>
                    </m:r>
                    <m:r>
                      <a:rPr lang="ar-AE">
                        <a:latin typeface="Cambria Math" panose="02040503050406030204" pitchFamily="18" charset="0"/>
                      </a:rPr>
                      <m:t>.</m:t>
                    </m:r>
                    <m:r>
                      <a:rPr lang="ar-AE">
                        <a:latin typeface="Cambria Math" panose="02040503050406030204" pitchFamily="18" charset="0"/>
                      </a:rPr>
                      <m:t>3</m:t>
                    </m:r>
                    <m:r>
                      <m:rPr>
                        <m:nor/>
                      </m:rPr>
                      <a:rPr lang="ar-AE"/>
                      <m:t> </m:t>
                    </m:r>
                    <m:r>
                      <m:rPr>
                        <m:sty m:val="p"/>
                      </m:rPr>
                      <a:rPr lang="en-US">
                        <a:latin typeface="Cambria Math" panose="02040503050406030204" pitchFamily="18" charset="0"/>
                      </a:rPr>
                      <m:t>ft</m:t>
                    </m:r>
                    <m:r>
                      <a:rPr lang="en-US" b="0" i="0" smtClean="0">
                        <a:latin typeface="Cambria Math" panose="02040503050406030204" pitchFamily="18" charset="0"/>
                      </a:rPr>
                      <m:t> </m:t>
                    </m:r>
                    <m:r>
                      <m:rPr>
                        <m:nor/>
                      </m:rPr>
                      <a:rPr lang="en-US"/>
                      <m:t>and</m:t>
                    </m:r>
                    <m:r>
                      <m:rPr>
                        <m:nor/>
                      </m:rPr>
                      <a:rPr lang="en-US" b="0" i="0" smtClean="0"/>
                      <m:t> </m:t>
                    </m:r>
                    <m:r>
                      <a:rPr lang="en-US">
                        <a:latin typeface="Cambria Math" panose="02040503050406030204" pitchFamily="18" charset="0"/>
                      </a:rPr>
                      <m:t>157</m:t>
                    </m:r>
                    <m:r>
                      <a:rPr lang="en-US">
                        <a:latin typeface="Cambria Math" panose="02040503050406030204" pitchFamily="18" charset="0"/>
                      </a:rPr>
                      <m:t>.</m:t>
                    </m:r>
                    <m:r>
                      <a:rPr lang="en-US">
                        <a:latin typeface="Cambria Math" panose="02040503050406030204" pitchFamily="18" charset="0"/>
                      </a:rPr>
                      <m:t>7</m:t>
                    </m:r>
                    <m:r>
                      <m:rPr>
                        <m:nor/>
                      </m:rPr>
                      <a:rPr lang="en-US"/>
                      <m:t> </m:t>
                    </m:r>
                    <m:r>
                      <m:rPr>
                        <m:sty m:val="p"/>
                      </m:rPr>
                      <a:rPr lang="en-US">
                        <a:latin typeface="Cambria Math" panose="02040503050406030204" pitchFamily="18" charset="0"/>
                      </a:rPr>
                      <m:t>ft</m:t>
                    </m:r>
                  </m:oMath>
                </a14:m>
                <a:r>
                  <a:rPr lang="en-US" dirty="0"/>
                  <a:t>.</a:t>
                </a:r>
              </a:p>
              <a:p>
                <a:pPr marL="457200" lvl="1" indent="0">
                  <a:buNone/>
                  <a:defRPr sz="2800"/>
                </a:pPr>
                <a:r>
                  <a:rPr lang="en-US" dirty="0"/>
                  <a:t>It's also instructive to graph the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as shown in Figure 3. This graph includes a horizontal line corresponding to an area of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ft</m:t>
                        </m:r>
                      </m:e>
                      <m:sup>
                        <m:r>
                          <a:rPr lang="en-US" b="0" i="1" smtClean="0">
                            <a:latin typeface="Cambria Math" panose="02040503050406030204" pitchFamily="18" charset="0"/>
                          </a:rPr>
                          <m:t>2</m:t>
                        </m:r>
                      </m:sup>
                    </m:sSup>
                  </m:oMath>
                </a14:m>
                <a:r>
                  <a:rPr lang="en-US" dirty="0"/>
                  <a:t>, which illustrates that any choice of </a:t>
                </a:r>
                <a14:m>
                  <m:oMath xmlns:m="http://schemas.openxmlformats.org/officeDocument/2006/math">
                    <m:r>
                      <a:rPr lang="en-US">
                        <a:latin typeface="Cambria Math" panose="02040503050406030204" pitchFamily="18" charset="0"/>
                      </a:rPr>
                      <m:t>𝑥</m:t>
                    </m:r>
                  </m:oMath>
                </a14:m>
                <a:r>
                  <a:rPr lang="en-US" dirty="0"/>
                  <a:t> between </a:t>
                </a:r>
                <a:r>
                  <a:rPr lang="en-US" dirty="0">
                    <a:latin typeface="Cambria Math"/>
                  </a:rPr>
                  <a:t>42.3</a:t>
                </a:r>
                <a:r>
                  <a:rPr lang="en-US" dirty="0"/>
                  <a:t> ft and </a:t>
                </a:r>
                <a:r>
                  <a:rPr lang="en-US" dirty="0">
                    <a:latin typeface="Cambria Math"/>
                  </a:rPr>
                  <a:t>157.7</a:t>
                </a:r>
                <a:r>
                  <a:rPr lang="en-US" dirty="0"/>
                  <a:t> ft will lead to an overall area of the combined plots of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ft</m:t>
                        </m:r>
                      </m:e>
                      <m:sup>
                        <m:r>
                          <a:rPr lang="en-US" i="1">
                            <a:latin typeface="Cambria Math" panose="02040503050406030204" pitchFamily="18" charset="0"/>
                          </a:rPr>
                          <m:t>2</m:t>
                        </m:r>
                      </m:sup>
                    </m:sSup>
                  </m:oMath>
                </a14:m>
                <a:r>
                  <a:rPr lang="en-US" dirty="0"/>
                  <a:t>.</a:t>
                </a:r>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926"/>
                </a:stretch>
              </a:blipFill>
            </p:spPr>
            <p:txBody>
              <a:bodyPr/>
              <a:lstStyle/>
              <a:p>
                <a:r>
                  <a:rPr lang="en-US">
                    <a:noFill/>
                  </a:rPr>
                  <a:t> </a:t>
                </a:r>
              </a:p>
            </p:txBody>
          </p:sp>
        </mc:Fallback>
      </mc:AlternateContent>
    </p:spTree>
    <p:extLst>
      <p:ext uri="{BB962C8B-B14F-4D97-AF65-F5344CB8AC3E}">
        <p14:creationId xmlns:p14="http://schemas.microsoft.com/office/powerpoint/2010/main" val="133714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8A08022-1842-4E6C-90EA-3B12B2CA555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479925"/>
          </a:xfrm>
        </p:spPr>
      </p:pic>
      <p:sp>
        <p:nvSpPr>
          <p:cNvPr id="4" name="TextBox 3">
            <a:extLst>
              <a:ext uri="{FF2B5EF4-FFF2-40B4-BE49-F238E27FC236}">
                <a16:creationId xmlns:a16="http://schemas.microsoft.com/office/drawing/2014/main" id="{E84EAFAF-7DAA-43B6-AD58-31A98410C3F0}"/>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To answer the second question, the graph of </a:t>
                </a:r>
                <a14:m>
                  <m:oMath xmlns:m="http://schemas.openxmlformats.org/officeDocument/2006/math">
                    <m:r>
                      <a:rPr lang="en-US">
                        <a:latin typeface="Cambria Math" panose="02040503050406030204" pitchFamily="18" charset="0"/>
                      </a:rPr>
                      <m:t>𝐴</m:t>
                    </m:r>
                  </m:oMath>
                </a14:m>
                <a:r>
                  <a:rPr lang="en-US" sz="2800" dirty="0"/>
                  <a:t> certainly hints that the maximum combined area is approximately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en-US" b="0" i="0" smtClean="0">
                            <a:latin typeface="Cambria Math" panose="02040503050406030204" pitchFamily="18" charset="0"/>
                          </a:rPr>
                          <m:t>2</m:t>
                        </m:r>
                      </m:sup>
                    </m:sSup>
                  </m:oMath>
                </a14:m>
                <a:r>
                  <a:rPr lang="ar-AE" sz="2800" dirty="0"/>
                  <a:t> </a:t>
                </a:r>
                <a:r>
                  <a:rPr lang="en-US" sz="2800" dirty="0"/>
                  <a:t>and that this would be achieved by letting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100</m:t>
                    </m:r>
                  </m:oMath>
                </a14:m>
                <a:r>
                  <a:rPr lang="en-US" sz="2800" dirty="0"/>
                  <a:t> (and consequently letting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30</m:t>
                    </m:r>
                    <m:r>
                      <a:rPr lang="en-US" b="0" i="0" smtClean="0">
                        <a:latin typeface="Cambria Math" panose="02040503050406030204" pitchFamily="18" charset="0"/>
                      </a:rPr>
                      <m:t>,</m:t>
                    </m:r>
                    <m:r>
                      <a:rPr lang="en-US" b="0" i="0" smtClean="0">
                        <a:latin typeface="Cambria Math" panose="02040503050406030204" pitchFamily="18" charset="0"/>
                      </a:rPr>
                      <m:t>000</m:t>
                    </m:r>
                  </m:oMath>
                </a14:m>
                <a:r>
                  <a:rPr lang="en-US" sz="2800" dirty="0"/>
                  <a:t>). We can prove that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nor/>
                          </m:rPr>
                          <a:rPr lang="en-US" b="0" i="0" smtClean="0"/>
                          <m:t>ft</m:t>
                        </m:r>
                      </m:e>
                      <m:sup>
                        <m:r>
                          <a:rPr lang="ar-AE" b="0" i="0" smtClean="0">
                            <a:latin typeface="Cambria Math" panose="02040503050406030204" pitchFamily="18" charset="0"/>
                          </a:rPr>
                          <m:t>2</m:t>
                        </m:r>
                      </m:sup>
                    </m:sSup>
                  </m:oMath>
                </a14:m>
                <a:r>
                  <a:rPr lang="ar-AE" sz="2800" dirty="0"/>
                  <a:t> </a:t>
                </a:r>
                <a:r>
                  <a:rPr lang="en-US" sz="2800" dirty="0"/>
                  <a:t>is indeed the maximum possible combined area by using previous methods to identify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100</m:t>
                    </m:r>
                    <m:r>
                      <a:rPr lang="en-US">
                        <a:latin typeface="Cambria Math" panose="02040503050406030204" pitchFamily="18" charset="0"/>
                      </a:rPr>
                      <m:t>, </m:t>
                    </m:r>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oMath>
                </a14:m>
                <a:r>
                  <a:rPr lang="en-US" sz="2800" dirty="0"/>
                  <a:t> as the vertex of the downward-opening parabolic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Modeling the Weight of a Person with a Given Mass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dirty="0"/>
                  <a:t>Consider the weight, or force of gravitational attraction, of a person with a given mass.</a:t>
                </a:r>
              </a:p>
              <a:p>
                <a:pPr marL="514350" indent="-514350">
                  <a:buFont typeface="+mj-lt"/>
                  <a:buAutoNum type="alphaLcPeriod"/>
                  <a:defRPr sz="2800"/>
                </a:pPr>
                <a:r>
                  <a:rPr dirty="0"/>
                  <a:t>​</a:t>
                </a:r>
                <a:r>
                  <a:rPr sz="2800" dirty="0"/>
                  <a:t>How does the force of gravitational attraction between a </a:t>
                </a:r>
                <a14:m>
                  <m:oMath xmlns:m="http://schemas.openxmlformats.org/officeDocument/2006/math">
                    <m:r>
                      <a:rPr>
                        <a:latin typeface="Cambria Math" panose="02040503050406030204" pitchFamily="18" charset="0"/>
                      </a:rPr>
                      <m:t>75</m:t>
                    </m:r>
                    <m:r>
                      <m:rPr>
                        <m:nor/>
                      </m:rPr>
                      <a:rPr/>
                      <m:t> </m:t>
                    </m:r>
                    <m:r>
                      <m:rPr>
                        <m:sty m:val="p"/>
                      </m:rPr>
                      <a:rPr>
                        <a:latin typeface="Cambria Math" panose="02040503050406030204" pitchFamily="18" charset="0"/>
                      </a:rPr>
                      <m:t>kg</m:t>
                    </m:r>
                  </m:oMath>
                </a14:m>
                <a:r>
                  <a:rPr sz="2800" dirty="0"/>
                  <a:t> person and Earth vary as a function of the person's height above the surface of Earth?</a:t>
                </a:r>
              </a:p>
              <a:p>
                <a:pPr marL="514350" indent="-514350">
                  <a:buFont typeface="+mj-lt"/>
                  <a:buAutoNum type="alphaLcPeriod" startAt="2"/>
                  <a:defRPr sz="2800"/>
                </a:pPr>
                <a:r>
                  <a:rPr dirty="0"/>
                  <a:t>​</a:t>
                </a:r>
                <a:r>
                  <a:rPr sz="2800" dirty="0"/>
                  <a:t>How does the force at sea level compare to the force when the person is in a jet at </a:t>
                </a:r>
                <a14:m>
                  <m:oMath xmlns:m="http://schemas.openxmlformats.org/officeDocument/2006/math">
                    <m:r>
                      <a:rPr>
                        <a:latin typeface="Cambria Math" panose="02040503050406030204" pitchFamily="18" charset="0"/>
                      </a:rPr>
                      <m:t>30,000</m:t>
                    </m:r>
                    <m:r>
                      <m:rPr>
                        <m:nor/>
                      </m:rPr>
                      <a:rPr/>
                      <m:t> </m:t>
                    </m:r>
                    <m:r>
                      <m:rPr>
                        <m:sty m:val="p"/>
                      </m:rPr>
                      <a:rPr>
                        <a:latin typeface="Cambria Math" panose="02040503050406030204" pitchFamily="18" charset="0"/>
                      </a:rPr>
                      <m:t>ft</m:t>
                    </m:r>
                  </m:oMath>
                </a14:m>
                <a:r>
                  <a:rPr sz="2800" dirty="0"/>
                  <a:t>?</a:t>
                </a:r>
              </a:p>
              <a:p>
                <a:pPr marL="514350" indent="-514350">
                  <a:buFont typeface="+mj-lt"/>
                  <a:buAutoNum type="alphaLcPeriod" startAt="3"/>
                  <a:defRPr sz="2800"/>
                </a:pPr>
                <a:r>
                  <a:rPr dirty="0"/>
                  <a:t>​</a:t>
                </a:r>
                <a:r>
                  <a:rPr sz="2800" dirty="0"/>
                  <a:t>What if the person were on the International Space Station?</a:t>
                </a:r>
              </a:p>
              <a:p>
                <a:pPr marL="514350" indent="-514350">
                  <a:buFont typeface="+mj-lt"/>
                  <a:buAutoNum type="alphaLcPeriod" startAt="4"/>
                  <a:defRPr sz="2800"/>
                </a:pPr>
                <a:r>
                  <a:rPr dirty="0"/>
                  <a:t>​</a:t>
                </a:r>
                <a:r>
                  <a:rPr sz="2800" dirty="0"/>
                  <a:t>How far above the surface of Earth would the person have to be for the force to be hal</a:t>
                </a:r>
                <a:r>
                  <a:rPr lang="en-US" sz="2800" dirty="0"/>
                  <a:t>f as much as the force at sea level</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Unlike the formula for the area of a rectangle, it's likely that the force for gravitational attraction between two masses, and such information as the mass and radius of Earth and the height of the International Space Station, will need to be looked up. But all the details to model the requested force as a function of height are readily found.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3000" dirty="0"/>
                  <a:t>The force </a:t>
                </a:r>
                <a14:m>
                  <m:oMath xmlns:m="http://schemas.openxmlformats.org/officeDocument/2006/math">
                    <m:r>
                      <a:rPr lang="en-US" sz="3000">
                        <a:latin typeface="Cambria Math" panose="02040503050406030204" pitchFamily="18" charset="0"/>
                      </a:rPr>
                      <m:t>𝐹</m:t>
                    </m:r>
                  </m:oMath>
                </a14:m>
                <a:r>
                  <a:rPr lang="en-US" sz="3000" dirty="0"/>
                  <a:t> in newtons between two masses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oMath>
                </a14:m>
                <a:r>
                  <a:rPr lang="ar-AE" sz="3000" dirty="0"/>
                  <a:t> </a:t>
                </a:r>
                <a:r>
                  <a:rPr lang="en-US" sz="3000" dirty="0"/>
                  <a:t>and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oMath>
                </a14:m>
                <a:r>
                  <a:rPr lang="en-US" sz="3000" dirty="0"/>
                  <a:t> (in kilograms) whose centers of mass are a distance </a:t>
                </a:r>
                <a14:m>
                  <m:oMath xmlns:m="http://schemas.openxmlformats.org/officeDocument/2006/math">
                    <m:r>
                      <a:rPr lang="en-US" sz="3000">
                        <a:latin typeface="Cambria Math" panose="02040503050406030204" pitchFamily="18" charset="0"/>
                      </a:rPr>
                      <m:t>𝑑</m:t>
                    </m:r>
                  </m:oMath>
                </a14:m>
                <a:r>
                  <a:rPr lang="en-US" sz="3000" dirty="0"/>
                  <a:t> meters apart is given by the formula</a:t>
                </a:r>
              </a:p>
              <a:p>
                <a:pPr algn="ctr">
                  <a:defRPr sz="2800"/>
                </a:pPr>
                <a14:m>
                  <m:oMath xmlns:m="http://schemas.openxmlformats.org/officeDocument/2006/math">
                    <m:r>
                      <a:rPr lang="en-US" sz="3000">
                        <a:latin typeface="Cambria Math" panose="02040503050406030204" pitchFamily="18" charset="0"/>
                      </a:rPr>
                      <m:t>𝐹</m:t>
                    </m:r>
                    <m:r>
                      <a:rPr lang="en-US" sz="3000">
                        <a:latin typeface="Cambria Math" panose="02040503050406030204" pitchFamily="18" charset="0"/>
                      </a:rPr>
                      <m:t>=</m:t>
                    </m:r>
                    <m:r>
                      <a:rPr lang="en-US" sz="3000">
                        <a:latin typeface="Cambria Math" panose="02040503050406030204" pitchFamily="18" charset="0"/>
                      </a:rPr>
                      <m:t>𝐺</m:t>
                    </m:r>
                    <m:f>
                      <m:fPr>
                        <m:ctrlPr>
                          <a:rPr lang="ar-AE" sz="3000" i="1">
                            <a:latin typeface="Cambria Math" panose="02040503050406030204" pitchFamily="18" charset="0"/>
                          </a:rPr>
                        </m:ctrlPr>
                      </m:fPr>
                      <m:num>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num>
                      <m:den>
                        <m:sSup>
                          <m:sSupPr>
                            <m:ctrlPr>
                              <a:rPr lang="ar-AE" sz="3000" i="1">
                                <a:latin typeface="Cambria Math" panose="02040503050406030204" pitchFamily="18" charset="0"/>
                              </a:rPr>
                            </m:ctrlPr>
                          </m:sSupPr>
                          <m:e>
                            <m:r>
                              <a:rPr lang="ar-AE" sz="3000">
                                <a:latin typeface="Cambria Math" panose="02040503050406030204" pitchFamily="18" charset="0"/>
                              </a:rPr>
                              <m:t>𝑑</m:t>
                            </m:r>
                          </m:e>
                          <m:sup>
                            <m:r>
                              <a:rPr lang="ar-AE" sz="3000">
                                <a:latin typeface="Cambria Math" panose="02040503050406030204" pitchFamily="18" charset="0"/>
                              </a:rPr>
                              <m:t>2</m:t>
                            </m:r>
                          </m:sup>
                        </m:sSup>
                      </m:den>
                    </m:f>
                  </m:oMath>
                </a14:m>
                <a:r>
                  <a:rPr lang="ar-AE" sz="3000" dirty="0"/>
                  <a:t>,</a:t>
                </a:r>
              </a:p>
              <a:p>
                <a:pPr>
                  <a:defRPr sz="2800"/>
                </a:pPr>
                <a:r>
                  <a:rPr lang="en-US" sz="3000" dirty="0"/>
                  <a:t>where the universal gravitational constant </a:t>
                </a:r>
                <a14:m>
                  <m:oMath xmlns:m="http://schemas.openxmlformats.org/officeDocument/2006/math">
                    <m:r>
                      <a:rPr lang="en-US" sz="3000">
                        <a:latin typeface="Cambria Math" panose="02040503050406030204" pitchFamily="18" charset="0"/>
                      </a:rPr>
                      <m:t>𝐺</m:t>
                    </m:r>
                  </m:oMath>
                </a14:m>
                <a:r>
                  <a:rPr lang="en-US" sz="3000" dirty="0"/>
                  <a:t> is approximately </a:t>
                </a:r>
                <a14:m>
                  <m:oMath xmlns:m="http://schemas.openxmlformats.org/officeDocument/2006/math">
                    <m:r>
                      <a:rPr lang="en-US" sz="3000">
                        <a:latin typeface="Cambria Math" panose="02040503050406030204" pitchFamily="18" charset="0"/>
                      </a:rPr>
                      <m:t>6</m:t>
                    </m:r>
                    <m:r>
                      <a:rPr lang="en-US" sz="3000">
                        <a:latin typeface="Cambria Math" panose="02040503050406030204" pitchFamily="18" charset="0"/>
                      </a:rPr>
                      <m:t>.</m:t>
                    </m:r>
                    <m:r>
                      <a:rPr lang="en-US" sz="3000">
                        <a:latin typeface="Cambria Math" panose="02040503050406030204" pitchFamily="18" charset="0"/>
                      </a:rPr>
                      <m:t>67</m:t>
                    </m:r>
                    <m:r>
                      <a:rPr lang="en-US" sz="3000">
                        <a:latin typeface="Cambria Math" panose="02040503050406030204" pitchFamily="18" charset="0"/>
                      </a:rPr>
                      <m:t>×</m:t>
                    </m:r>
                    <m:sSup>
                      <m:sSupPr>
                        <m:ctrlPr>
                          <a:rPr lang="ar-AE" sz="3000" i="1">
                            <a:latin typeface="Cambria Math" panose="02040503050406030204" pitchFamily="18" charset="0"/>
                          </a:rPr>
                        </m:ctrlPr>
                      </m:sSupPr>
                      <m:e>
                        <m:r>
                          <a:rPr lang="ar-AE" sz="3000">
                            <a:latin typeface="Cambria Math" panose="02040503050406030204" pitchFamily="18" charset="0"/>
                          </a:rPr>
                          <m:t>10</m:t>
                        </m:r>
                      </m:e>
                      <m:sup>
                        <m:r>
                          <a:rPr lang="ar-AE" sz="3000">
                            <a:latin typeface="Cambria Math" panose="02040503050406030204" pitchFamily="18" charset="0"/>
                          </a:rPr>
                          <m:t>−</m:t>
                        </m:r>
                        <m:r>
                          <a:rPr lang="ar-AE" sz="3000">
                            <a:latin typeface="Cambria Math" panose="02040503050406030204" pitchFamily="18" charset="0"/>
                          </a:rPr>
                          <m:t>11</m:t>
                        </m:r>
                      </m:sup>
                    </m:sSup>
                    <m:f>
                      <m:fPr>
                        <m:ctrlPr>
                          <a:rPr lang="ar-AE" sz="3000" i="1">
                            <a:latin typeface="Cambria Math" panose="02040503050406030204" pitchFamily="18" charset="0"/>
                          </a:rPr>
                        </m:ctrlPr>
                      </m:fPr>
                      <m:num>
                        <m:r>
                          <m:rPr>
                            <m:nor/>
                          </m:rPr>
                          <a:rPr lang="ar-AE" sz="3000"/>
                          <m:t> </m:t>
                        </m:r>
                        <m:r>
                          <m:rPr>
                            <m:sty m:val="p"/>
                          </m:rPr>
                          <a:rPr lang="en-US" sz="3000">
                            <a:latin typeface="Cambria Math" panose="02040503050406030204" pitchFamily="18" charset="0"/>
                          </a:rPr>
                          <m:t>N</m:t>
                        </m:r>
                        <m:r>
                          <a:rPr lang="en-US" sz="3000">
                            <a:latin typeface="Cambria Math" panose="02040503050406030204" pitchFamily="18" charset="0"/>
                          </a:rPr>
                          <m:t>⋅</m:t>
                        </m:r>
                        <m:sSup>
                          <m:sSupPr>
                            <m:ctrlPr>
                              <a:rPr lang="ar-AE" sz="3000" i="1">
                                <a:latin typeface="Cambria Math" panose="02040503050406030204" pitchFamily="18" charset="0"/>
                              </a:rPr>
                            </m:ctrlPr>
                          </m:sSupPr>
                          <m:e>
                            <m:r>
                              <m:rPr>
                                <m:nor/>
                              </m:rPr>
                              <a:rPr lang="ar-AE" sz="3000"/>
                              <m:t> </m:t>
                            </m:r>
                            <m:r>
                              <m:rPr>
                                <m:sty m:val="p"/>
                              </m:rPr>
                              <a:rPr lang="en-US" sz="3000" b="0" i="0" smtClean="0">
                                <a:latin typeface="Cambria Math" panose="02040503050406030204" pitchFamily="18" charset="0"/>
                              </a:rPr>
                              <m:t>m</m:t>
                            </m:r>
                          </m:e>
                          <m:sup>
                            <m:r>
                              <a:rPr lang="ar-AE" sz="3000" b="0" i="0" smtClean="0">
                                <a:latin typeface="Cambria Math" panose="02040503050406030204" pitchFamily="18" charset="0"/>
                              </a:rPr>
                              <m:t>2</m:t>
                            </m:r>
                          </m:sup>
                        </m:sSup>
                      </m:num>
                      <m:den>
                        <m:sSup>
                          <m:sSupPr>
                            <m:ctrlPr>
                              <a:rPr lang="ar-AE" sz="3000" b="0" i="1" smtClean="0">
                                <a:latin typeface="Cambria Math" panose="02040503050406030204" pitchFamily="18" charset="0"/>
                              </a:rPr>
                            </m:ctrlPr>
                          </m:sSupPr>
                          <m:e>
                            <m:r>
                              <m:rPr>
                                <m:sty m:val="p"/>
                              </m:rPr>
                              <a:rPr lang="en-US" sz="3000" b="0" i="0" smtClean="0">
                                <a:latin typeface="Cambria Math" panose="02040503050406030204" pitchFamily="18" charset="0"/>
                              </a:rPr>
                              <m:t>kg</m:t>
                            </m:r>
                          </m:e>
                          <m:sup>
                            <m:r>
                              <a:rPr lang="ar-AE" sz="3000" b="0" i="1" smtClean="0">
                                <a:latin typeface="Cambria Math" panose="02040503050406030204" pitchFamily="18" charset="0"/>
                              </a:rPr>
                              <m:t>2</m:t>
                            </m:r>
                          </m:sup>
                        </m:sSup>
                      </m:den>
                    </m:f>
                  </m:oMath>
                </a14:m>
                <a:r>
                  <a:rPr lang="ar-AE" sz="3000" dirty="0"/>
                  <a:t> </a:t>
                </a:r>
                <a:r>
                  <a:rPr lang="en-US" sz="3000" dirty="0"/>
                  <a:t>.</a:t>
                </a:r>
                <a:endParaRPr lang="ar-AE" sz="3000" dirty="0"/>
              </a:p>
              <a:p>
                <a:r>
                  <a:rPr sz="2800" dirty="0"/>
                  <a:t>We also need the mass and radius of Earth, which we find to be approximately </a:t>
                </a:r>
                <a14:m>
                  <m:oMath xmlns:m="http://schemas.openxmlformats.org/officeDocument/2006/math">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r>
                      <m:rPr>
                        <m:nor/>
                      </m:rPr>
                      <a:rPr/>
                      <m:t> </m:t>
                    </m:r>
                    <m:r>
                      <m:rPr>
                        <m:sty m:val="p"/>
                      </m:rPr>
                      <a:rPr>
                        <a:latin typeface="Cambria Math" panose="02040503050406030204" pitchFamily="18" charset="0"/>
                      </a:rPr>
                      <m:t>kg</m:t>
                    </m:r>
                  </m:oMath>
                </a14:m>
                <a:r>
                  <a:rPr sz="2800" dirty="0"/>
                  <a:t> and </a:t>
                </a:r>
                <a:br>
                  <a:rPr lang="en-US" sz="2800" dirty="0"/>
                </a:br>
                <a14:m>
                  <m:oMath xmlns:m="http://schemas.openxmlformats.org/officeDocument/2006/math">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m:rPr>
                        <m:nor/>
                      </m:rPr>
                      <a:rPr/>
                      <m:t> </m:t>
                    </m:r>
                    <m:r>
                      <m:rPr>
                        <m:sty m:val="p"/>
                      </m:rPr>
                      <a:rPr>
                        <a:latin typeface="Cambria Math" panose="02040503050406030204" pitchFamily="18" charset="0"/>
                      </a:rPr>
                      <m:t>m</m:t>
                    </m:r>
                  </m:oMath>
                </a14:m>
                <a:r>
                  <a:rPr sz="2800" dirty="0"/>
                  <a:t>, respectively.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111"/>
                </a:stretch>
              </a:blipFill>
            </p:spPr>
            <p:txBody>
              <a:bodyPr/>
              <a:lstStyle/>
              <a:p>
                <a:r>
                  <a:rPr lang="en-US">
                    <a:noFill/>
                  </a:rPr>
                  <a:t> </a:t>
                </a:r>
              </a:p>
            </p:txBody>
          </p:sp>
        </mc:Fallback>
      </mc:AlternateContent>
    </p:spTree>
    <p:extLst>
      <p:ext uri="{BB962C8B-B14F-4D97-AF65-F5344CB8AC3E}">
        <p14:creationId xmlns:p14="http://schemas.microsoft.com/office/powerpoint/2010/main" val="15315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If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be the mass of Earth,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the mass of the person (given as </a:t>
                </a:r>
                <a:r>
                  <a:rPr sz="2800" dirty="0">
                    <a:latin typeface="Cambria Math"/>
                  </a:rPr>
                  <a:t>75</a:t>
                </a:r>
                <a:r>
                  <a:rPr sz="2800" dirty="0"/>
                  <a:t> kg for the person in question), and </a:t>
                </a:r>
                <a14:m>
                  <m:oMath xmlns:m="http://schemas.openxmlformats.org/officeDocument/2006/math">
                    <m:r>
                      <a:rPr>
                        <a:latin typeface="Cambria Math" panose="02040503050406030204" pitchFamily="18" charset="0"/>
                      </a:rPr>
                      <m:t>h</m:t>
                    </m:r>
                  </m:oMath>
                </a14:m>
                <a:r>
                  <a:rPr sz="2800" dirty="0"/>
                  <a:t> the distance between the person's center of mass and the surface of Earth, we have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67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11</m:t>
                            </m:r>
                          </m:sup>
                        </m:sSup>
                      </m:e>
                    </m:d>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e>
                        </m:d>
                        <m:d>
                          <m:dPr>
                            <m:ctrlPr>
                              <a:rPr i="1">
                                <a:latin typeface="Cambria Math" panose="02040503050406030204" pitchFamily="18" charset="0"/>
                              </a:rPr>
                            </m:ctrlPr>
                          </m:dPr>
                          <m:e>
                            <m:r>
                              <a:rPr>
                                <a:latin typeface="Cambria Math" panose="02040503050406030204" pitchFamily="18" charset="0"/>
                              </a:rPr>
                              <m:t>75</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p:spTree>
    <p:extLst>
      <p:ext uri="{BB962C8B-B14F-4D97-AF65-F5344CB8AC3E}">
        <p14:creationId xmlns:p14="http://schemas.microsoft.com/office/powerpoint/2010/main" val="106135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Modeling the Value of Computers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A financial-services firm plans to purchase a number of computers, use them for five years, and then trade them in and replace them. The computers they want to buy cost </a:t>
                </a:r>
                <a14:m>
                  <m:oMath xmlns:m="http://schemas.openxmlformats.org/officeDocument/2006/math">
                    <m:r>
                      <a:rPr>
                        <a:latin typeface="Cambria Math" panose="02040503050406030204" pitchFamily="18" charset="0"/>
                      </a:rPr>
                      <m:t>$</m:t>
                    </m:r>
                    <m:r>
                      <a:rPr>
                        <a:latin typeface="Cambria Math" panose="02040503050406030204" pitchFamily="18" charset="0"/>
                      </a:rPr>
                      <m:t>2000</m:t>
                    </m:r>
                  </m:oMath>
                </a14:m>
                <a:r>
                  <a:rPr sz="2800" dirty="0"/>
                  <a:t> each and they've been told they'll get a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credit of the purchase price at trade-in time. For accounting purposes</a:t>
                </a:r>
                <a:r>
                  <a:rPr lang="en-US" sz="2800" dirty="0"/>
                  <a:t>,</a:t>
                </a:r>
                <a:r>
                  <a:rPr sz="2800" dirty="0"/>
                  <a:t> they want to be able to assign a value to the computers at any given point in time after purchase, up to five years.</a:t>
                </a:r>
              </a:p>
              <a:p>
                <a:pPr marL="514350" indent="-514350">
                  <a:buFont typeface="+mj-lt"/>
                  <a:buAutoNum type="alphaLcPeriod"/>
                  <a:defRPr sz="2800"/>
                </a:pPr>
                <a:r>
                  <a:rPr dirty="0"/>
                  <a:t>​</a:t>
                </a:r>
                <a:r>
                  <a:rPr sz="2800" dirty="0"/>
                  <a:t>Assuming a linear depreciation in the value of the computers over the five-year time frame, how does the value of each computer </a:t>
                </a:r>
                <a:r>
                  <a:rPr lang="en-US" dirty="0"/>
                  <a:t>vary as a function of</a:t>
                </a:r>
                <a:r>
                  <a:rPr sz="2800" dirty="0"/>
                  <a:t> time?</a:t>
                </a:r>
              </a:p>
              <a:p>
                <a:pPr marL="514350" indent="-514350">
                  <a:buFont typeface="+mj-lt"/>
                  <a:buAutoNum type="alphaLcPeriod" startAt="2"/>
                  <a:defRPr sz="2800"/>
                </a:pPr>
                <a:r>
                  <a:rPr dirty="0"/>
                  <a:t>​</a:t>
                </a:r>
                <a:r>
                  <a:rPr sz="2800" dirty="0"/>
                  <a:t>At what point will the computers have lost half of their initial value?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b="-147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Note that in writing this formula, we've used function notation to point out that </a:t>
                </a:r>
                <a14:m>
                  <m:oMath xmlns:m="http://schemas.openxmlformats.org/officeDocument/2006/math">
                    <m:r>
                      <a:rPr>
                        <a:latin typeface="Cambria Math" panose="02040503050406030204" pitchFamily="18" charset="0"/>
                      </a:rPr>
                      <m:t>𝐹</m:t>
                    </m:r>
                  </m:oMath>
                </a14:m>
                <a:r>
                  <a:rPr sz="2800" dirty="0"/>
                  <a:t> is now simply a function of the variable </a:t>
                </a:r>
                <a14:m>
                  <m:oMath xmlns:m="http://schemas.openxmlformats.org/officeDocument/2006/math">
                    <m:r>
                      <a:rPr>
                        <a:latin typeface="Cambria Math" panose="02040503050406030204" pitchFamily="18" charset="0"/>
                      </a:rPr>
                      <m:t>h</m:t>
                    </m:r>
                  </m:oMath>
                </a14:m>
                <a:r>
                  <a:rPr sz="2800" dirty="0"/>
                  <a:t>—every other quantity is a fixed constant.</a:t>
                </a:r>
              </a:p>
              <a:p>
                <a:pPr>
                  <a:defRPr sz="2800"/>
                </a:pPr>
                <a:r>
                  <a:rPr dirty="0"/>
                  <a:t>​</a:t>
                </a:r>
                <a:r>
                  <a:rPr sz="2800" dirty="0"/>
                  <a:t>Before we proceed to answer the remaining specific questions we were asked, and to help us better understand the magnitude of the numbers involved, it's helpful to experiment with graphs of </a:t>
                </a:r>
                <a14:m>
                  <m:oMath xmlns:m="http://schemas.openxmlformats.org/officeDocument/2006/math">
                    <m:r>
                      <a:rPr>
                        <a:latin typeface="Cambria Math" panose="02040503050406030204" pitchFamily="18" charset="0"/>
                      </a:rPr>
                      <m:t>𝐹</m:t>
                    </m:r>
                  </m:oMath>
                </a14:m>
                <a:r>
                  <a:rPr sz="2800" dirty="0"/>
                  <a:t> as a function of </a:t>
                </a:r>
                <a14:m>
                  <m:oMath xmlns:m="http://schemas.openxmlformats.org/officeDocument/2006/math">
                    <m:r>
                      <a:rPr>
                        <a:latin typeface="Cambria Math" panose="02040503050406030204" pitchFamily="18" charset="0"/>
                      </a:rPr>
                      <m:t>h</m:t>
                    </m:r>
                  </m:oMath>
                </a14:m>
                <a:r>
                  <a:rPr sz="2800" dirty="0"/>
                  <a:t>. The graph shown in Figure 4 indicates that we need to allow </a:t>
                </a:r>
                <a14:m>
                  <m:oMath xmlns:m="http://schemas.openxmlformats.org/officeDocument/2006/math">
                    <m:r>
                      <a:rPr>
                        <a:latin typeface="Cambria Math" panose="02040503050406030204" pitchFamily="18" charset="0"/>
                      </a:rPr>
                      <m:t>h</m:t>
                    </m:r>
                  </m:oMath>
                </a14:m>
                <a:r>
                  <a:rPr sz="2800" dirty="0"/>
                  <a:t> to be quite large in order to see the overall shape of </a:t>
                </a:r>
                <a14:m>
                  <m:oMath xmlns:m="http://schemas.openxmlformats.org/officeDocument/2006/math">
                    <m:r>
                      <a:rPr>
                        <a:latin typeface="Cambria Math" panose="02040503050406030204" pitchFamily="18" charset="0"/>
                      </a:rPr>
                      <m:t>𝐹</m:t>
                    </m:r>
                  </m:oMath>
                </a14:m>
                <a:r>
                  <a:rPr sz="2800" dirty="0"/>
                  <a:t>. Here, we've graphed </a:t>
                </a:r>
                <a14:m>
                  <m:oMath xmlns:m="http://schemas.openxmlformats.org/officeDocument/2006/math">
                    <m:r>
                      <a:rPr>
                        <a:latin typeface="Cambria Math" panose="02040503050406030204" pitchFamily="18" charset="0"/>
                      </a:rPr>
                      <m:t>𝐹</m:t>
                    </m:r>
                  </m:oMath>
                </a14:m>
                <a:r>
                  <a:rPr sz="2800" dirty="0"/>
                  <a:t> over the </a:t>
                </a:r>
                <a14:m>
                  <m:oMath xmlns:m="http://schemas.openxmlformats.org/officeDocument/2006/math">
                    <m:r>
                      <a:rPr>
                        <a:latin typeface="Cambria Math" panose="02040503050406030204" pitchFamily="18" charset="0"/>
                      </a:rPr>
                      <m:t>h</m:t>
                    </m:r>
                  </m:oMath>
                </a14:m>
                <a:r>
                  <a:rPr sz="2800" dirty="0"/>
                  <a:t>-interval from </a:t>
                </a:r>
                <a:r>
                  <a:rPr sz="2800" dirty="0">
                    <a:latin typeface="Cambria Math"/>
                  </a:rPr>
                  <a:t>0</a:t>
                </a:r>
                <a:r>
                  <a:rPr sz="2800" dirty="0"/>
                  <a:t> meters to </a:t>
                </a:r>
                <a:r>
                  <a:rPr sz="2800" dirty="0">
                    <a:latin typeface="Cambria Math"/>
                  </a:rPr>
                  <a:t>10,000,000</a:t>
                </a:r>
                <a:r>
                  <a:rPr sz="2800" dirty="0"/>
                  <a:t> meters (about </a:t>
                </a:r>
                <a:r>
                  <a:rPr sz="2800" dirty="0">
                    <a:latin typeface="Cambria Math"/>
                  </a:rPr>
                  <a:t>6214</a:t>
                </a:r>
                <a:r>
                  <a:rPr sz="2800" dirty="0"/>
                  <a:t> miles).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75508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pic>
        <p:nvPicPr>
          <p:cNvPr id="5" name="Content Placeholder 4">
            <a:extLst>
              <a:ext uri="{FF2B5EF4-FFF2-40B4-BE49-F238E27FC236}">
                <a16:creationId xmlns:a16="http://schemas.microsoft.com/office/drawing/2014/main" id="{23B6519C-3693-4C35-AC39-348F8A7ED8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5481" y="1082675"/>
            <a:ext cx="4973038" cy="4403725"/>
          </a:xfrm>
        </p:spPr>
      </p:pic>
      <p:sp>
        <p:nvSpPr>
          <p:cNvPr id="4" name="TextBox 3">
            <a:extLst>
              <a:ext uri="{FF2B5EF4-FFF2-40B4-BE49-F238E27FC236}">
                <a16:creationId xmlns:a16="http://schemas.microsoft.com/office/drawing/2014/main" id="{433287DD-F0AF-453C-8422-CD3331B2A7C1}"/>
              </a:ext>
            </a:extLst>
          </p:cNvPr>
          <p:cNvSpPr txBox="1"/>
          <p:nvPr/>
        </p:nvSpPr>
        <p:spPr>
          <a:xfrm>
            <a:off x="381000" y="5513715"/>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Note that the force of attraction at sea level </a:t>
                </a:r>
                <a:br>
                  <a:rPr lang="en-US" sz="2800" dirty="0"/>
                </a:br>
                <a:r>
                  <a:rPr sz="2800" dirty="0"/>
                  <a:t>(</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734</m:t>
                    </m:r>
                    <m:r>
                      <m:rPr>
                        <m:nor/>
                      </m:rPr>
                      <a:rPr/>
                      <m:t> </m:t>
                    </m:r>
                    <m:r>
                      <m:rPr>
                        <m:sty m:val="p"/>
                      </m:rPr>
                      <a:rPr>
                        <a:latin typeface="Cambria Math" panose="02040503050406030204" pitchFamily="18" charset="0"/>
                      </a:rPr>
                      <m:t>N</m:t>
                    </m:r>
                  </m:oMath>
                </a14:m>
                <a:r>
                  <a:rPr sz="2800" dirty="0"/>
                  <a:t> and the force of attraction at </a:t>
                </a:r>
                <a:r>
                  <a:rPr sz="2800" dirty="0">
                    <a:latin typeface="Cambria Math"/>
                  </a:rPr>
                  <a:t>30,000</a:t>
                </a:r>
                <a:r>
                  <a:rPr sz="2800" dirty="0"/>
                  <a:t> feet (about </a:t>
                </a:r>
                <a14:m>
                  <m:oMath xmlns:m="http://schemas.openxmlformats.org/officeDocument/2006/math">
                    <m:r>
                      <a:rPr>
                        <a:latin typeface="Cambria Math" panose="02040503050406030204" pitchFamily="18" charset="0"/>
                      </a:rPr>
                      <m:t>9144</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9144</m:t>
                            </m:r>
                          </m:e>
                        </m:d>
                      </m:e>
                    </m:func>
                    <m:r>
                      <a:rPr>
                        <a:latin typeface="Cambria Math" panose="02040503050406030204" pitchFamily="18" charset="0"/>
                      </a:rPr>
                      <m:t>=</m:t>
                    </m:r>
                    <m:r>
                      <a:rPr>
                        <a:latin typeface="Cambria Math" panose="02040503050406030204" pitchFamily="18" charset="0"/>
                      </a:rPr>
                      <m:t>732</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40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marL="514350" indent="-514350">
                  <a:buFont typeface="+mj-lt"/>
                  <a:buAutoNum type="alphaLcPeriod" startAt="3"/>
                  <a:defRPr sz="2800"/>
                </a:pPr>
                <a:r>
                  <a:rPr dirty="0"/>
                  <a:t>​</a:t>
                </a:r>
                <a:r>
                  <a:rPr sz="2800" dirty="0"/>
                  <a:t>The height of the International Space Station varies a bit, but we will use an average value of </a:t>
                </a:r>
                <a:r>
                  <a:rPr sz="2800" dirty="0">
                    <a:latin typeface="Cambria Math"/>
                  </a:rPr>
                  <a:t>248</a:t>
                </a:r>
                <a:r>
                  <a:rPr sz="2800" dirty="0"/>
                  <a:t> miles, about </a:t>
                </a:r>
                <a:r>
                  <a:rPr sz="2800" dirty="0">
                    <a:latin typeface="Cambria Math"/>
                  </a:rPr>
                  <a:t>399,117</a:t>
                </a:r>
                <a:r>
                  <a:rPr sz="2800" dirty="0"/>
                  <a:t> meters, to obtain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399</m:t>
                            </m:r>
                            <m:r>
                              <a:rPr>
                                <a:latin typeface="Cambria Math" panose="02040503050406030204" pitchFamily="18" charset="0"/>
                              </a:rPr>
                              <m:t>,</m:t>
                            </m:r>
                            <m:r>
                              <a:rPr>
                                <a:latin typeface="Cambria Math" panose="02040503050406030204" pitchFamily="18" charset="0"/>
                              </a:rPr>
                              <m:t>117</m:t>
                            </m:r>
                          </m:e>
                        </m:d>
                      </m:e>
                    </m:func>
                    <m:r>
                      <a:rPr>
                        <a:latin typeface="Cambria Math" panose="02040503050406030204" pitchFamily="18" charset="0"/>
                      </a:rPr>
                      <m:t>≈</m:t>
                    </m:r>
                    <m:r>
                      <a:rPr>
                        <a:latin typeface="Cambria Math" panose="02040503050406030204" pitchFamily="18" charset="0"/>
                      </a:rPr>
                      <m:t>650</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88</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556" t="-1350" r="-1333"/>
                </a:stretch>
              </a:blipFill>
            </p:spPr>
            <p:txBody>
              <a:bodyPr/>
              <a:lstStyle/>
              <a:p>
                <a:r>
                  <a:rPr lang="en-US">
                    <a:noFill/>
                  </a:rPr>
                  <a:t> </a:t>
                </a:r>
              </a:p>
            </p:txBody>
          </p:sp>
        </mc:Fallback>
      </mc:AlternateContent>
    </p:spTree>
    <p:extLst>
      <p:ext uri="{BB962C8B-B14F-4D97-AF65-F5344CB8AC3E}">
        <p14:creationId xmlns:p14="http://schemas.microsoft.com/office/powerpoint/2010/main" val="197495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To answer the final question, we solve the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734</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367</m:t>
                    </m:r>
                  </m:oMath>
                </a14:m>
                <a:r>
                  <a:rPr sz="2800"/>
                  <a:t> as follows.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367</m:t>
                              </m:r>
                            </m:oMath>
                          </a14:m>
                          <a:endParaRPr sz="2400" dirty="0"/>
                        </a:p>
                      </a:txBody>
                      <a:tcPr/>
                    </a:tc>
                    <a:extLst>
                      <a:ext uri="{0D108BD9-81ED-4DB2-BD59-A6C34878D82A}">
                        <a16:rowId xmlns:a16="http://schemas.microsoft.com/office/drawing/2014/main" val="10000"/>
                      </a:ext>
                    </a:extLst>
                  </a:tr>
                  <a:tr h="859044">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r>
                                    <a:rPr sz="2400">
                                      <a:latin typeface="Cambria Math"/>
                                    </a:rPr>
                                    <m:t>367</m:t>
                                  </m:r>
                                </m:den>
                              </m:f>
                            </m:oMath>
                          </a14:m>
                          <a:endParaRPr sz="240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1"/>
                      </a:ext>
                    </a:extLst>
                  </a:tr>
                  <a:tr h="579944">
                    <a:tc>
                      <a:txBody>
                        <a:bodyPr/>
                        <a:lstStyle/>
                        <a:p>
                          <a:pPr algn="r">
                            <a:defRPr sz="1800"/>
                          </a:pPr>
                          <a:r>
                            <a:rPr sz="2400" dirty="0"/>
                            <a:t>​</a:t>
                          </a:r>
                          <a14:m>
                            <m:oMath xmlns:m="http://schemas.openxmlformats.org/officeDocument/2006/math">
                              <m:r>
                                <a:rPr sz="2400">
                                  <a:latin typeface="Cambria Math"/>
                                </a:rPr>
                                <m:t>8</m:t>
                              </m:r>
                              <m:r>
                                <a:rPr sz="2400">
                                  <a:latin typeface="Cambria Math"/>
                                </a:rPr>
                                <m:t>.</m:t>
                              </m:r>
                              <m:r>
                                <a:rPr sz="2400">
                                  <a:latin typeface="Cambria Math"/>
                                </a:rPr>
                                <m:t>14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13</m:t>
                                  </m:r>
                                </m:sup>
                              </m:sSup>
                            </m:oMath>
                          </a14:m>
                          <a:endParaRPr sz="2400" dirty="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2"/>
                      </a:ext>
                    </a:extLst>
                  </a:tr>
                  <a:tr h="579944">
                    <a:tc>
                      <a:txBody>
                        <a:bodyPr/>
                        <a:lstStyle/>
                        <a:p>
                          <a:pPr algn="r">
                            <a:defRPr sz="1800"/>
                          </a:pPr>
                          <a:r>
                            <a:rPr sz="2400"/>
                            <a:t>​</a:t>
                          </a:r>
                          <a14:m>
                            <m:oMath xmlns:m="http://schemas.openxmlformats.org/officeDocument/2006/math">
                              <m:r>
                                <a:rPr sz="2400">
                                  <a:latin typeface="Cambria Math"/>
                                </a:rPr>
                                <m:t>9</m:t>
                              </m:r>
                              <m:r>
                                <a:rPr sz="2400">
                                  <a:latin typeface="Cambria Math"/>
                                </a:rPr>
                                <m:t>.</m:t>
                              </m:r>
                              <m:r>
                                <a:rPr sz="2400">
                                  <a:latin typeface="Cambria Math"/>
                                </a:rPr>
                                <m:t>02</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oMath>
                          </a14:m>
                          <a:endParaRPr sz="240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oMath>
                          </a14:m>
                          <a:endParaRPr sz="2400" dirty="0"/>
                        </a:p>
                      </a:txBody>
                      <a:tcPr/>
                    </a:tc>
                    <a:extLst>
                      <a:ext uri="{0D108BD9-81ED-4DB2-BD59-A6C34878D82A}">
                        <a16:rowId xmlns:a16="http://schemas.microsoft.com/office/drawing/2014/main" val="10003"/>
                      </a:ext>
                    </a:extLst>
                  </a:tr>
                  <a:tr h="579944">
                    <a:tc>
                      <a:txBody>
                        <a:bodyPr/>
                        <a:lstStyle/>
                        <a:p>
                          <a:pPr algn="r">
                            <a:defRPr sz="1800"/>
                          </a:pPr>
                          <a:r>
                            <a:rPr sz="2400" dirty="0"/>
                            <a:t>​</a:t>
                          </a:r>
                          <a14:m>
                            <m:oMath xmlns:m="http://schemas.openxmlformats.org/officeDocument/2006/math">
                              <m:r>
                                <a:rPr sz="2400">
                                  <a:latin typeface="Cambria Math"/>
                                </a:rPr>
                                <m:t>h</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m:t>
                              </m:r>
                              <m:r>
                                <a:rPr sz="2400">
                                  <a:latin typeface="Cambria Math"/>
                                </a:rPr>
                                <m:t>64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m:rPr>
                                  <m:nor/>
                                </m:rPr>
                                <a:rPr sz="2400">
                                  <a:latin typeface="Cambria Math"/>
                                </a:rPr>
                                <m:t> </m:t>
                              </m:r>
                              <m:r>
                                <m:rPr>
                                  <m:sty m:val="p"/>
                                </m:rPr>
                                <a:rPr sz="2400">
                                  <a:latin typeface="Cambria Math"/>
                                </a:rPr>
                                <m:t>m</m:t>
                              </m:r>
                            </m:oMath>
                          </a14:m>
                          <a:endParaRPr sz="240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endParaRPr lang="en-US"/>
                        </a:p>
                      </a:txBody>
                      <a:tcPr>
                        <a:blipFill>
                          <a:blip r:embed="rId3"/>
                          <a:stretch>
                            <a:fillRect t="-4698" r="-86277" b="-287919"/>
                          </a:stretch>
                        </a:blipFill>
                      </a:tcPr>
                    </a:tc>
                    <a:tc>
                      <a:txBody>
                        <a:bodyPr/>
                        <a:lstStyle/>
                        <a:p>
                          <a:endParaRPr lang="en-US"/>
                        </a:p>
                      </a:txBody>
                      <a:tcPr>
                        <a:blipFill>
                          <a:blip r:embed="rId3"/>
                          <a:stretch>
                            <a:fillRect l="-115905" t="-4698" b="-287919"/>
                          </a:stretch>
                        </a:blipFill>
                      </a:tcPr>
                    </a:tc>
                    <a:extLst>
                      <a:ext uri="{0D108BD9-81ED-4DB2-BD59-A6C34878D82A}">
                        <a16:rowId xmlns:a16="http://schemas.microsoft.com/office/drawing/2014/main" val="10000"/>
                      </a:ext>
                    </a:extLst>
                  </a:tr>
                  <a:tr h="859044">
                    <a:tc>
                      <a:txBody>
                        <a:bodyPr/>
                        <a:lstStyle/>
                        <a:p>
                          <a:endParaRPr lang="en-US"/>
                        </a:p>
                      </a:txBody>
                      <a:tcPr>
                        <a:blipFill>
                          <a:blip r:embed="rId3"/>
                          <a:stretch>
                            <a:fillRect t="-110638" r="-86277" b="-204255"/>
                          </a:stretch>
                        </a:blipFill>
                      </a:tcPr>
                    </a:tc>
                    <a:tc>
                      <a:txBody>
                        <a:bodyPr/>
                        <a:lstStyle/>
                        <a:p>
                          <a:endParaRPr lang="en-US"/>
                        </a:p>
                      </a:txBody>
                      <a:tcPr>
                        <a:blipFill>
                          <a:blip r:embed="rId3"/>
                          <a:stretch>
                            <a:fillRect l="-115905" t="-110638" b="-204255"/>
                          </a:stretch>
                        </a:blipFill>
                      </a:tcPr>
                    </a:tc>
                    <a:extLst>
                      <a:ext uri="{0D108BD9-81ED-4DB2-BD59-A6C34878D82A}">
                        <a16:rowId xmlns:a16="http://schemas.microsoft.com/office/drawing/2014/main" val="10001"/>
                      </a:ext>
                    </a:extLst>
                  </a:tr>
                  <a:tr h="579944">
                    <a:tc>
                      <a:txBody>
                        <a:bodyPr/>
                        <a:lstStyle/>
                        <a:p>
                          <a:endParaRPr lang="en-US"/>
                        </a:p>
                      </a:txBody>
                      <a:tcPr>
                        <a:blipFill>
                          <a:blip r:embed="rId3"/>
                          <a:stretch>
                            <a:fillRect t="-312632" r="-86277" b="-203158"/>
                          </a:stretch>
                        </a:blipFill>
                      </a:tcPr>
                    </a:tc>
                    <a:tc>
                      <a:txBody>
                        <a:bodyPr/>
                        <a:lstStyle/>
                        <a:p>
                          <a:endParaRPr lang="en-US"/>
                        </a:p>
                      </a:txBody>
                      <a:tcPr>
                        <a:blipFill>
                          <a:blip r:embed="rId3"/>
                          <a:stretch>
                            <a:fillRect l="-115905" t="-312632" b="-203158"/>
                          </a:stretch>
                        </a:blipFill>
                      </a:tcPr>
                    </a:tc>
                    <a:extLst>
                      <a:ext uri="{0D108BD9-81ED-4DB2-BD59-A6C34878D82A}">
                        <a16:rowId xmlns:a16="http://schemas.microsoft.com/office/drawing/2014/main" val="10002"/>
                      </a:ext>
                    </a:extLst>
                  </a:tr>
                  <a:tr h="579944">
                    <a:tc>
                      <a:txBody>
                        <a:bodyPr/>
                        <a:lstStyle/>
                        <a:p>
                          <a:endParaRPr lang="en-US"/>
                        </a:p>
                      </a:txBody>
                      <a:tcPr>
                        <a:blipFill>
                          <a:blip r:embed="rId3"/>
                          <a:stretch>
                            <a:fillRect t="-408333" r="-86277" b="-101042"/>
                          </a:stretch>
                        </a:blipFill>
                      </a:tcPr>
                    </a:tc>
                    <a:tc>
                      <a:txBody>
                        <a:bodyPr/>
                        <a:lstStyle/>
                        <a:p>
                          <a:endParaRPr lang="en-US"/>
                        </a:p>
                      </a:txBody>
                      <a:tcPr>
                        <a:blipFill>
                          <a:blip r:embed="rId3"/>
                          <a:stretch>
                            <a:fillRect l="-115905" t="-408333" b="-101042"/>
                          </a:stretch>
                        </a:blipFill>
                      </a:tcPr>
                    </a:tc>
                    <a:extLst>
                      <a:ext uri="{0D108BD9-81ED-4DB2-BD59-A6C34878D82A}">
                        <a16:rowId xmlns:a16="http://schemas.microsoft.com/office/drawing/2014/main" val="10003"/>
                      </a:ext>
                    </a:extLst>
                  </a:tr>
                  <a:tr h="579944">
                    <a:tc>
                      <a:txBody>
                        <a:bodyPr/>
                        <a:lstStyle/>
                        <a:p>
                          <a:endParaRPr lang="en-US"/>
                        </a:p>
                      </a:txBody>
                      <a:tcPr>
                        <a:blipFill>
                          <a:blip r:embed="rId3"/>
                          <a:stretch>
                            <a:fillRect t="-513684" r="-86277" b="-2105"/>
                          </a:stretch>
                        </a:blipFill>
                      </a:tcPr>
                    </a:tc>
                    <a:tc>
                      <a:txBody>
                        <a:bodyPr/>
                        <a:lstStyle/>
                        <a:p>
                          <a:endParaRPr lang="en-US"/>
                        </a:p>
                      </a:txBody>
                      <a:tcPr>
                        <a:blipFill>
                          <a:blip r:embed="rId3"/>
                          <a:stretch>
                            <a:fillRect l="-115905" t="-513684" b="-2105"/>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Note that we omitted the negative root in the second-to-last step on the left side of the equation since the height cannot be negative. Putting this into context, this distance is about </a:t>
                </a:r>
                <a14:m>
                  <m:oMath xmlns:m="http://schemas.openxmlformats.org/officeDocument/2006/math">
                    <m:r>
                      <a:rPr>
                        <a:latin typeface="Cambria Math" panose="02040503050406030204" pitchFamily="18" charset="0"/>
                      </a:rPr>
                      <m:t>41%</m:t>
                    </m:r>
                  </m:oMath>
                </a14:m>
                <a:r>
                  <a:rPr sz="2800"/>
                  <a:t> of the radius of Earth itself.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Modeling Profit Earned from Selling Tables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dirty="0"/>
                  <a:t>A furniture maker has been in the habit of making </a:t>
                </a:r>
                <a:r>
                  <a:rPr sz="2800" dirty="0">
                    <a:latin typeface="Cambria Math"/>
                  </a:rPr>
                  <a:t>10</a:t>
                </a:r>
                <a:r>
                  <a:rPr sz="2800" dirty="0"/>
                  <a:t> copies of a particular style of small table during a production run, and has been able to sell them in a reasonable time frame at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each. After carefully analyzing his market and the demand for the table, he has determined that he can gain one additional customer in the same time frame for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decrease in price, and conversely lose one customer with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increase in price. He has a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for a production run of the tables, and each table costs an additional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to make.</a:t>
                </a:r>
              </a:p>
              <a:p>
                <a:pPr marL="514350" indent="-514350">
                  <a:buFont typeface="+mj-lt"/>
                  <a:buAutoNum type="alphaLcPeriod"/>
                  <a:defRPr sz="2800"/>
                </a:pPr>
                <a:r>
                  <a:rPr dirty="0"/>
                  <a:t>​</a:t>
                </a:r>
                <a:r>
                  <a:rPr sz="2800" dirty="0"/>
                  <a:t>Assuming that he prices the tables in accordance with his market analysis, what profit will he earn by selling a given number of tables?</a:t>
                </a:r>
              </a:p>
              <a:p>
                <a:pPr marL="514350" indent="-514350">
                  <a:buFont typeface="+mj-lt"/>
                  <a:buAutoNum type="alphaLcPeriod" startAt="2"/>
                  <a:defRPr sz="2800"/>
                </a:pPr>
                <a:r>
                  <a:rPr dirty="0"/>
                  <a:t>​</a:t>
                </a:r>
                <a:r>
                  <a:rPr sz="2800" dirty="0"/>
                  <a:t>Is there a production interval that he needs to fall within in order to be profitable?</a:t>
                </a:r>
              </a:p>
              <a:p>
                <a:pPr marL="514350" indent="-514350">
                  <a:buFont typeface="+mj-lt"/>
                  <a:buAutoNum type="alphaLcPeriod" startAt="3"/>
                  <a:defRPr sz="2800"/>
                </a:pPr>
                <a:r>
                  <a:rPr dirty="0"/>
                  <a:t>​</a:t>
                </a:r>
                <a:r>
                  <a:rPr sz="2800" dirty="0"/>
                  <a:t>If there is a profitable interval, what is the ideal number of tables to produce?</a:t>
                </a:r>
              </a:p>
              <a:p>
                <a:pPr marL="514350" indent="-514350">
                  <a:buFont typeface="+mj-lt"/>
                  <a:buAutoNum type="alphaLcPeriod" startAt="4"/>
                  <a:defRPr sz="2800"/>
                </a:pPr>
                <a:r>
                  <a:rPr dirty="0"/>
                  <a:t>​</a:t>
                </a:r>
                <a:r>
                  <a:rPr sz="2800" dirty="0"/>
                  <a:t>What price corresponds to that number of tables?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331" r="-1111" b="-171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cost function is straightforward, as it is simply the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plus another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for every table made. So if we let </a:t>
                </a:r>
                <a14:m>
                  <m:oMath xmlns:m="http://schemas.openxmlformats.org/officeDocument/2006/math">
                    <m:r>
                      <a:rPr>
                        <a:latin typeface="Cambria Math" panose="02040503050406030204" pitchFamily="18" charset="0"/>
                      </a:rPr>
                      <m:t>𝑥</m:t>
                    </m:r>
                  </m:oMath>
                </a14:m>
                <a:r>
                  <a:rPr sz="2800" dirty="0"/>
                  <a:t> represent the number of tables made in a production run (and consequently sold during the reasonable time frame), then the cost function for making </a:t>
                </a:r>
                <a14:m>
                  <m:oMath xmlns:m="http://schemas.openxmlformats.org/officeDocument/2006/math">
                    <m:r>
                      <a:rPr>
                        <a:latin typeface="Cambria Math" panose="02040503050406030204" pitchFamily="18" charset="0"/>
                      </a:rPr>
                      <m:t>𝑥</m:t>
                    </m:r>
                  </m:oMath>
                </a14:m>
                <a:r>
                  <a:rPr sz="2800" dirty="0"/>
                  <a:t> tables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450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revenue function in this situation requires a bit more work to determine. We can organize the given information and work toward the desired function by noting that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10</m:t>
                    </m:r>
                  </m:oMath>
                </a14:m>
                <a:r>
                  <a:rPr sz="2800" dirty="0"/>
                  <a:t>, the corresponding price is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and the revenue taken in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m:t>
                        </m:r>
                      </m:e>
                    </m:d>
                    <m:d>
                      <m:dPr>
                        <m:ctrlPr>
                          <a:rPr i="1">
                            <a:latin typeface="Cambria Math" panose="02040503050406030204" pitchFamily="18" charset="0"/>
                          </a:rPr>
                        </m:ctrlPr>
                      </m:dPr>
                      <m:e>
                        <m:r>
                          <a:rPr>
                            <a:latin typeface="Cambria Math" panose="02040503050406030204" pitchFamily="18" charset="0"/>
                          </a:rPr>
                          <m:t>100</m:t>
                        </m:r>
                      </m:e>
                    </m:d>
                    <m:r>
                      <a:rPr>
                        <a:latin typeface="Cambria Math" panose="02040503050406030204" pitchFamily="18" charset="0"/>
                      </a:rPr>
                      <m:t>=$</m:t>
                    </m:r>
                    <m:r>
                      <a:rPr>
                        <a:latin typeface="Cambria Math" panose="02040503050406030204" pitchFamily="18" charset="0"/>
                      </a:rPr>
                      <m:t>1000</m:t>
                    </m:r>
                  </m:oMath>
                </a14:m>
                <a:r>
                  <a:rPr sz="2800" dirty="0"/>
                  <a:t>. Similar computations for prices above and below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will help us identify a pattern.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254193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pPr algn="ctr">
                            <a:defRPr sz="1800" b="1"/>
                          </a:pPr>
                          <a14:m>
                            <m:oMath xmlns:m="http://schemas.openxmlformats.org/officeDocument/2006/math">
                              <m:r>
                                <a:rPr sz="1800">
                                  <a:latin typeface="Cambria Math"/>
                                </a:rPr>
                                <m:t>𝑥</m:t>
                              </m:r>
                              <m:r>
                                <a:rPr sz="1800">
                                  <a:latin typeface="Cambria Math"/>
                                </a:rPr>
                                <m:t>=</m:t>
                              </m:r>
                            </m:oMath>
                          </a14:m>
                          <a:r>
                            <a:rPr sz="1800"/>
                            <a:t> Number of tables sold</a:t>
                          </a:r>
                        </a:p>
                      </a:txBody>
                      <a:tcPr/>
                    </a:tc>
                    <a:tc>
                      <a:txBody>
                        <a:bodyPr/>
                        <a:lstStyle/>
                        <a:p>
                          <a:pPr algn="ctr">
                            <a:defRPr sz="1800" b="1"/>
                          </a:pPr>
                          <a:r>
                            <a:t>Price per table</a:t>
                          </a:r>
                        </a:p>
                      </a:txBody>
                      <a:tcPr/>
                    </a:tc>
                    <a:tc>
                      <a:txBody>
                        <a:bodyPr/>
                        <a:lstStyle/>
                        <a:p>
                          <a:pPr algn="ctr">
                            <a:defRPr sz="1800" b="1"/>
                          </a:pPr>
                          <a14:m>
                            <m:oMath xmlns:m="http://schemas.openxmlformats.org/officeDocument/2006/math">
                              <m:r>
                                <a:rPr sz="1800">
                                  <a:latin typeface="Cambria Math"/>
                                </a:rPr>
                                <m:t>𝑅</m:t>
                              </m:r>
                              <m:r>
                                <a:rPr sz="1800">
                                  <a:latin typeface="Cambria Math"/>
                                </a:rPr>
                                <m:t>=</m:t>
                              </m:r>
                            </m:oMath>
                          </a14:m>
                          <a:r>
                            <a:rPr sz="1800"/>
                            <a:t> Total revenue</a:t>
                          </a:r>
                        </a:p>
                      </a:txBody>
                      <a:tcPr/>
                    </a:tc>
                    <a:extLst>
                      <a:ext uri="{0D108BD9-81ED-4DB2-BD59-A6C34878D82A}">
                        <a16:rowId xmlns:a16="http://schemas.microsoft.com/office/drawing/2014/main" val="10000"/>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−1</m:t>
                                    </m:r>
                                  </m:e>
                                </m:d>
                                <m:r>
                                  <a:rPr sz="1800">
                                    <a:latin typeface="Cambria Math"/>
                                  </a:rPr>
                                  <m:t>=9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−1</m:t>
                                    </m:r>
                                  </m:e>
                                </m:d>
                                <m:r>
                                  <a:rPr sz="1800">
                                    <a:latin typeface="Cambria Math"/>
                                  </a:rPr>
                                  <m:t>=$102</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9</m:t>
                                    </m:r>
                                  </m:e>
                                </m:d>
                                <m:d>
                                  <m:dPr>
                                    <m:ctrlPr>
                                      <a:rPr sz="1800" i="1">
                                        <a:latin typeface="Cambria Math" panose="02040503050406030204" pitchFamily="18" charset="0"/>
                                      </a:rPr>
                                    </m:ctrlPr>
                                  </m:dPr>
                                  <m:e>
                                    <m:r>
                                      <a:rPr sz="1800">
                                        <a:latin typeface="Cambria Math"/>
                                      </a:rPr>
                                      <m:t>102</m:t>
                                    </m:r>
                                  </m:e>
                                </m:d>
                                <m:r>
                                  <a:rPr sz="1800">
                                    <a:latin typeface="Cambria Math"/>
                                  </a:rPr>
                                  <m:t>=$918</m:t>
                                </m:r>
                              </m:oMath>
                            </m:oMathPara>
                          </a14:m>
                          <a:endParaRPr/>
                        </a:p>
                      </a:txBody>
                      <a:tcPr/>
                    </a:tc>
                    <a:extLst>
                      <a:ext uri="{0D108BD9-81ED-4DB2-BD59-A6C34878D82A}">
                        <a16:rowId xmlns:a16="http://schemas.microsoft.com/office/drawing/2014/main" val="10001"/>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0</m:t>
                                    </m:r>
                                  </m:e>
                                </m:d>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0</m:t>
                                    </m:r>
                                  </m:e>
                                </m:d>
                                <m:r>
                                  <a:rPr sz="1800">
                                    <a:latin typeface="Cambria Math"/>
                                  </a:rPr>
                                  <m:t>=$100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10</m:t>
                                    </m:r>
                                  </m:e>
                                </m:d>
                                <m:d>
                                  <m:dPr>
                                    <m:ctrlPr>
                                      <a:rPr sz="1800" i="1">
                                        <a:latin typeface="Cambria Math" panose="02040503050406030204" pitchFamily="18" charset="0"/>
                                      </a:rPr>
                                    </m:ctrlPr>
                                  </m:dPr>
                                  <m:e>
                                    <m:r>
                                      <a:rPr sz="1800">
                                        <a:latin typeface="Cambria Math"/>
                                      </a:rPr>
                                      <m:t>100</m:t>
                                    </m:r>
                                  </m:e>
                                </m:d>
                                <m:r>
                                  <a:rPr sz="1800">
                                    <a:latin typeface="Cambria Math"/>
                                  </a:rPr>
                                  <m:t>=$1000</m:t>
                                </m:r>
                              </m:oMath>
                            </m:oMathPara>
                          </a14:m>
                          <a:endParaRPr/>
                        </a:p>
                      </a:txBody>
                      <a:tcPr/>
                    </a:tc>
                    <a:extLst>
                      <a:ext uri="{0D108BD9-81ED-4DB2-BD59-A6C34878D82A}">
                        <a16:rowId xmlns:a16="http://schemas.microsoft.com/office/drawing/2014/main" val="10002"/>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1</m:t>
                                    </m:r>
                                  </m:e>
                                </m:d>
                                <m:r>
                                  <a:rPr sz="1800">
                                    <a:latin typeface="Cambria Math"/>
                                  </a:rPr>
                                  <m:t>=11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1</m:t>
                                    </m:r>
                                  </m:e>
                                </m:d>
                                <m:r>
                                  <a:rPr sz="1800">
                                    <a:latin typeface="Cambria Math"/>
                                  </a:rPr>
                                  <m:t>=$98</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11</m:t>
                                    </m:r>
                                  </m:e>
                                </m:d>
                                <m:d>
                                  <m:dPr>
                                    <m:ctrlPr>
                                      <a:rPr sz="1800" i="1">
                                        <a:latin typeface="Cambria Math" panose="02040503050406030204" pitchFamily="18" charset="0"/>
                                      </a:rPr>
                                    </m:ctrlPr>
                                  </m:dPr>
                                  <m:e>
                                    <m:r>
                                      <a:rPr sz="1800">
                                        <a:latin typeface="Cambria Math"/>
                                      </a:rPr>
                                      <m:t>98</m:t>
                                    </m:r>
                                  </m:e>
                                </m:d>
                                <m:r>
                                  <a:rPr sz="1800">
                                    <a:latin typeface="Cambria Math"/>
                                  </a:rPr>
                                  <m:t>=$1078</m:t>
                                </m:r>
                              </m:oMath>
                            </m:oMathPara>
                          </a14:m>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endParaRPr lang="en-US"/>
                        </a:p>
                      </a:txBody>
                      <a:tcPr>
                        <a:blipFill>
                          <a:blip r:embed="rId2"/>
                          <a:stretch>
                            <a:fillRect l="-444" t="-6757" r="-201111" b="-301351"/>
                          </a:stretch>
                        </a:blipFill>
                      </a:tcPr>
                    </a:tc>
                    <a:tc>
                      <a:txBody>
                        <a:bodyPr/>
                        <a:lstStyle/>
                        <a:p>
                          <a:pPr algn="ctr">
                            <a:defRPr sz="1800" b="1"/>
                          </a:pPr>
                          <a:r>
                            <a:t>Price per table</a:t>
                          </a:r>
                        </a:p>
                      </a:txBody>
                      <a:tcPr/>
                    </a:tc>
                    <a:tc>
                      <a:txBody>
                        <a:bodyPr/>
                        <a:lstStyle/>
                        <a:p>
                          <a:endParaRPr lang="en-US"/>
                        </a:p>
                      </a:txBody>
                      <a:tcPr>
                        <a:blipFill>
                          <a:blip r:embed="rId2"/>
                          <a:stretch>
                            <a:fillRect l="-200444" t="-6757" r="-1111" b="-301351"/>
                          </a:stretch>
                        </a:blipFill>
                      </a:tcPr>
                    </a:tc>
                    <a:extLst>
                      <a:ext uri="{0D108BD9-81ED-4DB2-BD59-A6C34878D82A}">
                        <a16:rowId xmlns:a16="http://schemas.microsoft.com/office/drawing/2014/main" val="10000"/>
                      </a:ext>
                    </a:extLst>
                  </a:tr>
                  <a:tr h="447519">
                    <a:tc>
                      <a:txBody>
                        <a:bodyPr/>
                        <a:lstStyle/>
                        <a:p>
                          <a:endParaRPr lang="en-US"/>
                        </a:p>
                      </a:txBody>
                      <a:tcPr>
                        <a:blipFill>
                          <a:blip r:embed="rId2"/>
                          <a:stretch>
                            <a:fillRect l="-444" t="-106757" r="-201111" b="-201351"/>
                          </a:stretch>
                        </a:blipFill>
                      </a:tcPr>
                    </a:tc>
                    <a:tc>
                      <a:txBody>
                        <a:bodyPr/>
                        <a:lstStyle/>
                        <a:p>
                          <a:endParaRPr lang="en-US"/>
                        </a:p>
                      </a:txBody>
                      <a:tcPr>
                        <a:blipFill>
                          <a:blip r:embed="rId2"/>
                          <a:stretch>
                            <a:fillRect l="-100444" t="-106757" r="-101111" b="-201351"/>
                          </a:stretch>
                        </a:blipFill>
                      </a:tcPr>
                    </a:tc>
                    <a:tc>
                      <a:txBody>
                        <a:bodyPr/>
                        <a:lstStyle/>
                        <a:p>
                          <a:endParaRPr lang="en-US"/>
                        </a:p>
                      </a:txBody>
                      <a:tcPr>
                        <a:blipFill>
                          <a:blip r:embed="rId2"/>
                          <a:stretch>
                            <a:fillRect l="-200444" t="-106757" r="-1111" b="-201351"/>
                          </a:stretch>
                        </a:blipFill>
                      </a:tcPr>
                    </a:tc>
                    <a:extLst>
                      <a:ext uri="{0D108BD9-81ED-4DB2-BD59-A6C34878D82A}">
                        <a16:rowId xmlns:a16="http://schemas.microsoft.com/office/drawing/2014/main" val="10001"/>
                      </a:ext>
                    </a:extLst>
                  </a:tr>
                  <a:tr h="447519">
                    <a:tc>
                      <a:txBody>
                        <a:bodyPr/>
                        <a:lstStyle/>
                        <a:p>
                          <a:endParaRPr lang="en-US"/>
                        </a:p>
                      </a:txBody>
                      <a:tcPr>
                        <a:blipFill>
                          <a:blip r:embed="rId2"/>
                          <a:stretch>
                            <a:fillRect l="-444" t="-209589" r="-201111" b="-104110"/>
                          </a:stretch>
                        </a:blipFill>
                      </a:tcPr>
                    </a:tc>
                    <a:tc>
                      <a:txBody>
                        <a:bodyPr/>
                        <a:lstStyle/>
                        <a:p>
                          <a:endParaRPr lang="en-US"/>
                        </a:p>
                      </a:txBody>
                      <a:tcPr>
                        <a:blipFill>
                          <a:blip r:embed="rId2"/>
                          <a:stretch>
                            <a:fillRect l="-100444" t="-209589" r="-101111" b="-104110"/>
                          </a:stretch>
                        </a:blipFill>
                      </a:tcPr>
                    </a:tc>
                    <a:tc>
                      <a:txBody>
                        <a:bodyPr/>
                        <a:lstStyle/>
                        <a:p>
                          <a:endParaRPr lang="en-US"/>
                        </a:p>
                      </a:txBody>
                      <a:tcPr>
                        <a:blipFill>
                          <a:blip r:embed="rId2"/>
                          <a:stretch>
                            <a:fillRect l="-200444" t="-209589" r="-1111" b="-104110"/>
                          </a:stretch>
                        </a:blipFill>
                      </a:tcPr>
                    </a:tc>
                    <a:extLst>
                      <a:ext uri="{0D108BD9-81ED-4DB2-BD59-A6C34878D82A}">
                        <a16:rowId xmlns:a16="http://schemas.microsoft.com/office/drawing/2014/main" val="10002"/>
                      </a:ext>
                    </a:extLst>
                  </a:tr>
                  <a:tr h="447519">
                    <a:tc>
                      <a:txBody>
                        <a:bodyPr/>
                        <a:lstStyle/>
                        <a:p>
                          <a:endParaRPr lang="en-US"/>
                        </a:p>
                      </a:txBody>
                      <a:tcPr>
                        <a:blipFill>
                          <a:blip r:embed="rId2"/>
                          <a:stretch>
                            <a:fillRect l="-444" t="-305405" r="-201111" b="-2703"/>
                          </a:stretch>
                        </a:blipFill>
                      </a:tcPr>
                    </a:tc>
                    <a:tc>
                      <a:txBody>
                        <a:bodyPr/>
                        <a:lstStyle/>
                        <a:p>
                          <a:endParaRPr lang="en-US"/>
                        </a:p>
                      </a:txBody>
                      <a:tcPr>
                        <a:blipFill>
                          <a:blip r:embed="rId2"/>
                          <a:stretch>
                            <a:fillRect l="-100444" t="-305405" r="-101111" b="-2703"/>
                          </a:stretch>
                        </a:blipFill>
                      </a:tcPr>
                    </a:tc>
                    <a:tc>
                      <a:txBody>
                        <a:bodyPr/>
                        <a:lstStyle/>
                        <a:p>
                          <a:endParaRPr lang="en-US"/>
                        </a:p>
                      </a:txBody>
                      <a:tcPr>
                        <a:blipFill>
                          <a:blip r:embed="rId2"/>
                          <a:stretch>
                            <a:fillRect l="-200444" t="-305405" r="-1111" b="-270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we are asking for the value of each computer over time, we will let </a:t>
                </a:r>
                <a14:m>
                  <m:oMath xmlns:m="http://schemas.openxmlformats.org/officeDocument/2006/math">
                    <m:r>
                      <a:rPr>
                        <a:latin typeface="Cambria Math" panose="02040503050406030204" pitchFamily="18" charset="0"/>
                      </a:rPr>
                      <m:t>𝑉</m:t>
                    </m:r>
                  </m:oMath>
                </a14:m>
                <a:r>
                  <a:rPr sz="2800" dirty="0"/>
                  <a:t> stand for </a:t>
                </a:r>
                <a:r>
                  <a:rPr sz="2800" i="1" dirty="0"/>
                  <a:t>value</a:t>
                </a:r>
                <a:r>
                  <a:rPr sz="2800" dirty="0"/>
                  <a:t> (measured in dollars) and </a:t>
                </a:r>
                <a14:m>
                  <m:oMath xmlns:m="http://schemas.openxmlformats.org/officeDocument/2006/math">
                    <m:r>
                      <a:rPr>
                        <a:latin typeface="Cambria Math" panose="02040503050406030204" pitchFamily="18" charset="0"/>
                      </a:rPr>
                      <m:t>𝑡</m:t>
                    </m:r>
                  </m:oMath>
                </a14:m>
                <a:r>
                  <a:rPr sz="2800" dirty="0"/>
                  <a:t> for </a:t>
                </a:r>
                <a:r>
                  <a:rPr sz="2800" i="1" dirty="0"/>
                  <a:t>time</a:t>
                </a:r>
                <a:r>
                  <a:rPr sz="2800" dirty="0"/>
                  <a:t> (measured in years). With the information we're given, </a:t>
                </a:r>
                <a14:m>
                  <m:oMath xmlns:m="http://schemas.openxmlformats.org/officeDocument/2006/math">
                    <m:r>
                      <a:rPr>
                        <a:latin typeface="Cambria Math" panose="02040503050406030204" pitchFamily="18" charset="0"/>
                      </a:rPr>
                      <m:t>𝑉</m:t>
                    </m:r>
                  </m:oMath>
                </a14:m>
                <a:r>
                  <a:rPr sz="2800" dirty="0"/>
                  <a:t> is a function of time, and time alone. Further, we are given that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2000</m:t>
                    </m:r>
                  </m:oMath>
                </a14:m>
                <a:r>
                  <a:rPr sz="2800" dirty="0"/>
                  <a:t>, and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m:rPr>
                        <m:nor/>
                      </m:rPr>
                      <a:rPr lang="en-US" b="0" i="0" smtClean="0">
                        <a:latin typeface="Cambria Math" panose="02040503050406030204" pitchFamily="18" charset="0"/>
                      </a:rPr>
                      <m:t> </m:t>
                    </m:r>
                    <m:r>
                      <m:rPr>
                        <m:nor/>
                      </m:rPr>
                      <a:rPr/>
                      <m:t>of</m:t>
                    </m:r>
                    <m:r>
                      <m:rPr>
                        <m:nor/>
                      </m:rPr>
                      <a:rPr lang="en-US" b="0" i="0" smtClean="0"/>
                      <m:t> </m:t>
                    </m:r>
                    <m:r>
                      <a:rPr>
                        <a:latin typeface="Cambria Math" panose="02040503050406030204" pitchFamily="18" charset="0"/>
                      </a:rPr>
                      <m:t>2000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r>
                      <a:rPr>
                        <a:latin typeface="Cambria Math" panose="02040503050406030204" pitchFamily="18" charset="0"/>
                      </a:rPr>
                      <m:t>200</m:t>
                    </m:r>
                  </m:oMath>
                </a14:m>
                <a:r>
                  <a:rPr sz="2800" dirty="0"/>
                  <a:t>. This means that each computer loses </a:t>
                </a:r>
                <a14:m>
                  <m:oMath xmlns:m="http://schemas.openxmlformats.org/officeDocument/2006/math">
                    <m:r>
                      <a:rPr>
                        <a:latin typeface="Cambria Math" panose="02040503050406030204" pitchFamily="18" charset="0"/>
                      </a:rPr>
                      <m:t>$</m:t>
                    </m:r>
                    <m:r>
                      <a:rPr>
                        <a:latin typeface="Cambria Math" panose="02040503050406030204" pitchFamily="18" charset="0"/>
                      </a:rPr>
                      <m:t>1800</m:t>
                    </m:r>
                  </m:oMath>
                </a14:m>
                <a:r>
                  <a:rPr sz="2800" dirty="0"/>
                  <a:t> of value over five years, so each year the loss in value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1800</m:t>
                        </m:r>
                      </m:num>
                      <m:den>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360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general, if we let </a:t>
                </a:r>
                <a14:m>
                  <m:oMath xmlns:m="http://schemas.openxmlformats.org/officeDocument/2006/math">
                    <m:r>
                      <a:rPr>
                        <a:latin typeface="Cambria Math" panose="02040503050406030204" pitchFamily="18" charset="0"/>
                      </a:rPr>
                      <m:t>𝑛</m:t>
                    </m:r>
                  </m:oMath>
                </a14:m>
                <a:r>
                  <a:rPr sz="2800" dirty="0"/>
                  <a:t> be the number of </a:t>
                </a:r>
                <a14:m>
                  <m:oMath xmlns:m="http://schemas.openxmlformats.org/officeDocument/2006/math">
                    <m:r>
                      <a:rPr>
                        <a:latin typeface="Cambria Math" panose="02040503050406030204" pitchFamily="18" charset="0"/>
                      </a:rPr>
                      <m:t>$2</m:t>
                    </m:r>
                  </m:oMath>
                </a14:m>
                <a:r>
                  <a:rPr sz="2800" dirty="0"/>
                  <a:t> increments above or below </a:t>
                </a:r>
                <a14:m>
                  <m:oMath xmlns:m="http://schemas.openxmlformats.org/officeDocument/2006/math">
                    <m:r>
                      <a:rPr>
                        <a:latin typeface="Cambria Math" panose="02040503050406030204" pitchFamily="18" charset="0"/>
                      </a:rPr>
                      <m:t>$100</m:t>
                    </m:r>
                  </m:oMath>
                </a14:m>
                <a:r>
                  <a:rPr sz="2800" dirty="0"/>
                  <a:t> in the price, then a price of </a:t>
                </a:r>
                <a:br>
                  <a:rPr lang="en-US" sz="2800" dirty="0"/>
                </a:br>
                <a14:m>
                  <m:oMath xmlns:m="http://schemas.openxmlformats.org/officeDocument/2006/math">
                    <m:r>
                      <a:rPr>
                        <a:latin typeface="Cambria Math" panose="02040503050406030204" pitchFamily="18" charset="0"/>
                      </a:rPr>
                      <m:t>100−2</m:t>
                    </m:r>
                    <m:r>
                      <a:rPr>
                        <a:latin typeface="Cambria Math" panose="02040503050406030204" pitchFamily="18" charset="0"/>
                      </a:rPr>
                      <m:t>𝑛</m:t>
                    </m:r>
                  </m:oMath>
                </a14:m>
                <a:r>
                  <a:rPr sz="2800" dirty="0"/>
                  <a:t> corresponds to </a:t>
                </a:r>
                <a14:m>
                  <m:oMath xmlns:m="http://schemas.openxmlformats.org/officeDocument/2006/math">
                    <m:r>
                      <a:rPr>
                        <a:latin typeface="Cambria Math" panose="02040503050406030204" pitchFamily="18" charset="0"/>
                      </a:rPr>
                      <m:t>𝑥</m:t>
                    </m:r>
                    <m:r>
                      <a:rPr>
                        <a:latin typeface="Cambria Math" panose="02040503050406030204" pitchFamily="18" charset="0"/>
                      </a:rPr>
                      <m:t>=10+</m:t>
                    </m:r>
                    <m:r>
                      <a:rPr>
                        <a:latin typeface="Cambria Math" panose="02040503050406030204" pitchFamily="18" charset="0"/>
                      </a:rPr>
                      <m:t>𝑛</m:t>
                    </m:r>
                  </m:oMath>
                </a14:m>
                <a:r>
                  <a:rPr sz="2800" dirty="0"/>
                  <a:t>. But there's no need to work with both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𝑛</m:t>
                    </m:r>
                  </m:oMath>
                </a14:m>
                <a:r>
                  <a:rPr sz="2800" dirty="0"/>
                  <a:t>, as we can rewrite the equation as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−10</m:t>
                    </m:r>
                  </m:oMath>
                </a14:m>
                <a:r>
                  <a:rPr sz="2800" dirty="0"/>
                  <a:t> and note that the price corresponding to </a:t>
                </a:r>
                <a14:m>
                  <m:oMath xmlns:m="http://schemas.openxmlformats.org/officeDocument/2006/math">
                    <m:r>
                      <a:rPr>
                        <a:latin typeface="Cambria Math" panose="02040503050406030204" pitchFamily="18" charset="0"/>
                      </a:rPr>
                      <m:t>𝑥</m:t>
                    </m:r>
                  </m:oMath>
                </a14:m>
                <a:r>
                  <a:rPr sz="2800" dirty="0"/>
                  <a:t> tables sold is</a:t>
                </a:r>
              </a:p>
              <a:p>
                <a:pPr algn="ctr">
                  <a:defRPr sz="2800"/>
                </a:pPr>
                <a14:m>
                  <m:oMath xmlns:m="http://schemas.openxmlformats.org/officeDocument/2006/math">
                    <m:r>
                      <a:rPr>
                        <a:latin typeface="Cambria Math" panose="02040503050406030204" pitchFamily="18" charset="0"/>
                      </a:rPr>
                      <m:t>100−2</m:t>
                    </m:r>
                    <m:r>
                      <a:rPr>
                        <a:latin typeface="Cambria Math" panose="02040503050406030204" pitchFamily="18" charset="0"/>
                      </a:rPr>
                      <m:t>𝑛</m:t>
                    </m:r>
                    <m:r>
                      <a:rPr>
                        <a:latin typeface="Cambria Math" panose="02040503050406030204" pitchFamily="18" charset="0"/>
                      </a:rPr>
                      <m:t>=100−2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−10</m:t>
                        </m:r>
                      </m:e>
                    </m:d>
                    <m:r>
                      <a:rPr>
                        <a:latin typeface="Cambria Math" panose="02040503050406030204" pitchFamily="18" charset="0"/>
                      </a:rPr>
                      <m:t>=120−2</m:t>
                    </m:r>
                    <m:r>
                      <a:rPr>
                        <a:latin typeface="Cambria Math" panose="02040503050406030204" pitchFamily="18" charset="0"/>
                      </a:rPr>
                      <m:t>𝑥</m:t>
                    </m:r>
                  </m:oMath>
                </a14:m>
                <a:r>
                  <a:rPr sz="2800" dirty="0"/>
                  <a:t>,</a:t>
                </a:r>
              </a:p>
              <a:p>
                <a:pPr>
                  <a:defRPr sz="2800"/>
                </a:pPr>
                <a:r>
                  <a:rPr sz="2800" dirty="0"/>
                  <a:t>which tells us that the total revenue raised by selling </a:t>
                </a:r>
                <a14:m>
                  <m:oMath xmlns:m="http://schemas.openxmlformats.org/officeDocument/2006/math">
                    <m:r>
                      <a:rPr>
                        <a:latin typeface="Cambria Math" panose="02040503050406030204" pitchFamily="18" charset="0"/>
                      </a:rPr>
                      <m:t>𝑥</m:t>
                    </m:r>
                  </m:oMath>
                </a14:m>
                <a:r>
                  <a:rPr sz="2800" dirty="0"/>
                  <a:t> tables is</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120−2</m:t>
                        </m:r>
                        <m:r>
                          <a:rPr>
                            <a:latin typeface="Cambria Math" panose="02040503050406030204" pitchFamily="18" charset="0"/>
                          </a:rPr>
                          <m:t>𝑥</m:t>
                        </m:r>
                      </m:e>
                    </m:d>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+120</m:t>
                    </m:r>
                    <m:r>
                      <a:rPr>
                        <a:latin typeface="Cambria Math" panose="02040503050406030204" pitchFamily="18" charset="0"/>
                      </a:rPr>
                      <m:t>𝑥</m:t>
                    </m:r>
                  </m:oMath>
                </a14:m>
                <a:r>
                  <a:rPr sz="2800" dirty="0"/>
                  <a:t>.</a:t>
                </a:r>
              </a:p>
              <a:p>
                <a:pPr marL="514350" indent="-514350">
                  <a:buFont typeface="+mj-lt"/>
                  <a:buAutoNum type="alphaLcPeriod"/>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This means the profit function for this situation is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120</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450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450</m:t>
                      </m:r>
                      <m:r>
                        <m:rPr>
                          <m:nor/>
                        </m:rPr>
                        <a:rPr/>
                        <m:t>,</m:t>
                      </m:r>
                    </m:oMath>
                  </m:oMathPara>
                </a14:m>
                <a:endParaRPr sz="2800" dirty="0"/>
              </a:p>
              <a:p>
                <a:pPr marL="457200" lvl="1" indent="0">
                  <a:buNone/>
                </a:pPr>
                <a:r>
                  <a:rPr dirty="0"/>
                  <a:t>providing the answer to the first question.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338638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We recognize the graph of this function as a downward-opening parabola, which should immediately alert us to the fact that, for small enough </a:t>
                </a:r>
                <a14:m>
                  <m:oMath xmlns:m="http://schemas.openxmlformats.org/officeDocument/2006/math">
                    <m:r>
                      <a:rPr>
                        <a:latin typeface="Cambria Math" panose="02040503050406030204" pitchFamily="18" charset="0"/>
                      </a:rPr>
                      <m:t>𝑥</m:t>
                    </m:r>
                  </m:oMath>
                </a14:m>
                <a:r>
                  <a:rPr sz="2800" dirty="0"/>
                  <a:t> and large enough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guaranteed to be negative, an outcome to be avoided. Indeed, we know that in general the graph of a downward-opening parabola need not have any portion above the </a:t>
                </a:r>
                <a14:m>
                  <m:oMath xmlns:m="http://schemas.openxmlformats.org/officeDocument/2006/math">
                    <m:r>
                      <a:rPr>
                        <a:latin typeface="Cambria Math" panose="02040503050406030204" pitchFamily="18" charset="0"/>
                      </a:rPr>
                      <m:t>𝑥</m:t>
                    </m:r>
                  </m:oMath>
                </a14:m>
                <a:r>
                  <a:rPr sz="2800" dirty="0"/>
                  <a:t>-axis. But if there </a:t>
                </a:r>
                <a:r>
                  <a:rPr sz="2800" i="1" dirty="0"/>
                  <a:t>is</a:t>
                </a:r>
                <a:r>
                  <a:rPr sz="2800" dirty="0"/>
                  <a:t> a portion of the graph that lies above the </a:t>
                </a:r>
                <a14:m>
                  <m:oMath xmlns:m="http://schemas.openxmlformats.org/officeDocument/2006/math">
                    <m:r>
                      <a:rPr>
                        <a:latin typeface="Cambria Math" panose="02040503050406030204" pitchFamily="18" charset="0"/>
                      </a:rPr>
                      <m:t>𝑥</m:t>
                    </m:r>
                  </m:oMath>
                </a14:m>
                <a:r>
                  <a:rPr sz="2800" dirty="0"/>
                  <a:t>-axis, that is the portion we want to identify, as that is the profitable interval for this product.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33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Figure 5 shows the graphs of all three functions, </a:t>
                </a:r>
                <a14:m>
                  <m:oMath xmlns:m="http://schemas.openxmlformats.org/officeDocument/2006/math">
                    <m:r>
                      <a:rPr lang="en-US">
                        <a:latin typeface="Cambria Math" panose="02040503050406030204" pitchFamily="18" charset="0"/>
                      </a:rPr>
                      <m:t>𝐶</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14:m>
                  <m:oMath xmlns:m="http://schemas.openxmlformats.org/officeDocument/2006/math">
                    <m:r>
                      <a:rPr lang="ar-AE">
                        <a:latin typeface="Cambria Math" panose="02040503050406030204" pitchFamily="18" charset="0"/>
                      </a:rPr>
                      <m:t>𝑅</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and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over the interval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5</m:t>
                    </m:r>
                    <m:r>
                      <a:rPr lang="en-US">
                        <a:latin typeface="Cambria Math" panose="02040503050406030204" pitchFamily="18" charset="0"/>
                      </a:rPr>
                      <m:t>0</m:t>
                    </m:r>
                    <m:r>
                      <a:rPr lang="en-US">
                        <a:latin typeface="Cambria Math" panose="02040503050406030204" pitchFamily="18" charset="0"/>
                      </a:rPr>
                      <m:t>]</m:t>
                    </m:r>
                  </m:oMath>
                </a14:m>
                <a:r>
                  <a:rPr lang="en-US" sz="2800" dirty="0"/>
                  <a:t>. The graphs tell us many things, among them that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indeed positive (so the product is profitable) over a certain production interval, which we will soon identify. The endpoints of the profitable interval are those values of </a:t>
                </a:r>
                <a14:m>
                  <m:oMath xmlns:m="http://schemas.openxmlformats.org/officeDocument/2006/math">
                    <m:r>
                      <a:rPr lang="en-US">
                        <a:latin typeface="Cambria Math" panose="02040503050406030204" pitchFamily="18" charset="0"/>
                      </a:rPr>
                      <m:t>𝑥</m:t>
                    </m:r>
                  </m:oMath>
                </a14:m>
                <a:r>
                  <a:rPr lang="en-US" sz="2800" dirty="0"/>
                  <a:t> for which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𝐶</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en-US" sz="2800" dirty="0"/>
                  <a:t>, which are known as </a:t>
                </a:r>
                <a:br>
                  <a:rPr lang="en-US" sz="2800" dirty="0"/>
                </a:br>
                <a:r>
                  <a:rPr lang="en-US" sz="2800" i="1" dirty="0"/>
                  <a:t>break-even points </a:t>
                </a:r>
                <a:r>
                  <a:rPr lang="en-US" sz="2800" dirty="0"/>
                  <a:t>in this context. Also, as we would expect with a downward-opening parabola, the vertex represents the point at which maximum profit can be achieved, so we will want to identify that as well.</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48"/>
                </a:stretch>
              </a:blipFill>
            </p:spPr>
            <p:txBody>
              <a:bodyPr/>
              <a:lstStyle/>
              <a:p>
                <a:r>
                  <a:rPr lang="en-US">
                    <a:noFill/>
                  </a:rPr>
                  <a:t> </a:t>
                </a:r>
              </a:p>
            </p:txBody>
          </p:sp>
        </mc:Fallback>
      </mc:AlternateContent>
    </p:spTree>
    <p:extLst>
      <p:ext uri="{BB962C8B-B14F-4D97-AF65-F5344CB8AC3E}">
        <p14:creationId xmlns:p14="http://schemas.microsoft.com/office/powerpoint/2010/main" val="4009384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p:pic>
        <p:nvPicPr>
          <p:cNvPr id="5" name="Content Placeholder 4">
            <a:extLst>
              <a:ext uri="{FF2B5EF4-FFF2-40B4-BE49-F238E27FC236}">
                <a16:creationId xmlns:a16="http://schemas.microsoft.com/office/drawing/2014/main" id="{0DD8B298-0299-4E60-943E-D29FF6F2AB0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0562" y="1082675"/>
            <a:ext cx="5222875" cy="4479925"/>
          </a:xfrm>
        </p:spPr>
      </p:pic>
      <p:sp>
        <p:nvSpPr>
          <p:cNvPr id="6" name="TextBox 5">
            <a:extLst>
              <a:ext uri="{FF2B5EF4-FFF2-40B4-BE49-F238E27FC236}">
                <a16:creationId xmlns:a16="http://schemas.microsoft.com/office/drawing/2014/main" id="{70B7BBAC-5F25-43C5-AE5D-0F6C12788BC0}"/>
              </a:ext>
            </a:extLst>
          </p:cNvPr>
          <p:cNvSpPr txBox="1"/>
          <p:nvPr/>
        </p:nvSpPr>
        <p:spPr>
          <a:xfrm>
            <a:off x="190499" y="5486400"/>
            <a:ext cx="8763000" cy="523220"/>
          </a:xfrm>
          <a:prstGeom prst="rect">
            <a:avLst/>
          </a:prstGeom>
          <a:noFill/>
        </p:spPr>
        <p:txBody>
          <a:bodyPr wrap="square" rtlCol="0">
            <a:spAutoFit/>
          </a:bodyPr>
          <a:lstStyle/>
          <a:p>
            <a:pPr algn="ctr"/>
            <a:r>
              <a:rPr lang="en-US" sz="2800" dirty="0"/>
              <a:t>Figure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profitable interval of production lies between the two </a:t>
                </a: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which we can find by factoring.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−450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−50</m:t>
                          </m:r>
                          <m:r>
                            <a:rPr>
                              <a:latin typeface="Cambria Math" panose="02040503050406030204" pitchFamily="18" charset="0"/>
                            </a:rPr>
                            <m:t>𝑥</m:t>
                          </m:r>
                          <m:r>
                            <a:rPr>
                              <a:latin typeface="Cambria Math" panose="02040503050406030204" pitchFamily="18" charset="0"/>
                            </a:rPr>
                            <m:t>+225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−45</m:t>
                          </m:r>
                        </m:e>
                      </m:d>
                    </m:oMath>
                  </m:oMathPara>
                </a14:m>
                <a:endParaRPr sz="2800" dirty="0"/>
              </a:p>
              <a:p>
                <a:pPr>
                  <a:defRPr sz="2800"/>
                </a:pPr>
                <a:r>
                  <a:rPr dirty="0"/>
                  <a:t>​</a:t>
                </a:r>
                <a:r>
                  <a:rPr sz="2800" dirty="0"/>
                  <a:t>The solutions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are thus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=45</m:t>
                    </m:r>
                  </m:oMath>
                </a14:m>
                <a:r>
                  <a:rPr sz="2800" dirty="0"/>
                  <a:t>, so the desired interval is </a:t>
                </a:r>
                <a14:m>
                  <m:oMath xmlns:m="http://schemas.openxmlformats.org/officeDocument/2006/math">
                    <m:r>
                      <a:rPr>
                        <a:latin typeface="Cambria Math" panose="02040503050406030204" pitchFamily="18" charset="0"/>
                      </a:rPr>
                      <m:t>[5,45]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methods for locating the vertex of a parabola tell us that the vertex of the graph of </a:t>
                </a:r>
                <a14:m>
                  <m:oMath xmlns:m="http://schemas.openxmlformats.org/officeDocument/2006/math">
                    <m:r>
                      <a:rPr>
                        <a:latin typeface="Cambria Math" panose="02040503050406030204" pitchFamily="18" charset="0"/>
                      </a:rPr>
                      <m:t>𝑃</m:t>
                    </m:r>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800</m:t>
                    </m:r>
                    <m:r>
                      <a:rPr>
                        <a:latin typeface="Cambria Math" panose="02040503050406030204" pitchFamily="18" charset="0"/>
                      </a:rPr>
                      <m:t>)</m:t>
                    </m:r>
                  </m:oMath>
                </a14:m>
                <a:r>
                  <a:rPr sz="2800" dirty="0"/>
                  <a:t>, so the ideal number of tables to produce is </a:t>
                </a:r>
                <a:r>
                  <a:rPr sz="2800" dirty="0">
                    <a:latin typeface="Cambria Math"/>
                  </a:rPr>
                  <a:t>25</a:t>
                </a:r>
                <a:r>
                  <a:rPr sz="2800" dirty="0"/>
                  <a:t>, which will maximize profit at </a:t>
                </a:r>
                <a14:m>
                  <m:oMath xmlns:m="http://schemas.openxmlformats.org/officeDocument/2006/math">
                    <m:r>
                      <a:rPr>
                        <a:latin typeface="Cambria Math" panose="02040503050406030204" pitchFamily="18" charset="0"/>
                      </a:rPr>
                      <m:t>$</m:t>
                    </m:r>
                    <m:r>
                      <a:rPr>
                        <a:latin typeface="Cambria Math" panose="02040503050406030204" pitchFamily="18" charset="0"/>
                      </a:rPr>
                      <m:t>800</m:t>
                    </m:r>
                  </m:oMath>
                </a14:m>
                <a:r>
                  <a:rPr sz="2800" dirty="0"/>
                  <a:t>.</a:t>
                </a:r>
              </a:p>
              <a:p>
                <a:pPr marL="514350" indent="-514350">
                  <a:buFont typeface="+mj-lt"/>
                  <a:buAutoNum type="alphaLcPeriod" startAt="4"/>
                  <a:defRPr sz="2800"/>
                </a:pPr>
                <a:r>
                  <a:rPr dirty="0"/>
                  <a:t>​</a:t>
                </a:r>
                <a:r>
                  <a:rPr sz="2800" dirty="0"/>
                  <a:t>The price per table that corresponds to selling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oMath>
                </a14:m>
                <a:r>
                  <a:rPr sz="2800" dirty="0"/>
                  <a:t> tables is </a:t>
                </a:r>
                <a14:m>
                  <m:oMath xmlns:m="http://schemas.openxmlformats.org/officeDocument/2006/math">
                    <m:r>
                      <a:rPr>
                        <a:latin typeface="Cambria Math" panose="02040503050406030204" pitchFamily="18" charset="0"/>
                      </a:rPr>
                      <m:t>120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m:t>
                    </m:r>
                    <m:r>
                      <a:rPr>
                        <a:latin typeface="Cambria Math" panose="02040503050406030204" pitchFamily="18" charset="0"/>
                      </a:rPr>
                      <m:t>70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Thus, at the end of one year,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=2000−</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1</m:t>
                        </m:r>
                      </m:e>
                    </m:d>
                  </m:oMath>
                </a14:m>
                <a:r>
                  <a:rPr sz="2800" dirty="0"/>
                  <a:t>, at the end of two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=2000−</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2</m:t>
                        </m:r>
                      </m:e>
                    </m:d>
                  </m:oMath>
                </a14:m>
                <a:r>
                  <a:rPr sz="2800" dirty="0"/>
                  <a:t>, and in general, at the end of </a:t>
                </a:r>
                <a14:m>
                  <m:oMath xmlns:m="http://schemas.openxmlformats.org/officeDocument/2006/math">
                    <m:r>
                      <a:rPr>
                        <a:latin typeface="Cambria Math" panose="02040503050406030204" pitchFamily="18" charset="0"/>
                      </a:rPr>
                      <m:t>𝑡</m:t>
                    </m:r>
                  </m:oMath>
                </a14:m>
                <a:r>
                  <a:rPr sz="2800" dirty="0"/>
                  <a:t>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=2000−360</m:t>
                    </m:r>
                    <m:r>
                      <a:rPr>
                        <a:latin typeface="Cambria Math" panose="02040503050406030204" pitchFamily="18" charset="0"/>
                      </a:rPr>
                      <m:t>𝑡</m:t>
                    </m:r>
                  </m:oMath>
                </a14:m>
                <a:r>
                  <a:rPr sz="2800" dirty="0"/>
                  <a:t> for </a:t>
                </a:r>
                <a14:m>
                  <m:oMath xmlns:m="http://schemas.openxmlformats.org/officeDocument/2006/math">
                    <m:r>
                      <a:rPr>
                        <a:latin typeface="Cambria Math" panose="02040503050406030204" pitchFamily="18" charset="0"/>
                      </a:rPr>
                      <m:t>0≤</m:t>
                    </m:r>
                    <m:r>
                      <a:rPr>
                        <a:latin typeface="Cambria Math" panose="02040503050406030204" pitchFamily="18" charset="0"/>
                      </a:rPr>
                      <m:t>𝑡</m:t>
                    </m:r>
                    <m:r>
                      <a:rPr>
                        <a:latin typeface="Cambria Math" panose="02040503050406030204" pitchFamily="18" charset="0"/>
                      </a:rPr>
                      <m:t>≤5</m:t>
                    </m:r>
                  </m:oMath>
                </a14:m>
                <a:r>
                  <a:rPr sz="2800" dirty="0"/>
                  <a:t>. </a:t>
                </a:r>
                <a:endParaRPr lang="en-US" sz="2800" dirty="0"/>
              </a:p>
              <a:p>
                <a:r>
                  <a:rPr sz="2800" dirty="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=2000−360</m:t>
                    </m:r>
                    <m:r>
                      <a:rPr>
                        <a:latin typeface="Cambria Math" panose="02040503050406030204" pitchFamily="18" charset="0"/>
                      </a:rPr>
                      <m:t>𝑡</m:t>
                    </m:r>
                  </m:oMath>
                </a14:m>
                <a:r>
                  <a:rPr sz="2800" dirty="0"/>
                  <a:t> thus provides the answer to the first question, as we can use it to determine the value of each computer at any time </a:t>
                </a:r>
                <a14:m>
                  <m:oMath xmlns:m="http://schemas.openxmlformats.org/officeDocument/2006/math">
                    <m:r>
                      <a:rPr>
                        <a:latin typeface="Cambria Math" panose="02040503050406030204" pitchFamily="18" charset="0"/>
                      </a:rPr>
                      <m:t>𝑡</m:t>
                    </m:r>
                  </m:oMath>
                </a14:m>
                <a:r>
                  <a:rPr sz="2800" dirty="0"/>
                  <a:t>. To check our work, note that </a:t>
                </a:r>
                <a14:m>
                  <m:oMath xmlns:m="http://schemas.openxmlformats.org/officeDocument/2006/math">
                    <m:r>
                      <a:rPr>
                        <a:latin typeface="Cambria Math" panose="02040503050406030204" pitchFamily="18" charset="0"/>
                      </a:rPr>
                      <m:t>𝑉</m:t>
                    </m:r>
                  </m:oMath>
                </a14:m>
                <a:r>
                  <a:rPr sz="2800" dirty="0"/>
                  <a:t> is indeed a linear function of </a:t>
                </a:r>
                <a14:m>
                  <m:oMath xmlns:m="http://schemas.openxmlformats.org/officeDocument/2006/math">
                    <m:r>
                      <a:rPr>
                        <a:latin typeface="Cambria Math" panose="02040503050406030204" pitchFamily="18" charset="0"/>
                      </a:rPr>
                      <m:t>𝑡</m:t>
                    </m:r>
                  </m:oMath>
                </a14:m>
                <a:r>
                  <a:rPr sz="2800" dirty="0"/>
                  <a:t> and that</a:t>
                </a:r>
                <a:r>
                  <a:rPr lang="en-US" sz="2800" dirty="0"/>
                  <a:t> </a:t>
                </a: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=2000−360</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=2000</m:t>
                    </m:r>
                  </m:oMath>
                </a14:m>
                <a:r>
                  <a:rPr dirty="0"/>
                  <a:t> </a:t>
                </a:r>
                <a:br>
                  <a:rPr lang="en-US" dirty="0"/>
                </a:br>
                <a:r>
                  <a:rPr dirty="0"/>
                  <a:t>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=2000−360</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=2000−1800=200</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28477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To answer the second question, we're looking for the value of </a:t>
                </a:r>
                <a14:m>
                  <m:oMath xmlns:m="http://schemas.openxmlformats.org/officeDocument/2006/math">
                    <m:r>
                      <a:rPr>
                        <a:latin typeface="Cambria Math" panose="02040503050406030204" pitchFamily="18" charset="0"/>
                      </a:rPr>
                      <m:t>𝑡</m:t>
                    </m:r>
                  </m:oMath>
                </a14:m>
                <a:r>
                  <a:rPr sz="2800" dirty="0"/>
                  <a:t> at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2000</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1000</m:t>
                    </m:r>
                  </m:oMath>
                </a14:m>
                <a:r>
                  <a:rPr sz="2800" dirty="0"/>
                  <a:t>. Solving this equation for </a:t>
                </a:r>
                <a14:m>
                  <m:oMath xmlns:m="http://schemas.openxmlformats.org/officeDocument/2006/math">
                    <m:r>
                      <a:rPr>
                        <a:latin typeface="Cambria Math" panose="02040503050406030204" pitchFamily="18" charset="0"/>
                      </a:rPr>
                      <m:t>𝑡</m:t>
                    </m:r>
                  </m:oMath>
                </a14:m>
                <a:r>
                  <a:rPr sz="2800" dirty="0"/>
                  <a:t>, we obtain</a:t>
                </a:r>
              </a:p>
              <a:p>
                <a:pPr algn="ctr"/>
                <a:r>
                  <a:rPr dirty="0"/>
                  <a:t>​</a:t>
                </a:r>
                <a:endParaRPr lang="en-US" dirty="0"/>
              </a:p>
              <a:p>
                <a:pPr algn="ctr"/>
                <a:endParaRPr lang="en-US" dirty="0"/>
              </a:p>
              <a:p>
                <a:pPr algn="ctr"/>
                <a:endParaRPr lang="en-US" dirty="0"/>
              </a:p>
              <a:p>
                <a:pPr algn="ctr"/>
                <a:endParaRPr dirty="0"/>
              </a:p>
              <a:p>
                <a:pPr algn="l">
                  <a:defRPr sz="2800"/>
                </a:pPr>
                <a:r>
                  <a:rPr dirty="0"/>
                  <a:t>​</a:t>
                </a:r>
                <a:r>
                  <a:rPr sz="2800" dirty="0"/>
                  <a:t>Since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78</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36</m:t>
                    </m:r>
                  </m:oMath>
                </a14:m>
                <a:r>
                  <a:rPr sz="2800" dirty="0"/>
                  <a:t>, the value of each computer will be halved a little more than </a:t>
                </a:r>
                <a:r>
                  <a:rPr sz="2800" dirty="0">
                    <a:latin typeface="Cambria Math"/>
                  </a:rPr>
                  <a:t>2</a:t>
                </a:r>
                <a:r>
                  <a:rPr sz="2800" dirty="0"/>
                  <a:t> years and </a:t>
                </a:r>
                <a:r>
                  <a:rPr sz="2800" dirty="0">
                    <a:latin typeface="Cambria Math"/>
                  </a:rPr>
                  <a:t>9</a:t>
                </a:r>
                <a:r>
                  <a:rPr sz="2800" dirty="0"/>
                  <a:t> months after purchase.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b="-3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r>
                                <a:rPr sz="2400">
                                  <a:latin typeface="Cambria Math"/>
                                </a:rPr>
                                <m:t>2000</m:t>
                              </m:r>
                              <m:r>
                                <a:rPr sz="2400">
                                  <a:latin typeface="Cambria Math"/>
                                </a:rPr>
                                <m:t>−</m:t>
                              </m:r>
                              <m:r>
                                <a:rPr sz="2400">
                                  <a:latin typeface="Cambria Math"/>
                                </a:rPr>
                                <m:t>360</m:t>
                              </m:r>
                              <m:r>
                                <a:rPr sz="2400">
                                  <a:latin typeface="Cambria Math"/>
                                </a:rPr>
                                <m:t>𝑡</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1000</m:t>
                              </m:r>
                            </m:oMath>
                          </a14:m>
                          <a:endParaRPr sz="24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r>
                                <a:rPr sz="2400">
                                  <a:latin typeface="Cambria Math"/>
                                </a:rPr>
                                <m:t>−</m:t>
                              </m:r>
                              <m:r>
                                <a:rPr sz="2400">
                                  <a:latin typeface="Cambria Math"/>
                                </a:rPr>
                                <m:t>360</m:t>
                              </m:r>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1000</m:t>
                              </m:r>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2</m:t>
                              </m:r>
                              <m:r>
                                <a:rPr sz="2400">
                                  <a:latin typeface="Cambria Math"/>
                                </a:rPr>
                                <m:t>.</m:t>
                              </m:r>
                              <m:r>
                                <a:rPr sz="2400">
                                  <a:latin typeface="Cambria Math"/>
                                </a:rPr>
                                <m:t>78</m:t>
                              </m:r>
                              <m:r>
                                <m:rPr>
                                  <m:nor/>
                                </m:rPr>
                                <a:rPr lang="en-US" sz="2400" b="0" i="0" smtClean="0">
                                  <a:latin typeface="Cambria Math"/>
                                </a:rPr>
                                <m:t> </m:t>
                              </m:r>
                              <m:r>
                                <m:rPr>
                                  <m:nor/>
                                </m:rPr>
                                <a:rPr sz="2400">
                                  <a:latin typeface="Cambria Math"/>
                                </a:rPr>
                                <m:t>years</m:t>
                              </m:r>
                              <m:r>
                                <m:rPr>
                                  <m:nor/>
                                </m:rPr>
                                <a:rPr sz="2400">
                                  <a:latin typeface="Cambria Math"/>
                                </a:rPr>
                                <m:t>.</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10000"/>
                          </a:stretch>
                        </a:blipFill>
                      </a:tcPr>
                    </a:tc>
                    <a:tc>
                      <a:txBody>
                        <a:bodyPr/>
                        <a:lstStyle/>
                        <a:p>
                          <a:endParaRPr lang="en-US"/>
                        </a:p>
                      </a:txBody>
                      <a:tcPr marL="36576" marR="36576" marT="36576" marB="36576" anchor="ctr">
                        <a:blipFill>
                          <a:blip r:embed="rId3"/>
                          <a:stretch>
                            <a:fillRect l="-100000" b="-210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10000"/>
                          </a:stretch>
                        </a:blipFill>
                      </a:tcPr>
                    </a:tc>
                    <a:tc>
                      <a:txBody>
                        <a:bodyPr/>
                        <a:lstStyle/>
                        <a:p>
                          <a:endParaRPr lang="en-US"/>
                        </a:p>
                      </a:txBody>
                      <a:tcPr marL="36576" marR="36576" marT="36576" marB="36576" anchor="ctr">
                        <a:blipFill>
                          <a:blip r:embed="rId3"/>
                          <a:stretch>
                            <a:fillRect l="-100000" t="-100000" b="-110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0000" r="-100000" b="-10000"/>
                          </a:stretch>
                        </a:blipFill>
                      </a:tcPr>
                    </a:tc>
                    <a:tc>
                      <a:txBody>
                        <a:bodyPr/>
                        <a:lstStyle/>
                        <a:p>
                          <a:endParaRPr lang="en-US"/>
                        </a:p>
                      </a:txBody>
                      <a:tcPr marL="36576" marR="36576" marT="36576" marB="36576" anchor="ctr">
                        <a:blipFill>
                          <a:blip r:embed="rId3"/>
                          <a:stretch>
                            <a:fillRect l="-100000" t="-200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Modeling the Area of Garden Plots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Anne and Kay plan to use </a:t>
                </a:r>
                <a:r>
                  <a:rPr lang="en-US" sz="2800" dirty="0">
                    <a:latin typeface="Cambria Math"/>
                  </a:rPr>
                  <a:t>600</a:t>
                </a:r>
                <a:r>
                  <a:rPr lang="en-US" sz="2800" dirty="0"/>
                  <a:t> feet of fencing to construct two large rectangular garden plots along a river, as shown in Figure 1, with the plots sharing a common side and no fence along the river. The overall dimensions can vary a bit, but they want to ensure that the total enclosed area is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ar-AE"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40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90CD746-765F-4C83-BDD9-5B9766A4F09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327525"/>
          </a:xfrm>
        </p:spPr>
      </p:pic>
      <p:sp>
        <p:nvSpPr>
          <p:cNvPr id="3" name="TextBox 2">
            <a:extLst>
              <a:ext uri="{FF2B5EF4-FFF2-40B4-BE49-F238E27FC236}">
                <a16:creationId xmlns:a16="http://schemas.microsoft.com/office/drawing/2014/main" id="{2EAC77EF-EC7F-498D-960B-E579EA11C462}"/>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Can this be done? If so, what are the bounds on the dimensions of the plots that will guarantee at least this much enclosed area?</a:t>
            </a:r>
          </a:p>
          <a:p>
            <a:pPr marL="514350" indent="-514350">
              <a:buFont typeface="+mj-lt"/>
              <a:buAutoNum type="alphaLcPeriod" startAt="2"/>
              <a:defRPr sz="2800"/>
            </a:pPr>
            <a:r>
              <a:rPr dirty="0"/>
              <a:t>​</a:t>
            </a:r>
            <a:r>
              <a:rPr sz="2800" dirty="0"/>
              <a:t>What is the maximum possible enclosed area?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Anne and Kay are concerned with the total enclosed area of the two plots, we will represent that quantity with an appropriate label, say </a:t>
                </a:r>
                <a14:m>
                  <m:oMath xmlns:m="http://schemas.openxmlformats.org/officeDocument/2006/math">
                    <m:r>
                      <a:rPr>
                        <a:latin typeface="Cambria Math" panose="02040503050406030204" pitchFamily="18" charset="0"/>
                      </a:rPr>
                      <m:t>𝐴</m:t>
                    </m:r>
                  </m:oMath>
                </a14:m>
                <a:r>
                  <a:rPr sz="2800" dirty="0"/>
                  <a:t>. </a:t>
                </a:r>
                <a:r>
                  <a:rPr lang="en-US" sz="2800" dirty="0"/>
                  <a:t>S</a:t>
                </a:r>
                <a:r>
                  <a:rPr sz="2800" dirty="0"/>
                  <a:t>ince </a:t>
                </a:r>
                <a14:m>
                  <m:oMath xmlns:m="http://schemas.openxmlformats.org/officeDocument/2006/math">
                    <m:r>
                      <a:rPr>
                        <a:latin typeface="Cambria Math" panose="02040503050406030204" pitchFamily="18" charset="0"/>
                      </a:rPr>
                      <m:t>𝐴</m:t>
                    </m:r>
                  </m:oMath>
                </a14:m>
                <a:r>
                  <a:rPr sz="2800" dirty="0"/>
                  <a:t> is the area of a rectangle (divided into two </a:t>
                </a:r>
                <a:r>
                  <a:rPr sz="2800" dirty="0" err="1"/>
                  <a:t>subrectangles</a:t>
                </a:r>
                <a:r>
                  <a:rPr sz="2800" dirty="0"/>
                  <a:t>), we are led to assign labels to the two dimensions of the rectangle; we will use </a:t>
                </a:r>
                <a14:m>
                  <m:oMath xmlns:m="http://schemas.openxmlformats.org/officeDocument/2006/math">
                    <m:r>
                      <a:rPr>
                        <a:latin typeface="Cambria Math" panose="02040503050406030204" pitchFamily="18" charset="0"/>
                      </a:rPr>
                      <m:t>𝑥</m:t>
                    </m:r>
                  </m:oMath>
                </a14:m>
                <a:r>
                  <a:rPr sz="2800" dirty="0"/>
                  <a:t> for one dimension and </a:t>
                </a:r>
                <a14:m>
                  <m:oMath xmlns:m="http://schemas.openxmlformats.org/officeDocument/2006/math">
                    <m:r>
                      <a:rPr>
                        <a:latin typeface="Cambria Math" panose="02040503050406030204" pitchFamily="18" charset="0"/>
                      </a:rPr>
                      <m:t>𝑦</m:t>
                    </m:r>
                  </m:oMath>
                </a14:m>
                <a:r>
                  <a:rPr sz="2800" dirty="0"/>
                  <a:t> for the other, as shown in Figure 2. Note that there will actually be three runs of fencing of length </a:t>
                </a:r>
                <a14:m>
                  <m:oMath xmlns:m="http://schemas.openxmlformats.org/officeDocument/2006/math">
                    <m:r>
                      <a:rPr>
                        <a:latin typeface="Cambria Math" panose="02040503050406030204" pitchFamily="18" charset="0"/>
                      </a:rPr>
                      <m:t>𝑥</m:t>
                    </m:r>
                  </m:oMath>
                </a14:m>
                <a:r>
                  <a:rPr sz="2800" dirty="0"/>
                  <a:t>, so the total amount of fencing used will be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5933</TotalTime>
  <Words>3003</Words>
  <Application>Microsoft Office PowerPoint</Application>
  <PresentationFormat>On-screen Show (4:3)</PresentationFormat>
  <Paragraphs>144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Cambria Math</vt:lpstr>
      <vt:lpstr>Courier New</vt:lpstr>
      <vt:lpstr>Office Theme</vt:lpstr>
      <vt:lpstr>Section 4.6</vt:lpstr>
      <vt:lpstr>Example 1: Modeling the Value of Computers</vt:lpstr>
      <vt:lpstr>Example 1: Modeling the Value of Computers (cont.)</vt:lpstr>
      <vt:lpstr>Example 1: Modeling the Value of Computers (cont.)</vt:lpstr>
      <vt:lpstr>Example 1: Modeling the Value of Computers (cont.)</vt:lpstr>
      <vt:lpstr>Example 2: Modeling the Area of Garden Plots</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3: Modeling the Weight of a Person with a Given Mass</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4: Modeling Profit Earned from Selling Tables</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135</cp:revision>
  <dcterms:created xsi:type="dcterms:W3CDTF">2013-04-26T14:43:13Z</dcterms:created>
  <dcterms:modified xsi:type="dcterms:W3CDTF">2020-07-29T12:24:43Z</dcterms:modified>
</cp:coreProperties>
</file>