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303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3" r:id="rId18"/>
    <p:sldId id="274" r:id="rId19"/>
    <p:sldId id="275" r:id="rId20"/>
    <p:sldId id="277" r:id="rId21"/>
    <p:sldId id="280" r:id="rId22"/>
    <p:sldId id="281" r:id="rId23"/>
    <p:sldId id="284" r:id="rId24"/>
    <p:sldId id="286" r:id="rId25"/>
    <p:sldId id="287" r:id="rId26"/>
    <p:sldId id="288" r:id="rId27"/>
    <p:sldId id="289" r:id="rId28"/>
    <p:sldId id="290" r:id="rId29"/>
    <p:sldId id="293" r:id="rId30"/>
    <p:sldId id="292" r:id="rId31"/>
    <p:sldId id="302" r:id="rId32"/>
    <p:sldId id="294" r:id="rId33"/>
    <p:sldId id="297" r:id="rId34"/>
    <p:sldId id="296" r:id="rId35"/>
    <p:sldId id="298" r:id="rId36"/>
    <p:sldId id="299" r:id="rId37"/>
    <p:sldId id="300" r:id="rId38"/>
    <p:sldId id="304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>
      <p:cViewPr varScale="1">
        <p:scale>
          <a:sx n="86" d="100"/>
          <a:sy n="86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Inverses of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5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are faced with another example of the reuse of notation.</a:t>
                </a:r>
                <a:r>
                  <a:rPr lang="en-US" sz="2800" dirty="0"/>
                  <a:t> Note that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 does </a:t>
                </a:r>
                <a:r>
                  <a:rPr sz="2800" i="1" dirty="0"/>
                  <a:t>not</a:t>
                </a:r>
                <a:r>
                  <a:rPr sz="2800" dirty="0"/>
                  <a:t> stand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sz="2800" dirty="0"/>
                  <a:t>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 function! We use an exponent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to indicate the reciprocal of a number or an algebraic expression, but when applied to a function or a relation it stands for the inverse relation.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Horizontal Line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function. We say that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</a:t>
                </a:r>
                <a:r>
                  <a:rPr sz="2800" b="1" dirty="0"/>
                  <a:t>horizontal line test</a:t>
                </a:r>
                <a:r>
                  <a:rPr sz="2800" dirty="0"/>
                  <a:t> if every horizontal line in the plane intersects the graph no more than once.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passes the horizontal line test,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 is also a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One-to-One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one-to-one</a:t>
                </a:r>
                <a:r>
                  <a:rPr sz="2800" dirty="0"/>
                  <a:t> if</a:t>
                </a:r>
                <a:r>
                  <a:rPr lang="en-US" sz="2800" dirty="0"/>
                  <a:t>,</a:t>
                </a:r>
                <a:r>
                  <a:rPr sz="2800" dirty="0"/>
                  <a:t> for every pair of distinct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in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we have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sz="2800" dirty="0"/>
                  <a:t>. This means that every element of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paired with exactly one element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if the following functions have inverse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Even when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</a:t>
                </a:r>
                <a:r>
                  <a:rPr sz="2800" i="1" dirty="0"/>
                  <a:t>function</a:t>
                </a:r>
                <a:r>
                  <a:rPr sz="2800" dirty="0"/>
                  <a:t>, it always has an inverse </a:t>
                </a:r>
                <a:r>
                  <a:rPr sz="2800" i="1" dirty="0"/>
                  <a:t>relation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function, a fact demonstrated by showing that its graph does not pass the horizontal line test. We can also prove this algebraically: although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we have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 Note that it only takes two ordered pairs 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does not have an inverse function.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56C5C-DEC3-4D5C-9118-F198003BCC9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082676"/>
            <a:ext cx="4419600" cy="441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371B5B-E855-448D-8E68-1B8EF7BC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5422327"/>
            <a:ext cx="317629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is the standard cubic shape shifted horizontally two units to the left. We can see this graph passes the horizontal line test,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has an inverse function.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42A895-9619-4903-9C8D-14904F75115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343400" cy="4343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40082C-00A2-4383-A0AF-6EE43A1F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5410200"/>
            <a:ext cx="4048095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Algebraically, any two distinct elements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lead to different values when </a:t>
                </a:r>
                <a:r>
                  <a:rPr lang="en-US" dirty="0"/>
                  <a:t>substituted</a:t>
                </a:r>
                <a:r>
                  <a:rPr sz="2800" dirty="0"/>
                  <a:t> into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one-to-one and hence has an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 be a relation. The </a:t>
                </a:r>
                <a:r>
                  <a:rPr b="1" dirty="0"/>
                  <a:t>inverse of</a:t>
                </a:r>
                <a:r>
                  <a:rPr sz="2800" b="1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,</a:t>
                </a:r>
                <a:r>
                  <a:rPr sz="2800" dirty="0"/>
                  <a:t>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is the relation defined by switching the first and second coordinates of each ordered pair that is an element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sz="2800" dirty="0"/>
                  <a:t>. 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Finding </a:t>
            </a:r>
            <a:r>
              <a:rPr dirty="0"/>
              <a:t>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</p:spPr>
            <p:txBody>
              <a:bodyPr>
                <a:normAutofit fontScale="92500"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be a one-to-one function, and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defined by a formula. To find a formula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perform the following steps</a:t>
                </a:r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Step 1: </a:t>
                </a:r>
                <a:r>
                  <a:rPr lang="en-US" sz="2800" dirty="0"/>
                  <a:t>Replace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in the definition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the variable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 The result is an equation in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that is solved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at this point.</a:t>
                </a:r>
              </a:p>
              <a:p>
                <a:pPr>
                  <a:defRPr sz="2800"/>
                </a:pPr>
                <a:r>
                  <a:rPr lang="en-US" sz="2800" b="1" dirty="0"/>
                  <a:t>Step 2:</a:t>
                </a:r>
                <a:r>
                  <a:rPr lang="en-US" sz="2800" dirty="0"/>
                  <a:t> Solve the equation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/>
                  <a:t>Step 3: </a:t>
                </a:r>
                <a:r>
                  <a:rPr lang="en-US" sz="2800" dirty="0"/>
                  <a:t>Replace the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in the resulting equation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ar-AE" b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b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ar-AE" b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replace each occurrence of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 </a:t>
                </a:r>
              </a:p>
              <a:p>
                <a:pPr>
                  <a:defRPr sz="2800" b="1"/>
                </a:pPr>
                <a:endParaRPr lang="en-US" sz="2800" dirty="0"/>
              </a:p>
              <a:p>
                <a:pPr>
                  <a:defRPr sz="2800" b="1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82078"/>
                <a:ext cx="8229600" cy="4914276"/>
              </a:xfrm>
              <a:blipFill>
                <a:blip r:embed="rId2"/>
                <a:stretch>
                  <a:fillRect l="-1181" t="-172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Finding Formulas of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Find the inverse of each of the following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+2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E1B23E2-C34A-49AE-837A-0231CF70BEB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74088268"/>
                  </p:ext>
                </p:extLst>
              </p:nvPr>
            </p:nvGraphicFramePr>
            <p:xfrm>
              <a:off x="914400" y="1600200"/>
              <a:ext cx="8229600" cy="29319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36875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9333" r="-136000" b="-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36875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109333" r="-136000" b="-4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09333" b="-4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333" r="-36875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09333" r="-136000" b="-3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2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3636" r="-36875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263636" r="-136000" b="-2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Take the cube root of both sides.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63636" r="-36875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363636" r="-136000" b="-1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16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3704" r="-36875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4000" t="-503704" r="-136000" b="-28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03704" b="-28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Finding Formulas of Inverse Functions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𝑔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Collect all terms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the left.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Factor out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T="91440" marB="182880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Proceed to isolate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4CC70B2-0BFD-40EA-8779-7FD35B9B1E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9073852"/>
                  </p:ext>
                </p:extLst>
              </p:nvPr>
            </p:nvGraphicFramePr>
            <p:xfrm>
              <a:off x="914400" y="1143000"/>
              <a:ext cx="7848600" cy="4312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000" r="-389734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7000" r="-173333" b="-61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5941" r="-389734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105941" r="-173333" b="-5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105941" b="-5128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7333" r="-389734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277333" r="-173333" b="-5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277333" b="-5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7333" r="-38973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377333" r="-173333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Distribute the product on the left.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7333" r="-389734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7333" r="-173333" b="-3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7333" b="-3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77333" r="-389734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577333" r="-173333" b="-2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577333" b="-29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51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91440" marB="182880">
                        <a:blipFill>
                          <a:blip r:embed="rId2"/>
                          <a:stretch>
                            <a:fillRect t="-474766" r="-389734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474766" r="-173333" b="-103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474766" b="-103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15000" r="-389734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33" t="-615000" r="-173333" b="-1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154" t="-615000" b="-1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Inverse of a Restricted-Domain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two suitable restrictions of the domain so that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/>
                  <a:t> has an inverse function, then find a formula for the inverse for each restricted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an upward-opening parabola with vertex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(−1,−3)</m:t>
                    </m:r>
                  </m:oMath>
                </a14:m>
                <a:r>
                  <a:rPr sz="2800" dirty="0"/>
                  <a:t>, as shown in Figure 5. We can restrict its domain so that the resulting function is </a:t>
                </a:r>
                <a:br>
                  <a:rPr lang="en-US" sz="2800" dirty="0"/>
                </a:br>
                <a:r>
                  <a:rPr sz="2800" dirty="0"/>
                  <a:t>one-to-one by requiring either that </a:t>
                </a:r>
                <a14:m>
                  <m:oMath xmlns:m="http://schemas.openxmlformats.org/officeDocument/2006/math">
                    <m:r>
                      <a:rPr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−∞,−1</m:t>
                        </m:r>
                      </m:e>
                    </m:d>
                  </m:oMath>
                </a14:m>
                <a:r>
                  <a:rPr sz="2800" dirty="0"/>
                  <a:t> or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−1,∞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C1812-F5ED-437C-B1EB-01AF6A13260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5675" y="1082675"/>
            <a:ext cx="4479925" cy="44799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9F95AB-B7E0-4B14-AB34-4F2F16102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422327"/>
            <a:ext cx="4663844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1:</a:t>
                </a:r>
                <a:r>
                  <a:rPr sz="2800" dirty="0"/>
                  <a:t> If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is guaranteed to be nonnegative. We will use this fact as we work through the procedure to find a formula for the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just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1800" b="0" dirty="0"/>
                            <a:t> </a:t>
                          </a:r>
                          <a:r>
                            <a:rPr lang="en-US" sz="1800" b="0" dirty="0"/>
                            <a:t>with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="0" dirty="0"/>
                            <a:t>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nonnegative, use the nonnegative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02548698"/>
                  </p:ext>
                </p:extLst>
              </p:nvPr>
            </p:nvGraphicFramePr>
            <p:xfrm>
              <a:off x="457200" y="1105523"/>
              <a:ext cx="83058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64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1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1456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299707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0667" r="-138228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299707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110667" r="-138228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299707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07895" r="-138228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299707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222857" r="-138228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299707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385227" r="-13822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299707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9487" t="-533750" r="-138228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984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6 shows the graph of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the domain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[−1,∞)</m:t>
                    </m:r>
                  </m:oMath>
                </a14:m>
                <a:r>
                  <a:rPr sz="2800" dirty="0"/>
                  <a:t> along with a graph of the function's inverse.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Inverse of a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inverse of each of the following relations. Then graph each relation and its inverse, and determine the domain and range of both.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4,−1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−3,2</m:t>
                            </m:r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14C25-A05E-4090-8386-3F80F28C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DC87B7-98D9-4DC4-A6A2-82FF2307F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9800" y="1082676"/>
            <a:ext cx="4495800" cy="4495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b="1" dirty="0"/>
                  <a:t>Choice 2:</a:t>
                </a:r>
                <a:r>
                  <a:rPr sz="2800" dirty="0"/>
                  <a:t> If instead we choose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(−∞,−1]</m:t>
                    </m:r>
                  </m:oMath>
                </a14:m>
                <a:r>
                  <a:rPr sz="2800" dirty="0"/>
                  <a:t> as the domain of the restricted function, then the expression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is guaranteed to be nonpositive. This fact will lead us to choose the other possible root when we take the square root in the following procedure.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302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𝑓</m:t>
                              </m:r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+3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sz="1800" b="0" dirty="0"/>
                            <a:t> is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, use the non</a:t>
                          </a:r>
                          <a:r>
                            <a:rPr lang="en-US" sz="1800" b="0" dirty="0"/>
                            <a:t>positive</a:t>
                          </a:r>
                          <a:r>
                            <a:rPr sz="1800" b="0" dirty="0"/>
                            <a:t> root.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ad>
                                <m:radPr>
                                  <m:degHide m:val="on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sz="24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Replace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 with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73227036"/>
                  </p:ext>
                </p:extLst>
              </p:nvPr>
            </p:nvGraphicFramePr>
            <p:xfrm>
              <a:off x="457200" y="1105523"/>
              <a:ext cx="8229600" cy="30346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33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33131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0667" r="-144000" b="-5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667" r="-33131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110667" r="-144000" b="-49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110667" b="-494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895" r="-33131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07895" r="-144000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Add </a:t>
                          </a:r>
                          <a:r>
                            <a:rPr sz="1800" b="0" dirty="0">
                              <a:latin typeface="Cambria Math"/>
                            </a:rPr>
                            <a:t>3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2857" r="-33131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222857" r="-144000" b="-18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222857" b="-18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43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5227" r="-33131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385227" r="-144000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Subtract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85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33750" r="-33131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647" t="-533750" r="-144000" b="-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0588" t="-533750" b="-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Figure 7 shows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restricted to this domain, along with the corresponding inverse function.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Inverse of a Restricted-Domain Function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A9655-B115-4A15-943D-AE6C65F8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54223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39E893-42DE-4CB3-89DA-0AB9C28A964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8400" y="1082676"/>
            <a:ext cx="4495800" cy="449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its inverse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the following statements are true</a:t>
                </a:r>
                <a:r>
                  <a:rPr lang="en-US" sz="2800" dirty="0"/>
                  <a:t>:</a:t>
                </a:r>
                <a:endParaRPr sz="28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 dirty="0"/>
                  <a:t>, 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i="0">
                        <a:latin typeface="Cambria Math" panose="02040503050406030204" pitchFamily="18" charset="0"/>
                      </a:rPr>
                      <m:t>Dom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Composition of Functions and 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the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of Example 3 to demonstrate that the composition of a function and its inverse leaves any input unchanged.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lang="en-US" dirty="0"/>
                  <a:t>   		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sz="2800" dirty="0"/>
              </a:p>
              <a:p>
                <a:pPr marL="457200" lvl="1" indent="0">
                  <a:buNone/>
                  <a:defRPr sz="2800"/>
                </a:pPr>
                <a:r>
                  <a:rPr lang="en-US" dirty="0"/>
                  <a:t>A similar calculation shows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as you should verify.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Composition of Functions and Inverses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 indent="-512064">
                  <a:lnSpc>
                    <a:spcPct val="120000"/>
                  </a:lnSpc>
                  <a:buFont typeface="+mj-lt"/>
                  <a:buAutoNum type="alphaLcPeriod" startAt="2"/>
                  <a:defRPr sz="2800"/>
                </a:pPr>
                <a:r>
                  <a:rPr sz="1600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sz="16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sz="160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2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+3−6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−6−2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sz="160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sz="160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6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16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sz="16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60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6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160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600" dirty="0"/>
              </a:p>
              <a:p>
                <a:pPr>
                  <a:defRPr sz="2800"/>
                </a:pPr>
                <a:r>
                  <a:rPr sz="1600" dirty="0"/>
                  <a:t>​</a:t>
                </a:r>
                <a:endParaRPr lang="en-US" sz="1600" dirty="0"/>
              </a:p>
              <a:p>
                <a:pPr marL="512064">
                  <a:defRPr sz="2800"/>
                </a:pPr>
                <a:r>
                  <a:rPr sz="1600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sz="16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6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sz="1600">
                        <a:latin typeface="Cambria Math" panose="02040503050406030204" pitchFamily="18" charset="0"/>
                      </a:rPr>
                      <m:t>=</m:t>
                    </m:r>
                    <m:r>
                      <a:rPr sz="16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1600" dirty="0"/>
                  <a:t>, as you should verify.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71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dirty="0"/>
                  <a:t>a. For each ordered pair, switch the first and second coordinates (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-coordinates).</a:t>
                </a:r>
              </a:p>
              <a:p>
                <a:pPr/>
                <a:r>
                  <a:rPr lang="en-US" dirty="0"/>
                  <a:t>		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={(4,−1),(−3,2),(0,5)}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={(−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),(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ar-AE" sz="2800" b="1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Recall that the domain is the set of first coordinates, and the range is the set of second coordinates.</a:t>
                </a:r>
              </a:p>
              <a:p>
                <a:r>
                  <a:rPr lang="en-US" dirty="0"/>
                  <a:t>​</a:t>
                </a:r>
              </a:p>
              <a:p>
                <a:pPr algn="l"/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𝑅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: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Domain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Range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8473938-6A08-437D-8F87-60952D8D1F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198465"/>
                  </p:ext>
                </p:extLst>
              </p:nvPr>
            </p:nvGraphicFramePr>
            <p:xfrm>
              <a:off x="838200" y="4343400"/>
              <a:ext cx="7239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1337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974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281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793233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r="-83798" b="-12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b="-120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781" r="-793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3171" t="-82781" r="-83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46985" t="-82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​​The relation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consists of three ordered pairs, and its inverse is simply these three ordered pairs with the coordinates exchanged. Note that the domain of </a:t>
                </a:r>
                <a14:m>
                  <m:oMath xmlns:m="http://schemas.openxmlformats.org/officeDocument/2006/math">
                    <m:r>
                      <a:rPr>
                        <a:latin typeface="Cambria Math"/>
                      </a:rPr>
                      <m:t>𝑅</m:t>
                    </m:r>
                  </m:oMath>
                </a14:m>
                <a:r>
                  <a:rPr dirty="0"/>
                  <a:t> is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dirty="0"/>
                  <a:t> and vice versa.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9389E-78AF-4EF1-BA44-6B1BA2E99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999" y="5346127"/>
            <a:ext cx="1579001" cy="7498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9766BD-307F-4F95-98AB-D9929AB3CC5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1875" y="1082675"/>
            <a:ext cx="4327525" cy="4327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AutoNum type="alphaLcPeriod" startAt="2"/>
                </a:pPr>
                <a:r>
                  <a:rPr lang="en-US" dirty="0">
                    <a:latin typeface="Cambria Math" panose="02040503050406030204" pitchFamily="18" charset="0"/>
                  </a:rPr>
                  <a:t>In this problem,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is described by the given equation 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 The inverse relation is the set of ordered pairs in </a:t>
                </a:r>
                <a:r>
                  <a:rPr lang="en-US" i="1" dirty="0">
                    <a:latin typeface="Cambria Math" panose="02040503050406030204" pitchFamily="18" charset="0"/>
                  </a:rPr>
                  <a:t>R</a:t>
                </a:r>
                <a:r>
                  <a:rPr lang="en-US" dirty="0">
                    <a:latin typeface="Cambria Math" panose="02040503050406030204" pitchFamily="18" charset="0"/>
                  </a:rPr>
                  <a:t> with the coordinates exchanged, so we can describe the inverse relation by just exchanging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in the equation.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/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ar-AE"/>
                              <m:t>: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Domain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=[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/>
                              <m:t>Range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mr>
                      </m:m>
                    </m:oMath>
                  </m:oMathPara>
                </a14:m>
                <a:endParaRPr lang="ar-AE" dirty="0"/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59" t="-196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A915E-2742-4486-AD82-3E7FAC3AE2F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493" y="1082675"/>
            <a:ext cx="4406107" cy="440610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34181-FF9F-43BE-9C65-B5BC3B4A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410200"/>
            <a:ext cx="1579001" cy="74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Inverse of a Relation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​​</a:t>
            </a:r>
            <a:r>
              <a:rPr lang="en-US" dirty="0"/>
              <a:t>Note that the shapes of the graph of the relation and the graph of its inverse are essentially the same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721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1902</Words>
  <Application>Microsoft Office PowerPoint</Application>
  <PresentationFormat>On-screen Show (4:3)</PresentationFormat>
  <Paragraphs>188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Cambria Math</vt:lpstr>
      <vt:lpstr>Calibri</vt:lpstr>
      <vt:lpstr>Courier New</vt:lpstr>
      <vt:lpstr>Office Theme</vt:lpstr>
      <vt:lpstr>Section 5.4</vt:lpstr>
      <vt:lpstr>Inverse of a Relation</vt:lpstr>
      <vt:lpstr>Example 1: Finding the Inverse of a Relation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Example 1: Finding the Inverse of a Relation (cont.)</vt:lpstr>
      <vt:lpstr>CAUTION!</vt:lpstr>
      <vt:lpstr>The Horizontal Line Test</vt:lpstr>
      <vt:lpstr>One-to-One Function</vt:lpstr>
      <vt:lpstr>Example 2: Inverse Functions</vt:lpstr>
      <vt:lpstr>Note: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Example 2: Inverse Functions (cont.)</vt:lpstr>
      <vt:lpstr>Finding Formulas of Inverse Functions</vt:lpstr>
      <vt:lpstr>Example 3: Finding Formulas of Inverse Functions</vt:lpstr>
      <vt:lpstr>Example 3: Finding Formulas of Inverse Functions (cont.)</vt:lpstr>
      <vt:lpstr>Example 3: Finding Formulas of Inverse Functions (cont.)</vt:lpstr>
      <vt:lpstr>Example 4: Finding the Inverse of a Restricted-Domain Function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Example 4: Finding the Inverse of a Restricted-Domain Function (cont.)</vt:lpstr>
      <vt:lpstr>Composition of Functions and Inverses</vt:lpstr>
      <vt:lpstr>Example 5: Composition of Functions and Inverses</vt:lpstr>
      <vt:lpstr>Example 5: Composition of Functions and Inverses (cont.)</vt:lpstr>
      <vt:lpstr>Example 5: Composition of Functions and Inverses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153</cp:revision>
  <dcterms:created xsi:type="dcterms:W3CDTF">2013-04-26T14:43:13Z</dcterms:created>
  <dcterms:modified xsi:type="dcterms:W3CDTF">2020-07-08T20:48:28Z</dcterms:modified>
</cp:coreProperties>
</file>