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302" r:id="rId8"/>
    <p:sldId id="263" r:id="rId9"/>
    <p:sldId id="303" r:id="rId10"/>
    <p:sldId id="304" r:id="rId11"/>
    <p:sldId id="270" r:id="rId12"/>
    <p:sldId id="271" r:id="rId13"/>
    <p:sldId id="272" r:id="rId14"/>
    <p:sldId id="274" r:id="rId15"/>
    <p:sldId id="275" r:id="rId16"/>
    <p:sldId id="276" r:id="rId17"/>
    <p:sldId id="305" r:id="rId18"/>
    <p:sldId id="306" r:id="rId19"/>
    <p:sldId id="307" r:id="rId20"/>
    <p:sldId id="286" r:id="rId21"/>
    <p:sldId id="293" r:id="rId22"/>
    <p:sldId id="287" r:id="rId23"/>
    <p:sldId id="289" r:id="rId24"/>
    <p:sldId id="290" r:id="rId25"/>
    <p:sldId id="292" r:id="rId26"/>
    <p:sldId id="294" r:id="rId27"/>
    <p:sldId id="295" r:id="rId28"/>
    <p:sldId id="298" r:id="rId29"/>
    <p:sldId id="301" r:id="rId30"/>
    <p:sldId id="299" r:id="rId31"/>
    <p:sldId id="308" r:id="rId32"/>
    <p:sldId id="300" r:id="rId33"/>
    <p:sldId id="309"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Polynomial Division and the Division Algorithm</a:t>
            </a:r>
          </a:p>
        </p:txBody>
      </p:sp>
      <p:sp>
        <p:nvSpPr>
          <p:cNvPr id="3" name="Title 2"/>
          <p:cNvSpPr>
            <a:spLocks noGrp="1"/>
          </p:cNvSpPr>
          <p:nvPr>
            <p:ph type="title"/>
          </p:nvPr>
        </p:nvSpPr>
        <p:spPr/>
        <p:txBody>
          <a:bodyPr/>
          <a:lstStyle/>
          <a:p>
            <a:r>
              <a:t>Section </a:t>
            </a:r>
            <a:r>
              <a:rPr lang="en-US"/>
              <a:t>6</a:t>
            </a:r>
            <a:r>
              <a:t>.2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Polynomial Long Division (cont.)</a:t>
            </a:r>
          </a:p>
        </p:txBody>
      </p:sp>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r>
              <a:rPr lang="en-US" b="1" dirty="0"/>
              <a:t>Step 4: </a:t>
            </a:r>
            <a:r>
              <a:rPr lang="en-US" dirty="0"/>
              <a:t>Subtract the product from the dividend.</a:t>
            </a:r>
          </a:p>
          <a:p>
            <a:r>
              <a:rPr lang="en-US" b="1" dirty="0"/>
              <a:t>Step 5: </a:t>
            </a:r>
            <a:r>
              <a:rPr lang="en-US" dirty="0"/>
              <a:t>Bring down the rest of the original dividend, forming a new dividend. </a:t>
            </a:r>
          </a:p>
          <a:p>
            <a:r>
              <a:rPr lang="en-US" b="1" dirty="0"/>
              <a:t>Step 6: </a:t>
            </a:r>
            <a:r>
              <a:rPr lang="en-US" dirty="0"/>
              <a:t>Repeat the process with the new dividend. Continue until the degree of the remainder is less than the degree of the divisor.</a:t>
            </a:r>
          </a:p>
        </p:txBody>
      </p:sp>
    </p:spTree>
    <p:extLst>
      <p:ext uri="{BB962C8B-B14F-4D97-AF65-F5344CB8AC3E}">
        <p14:creationId xmlns:p14="http://schemas.microsoft.com/office/powerpoint/2010/main" val="377168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Polynomial Long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the polynomial </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15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19</m:t>
                    </m:r>
                  </m:oMath>
                </a14:m>
                <a:r>
                  <a:rPr sz="2800"/>
                  <a:t> by the polynomial </a:t>
                </a:r>
                <a14:m>
                  <m:oMath xmlns:m="http://schemas.openxmlformats.org/officeDocument/2006/math">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Polynomial Long Division (cont.)</a:t>
            </a:r>
          </a:p>
        </p:txBody>
      </p:sp>
      <p:sp>
        <p:nvSpPr>
          <p:cNvPr id="3" name="Text Placeholder 2"/>
          <p:cNvSpPr>
            <a:spLocks noGrp="1"/>
          </p:cNvSpPr>
          <p:nvPr>
            <p:ph type="body" sz="quarter" idx="10"/>
          </p:nvPr>
        </p:nvSpPr>
        <p:spPr/>
        <p:txBody>
          <a:bodyPr>
            <a:normAutofit/>
          </a:bodyPr>
          <a:lstStyle/>
          <a:p>
            <a:r>
              <a:rPr sz="2800" b="1" dirty="0"/>
              <a:t>Solution</a:t>
            </a:r>
          </a:p>
        </p:txBody>
      </p:sp>
      <p:pic>
        <p:nvPicPr>
          <p:cNvPr id="5" name="Picture 4">
            <a:extLst>
              <a:ext uri="{FF2B5EF4-FFF2-40B4-BE49-F238E27FC236}">
                <a16:creationId xmlns:a16="http://schemas.microsoft.com/office/drawing/2014/main" id="{34591EC9-C3D5-475B-85F2-2D17FC648241}"/>
              </a:ext>
            </a:extLst>
          </p:cNvPr>
          <p:cNvPicPr>
            <a:picLocks noChangeAspect="1"/>
          </p:cNvPicPr>
          <p:nvPr/>
        </p:nvPicPr>
        <p:blipFill rotWithShape="1">
          <a:blip r:embed="rId2"/>
          <a:srcRect t="530" b="1143"/>
          <a:stretch/>
        </p:blipFill>
        <p:spPr>
          <a:xfrm>
            <a:off x="427619" y="1463040"/>
            <a:ext cx="8288762" cy="45241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Polynomial Long Division (cont.)</a:t>
            </a:r>
          </a:p>
        </p:txBody>
      </p:sp>
      <p:graphicFrame>
        <p:nvGraphicFramePr>
          <p:cNvPr id="3" name="Table Placeholder 2"/>
          <p:cNvGraphicFramePr>
            <a:graphicFrameLocks noGrp="1"/>
          </p:cNvGraphicFramePr>
          <p:nvPr>
            <p:ph type="tbl" sz="quarter" idx="10"/>
          </p:nvPr>
        </p:nvGraphicFramePr>
        <p:xfrm>
          <a:off x="457200" y="1105523"/>
          <a:ext cx="8229600" cy="11125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r>
                        <a:t>​</a:t>
                      </a:r>
                    </a:p>
                  </a:txBody>
                  <a:tcPr/>
                </a:tc>
                <a:tc>
                  <a:txBody>
                    <a:bodyPr/>
                    <a:lstStyle/>
                    <a:p>
                      <a:pPr algn="l">
                        <a:defRPr b="1"/>
                      </a:pPr>
                      <a:endParaRPr/>
                    </a:p>
                  </a:txBody>
                  <a:tcPr/>
                </a:tc>
                <a:extLst>
                  <a:ext uri="{0D108BD9-81ED-4DB2-BD59-A6C34878D82A}">
                    <a16:rowId xmlns:a16="http://schemas.microsoft.com/office/drawing/2014/main" val="10000"/>
                  </a:ext>
                </a:extLst>
              </a:tr>
              <a:tr h="370840">
                <a:tc>
                  <a:txBody>
                    <a:bodyPr/>
                    <a:lstStyle/>
                    <a:p>
                      <a:pPr algn="l"/>
                      <a:r>
                        <a:t>​</a:t>
                      </a:r>
                    </a:p>
                  </a:txBody>
                  <a:tcPr/>
                </a:tc>
                <a:tc>
                  <a:txBody>
                    <a:bodyPr/>
                    <a:lstStyle/>
                    <a:p>
                      <a:pPr algn="l">
                        <a:defRPr b="1"/>
                      </a:pPr>
                      <a:r>
                        <a:rPr sz="1800"/>
                        <a:t> </a:t>
                      </a:r>
                    </a:p>
                  </a:txBody>
                  <a:tcPr/>
                </a:tc>
                <a:extLst>
                  <a:ext uri="{0D108BD9-81ED-4DB2-BD59-A6C34878D82A}">
                    <a16:rowId xmlns:a16="http://schemas.microsoft.com/office/drawing/2014/main" val="10001"/>
                  </a:ext>
                </a:extLst>
              </a:tr>
              <a:tr h="370840">
                <a:tc>
                  <a:txBody>
                    <a:bodyPr/>
                    <a:lstStyle/>
                    <a:p>
                      <a:pPr algn="l"/>
                      <a:r>
                        <a:t>​</a:t>
                      </a:r>
                    </a:p>
                  </a:txBody>
                  <a:tcPr/>
                </a:tc>
                <a:tc>
                  <a:txBody>
                    <a:bodyPr/>
                    <a:lstStyle/>
                    <a:p>
                      <a:pPr algn="l">
                        <a:defRPr b="1"/>
                      </a:pPr>
                      <a:r>
                        <a:rPr sz="1800"/>
                        <a:t> </a:t>
                      </a:r>
                    </a:p>
                  </a:txBody>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48E9A85D-A00E-4EC3-A5B3-19DDEC827F6A}"/>
              </a:ext>
            </a:extLst>
          </p:cNvPr>
          <p:cNvPicPr>
            <a:picLocks noChangeAspect="1"/>
          </p:cNvPicPr>
          <p:nvPr/>
        </p:nvPicPr>
        <p:blipFill rotWithShape="1">
          <a:blip r:embed="rId2"/>
          <a:srcRect l="656" t="2139" r="656" b="5870"/>
          <a:stretch/>
        </p:blipFill>
        <p:spPr>
          <a:xfrm>
            <a:off x="457200" y="1143001"/>
            <a:ext cx="8229600" cy="3276600"/>
          </a:xfrm>
          <a:prstGeom prst="rect">
            <a:avLst/>
          </a:prstGeom>
        </p:spPr>
      </p:pic>
      <mc:AlternateContent xmlns:mc="http://schemas.openxmlformats.org/markup-compatibility/2006">
        <mc:Choice xmlns:a14="http://schemas.microsoft.com/office/drawing/2010/main" Requires="a14">
          <p:sp>
            <p:nvSpPr>
              <p:cNvPr id="5" name="Text Placeholder 2">
                <a:extLst>
                  <a:ext uri="{FF2B5EF4-FFF2-40B4-BE49-F238E27FC236}">
                    <a16:creationId xmlns:a16="http://schemas.microsoft.com/office/drawing/2014/main" id="{810D667D-8226-49F6-A81A-9C277B945CAF}"/>
                  </a:ext>
                </a:extLst>
              </p:cNvPr>
              <p:cNvSpPr txBox="1">
                <a:spLocks/>
              </p:cNvSpPr>
              <p:nvPr/>
            </p:nvSpPr>
            <p:spPr>
              <a:xfrm>
                <a:off x="457200" y="4800600"/>
                <a:ext cx="8229600" cy="121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500" dirty="0"/>
                  <a:t>Thus, the solution is </a:t>
                </a:r>
                <a14:m>
                  <m:oMath xmlns:m="http://schemas.openxmlformats.org/officeDocument/2006/math">
                    <m:r>
                      <a:rPr lang="en-US" sz="2500">
                        <a:latin typeface="Cambria Math" panose="02040503050406030204" pitchFamily="18" charset="0"/>
                      </a:rPr>
                      <m:t>3</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6</m:t>
                    </m:r>
                    <m:r>
                      <a:rPr lang="ar-AE" sz="2500">
                        <a:latin typeface="Cambria Math" panose="02040503050406030204" pitchFamily="18" charset="0"/>
                      </a:rPr>
                      <m:t>+</m:t>
                    </m:r>
                    <m:f>
                      <m:fPr>
                        <m:ctrlPr>
                          <a:rPr lang="ar-AE" sz="2500" i="1">
                            <a:latin typeface="Cambria Math" panose="02040503050406030204" pitchFamily="18" charset="0"/>
                          </a:rPr>
                        </m:ctrlPr>
                      </m:fPr>
                      <m:num>
                        <m:r>
                          <a:rPr lang="ar-AE" sz="2500">
                            <a:latin typeface="Cambria Math" panose="02040503050406030204" pitchFamily="18" charset="0"/>
                          </a:rPr>
                          <m:t>−</m:t>
                        </m:r>
                        <m:r>
                          <a:rPr lang="ar-AE" sz="2500">
                            <a:latin typeface="Cambria Math" panose="02040503050406030204" pitchFamily="18" charset="0"/>
                          </a:rPr>
                          <m:t>6</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1</m:t>
                        </m:r>
                      </m:num>
                      <m:den>
                        <m:r>
                          <a:rPr lang="ar-AE"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3</m:t>
                        </m:r>
                      </m:den>
                    </m:f>
                  </m:oMath>
                </a14:m>
                <a:r>
                  <a:rPr lang="en-US" sz="2500" dirty="0"/>
                  <a:t>. We can also say the quotient is </a:t>
                </a:r>
                <a14:m>
                  <m:oMath xmlns:m="http://schemas.openxmlformats.org/officeDocument/2006/math">
                    <m:r>
                      <a:rPr lang="en-US" sz="2500">
                        <a:latin typeface="Cambria Math" panose="02040503050406030204" pitchFamily="18" charset="0"/>
                      </a:rPr>
                      <m:t>3</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6</m:t>
                    </m:r>
                  </m:oMath>
                </a14:m>
                <a:r>
                  <a:rPr lang="ar-AE" sz="2500" dirty="0"/>
                  <a:t> </a:t>
                </a:r>
                <a:r>
                  <a:rPr lang="en-US" sz="2500" dirty="0"/>
                  <a:t>with a remainder of </a:t>
                </a:r>
                <a14:m>
                  <m:oMath xmlns:m="http://schemas.openxmlformats.org/officeDocument/2006/math">
                    <m:r>
                      <a:rPr lang="en-US" sz="2500">
                        <a:latin typeface="Cambria Math" panose="02040503050406030204" pitchFamily="18" charset="0"/>
                      </a:rPr>
                      <m:t>−</m:t>
                    </m:r>
                    <m:r>
                      <a:rPr lang="en-US" sz="2500">
                        <a:latin typeface="Cambria Math" panose="02040503050406030204" pitchFamily="18" charset="0"/>
                      </a:rPr>
                      <m:t>6</m:t>
                    </m:r>
                    <m:r>
                      <a:rPr lang="en-US" sz="2500">
                        <a:latin typeface="Cambria Math" panose="02040503050406030204" pitchFamily="18" charset="0"/>
                      </a:rPr>
                      <m:t>𝑥</m:t>
                    </m:r>
                    <m:r>
                      <a:rPr lang="en-US" sz="2500">
                        <a:latin typeface="Cambria Math" panose="02040503050406030204" pitchFamily="18" charset="0"/>
                      </a:rPr>
                      <m:t>−</m:t>
                    </m:r>
                    <m:r>
                      <a:rPr lang="en-US" sz="2500">
                        <a:latin typeface="Cambria Math" panose="02040503050406030204" pitchFamily="18" charset="0"/>
                      </a:rPr>
                      <m:t>1</m:t>
                    </m:r>
                  </m:oMath>
                </a14:m>
                <a:r>
                  <a:rPr lang="en-US" sz="2500" dirty="0"/>
                  <a:t>.</a:t>
                </a:r>
              </a:p>
            </p:txBody>
          </p:sp>
        </mc:Choice>
        <mc:Fallback>
          <p:sp>
            <p:nvSpPr>
              <p:cNvPr id="5" name="Text Placeholder 2">
                <a:extLst>
                  <a:ext uri="{FF2B5EF4-FFF2-40B4-BE49-F238E27FC236}">
                    <a16:creationId xmlns:a16="http://schemas.microsoft.com/office/drawing/2014/main" id="{810D667D-8226-49F6-A81A-9C277B945CAF}"/>
                  </a:ext>
                </a:extLst>
              </p:cNvPr>
              <p:cNvSpPr txBox="1">
                <a:spLocks noRot="1" noChangeAspect="1" noMove="1" noResize="1" noEditPoints="1" noAdjustHandles="1" noChangeArrowheads="1" noChangeShapeType="1" noTextEdit="1"/>
              </p:cNvSpPr>
              <p:nvPr/>
            </p:nvSpPr>
            <p:spPr>
              <a:xfrm>
                <a:off x="457200" y="4800600"/>
                <a:ext cx="8229600" cy="1219200"/>
              </a:xfrm>
              <a:prstGeom prst="rect">
                <a:avLst/>
              </a:prstGeom>
              <a:blipFill>
                <a:blip r:embed="rId3"/>
                <a:stretch>
                  <a:fillRect l="-1185" r="-1333"/>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Although polynomial long division is a straightforward process, one common error is to forget to distribute the minus sign in each step as one polynomial is subtracted from the one above it. A good way to avoid this error is to put parentheses around the polynomial being subtracted, as shown in Examples 1 and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Polynomial Long Division with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𝑑</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𝑖</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Polynomial Long Division with Complex Numbers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4" name="Picture 3">
            <a:extLst>
              <a:ext uri="{FF2B5EF4-FFF2-40B4-BE49-F238E27FC236}">
                <a16:creationId xmlns:a16="http://schemas.microsoft.com/office/drawing/2014/main" id="{AD352628-BD48-4DB9-B14C-6FB64937F983}"/>
              </a:ext>
            </a:extLst>
          </p:cNvPr>
          <p:cNvPicPr>
            <a:picLocks noChangeAspect="1"/>
          </p:cNvPicPr>
          <p:nvPr/>
        </p:nvPicPr>
        <p:blipFill rotWithShape="1">
          <a:blip r:embed="rId2"/>
          <a:srcRect l="607" r="-309" b="2684"/>
          <a:stretch/>
        </p:blipFill>
        <p:spPr>
          <a:xfrm>
            <a:off x="515112" y="1676400"/>
            <a:ext cx="8305800" cy="266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Polynomial Long Division with Complex Numbers (cont.)</a:t>
            </a:r>
          </a:p>
        </p:txBody>
      </p:sp>
      <p:sp>
        <p:nvSpPr>
          <p:cNvPr id="3" name="Text Placeholder 2"/>
          <p:cNvSpPr>
            <a:spLocks noGrp="1"/>
          </p:cNvSpPr>
          <p:nvPr>
            <p:ph type="body" sz="quarter" idx="10"/>
          </p:nvPr>
        </p:nvSpPr>
        <p:spPr/>
        <p:txBody>
          <a:bodyPr>
            <a:normAutofit/>
          </a:bodyPr>
          <a:lstStyle/>
          <a:p>
            <a:r>
              <a:rPr lang="en-US" sz="2800" b="1" dirty="0"/>
              <a:t> </a:t>
            </a:r>
            <a:endParaRPr sz="2800" b="1" dirty="0"/>
          </a:p>
        </p:txBody>
      </p:sp>
      <p:pic>
        <p:nvPicPr>
          <p:cNvPr id="5" name="Picture 4">
            <a:extLst>
              <a:ext uri="{FF2B5EF4-FFF2-40B4-BE49-F238E27FC236}">
                <a16:creationId xmlns:a16="http://schemas.microsoft.com/office/drawing/2014/main" id="{F767FE45-2FA6-4757-A200-01CAC5846428}"/>
              </a:ext>
            </a:extLst>
          </p:cNvPr>
          <p:cNvPicPr>
            <a:picLocks noChangeAspect="1"/>
          </p:cNvPicPr>
          <p:nvPr/>
        </p:nvPicPr>
        <p:blipFill>
          <a:blip r:embed="rId2"/>
          <a:stretch>
            <a:fillRect/>
          </a:stretch>
        </p:blipFill>
        <p:spPr>
          <a:xfrm>
            <a:off x="498857" y="1071503"/>
            <a:ext cx="8146286" cy="3050667"/>
          </a:xfrm>
          <a:prstGeom prst="rect">
            <a:avLst/>
          </a:prstGeom>
        </p:spPr>
      </p:pic>
      <mc:AlternateContent xmlns:mc="http://schemas.openxmlformats.org/markup-compatibility/2006">
        <mc:Choice xmlns:a14="http://schemas.microsoft.com/office/drawing/2010/main" Requires="a14">
          <p:sp>
            <p:nvSpPr>
              <p:cNvPr id="6" name="Text Placeholder 2">
                <a:extLst>
                  <a:ext uri="{FF2B5EF4-FFF2-40B4-BE49-F238E27FC236}">
                    <a16:creationId xmlns:a16="http://schemas.microsoft.com/office/drawing/2014/main" id="{7313532A-A1C0-42B9-8567-6DC505A009BD}"/>
                  </a:ext>
                </a:extLst>
              </p:cNvPr>
              <p:cNvSpPr txBox="1">
                <a:spLocks/>
              </p:cNvSpPr>
              <p:nvPr/>
            </p:nvSpPr>
            <p:spPr>
              <a:xfrm>
                <a:off x="457200" y="4561965"/>
                <a:ext cx="8229600" cy="15005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Thus, the quotient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oMath>
                </a14:m>
                <a:r>
                  <a:rPr lang="en-US" dirty="0"/>
                  <a:t>. There is no remainder, which tells us that the quotient is a factor of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dirty="0"/>
                  <a:t>. In fact, we can write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e>
                    </m:d>
                  </m:oMath>
                </a14:m>
                <a:r>
                  <a:rPr lang="en-US" dirty="0"/>
                  <a:t>.</a:t>
                </a:r>
                <a:endParaRPr lang="ar-AE" dirty="0"/>
              </a:p>
            </p:txBody>
          </p:sp>
        </mc:Choice>
        <mc:Fallback>
          <p:sp>
            <p:nvSpPr>
              <p:cNvPr id="6" name="Text Placeholder 2">
                <a:extLst>
                  <a:ext uri="{FF2B5EF4-FFF2-40B4-BE49-F238E27FC236}">
                    <a16:creationId xmlns:a16="http://schemas.microsoft.com/office/drawing/2014/main" id="{7313532A-A1C0-42B9-8567-6DC505A009BD}"/>
                  </a:ext>
                </a:extLst>
              </p:cNvPr>
              <p:cNvSpPr txBox="1">
                <a:spLocks noRot="1" noChangeAspect="1" noMove="1" noResize="1" noEditPoints="1" noAdjustHandles="1" noChangeArrowheads="1" noChangeShapeType="1" noTextEdit="1"/>
              </p:cNvSpPr>
              <p:nvPr/>
            </p:nvSpPr>
            <p:spPr>
              <a:xfrm>
                <a:off x="457200" y="4561965"/>
                <a:ext cx="8229600" cy="1500554"/>
              </a:xfrm>
              <a:prstGeom prst="rect">
                <a:avLst/>
              </a:prstGeom>
              <a:blipFill>
                <a:blip r:embed="rId3"/>
                <a:stretch>
                  <a:fillRect l="-1481" t="-3644" b="-2834"/>
                </a:stretch>
              </a:blipFill>
            </p:spPr>
            <p:txBody>
              <a:bodyPr/>
              <a:lstStyle/>
              <a:p>
                <a:r>
                  <a:rPr lang="en-US">
                    <a:noFill/>
                  </a:rPr>
                  <a:t> </a:t>
                </a:r>
              </a:p>
            </p:txBody>
          </p:sp>
        </mc:Fallback>
      </mc:AlternateContent>
    </p:spTree>
    <p:extLst>
      <p:ext uri="{BB962C8B-B14F-4D97-AF65-F5344CB8AC3E}">
        <p14:creationId xmlns:p14="http://schemas.microsoft.com/office/powerpoint/2010/main" val="255221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Synthetic Division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pPr algn="ctr"/>
                <a:r>
                  <a:rPr lang="en-US" b="1" dirty="0"/>
                  <a:t>Procedure</a:t>
                </a:r>
              </a:p>
              <a:p>
                <a:r>
                  <a:rPr lang="en-US" b="1" dirty="0"/>
                  <a:t>Step 1: </a:t>
                </a:r>
                <a:r>
                  <a:rPr lang="en-US" dirty="0"/>
                  <a:t>If the divisor is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write down </a:t>
                </a:r>
                <a14:m>
                  <m:oMath xmlns:m="http://schemas.openxmlformats.org/officeDocument/2006/math">
                    <m:r>
                      <a:rPr lang="en-US" b="0" i="1" smtClean="0">
                        <a:latin typeface="Cambria Math" panose="02040503050406030204" pitchFamily="18" charset="0"/>
                      </a:rPr>
                      <m:t>𝑐</m:t>
                    </m:r>
                  </m:oMath>
                </a14:m>
                <a:r>
                  <a:rPr lang="en-US" dirty="0"/>
                  <a:t> followed by the coefficients of the dividend.</a:t>
                </a:r>
              </a:p>
              <a:p>
                <a:r>
                  <a:rPr lang="en-US" b="1" dirty="0"/>
                  <a:t>Step 2: </a:t>
                </a:r>
                <a:r>
                  <a:rPr lang="en-US" dirty="0"/>
                  <a:t>Write the leading coefficient of the dividend on the bottom row.</a:t>
                </a:r>
              </a:p>
              <a:p>
                <a:r>
                  <a:rPr lang="en-US" b="1" dirty="0"/>
                  <a:t>Step 3: </a:t>
                </a:r>
                <a:r>
                  <a:rPr lang="en-US" dirty="0"/>
                  <a:t>Multiply </a:t>
                </a:r>
                <a14:m>
                  <m:oMath xmlns:m="http://schemas.openxmlformats.org/officeDocument/2006/math">
                    <m:r>
                      <a:rPr lang="en-US" b="0" i="1" smtClean="0">
                        <a:latin typeface="Cambria Math" panose="02040503050406030204" pitchFamily="18" charset="0"/>
                      </a:rPr>
                      <m:t>𝑐</m:t>
                    </m:r>
                  </m:oMath>
                </a14:m>
                <a:r>
                  <a:rPr lang="en-US" dirty="0"/>
                  <a:t> by the value placed on the bottom, and place the product in the next column, in the second row.</a:t>
                </a:r>
              </a:p>
              <a:p>
                <a:r>
                  <a:rPr lang="en-US" b="1" dirty="0"/>
                  <a:t>Step 4: </a:t>
                </a:r>
                <a:r>
                  <a:rPr lang="en-US" dirty="0"/>
                  <a:t>Add the values in this column, giving a new value in the bottom row.</a:t>
                </a:r>
              </a:p>
            </p:txBody>
          </p:sp>
        </mc:Choice>
        <mc:Fallback xmlns="">
          <p:sp>
            <p:nvSpPr>
              <p:cNvPr id="3" name="Text Placeholder 2">
                <a:extLst>
                  <a:ext uri="{FF2B5EF4-FFF2-40B4-BE49-F238E27FC236}">
                    <a16:creationId xmlns:a16="http://schemas.microsoft.com/office/drawing/2014/main" id="{EA6A3B18-5518-47CC-B619-A94EDA168F8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28" t="-986" r="-590"/>
                </a:stretch>
              </a:blipFill>
            </p:spPr>
            <p:txBody>
              <a:bodyPr/>
              <a:lstStyle/>
              <a:p>
                <a:r>
                  <a:rPr lang="en-US">
                    <a:noFill/>
                  </a:rPr>
                  <a:t> </a:t>
                </a:r>
              </a:p>
            </p:txBody>
          </p:sp>
        </mc:Fallback>
      </mc:AlternateContent>
    </p:spTree>
    <p:extLst>
      <p:ext uri="{BB962C8B-B14F-4D97-AF65-F5344CB8AC3E}">
        <p14:creationId xmlns:p14="http://schemas.microsoft.com/office/powerpoint/2010/main" val="391386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Synthetic Division (cont.)</a:t>
            </a:r>
          </a:p>
        </p:txBody>
      </p:sp>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r>
              <a:rPr lang="en-US" b="1" dirty="0"/>
              <a:t>Step 5: </a:t>
            </a:r>
            <a:r>
              <a:rPr lang="en-US" dirty="0"/>
              <a:t>Repeat this process until the table is complete.</a:t>
            </a:r>
          </a:p>
          <a:p>
            <a:r>
              <a:rPr lang="en-US" b="1" dirty="0"/>
              <a:t>Step 6: </a:t>
            </a:r>
            <a:r>
              <a:rPr lang="en-US" dirty="0"/>
              <a:t>The numbers in the bottom row are the coefficients of the quotient, plus the remainder (which is the final value in this row). Note that the first term of the quotient will have degree one less than the first term of the dividend.</a:t>
            </a:r>
          </a:p>
        </p:txBody>
      </p:sp>
    </p:spTree>
    <p:extLst>
      <p:ext uri="{BB962C8B-B14F-4D97-AF65-F5344CB8AC3E}">
        <p14:creationId xmlns:p14="http://schemas.microsoft.com/office/powerpoint/2010/main" val="18795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Division Algorithm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lgn="ctr">
                  <a:defRPr sz="2800" b="1"/>
                </a:pPr>
                <a:r>
                  <a:rPr lang="en-US" dirty="0"/>
                  <a:t>Theorem</a:t>
                </a:r>
              </a:p>
              <a:p>
                <a:pPr>
                  <a:defRPr sz="2800"/>
                </a:pPr>
                <a:r>
                  <a:rPr lang="en-US" sz="2800" dirty="0"/>
                  <a:t>Let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𝑑</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be polynomials such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and with the degree of </a:t>
                </a:r>
                <a14:m>
                  <m:oMath xmlns:m="http://schemas.openxmlformats.org/officeDocument/2006/math">
                    <m:r>
                      <a:rPr lang="en-US">
                        <a:latin typeface="Cambria Math" panose="02040503050406030204" pitchFamily="18" charset="0"/>
                      </a:rPr>
                      <m:t>𝑑</m:t>
                    </m:r>
                  </m:oMath>
                </a14:m>
                <a:r>
                  <a:rPr lang="en-US" sz="2800" dirty="0"/>
                  <a:t> less than or equal to the degree of </a:t>
                </a:r>
                <a14:m>
                  <m:oMath xmlns:m="http://schemas.openxmlformats.org/officeDocument/2006/math">
                    <m:r>
                      <a:rPr lang="en-US">
                        <a:latin typeface="Cambria Math" panose="02040503050406030204" pitchFamily="18" charset="0"/>
                      </a:rPr>
                      <m:t>𝑝</m:t>
                    </m:r>
                  </m:oMath>
                </a14:m>
                <a:r>
                  <a:rPr lang="en-US" sz="2800" dirty="0"/>
                  <a:t>. Then there are unique polynomials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called the </a:t>
                </a:r>
                <a:r>
                  <a:rPr lang="en-US" sz="2800" b="1" dirty="0"/>
                  <a:t>quotient</a:t>
                </a:r>
                <a:r>
                  <a:rPr lang="en-US" sz="2800" dirty="0"/>
                  <a:t> and the </a:t>
                </a:r>
                <a:r>
                  <a:rPr lang="en-US" sz="2800" b="1" dirty="0"/>
                  <a:t>remainder</a:t>
                </a:r>
                <a:r>
                  <a:rPr lang="en-US" sz="2800" dirty="0"/>
                  <a:t>, respectively, such that</a:t>
                </a:r>
              </a:p>
              <a:p>
                <a:pPr algn="ctr">
                  <a:defRPr sz="2800"/>
                </a:pPr>
                <a14:m>
                  <m:oMath xmlns:m="http://schemas.openxmlformats.org/officeDocument/2006/math">
                    <m:limLow>
                      <m:limLowPr>
                        <m:ctrlPr>
                          <a:rPr lang="ar-AE" i="1" smtClean="0">
                            <a:latin typeface="Cambria Math" panose="02040503050406030204" pitchFamily="18" charset="0"/>
                          </a:rPr>
                        </m:ctrlPr>
                      </m:limLowPr>
                      <m:e>
                        <m:groupChr>
                          <m:groupChrPr>
                            <m:chr m:val="⏟"/>
                            <m:ctrlPr>
                              <a:rPr lang="ar-AE" i="1" smtClean="0">
                                <a:latin typeface="Cambria Math" panose="02040503050406030204" pitchFamily="18" charset="0"/>
                              </a:rPr>
                            </m:ctrlPr>
                          </m:groupChrPr>
                          <m:e>
                            <m:r>
                              <a:rPr lang="ar-AE"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groupChr>
                      </m:e>
                      <m:lim>
                        <m:r>
                          <m:rPr>
                            <m:sty m:val="p"/>
                          </m:rPr>
                          <a:rPr lang="en-US" b="0" i="0" smtClean="0">
                            <a:latin typeface="Cambria Math" panose="02040503050406030204" pitchFamily="18" charset="0"/>
                          </a:rPr>
                          <m:t>dividend</m:t>
                        </m:r>
                      </m:lim>
                    </m:limLow>
                    <m:r>
                      <a:rPr lang="ar-AE">
                        <a:latin typeface="Cambria Math" panose="02040503050406030204" pitchFamily="18" charset="0"/>
                      </a:rPr>
                      <m:t>=</m:t>
                    </m:r>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e>
                      <m:lim>
                        <m:r>
                          <m:rPr>
                            <m:sty m:val="p"/>
                          </m:rPr>
                          <a:rPr lang="en-US" b="0" i="0" smtClean="0">
                            <a:latin typeface="Cambria Math" panose="02040503050406030204" pitchFamily="18" charset="0"/>
                          </a:rPr>
                          <m:t>quotient</m:t>
                        </m:r>
                      </m:lim>
                    </m:limLow>
                    <m:r>
                      <a:rPr lang="ar-AE">
                        <a:latin typeface="Cambria Math" panose="02040503050406030204" pitchFamily="18" charset="0"/>
                      </a:rPr>
                      <m:t>⋅</m:t>
                    </m:r>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e>
                      <m:lim>
                        <m:r>
                          <m:rPr>
                            <m:sty m:val="p"/>
                          </m:rPr>
                          <a:rPr lang="en-US" i="0">
                            <a:latin typeface="Cambria Math" panose="02040503050406030204" pitchFamily="18" charset="0"/>
                          </a:rPr>
                          <m:t>divi</m:t>
                        </m:r>
                        <m:r>
                          <m:rPr>
                            <m:sty m:val="p"/>
                          </m:rPr>
                          <a:rPr lang="en-US" b="0" i="0" smtClean="0">
                            <a:latin typeface="Cambria Math" panose="02040503050406030204" pitchFamily="18" charset="0"/>
                          </a:rPr>
                          <m:t>sor</m:t>
                        </m:r>
                      </m:lim>
                    </m:limLow>
                    <m:r>
                      <a:rPr lang="ar-AE">
                        <a:latin typeface="Cambria Math" panose="02040503050406030204" pitchFamily="18" charset="0"/>
                      </a:rPr>
                      <m:t>+</m:t>
                    </m:r>
                  </m:oMath>
                </a14:m>
                <a:r>
                  <a:rPr lang="ar-AE"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r>
                          <a:rPr lang="en-US" b="0" i="1" smtClean="0">
                            <a:latin typeface="Cambria Math" panose="02040503050406030204" pitchFamily="18" charset="0"/>
                          </a:rPr>
                          <m:t>.</m:t>
                        </m:r>
                      </m:e>
                      <m:lim>
                        <m:r>
                          <m:rPr>
                            <m:sty m:val="p"/>
                          </m:rPr>
                          <a:rPr lang="en-US" b="0" i="0" smtClean="0">
                            <a:latin typeface="Cambria Math" panose="02040503050406030204" pitchFamily="18" charset="0"/>
                          </a:rPr>
                          <m:t>remainder</m:t>
                        </m:r>
                      </m:lim>
                    </m:limLow>
                  </m:oMath>
                </a14:m>
                <a:endParaRPr lang="ar-AE" sz="2800" dirty="0"/>
              </a:p>
              <a:p>
                <a:pPr>
                  <a:defRPr sz="2800"/>
                </a:pPr>
                <a:r>
                  <a:rPr lang="en-US" sz="2800" dirty="0"/>
                  <a:t>Either the degree of the remainder </a:t>
                </a:r>
                <a14:m>
                  <m:oMath xmlns:m="http://schemas.openxmlformats.org/officeDocument/2006/math">
                    <m:r>
                      <a:rPr lang="en-US">
                        <a:latin typeface="Cambria Math" panose="02040503050406030204" pitchFamily="18" charset="0"/>
                      </a:rPr>
                      <m:t>𝑟</m:t>
                    </m:r>
                  </m:oMath>
                </a14:m>
                <a:r>
                  <a:rPr lang="en-US" sz="2800" dirty="0"/>
                  <a:t> is less than the degree of the </a:t>
                </a:r>
                <a:r>
                  <a:rPr lang="en-US" sz="2800" b="1" dirty="0"/>
                  <a:t>divisor</a:t>
                </a:r>
                <a:r>
                  <a:rPr lang="en-US" sz="2800" dirty="0"/>
                  <a:t> </a:t>
                </a:r>
                <a14:m>
                  <m:oMath xmlns:m="http://schemas.openxmlformats.org/officeDocument/2006/math">
                    <m:r>
                      <a:rPr lang="en-US">
                        <a:latin typeface="Cambria Math" panose="02040503050406030204" pitchFamily="18" charset="0"/>
                      </a:rPr>
                      <m:t>𝑑</m:t>
                    </m:r>
                  </m:oMath>
                </a14:m>
                <a:r>
                  <a:rPr lang="en-US" sz="2800" dirty="0"/>
                  <a:t>, or the remainder is </a:t>
                </a:r>
                <a:r>
                  <a:rPr lang="en-US" sz="2800" dirty="0">
                    <a:latin typeface="Cambria Math"/>
                  </a:rPr>
                  <a:t>0</a:t>
                </a:r>
                <a:r>
                  <a:rPr lang="en-US" sz="2800" dirty="0"/>
                  <a:t>, in which case we say </a:t>
                </a:r>
                <a14:m>
                  <m:oMath xmlns:m="http://schemas.openxmlformats.org/officeDocument/2006/math">
                    <m:r>
                      <a:rPr lang="en-US">
                        <a:latin typeface="Cambria Math" panose="02040503050406030204" pitchFamily="18" charset="0"/>
                      </a:rPr>
                      <m:t>𝑑</m:t>
                    </m:r>
                  </m:oMath>
                </a14:m>
                <a:r>
                  <a:rPr lang="en-US" sz="2800" dirty="0"/>
                  <a:t> </a:t>
                </a:r>
                <a:r>
                  <a:rPr lang="en-US" sz="2800" b="1" dirty="0"/>
                  <a:t>divides evenly</a:t>
                </a:r>
                <a:r>
                  <a:rPr lang="en-US" sz="2800" dirty="0"/>
                  <a:t> into the polynomial </a:t>
                </a:r>
                <a14:m>
                  <m:oMath xmlns:m="http://schemas.openxmlformats.org/officeDocument/2006/math">
                    <m:r>
                      <a:rPr lang="en-US">
                        <a:latin typeface="Cambria Math" panose="02040503050406030204" pitchFamily="18" charset="0"/>
                      </a:rPr>
                      <m:t>𝑝</m:t>
                    </m:r>
                  </m:oMath>
                </a14:m>
                <a:r>
                  <a:rPr lang="en-US" sz="2800" dirty="0"/>
                  <a:t>. If the remainder is </a:t>
                </a:r>
                <a:r>
                  <a:rPr lang="en-US" sz="2800" dirty="0">
                    <a:latin typeface="Cambria Math"/>
                  </a:rPr>
                  <a:t>0</a:t>
                </a:r>
                <a:r>
                  <a:rPr lang="en-US" sz="2800" dirty="0"/>
                  <a:t>, the two polynomials </a:t>
                </a:r>
                <a14:m>
                  <m:oMath xmlns:m="http://schemas.openxmlformats.org/officeDocument/2006/math">
                    <m:r>
                      <a:rPr lang="en-US">
                        <a:latin typeface="Cambria Math" panose="02040503050406030204" pitchFamily="18" charset="0"/>
                      </a:rPr>
                      <m:t>𝑞</m:t>
                    </m:r>
                  </m:oMath>
                </a14:m>
                <a:r>
                  <a:rPr lang="en-US" sz="2800" dirty="0"/>
                  <a:t> and </a:t>
                </a:r>
                <a14:m>
                  <m:oMath xmlns:m="http://schemas.openxmlformats.org/officeDocument/2006/math">
                    <m:r>
                      <a:rPr lang="en-US">
                        <a:latin typeface="Cambria Math" panose="02040503050406030204" pitchFamily="18" charset="0"/>
                      </a:rPr>
                      <m:t>𝑑</m:t>
                    </m:r>
                  </m:oMath>
                </a14:m>
                <a:r>
                  <a:rPr lang="en-US" sz="2800" dirty="0"/>
                  <a:t> are </a:t>
                </a:r>
                <a:r>
                  <a:rPr lang="en-US" sz="2800" b="1" dirty="0"/>
                  <a:t>factors</a:t>
                </a:r>
                <a:r>
                  <a:rPr lang="en-US" sz="2800" dirty="0"/>
                  <a:t> of </a:t>
                </a:r>
                <a14:m>
                  <m:oMath xmlns:m="http://schemas.openxmlformats.org/officeDocument/2006/math">
                    <m:r>
                      <a:rPr lang="en-US">
                        <a:latin typeface="Cambria Math" panose="02040503050406030204" pitchFamily="18" charset="0"/>
                      </a:rPr>
                      <m:t>𝑝</m:t>
                    </m:r>
                  </m:oMath>
                </a14:m>
                <a:r>
                  <a:rPr lang="en-US"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25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Synthetic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each polynomial </a:t>
                </a:r>
                <a14:m>
                  <m:oMath xmlns:m="http://schemas.openxmlformats.org/officeDocument/2006/math">
                    <m:r>
                      <a:rPr>
                        <a:latin typeface="Cambria Math" panose="02040503050406030204" pitchFamily="18" charset="0"/>
                      </a:rPr>
                      <m:t>𝑝</m:t>
                    </m:r>
                  </m:oMath>
                </a14:m>
                <a:r>
                  <a:rPr sz="2800"/>
                  <a:t> below, divide </a:t>
                </a:r>
                <a14:m>
                  <m:oMath xmlns:m="http://schemas.openxmlformats.org/officeDocument/2006/math">
                    <m:r>
                      <a:rPr>
                        <a:latin typeface="Cambria Math" panose="02040503050406030204" pitchFamily="18" charset="0"/>
                      </a:rPr>
                      <m:t>𝑝</m:t>
                    </m:r>
                  </m:oMath>
                </a14:m>
                <a:r>
                  <a:rPr sz="2800"/>
                  <a:t>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a:t> using synthetic division. Use the result to determine if the given </a:t>
                </a:r>
                <a14:m>
                  <m:oMath xmlns:m="http://schemas.openxmlformats.org/officeDocument/2006/math">
                    <m:r>
                      <a:rPr>
                        <a:latin typeface="Cambria Math" panose="02040503050406030204" pitchFamily="18" charset="0"/>
                      </a:rPr>
                      <m:t>𝑐</m:t>
                    </m:r>
                  </m:oMath>
                </a14:m>
                <a:r>
                  <a:rPr sz="2800"/>
                  <a:t> is a zero. If not, determine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a:t>.</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11</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oMath>
                </a14:m>
                <a:r>
                  <a:rPr sz="2800"/>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5</m:t>
                    </m:r>
                  </m:oMath>
                </a14:m>
                <a:endParaRPr sz="2800"/>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8</m:t>
                        </m:r>
                      </m:sup>
                    </m:sSup>
                    <m:r>
                      <a:rPr>
                        <a:latin typeface="Cambria Math" panose="02040503050406030204" pitchFamily="18" charset="0"/>
                      </a:rPr>
                      <m:t>+</m:t>
                    </m:r>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7</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3</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Remember, unlike in long division, we </a:t>
            </a:r>
            <a:r>
              <a:rPr sz="2800" i="1" dirty="0"/>
              <a:t>add</a:t>
            </a:r>
            <a:r>
              <a:rPr sz="2800" dirty="0"/>
              <a:t> the vertically aligned values of synthetic division.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4116B51D-7EB6-494B-B6F3-88B0E24ADDCF}"/>
                  </a:ext>
                </a:extLst>
              </p:cNvPr>
              <p:cNvGraphicFramePr>
                <a:graphicFrameLocks/>
              </p:cNvGraphicFramePr>
              <p:nvPr>
                <p:extLst>
                  <p:ext uri="{D42A27DB-BD31-4B8C-83A1-F6EECF244321}">
                    <p14:modId xmlns:p14="http://schemas.microsoft.com/office/powerpoint/2010/main" val="485521620"/>
                  </p:ext>
                </p:extLst>
              </p:nvPr>
            </p:nvGraphicFramePr>
            <p:xfrm>
              <a:off x="914400" y="1618488"/>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Place </a:t>
                          </a:r>
                          <a14:m>
                            <m:oMath xmlns:m="http://schemas.openxmlformats.org/officeDocument/2006/math">
                              <m:r>
                                <a:rPr lang="en-US" sz="2000" b="0" i="1" smtClean="0">
                                  <a:latin typeface="Cambria Math" panose="02040503050406030204" pitchFamily="18" charset="0"/>
                                </a:rPr>
                                <m:t>𝑐</m:t>
                              </m:r>
                            </m:oMath>
                          </a14:m>
                          <a:r>
                            <a:rPr lang="en-US" sz="2000" b="0" dirty="0"/>
                            <a:t> in the upper-left corner, then write the coefficients of </a:t>
                          </a:r>
                          <a14:m>
                            <m:oMath xmlns:m="http://schemas.openxmlformats.org/officeDocument/2006/math">
                              <m:r>
                                <a:rPr lang="en-US" sz="2000" b="0" i="1" smtClean="0">
                                  <a:latin typeface="Cambria Math" panose="02040503050406030204" pitchFamily="18" charset="0"/>
                                </a:rPr>
                                <m:t>𝑝</m:t>
                              </m:r>
                            </m:oMath>
                          </a14:m>
                          <a:r>
                            <a:rPr lang="en-US" sz="2000" b="0" dirty="0"/>
                            <a:t> on the top line.</a:t>
                          </a:r>
                          <a:endParaRPr sz="2000" b="0" dirty="0"/>
                        </a:p>
                      </a:txBody>
                      <a:tcPr/>
                    </a:tc>
                    <a:extLst>
                      <a:ext uri="{0D108BD9-81ED-4DB2-BD59-A6C34878D82A}">
                        <a16:rowId xmlns:a16="http://schemas.microsoft.com/office/drawing/2014/main" val="10000"/>
                      </a:ext>
                    </a:extLst>
                  </a:tr>
                </a:tbl>
              </a:graphicData>
            </a:graphic>
          </p:graphicFrame>
        </mc:Choice>
        <mc:Fallback>
          <p:graphicFrame>
            <p:nvGraphicFramePr>
              <p:cNvPr id="4" name="Table Placeholder 2">
                <a:extLst>
                  <a:ext uri="{FF2B5EF4-FFF2-40B4-BE49-F238E27FC236}">
                    <a16:creationId xmlns:a16="http://schemas.microsoft.com/office/drawing/2014/main" id="{4116B51D-7EB6-494B-B6F3-88B0E24ADDCF}"/>
                  </a:ext>
                </a:extLst>
              </p:cNvPr>
              <p:cNvGraphicFramePr>
                <a:graphicFrameLocks/>
              </p:cNvGraphicFramePr>
              <p:nvPr>
                <p:extLst>
                  <p:ext uri="{D42A27DB-BD31-4B8C-83A1-F6EECF244321}">
                    <p14:modId xmlns:p14="http://schemas.microsoft.com/office/powerpoint/2010/main" val="485521620"/>
                  </p:ext>
                </p:extLst>
              </p:nvPr>
            </p:nvGraphicFramePr>
            <p:xfrm>
              <a:off x="914400" y="1618488"/>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163257">
                    <a:tc>
                      <a:txBody>
                        <a:bodyPr/>
                        <a:lstStyle/>
                        <a:p>
                          <a:endParaRPr lang="en-US"/>
                        </a:p>
                      </a:txBody>
                      <a:tcPr anchor="ctr">
                        <a:blipFill>
                          <a:blip r:embed="rId2"/>
                          <a:stretch>
                            <a:fillRect t="-2604" r="-85320"/>
                          </a:stretch>
                        </a:blipFill>
                      </a:tcPr>
                    </a:tc>
                    <a:tc>
                      <a:txBody>
                        <a:bodyPr/>
                        <a:lstStyle/>
                        <a:p>
                          <a:endParaRPr lang="en-US"/>
                        </a:p>
                      </a:txBody>
                      <a:tcPr>
                        <a:blipFill>
                          <a:blip r:embed="rId2"/>
                          <a:stretch>
                            <a:fillRect l="-117206" t="-2604"/>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AF28EDDD-FEAD-4BD3-AB5E-4371F7044977}"/>
                  </a:ext>
                </a:extLst>
              </p:cNvPr>
              <p:cNvGraphicFramePr>
                <a:graphicFrameLocks/>
              </p:cNvGraphicFramePr>
              <p:nvPr>
                <p:extLst>
                  <p:ext uri="{D42A27DB-BD31-4B8C-83A1-F6EECF244321}">
                    <p14:modId xmlns:p14="http://schemas.microsoft.com/office/powerpoint/2010/main" val="3068539245"/>
                  </p:ext>
                </p:extLst>
              </p:nvPr>
            </p:nvGraphicFramePr>
            <p:xfrm>
              <a:off x="911352" y="3033776"/>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10</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Multiply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5</m:t>
                              </m:r>
                              <m:r>
                                <a:rPr lang="en-US" sz="2000" b="0" i="1" smtClean="0">
                                  <a:latin typeface="Cambria Math" panose="02040503050406030204" pitchFamily="18" charset="0"/>
                                </a:rPr>
                                <m:t>=−</m:t>
                              </m:r>
                              <m:r>
                                <a:rPr lang="en-US" sz="2000" b="0" i="1" smtClean="0">
                                  <a:latin typeface="Cambria Math" panose="02040503050406030204" pitchFamily="18" charset="0"/>
                                </a:rPr>
                                <m:t>10</m:t>
                              </m:r>
                            </m:oMath>
                          </a14:m>
                          <a:r>
                            <a:rPr lang="en-US" sz="2000" b="0" dirty="0"/>
                            <a:t> and write down the result. Then add </a:t>
                          </a:r>
                          <a14:m>
                            <m:oMath xmlns:m="http://schemas.openxmlformats.org/officeDocument/2006/math">
                              <m:r>
                                <a:rPr lang="en-US" sz="2000" b="0" i="1" smtClean="0">
                                  <a:latin typeface="Cambria Math" panose="02040503050406030204" pitchFamily="18" charset="0"/>
                                </a:rPr>
                                <m:t>11</m:t>
                              </m:r>
                              <m:r>
                                <a:rPr lang="en-US" sz="2000" b="0" i="1" smtClean="0">
                                  <a:latin typeface="Cambria Math" panose="02040503050406030204" pitchFamily="18" charset="0"/>
                                </a:rPr>
                                <m:t>+(−</m:t>
                              </m:r>
                              <m:r>
                                <a:rPr lang="en-US" sz="2000" b="0" i="1" smtClean="0">
                                  <a:latin typeface="Cambria Math" panose="02040503050406030204" pitchFamily="18" charset="0"/>
                                </a:rPr>
                                <m:t>10</m:t>
                              </m:r>
                              <m:r>
                                <a:rPr lang="en-US" sz="2000" b="0" i="1" smtClean="0">
                                  <a:latin typeface="Cambria Math" panose="02040503050406030204" pitchFamily="18" charset="0"/>
                                </a:rPr>
                                <m:t>)</m:t>
                              </m:r>
                            </m:oMath>
                          </a14:m>
                          <a:r>
                            <a:rPr lang="en-US" sz="2000" b="0" dirty="0"/>
                            <a:t> to get </a:t>
                          </a:r>
                          <a14:m>
                            <m:oMath xmlns:m="http://schemas.openxmlformats.org/officeDocument/2006/math">
                              <m:r>
                                <a:rPr lang="en-US" sz="2000" b="0" i="1" smtClean="0">
                                  <a:latin typeface="Cambria Math" panose="02040503050406030204" pitchFamily="18" charset="0"/>
                                </a:rPr>
                                <m:t>1</m:t>
                              </m:r>
                            </m:oMath>
                          </a14:m>
                          <a:r>
                            <a:rPr lang="en-US" sz="2000" b="0" dirty="0"/>
                            <a:t>, the next coefficient.</a:t>
                          </a:r>
                          <a:endParaRPr sz="2000" b="0" dirty="0"/>
                        </a:p>
                      </a:txBody>
                      <a:tcPr/>
                    </a:tc>
                    <a:extLst>
                      <a:ext uri="{0D108BD9-81ED-4DB2-BD59-A6C34878D82A}">
                        <a16:rowId xmlns:a16="http://schemas.microsoft.com/office/drawing/2014/main" val="10000"/>
                      </a:ext>
                    </a:extLst>
                  </a:tr>
                </a:tbl>
              </a:graphicData>
            </a:graphic>
          </p:graphicFrame>
        </mc:Choice>
        <mc:Fallback>
          <p:graphicFrame>
            <p:nvGraphicFramePr>
              <p:cNvPr id="5" name="Table Placeholder 2">
                <a:extLst>
                  <a:ext uri="{FF2B5EF4-FFF2-40B4-BE49-F238E27FC236}">
                    <a16:creationId xmlns:a16="http://schemas.microsoft.com/office/drawing/2014/main" id="{AF28EDDD-FEAD-4BD3-AB5E-4371F7044977}"/>
                  </a:ext>
                </a:extLst>
              </p:cNvPr>
              <p:cNvGraphicFramePr>
                <a:graphicFrameLocks/>
              </p:cNvGraphicFramePr>
              <p:nvPr>
                <p:extLst>
                  <p:ext uri="{D42A27DB-BD31-4B8C-83A1-F6EECF244321}">
                    <p14:modId xmlns:p14="http://schemas.microsoft.com/office/powerpoint/2010/main" val="3068539245"/>
                  </p:ext>
                </p:extLst>
              </p:nvPr>
            </p:nvGraphicFramePr>
            <p:xfrm>
              <a:off x="911352" y="3033776"/>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1310640">
                    <a:tc>
                      <a:txBody>
                        <a:bodyPr/>
                        <a:lstStyle/>
                        <a:p>
                          <a:endParaRPr lang="en-US"/>
                        </a:p>
                      </a:txBody>
                      <a:tcPr anchor="ctr">
                        <a:blipFill>
                          <a:blip r:embed="rId3"/>
                          <a:stretch>
                            <a:fillRect t="-2315" r="-85465" b="-8333"/>
                          </a:stretch>
                        </a:blipFill>
                      </a:tcPr>
                    </a:tc>
                    <a:tc>
                      <a:txBody>
                        <a:bodyPr/>
                        <a:lstStyle/>
                        <a:p>
                          <a:endParaRPr lang="en-US"/>
                        </a:p>
                      </a:txBody>
                      <a:tcPr>
                        <a:blipFill>
                          <a:blip r:embed="rId3"/>
                          <a:stretch>
                            <a:fillRect l="-117007" t="-2315" b="-8333"/>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3048000"/>
                <a:ext cx="8229600" cy="2033954"/>
              </a:xfrm>
            </p:spPr>
            <p:txBody>
              <a:bodyPr>
                <a:normAutofit/>
              </a:bodyPr>
              <a:lstStyle/>
              <a:p>
                <a:pPr>
                  <a:defRPr sz="2800"/>
                </a:pPr>
                <a:r>
                  <a:rPr lang="en-US" dirty="0"/>
                  <a:t>​</a:t>
                </a:r>
                <a:r>
                  <a:rPr lang="en-US" sz="2800" dirty="0"/>
                  <a:t>Because the remainder is </a:t>
                </a:r>
                <a:r>
                  <a:rPr lang="en-US" sz="2800" dirty="0">
                    <a:latin typeface="Cambria Math"/>
                  </a:rPr>
                  <a:t>0</a:t>
                </a:r>
                <a:r>
                  <a:rPr lang="en-US" sz="2800" dirty="0"/>
                  <a:t>, we know that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=5</m:t>
                    </m:r>
                  </m:oMath>
                </a14:m>
                <a:r>
                  <a:rPr lang="en-US" sz="2800" dirty="0"/>
                  <a:t> is a zero of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With this information, we can factor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b="0" i="1" smtClean="0">
                            <a:latin typeface="Cambria Math" panose="02040503050406030204" pitchFamily="18" charset="0"/>
                          </a:rPr>
                          <m:t>𝑥</m:t>
                        </m:r>
                      </m:e>
                    </m:d>
                  </m:oMath>
                </a14:m>
                <a:r>
                  <a:rPr lang="ar-AE" sz="2800" dirty="0"/>
                  <a:t> </a:t>
                </a:r>
                <a:r>
                  <a:rPr lang="en-US" sz="2800" dirty="0"/>
                  <a:t>as follows.</a:t>
                </a:r>
              </a:p>
              <a:p>
                <a:pPr algn="ctr">
                  <a:defRPr sz="2800"/>
                </a:pPr>
                <a:r>
                  <a:rPr lang="en-US" sz="2400" dirty="0"/>
                  <a:t>​ </a:t>
                </a:r>
                <a14:m>
                  <m:oMath xmlns:m="http://schemas.openxmlformats.org/officeDocument/2006/math">
                    <m:r>
                      <a:rPr lang="en-US" sz="2500">
                        <a:latin typeface="Cambria Math" panose="02040503050406030204" pitchFamily="18" charset="0"/>
                      </a:rPr>
                      <m:t>−</m:t>
                    </m:r>
                    <m:r>
                      <a:rPr lang="en-US"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4</m:t>
                        </m:r>
                      </m:sup>
                    </m:sSup>
                    <m:r>
                      <a:rPr lang="ar-AE" sz="2500">
                        <a:latin typeface="Cambria Math" panose="02040503050406030204" pitchFamily="18" charset="0"/>
                      </a:rPr>
                      <m:t>+</m:t>
                    </m:r>
                    <m:r>
                      <a:rPr lang="ar-AE" sz="2500">
                        <a:latin typeface="Cambria Math" panose="02040503050406030204" pitchFamily="18" charset="0"/>
                      </a:rPr>
                      <m:t>11</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r>
                      <a:rPr lang="ar-AE" sz="2500">
                        <a:latin typeface="Cambria Math" panose="02040503050406030204" pitchFamily="18" charset="0"/>
                      </a:rPr>
                      <m:t>5</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3</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15</m:t>
                    </m:r>
                    <m:r>
                      <a:rPr lang="ar-AE" sz="2500">
                        <a:latin typeface="Cambria Math" panose="02040503050406030204" pitchFamily="18" charset="0"/>
                      </a:rPr>
                      <m:t>=</m:t>
                    </m:r>
                    <m:d>
                      <m:dPr>
                        <m:ctrlPr>
                          <a:rPr lang="ar-AE" sz="2500" i="1">
                            <a:latin typeface="Cambria Math" panose="02040503050406030204" pitchFamily="18" charset="0"/>
                          </a:rPr>
                        </m:ctrlPr>
                      </m:dPr>
                      <m:e>
                        <m:r>
                          <a:rPr lang="ar-AE" sz="2500">
                            <a:latin typeface="Cambria Math" panose="02040503050406030204" pitchFamily="18" charset="0"/>
                          </a:rPr>
                          <m:t>−</m:t>
                        </m:r>
                        <m:r>
                          <a:rPr lang="ar-AE"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3</m:t>
                        </m:r>
                      </m:e>
                    </m:d>
                    <m:d>
                      <m:dPr>
                        <m:ctrlPr>
                          <a:rPr lang="ar-AE" sz="2500" i="1">
                            <a:latin typeface="Cambria Math" panose="02040503050406030204" pitchFamily="18" charset="0"/>
                          </a:rPr>
                        </m:ctrlPr>
                      </m:dPr>
                      <m:e>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5</m:t>
                        </m:r>
                      </m:e>
                    </m:d>
                  </m:oMath>
                </a14:m>
                <a:endParaRPr sz="25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3048000"/>
                <a:ext cx="8229600" cy="2033954"/>
              </a:xfrm>
              <a:blipFill>
                <a:blip r:embed="rId2"/>
                <a:stretch>
                  <a:fillRect l="-1481" t="-3593" r="-14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5B9CB930-925F-4F0E-946A-32A0B792D70F}"/>
                  </a:ext>
                </a:extLst>
              </p:cNvPr>
              <p:cNvGraphicFramePr>
                <a:graphicFrameLocks noGrp="1"/>
              </p:cNvGraphicFramePr>
              <p:nvPr>
                <p:extLst>
                  <p:ext uri="{D42A27DB-BD31-4B8C-83A1-F6EECF244321}">
                    <p14:modId xmlns:p14="http://schemas.microsoft.com/office/powerpoint/2010/main" val="496564843"/>
                  </p:ext>
                </p:extLst>
              </p:nvPr>
            </p:nvGraphicFramePr>
            <p:xfrm>
              <a:off x="455295" y="12954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433705">
                    <a:tc>
                      <a:txBody>
                        <a:bodyPr/>
                        <a:lstStyle/>
                        <a:p>
                          <a:pPr marL="0" marR="0" algn="l">
                            <a:lnSpc>
                              <a:spcPct val="107000"/>
                            </a:lnSpc>
                            <a:spcBef>
                              <a:spcPts val="0"/>
                            </a:spcBef>
                            <a:spcAft>
                              <a:spcPts val="800"/>
                            </a:spcAft>
                          </a:pPr>
                          <a14:m>
                            <m:oMathPara xmlns:m="http://schemas.openxmlformats.org/officeDocument/2006/math">
                              <m:oMathParaPr>
                                <m:jc m:val="left"/>
                              </m:oMathParaPr>
                              <m:oMath xmlns:m="http://schemas.openxmlformats.org/officeDocument/2006/math">
                                <m:bar>
                                  <m:barPr>
                                    <m:ctrlPr>
                                      <a:rPr lang="en-US" sz="2400" i="1" smtClean="0">
                                        <a:effectLst/>
                                        <a:latin typeface="Cambria Math" panose="02040503050406030204" pitchFamily="18" charset="0"/>
                                      </a:rPr>
                                    </m:ctrlPr>
                                  </m:barPr>
                                  <m:e>
                                    <m:m>
                                      <m:mPr>
                                        <m:mcs>
                                          <m:mc>
                                            <m:mcPr>
                                              <m:count m:val="6"/>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a:effectLst/>
                                                  <a:latin typeface="Cambria Math" panose="02040503050406030204" pitchFamily="18" charset="0"/>
                                                </a:rPr>
                                                <m:t>5</m:t>
                                              </m:r>
                                            </m:e>
                                          </m:borderBox>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2</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5</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15</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5</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15</m:t>
                                          </m:r>
                                        </m:e>
                                      </m:mr>
                                    </m:m>
                                  </m:e>
                                </m:bar>
                              </m:oMath>
                            </m:oMathPara>
                          </a14:m>
                          <a:endParaRPr lang="en-US" sz="2400" dirty="0">
                            <a:effectLst/>
                          </a:endParaRPr>
                        </a:p>
                        <a:p>
                          <a:pPr marL="0" marR="0" algn="l">
                            <a:lnSpc>
                              <a:spcPct val="107000"/>
                            </a:lnSpc>
                            <a:spcBef>
                              <a:spcPts val="0"/>
                            </a:spcBef>
                            <a:spcAft>
                              <a:spcPts val="800"/>
                            </a:spcAft>
                          </a:pPr>
                          <a:r>
                            <a:rPr lang="en-US" sz="2400" dirty="0">
                              <a:effectLst/>
                            </a:rPr>
                            <a:t> </a:t>
                          </a:r>
                          <a14:m>
                            <m:oMath xmlns:m="http://schemas.openxmlformats.org/officeDocument/2006/math">
                              <m:m>
                                <m:mPr>
                                  <m:mcs>
                                    <m:mc>
                                      <m:mcPr>
                                        <m:count m:val="6"/>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m:t>
                                    </m:r>
                                    <m:r>
                                      <a:rPr lang="en-US" sz="2400" b="0" i="0" smtClean="0">
                                        <a:effectLst/>
                                        <a:latin typeface="Cambria Math" panose="02040503050406030204" pitchFamily="18" charset="0"/>
                                      </a:rPr>
                                      <m:t>2</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mr>
                              </m:m>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Continue the process, showing products and quotient coefficients. The last is the remainder of </a:t>
                          </a: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06054614"/>
                      </a:ext>
                    </a:extLst>
                  </a:tr>
                </a:tbl>
              </a:graphicData>
            </a:graphic>
          </p:graphicFrame>
        </mc:Choice>
        <mc:Fallback>
          <p:graphicFrame>
            <p:nvGraphicFramePr>
              <p:cNvPr id="5" name="Table 4">
                <a:extLst>
                  <a:ext uri="{FF2B5EF4-FFF2-40B4-BE49-F238E27FC236}">
                    <a16:creationId xmlns:a16="http://schemas.microsoft.com/office/drawing/2014/main" id="{5B9CB930-925F-4F0E-946A-32A0B792D70F}"/>
                  </a:ext>
                </a:extLst>
              </p:cNvPr>
              <p:cNvGraphicFramePr>
                <a:graphicFrameLocks noGrp="1"/>
              </p:cNvGraphicFramePr>
              <p:nvPr>
                <p:extLst>
                  <p:ext uri="{D42A27DB-BD31-4B8C-83A1-F6EECF244321}">
                    <p14:modId xmlns:p14="http://schemas.microsoft.com/office/powerpoint/2010/main" val="496564843"/>
                  </p:ext>
                </p:extLst>
              </p:nvPr>
            </p:nvGraphicFramePr>
            <p:xfrm>
              <a:off x="455295" y="12954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1380744">
                    <a:tc>
                      <a:txBody>
                        <a:bodyPr/>
                        <a:lstStyle/>
                        <a:p>
                          <a:endParaRPr lang="en-US"/>
                        </a:p>
                      </a:txBody>
                      <a:tcPr anchor="ctr">
                        <a:blipFill>
                          <a:blip r:embed="rId3"/>
                          <a:stretch>
                            <a:fillRect t="-1762" r="-76501" b="-7930"/>
                          </a:stretch>
                        </a:blipFill>
                      </a:tcPr>
                    </a:tc>
                    <a:tc>
                      <a:txBody>
                        <a:bodyPr/>
                        <a:lstStyle/>
                        <a:p>
                          <a:endParaRPr lang="en-US"/>
                        </a:p>
                      </a:txBody>
                      <a:tcPr>
                        <a:blipFill>
                          <a:blip r:embed="rId3"/>
                          <a:stretch>
                            <a:fillRect l="-130717" t="-1762" b="-7930"/>
                          </a:stretch>
                        </a:blipFill>
                      </a:tcPr>
                    </a:tc>
                    <a:extLst>
                      <a:ext uri="{0D108BD9-81ED-4DB2-BD59-A6C34878D82A}">
                        <a16:rowId xmlns:a16="http://schemas.microsoft.com/office/drawing/2014/main" val="1206054614"/>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While placeholders for missing terms are useful in long division, they are </a:t>
            </a:r>
            <a:r>
              <a:rPr sz="2800" i="1" dirty="0"/>
              <a:t>necessary</a:t>
            </a:r>
            <a:r>
              <a:rPr sz="2800" dirty="0"/>
              <a:t> when doing synthetic division.</a:t>
            </a:r>
          </a:p>
          <a:p>
            <a:r>
              <a:rPr dirty="0"/>
              <a:t>​</a:t>
            </a: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64BD664B-D14E-416E-A38B-BAAE6951D153}"/>
                  </a:ext>
                </a:extLst>
              </p:cNvPr>
              <p:cNvGraphicFramePr>
                <a:graphicFrameLocks noGrp="1"/>
              </p:cNvGraphicFramePr>
              <p:nvPr>
                <p:extLst>
                  <p:ext uri="{D42A27DB-BD31-4B8C-83A1-F6EECF244321}">
                    <p14:modId xmlns:p14="http://schemas.microsoft.com/office/powerpoint/2010/main" val="3763533283"/>
                  </p:ext>
                </p:extLst>
              </p:nvPr>
            </p:nvGraphicFramePr>
            <p:xfrm>
              <a:off x="954024" y="2404745"/>
              <a:ext cx="7923213" cy="1734249"/>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smtClean="0">
                                                  <a:effectLst/>
                                                  <a:latin typeface="Cambria Math" panose="02040503050406030204" pitchFamily="18" charset="0"/>
                                                </a:rPr>
                                              </m:ctrlPr>
                                            </m:borderBoxPr>
                                            <m:e>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3</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nchor="ctr"/>
                    </a:tc>
                    <a:tc rowSpan="2">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Set up the synthetic division, including placeholders for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6</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val="406234750"/>
                      </a:ext>
                    </a:extLst>
                  </a:tr>
                  <a:tr h="370840">
                    <a:tc>
                      <a:txBody>
                        <a:bodyPr/>
                        <a:lstStyle/>
                        <a:p>
                          <a:pPr marL="0" marR="0">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43088813"/>
                      </a:ext>
                    </a:extLst>
                  </a:tr>
                </a:tbl>
              </a:graphicData>
            </a:graphic>
          </p:graphicFrame>
        </mc:Choice>
        <mc:Fallback>
          <p:graphicFrame>
            <p:nvGraphicFramePr>
              <p:cNvPr id="6" name="Table 5">
                <a:extLst>
                  <a:ext uri="{FF2B5EF4-FFF2-40B4-BE49-F238E27FC236}">
                    <a16:creationId xmlns:a16="http://schemas.microsoft.com/office/drawing/2014/main" id="{64BD664B-D14E-416E-A38B-BAAE6951D153}"/>
                  </a:ext>
                </a:extLst>
              </p:cNvPr>
              <p:cNvGraphicFramePr>
                <a:graphicFrameLocks noGrp="1"/>
              </p:cNvGraphicFramePr>
              <p:nvPr>
                <p:extLst>
                  <p:ext uri="{D42A27DB-BD31-4B8C-83A1-F6EECF244321}">
                    <p14:modId xmlns:p14="http://schemas.microsoft.com/office/powerpoint/2010/main" val="3763533283"/>
                  </p:ext>
                </p:extLst>
              </p:nvPr>
            </p:nvGraphicFramePr>
            <p:xfrm>
              <a:off x="954024" y="2404745"/>
              <a:ext cx="7923213" cy="1734249"/>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1299909">
                    <a:tc>
                      <a:txBody>
                        <a:bodyPr/>
                        <a:lstStyle/>
                        <a:p>
                          <a:endParaRPr lang="en-US"/>
                        </a:p>
                      </a:txBody>
                      <a:tcPr anchor="ctr">
                        <a:blipFill>
                          <a:blip r:embed="rId2"/>
                          <a:stretch>
                            <a:fillRect t="-1869" r="-40043" b="-33178"/>
                          </a:stretch>
                        </a:blipFill>
                      </a:tcPr>
                    </a:tc>
                    <a:tc rowSpan="2">
                      <a:txBody>
                        <a:bodyPr/>
                        <a:lstStyle/>
                        <a:p>
                          <a:endParaRPr lang="en-US"/>
                        </a:p>
                      </a:txBody>
                      <a:tcPr>
                        <a:blipFill>
                          <a:blip r:embed="rId2"/>
                          <a:stretch>
                            <a:fillRect l="-249731" t="-1404"/>
                          </a:stretch>
                        </a:blipFill>
                      </a:tcPr>
                    </a:tc>
                    <a:extLst>
                      <a:ext uri="{0D108BD9-81ED-4DB2-BD59-A6C34878D82A}">
                        <a16:rowId xmlns:a16="http://schemas.microsoft.com/office/drawing/2014/main" val="406234750"/>
                      </a:ext>
                    </a:extLst>
                  </a:tr>
                  <a:tr h="434340">
                    <a:tc>
                      <a:txBody>
                        <a:bodyPr/>
                        <a:lstStyle/>
                        <a:p>
                          <a:pPr marL="0" marR="0">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43088813"/>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endParaRPr lang="en-US" dirty="0"/>
              </a:p>
              <a:p>
                <a:pPr>
                  <a:defRPr sz="2800"/>
                </a:pPr>
                <a:endParaRPr lang="en-US" sz="2800" dirty="0"/>
              </a:p>
              <a:p>
                <a:pPr>
                  <a:defRPr sz="2800"/>
                </a:pPr>
                <a:endParaRPr lang="en-US" dirty="0"/>
              </a:p>
              <a:p>
                <a:pPr>
                  <a:defRPr sz="2800"/>
                </a:pPr>
                <a:endParaRPr lang="en-US" sz="2800" dirty="0"/>
              </a:p>
              <a:p>
                <a:pPr>
                  <a:defRPr sz="2800"/>
                </a:pPr>
                <a:r>
                  <a:rPr sz="2800" dirty="0"/>
                  <a:t>This time the remainder is not zero. This means that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3</m:t>
                    </m:r>
                  </m:oMath>
                </a14:m>
                <a:r>
                  <a:rPr sz="2800" dirty="0"/>
                  <a:t> is not a zero of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The Remainder Theorem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e>
                    </m:func>
                    <m:r>
                      <a:rPr>
                        <a:latin typeface="Cambria Math" panose="02040503050406030204" pitchFamily="18" charset="0"/>
                      </a:rPr>
                      <m:t>=−</m:t>
                    </m:r>
                    <m:r>
                      <a:rPr>
                        <a:latin typeface="Cambria Math" panose="02040503050406030204" pitchFamily="18" charset="0"/>
                      </a:rPr>
                      <m:t>4</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81913088-A58F-4E82-AFC7-C51F51ED2646}"/>
                  </a:ext>
                </a:extLst>
              </p:cNvPr>
              <p:cNvGraphicFramePr>
                <a:graphicFrameLocks noGrp="1"/>
              </p:cNvGraphicFramePr>
              <p:nvPr>
                <p:extLst>
                  <p:ext uri="{D42A27DB-BD31-4B8C-83A1-F6EECF244321}">
                    <p14:modId xmlns:p14="http://schemas.microsoft.com/office/powerpoint/2010/main" val="2761279336"/>
                  </p:ext>
                </p:extLst>
              </p:nvPr>
            </p:nvGraphicFramePr>
            <p:xfrm>
              <a:off x="557784" y="1295400"/>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4</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Choice>
        <mc:Fallback>
          <p:graphicFrame>
            <p:nvGraphicFramePr>
              <p:cNvPr id="5" name="Table 4">
                <a:extLst>
                  <a:ext uri="{FF2B5EF4-FFF2-40B4-BE49-F238E27FC236}">
                    <a16:creationId xmlns:a16="http://schemas.microsoft.com/office/drawing/2014/main" id="{81913088-A58F-4E82-AFC7-C51F51ED2646}"/>
                  </a:ext>
                </a:extLst>
              </p:cNvPr>
              <p:cNvGraphicFramePr>
                <a:graphicFrameLocks noGrp="1"/>
              </p:cNvGraphicFramePr>
              <p:nvPr>
                <p:extLst>
                  <p:ext uri="{D42A27DB-BD31-4B8C-83A1-F6EECF244321}">
                    <p14:modId xmlns:p14="http://schemas.microsoft.com/office/powerpoint/2010/main" val="2761279336"/>
                  </p:ext>
                </p:extLst>
              </p:nvPr>
            </p:nvGraphicFramePr>
            <p:xfrm>
              <a:off x="557784" y="1295400"/>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1343724">
                    <a:tc>
                      <a:txBody>
                        <a:bodyPr/>
                        <a:lstStyle/>
                        <a:p>
                          <a:endParaRPr lang="en-US"/>
                        </a:p>
                      </a:txBody>
                      <a:tcPr anchor="ctr">
                        <a:blipFill>
                          <a:blip r:embed="rId3"/>
                          <a:stretch>
                            <a:fillRect t="-1810" r="-35041"/>
                          </a:stretch>
                        </a:blipFill>
                      </a:tcP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Synthetic Division (with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Compute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5−2</m:t>
                            </m:r>
                            <m:r>
                              <a:rPr>
                                <a:latin typeface="Cambria Math" panose="02040503050406030204" pitchFamily="18" charset="0"/>
                              </a:rPr>
                              <m:t>𝑖</m:t>
                            </m:r>
                          </m:e>
                        </m:d>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𝑖</m:t>
                            </m:r>
                          </m:e>
                        </m:d>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𝑖</m:t>
                            </m:r>
                          </m:e>
                        </m:d>
                      </m:num>
                      <m:den>
                        <m:r>
                          <a:rPr>
                            <a:latin typeface="Cambria Math" panose="02040503050406030204" pitchFamily="18" charset="0"/>
                          </a:rPr>
                          <m:t>𝑥</m:t>
                        </m:r>
                        <m:r>
                          <a:rPr>
                            <a:latin typeface="Cambria Math" panose="02040503050406030204" pitchFamily="18" charset="0"/>
                          </a:rPr>
                          <m:t>−1+</m:t>
                        </m:r>
                        <m:r>
                          <a:rPr>
                            <a:latin typeface="Cambria Math" panose="02040503050406030204" pitchFamily="18" charset="0"/>
                          </a:rPr>
                          <m:t>𝑖</m:t>
                        </m:r>
                      </m:den>
                    </m:f>
                  </m:oMath>
                </a14:m>
                <a:r>
                  <a:rPr lang="en-US" dirty="0"/>
                  <a:t> using synthetic division</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Synthetic Division (with Complex Numbers)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r>
                  <a:rPr lang="en-US" dirty="0"/>
                  <a:t>Thus, the quotient is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𝑖</m:t>
                        </m:r>
                      </m:e>
                    </m:d>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oMath>
                </a14:m>
                <a:r>
                  <a:rPr lang="en-US" dirty="0"/>
                  <a:t>.</a:t>
                </a:r>
                <a:endParaRPr lang="en-US" b="0" i="0" dirty="0">
                  <a:solidFill>
                    <a:srgbClr val="191E3F"/>
                  </a:solidFill>
                  <a:effectLst/>
                  <a:latin typeface="Times" panose="02020603050405020304" pitchFamily="18"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3436646936"/>
                  </p:ext>
                </p:extLst>
              </p:nvPr>
            </p:nvGraphicFramePr>
            <p:xfrm>
              <a:off x="457200" y="1524000"/>
              <a:ext cx="8229600" cy="13106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Set up the synthetic division. The dividend has several complex coefficients.</a:t>
                          </a:r>
                          <a:endParaRPr sz="2000" b="0" dirty="0"/>
                        </a:p>
                      </a:txBody>
                      <a:tcPr/>
                    </a:tc>
                    <a:extLst>
                      <a:ext uri="{0D108BD9-81ED-4DB2-BD59-A6C34878D82A}">
                        <a16:rowId xmlns:a16="http://schemas.microsoft.com/office/drawing/2014/main" val="10000"/>
                      </a:ext>
                    </a:extLst>
                  </a:tr>
                </a:tbl>
              </a:graphicData>
            </a:graphic>
          </p:graphicFrame>
        </mc:Choice>
        <mc:Fallback>
          <p:graphicFrame>
            <p:nvGraphicFramePr>
              <p:cNvPr id="5" name="Table Placeholder 2">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3436646936"/>
                  </p:ext>
                </p:extLst>
              </p:nvPr>
            </p:nvGraphicFramePr>
            <p:xfrm>
              <a:off x="457200" y="1524000"/>
              <a:ext cx="8229600" cy="13106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10640">
                    <a:tc>
                      <a:txBody>
                        <a:bodyPr/>
                        <a:lstStyle/>
                        <a:p>
                          <a:endParaRPr lang="en-US"/>
                        </a:p>
                      </a:txBody>
                      <a:tcPr anchor="ctr">
                        <a:blipFill>
                          <a:blip r:embed="rId3"/>
                          <a:stretch>
                            <a:fillRect t="-2326" r="-50000" b="-8372"/>
                          </a:stretch>
                        </a:blipFill>
                      </a:tcPr>
                    </a:tc>
                    <a:tc>
                      <a:txBody>
                        <a:bodyPr/>
                        <a:lstStyle/>
                        <a:p>
                          <a:pPr algn="l">
                            <a:defRPr sz="1100"/>
                          </a:pPr>
                          <a:r>
                            <a:rPr lang="en-US" sz="2000" b="0" dirty="0"/>
                            <a:t>Set up the synthetic division. The dividend has several complex coefficients.</a:t>
                          </a:r>
                          <a:endParaRPr sz="2000" b="0" dirty="0"/>
                        </a:p>
                      </a:txBody>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7" name="Table Placeholder 2">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2194777083"/>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0</m:t>
                                      </m:r>
                                    </m:e>
                                  </m:mr>
                                </m:m>
                              </m:oMath>
                            </m:oMathPara>
                          </a14:m>
                          <a:endParaRPr sz="2200" b="0" dirty="0"/>
                        </a:p>
                      </a:txBody>
                      <a:tcPr anchor="ctr"/>
                    </a:tc>
                    <a:tc rowSpan="2">
                      <a:txBody>
                        <a:bodyPr/>
                        <a:lstStyle/>
                        <a:p>
                          <a:pPr algn="l">
                            <a:defRPr sz="1100"/>
                          </a:pPr>
                          <a:r>
                            <a:rPr lang="en-US" sz="2000" b="0" dirty="0"/>
                            <a:t>Throughout the division we need complex number arithmetic. </a:t>
                          </a:r>
                        </a:p>
                        <a:p>
                          <a:pPr algn="l">
                            <a:defRPr sz="1100"/>
                          </a:pPr>
                          <a:r>
                            <a:rPr lang="en-US" sz="2000" b="0" dirty="0"/>
                            <a:t>In particular, </a:t>
                          </a:r>
                        </a:p>
                        <a:p>
                          <a:pPr algn="l">
                            <a:defRPr sz="1100"/>
                          </a:pPr>
                          <a14:m>
                            <m:oMathPara xmlns:m="http://schemas.openxmlformats.org/officeDocument/2006/math">
                              <m:oMathParaPr>
                                <m:jc m:val="left"/>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𝑖</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𝑖</m:t>
                                    </m:r>
                                  </m:e>
                                </m:d>
                              </m:oMath>
                            </m:oMathPara>
                          </a14:m>
                          <a:endParaRPr lang="en-US" sz="2000" b="0" i="1" dirty="0">
                            <a:latin typeface="Cambria Math" panose="02040503050406030204" pitchFamily="18" charset="0"/>
                          </a:endParaRPr>
                        </a:p>
                        <a:p>
                          <a:pPr algn="l">
                            <a:defRPr sz="1100"/>
                          </a:pPr>
                          <a:r>
                            <a:rPr lang="en-US" sz="2000" b="0" i="0" dirty="0">
                              <a:solidFill>
                                <a:srgbClr val="191E3F"/>
                              </a:solidFill>
                              <a:effectLst/>
                              <a:latin typeface="+mn-lt"/>
                              <a:cs typeface="Times" panose="02020603050405020304" pitchFamily="18" charset="0"/>
                            </a:rPr>
                            <a:t>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3</m:t>
                              </m:r>
                              <m:r>
                                <a:rPr lang="en-US" sz="2000" b="0" i="1" smtClean="0">
                                  <a:latin typeface="Cambria Math" panose="02040503050406030204" pitchFamily="18" charset="0"/>
                                </a:rPr>
                                <m:t>−</m:t>
                              </m:r>
                              <m:r>
                                <a:rPr lang="en-US" sz="2000" b="0" i="1" smtClean="0">
                                  <a:latin typeface="Cambria Math" panose="02040503050406030204" pitchFamily="18" charset="0"/>
                                </a:rPr>
                                <m:t>𝑖</m:t>
                              </m:r>
                            </m:oMath>
                          </a14:m>
                          <a:r>
                            <a:rPr lang="en-US" sz="2000" b="0" dirty="0"/>
                            <a:t>.</a:t>
                          </a:r>
                          <a:endParaRPr sz="2000" b="0" dirty="0"/>
                        </a:p>
                      </a:txBody>
                      <a:tcPr/>
                    </a:tc>
                    <a:extLst>
                      <a:ext uri="{0D108BD9-81ED-4DB2-BD59-A6C34878D82A}">
                        <a16:rowId xmlns:a16="http://schemas.microsoft.com/office/drawing/2014/main" val="10000"/>
                      </a:ext>
                    </a:extLst>
                  </a:tr>
                  <a:tr h="370840">
                    <a:tc>
                      <a:txBody>
                        <a:bodyPr/>
                        <a:lstStyle/>
                        <a:p>
                          <a:pPr/>
                          <a:endParaRPr sz="2200" b="0" dirty="0"/>
                        </a:p>
                      </a:txBody>
                      <a:tcPr anchor="ctr"/>
                    </a:tc>
                    <a:tc vMerge="1">
                      <a:txBody>
                        <a:bodyPr/>
                        <a:lstStyle/>
                        <a:p>
                          <a:pPr algn="l">
                            <a:defRPr sz="1100"/>
                          </a:pPr>
                          <a:endParaRPr sz="2000" b="0" dirty="0"/>
                        </a:p>
                      </a:txBody>
                      <a:tcPr/>
                    </a:tc>
                    <a:extLst>
                      <a:ext uri="{0D108BD9-81ED-4DB2-BD59-A6C34878D82A}">
                        <a16:rowId xmlns:a16="http://schemas.microsoft.com/office/drawing/2014/main" val="2808297262"/>
                      </a:ext>
                    </a:extLst>
                  </a:tr>
                </a:tbl>
              </a:graphicData>
            </a:graphic>
          </p:graphicFrame>
        </mc:Choice>
        <mc:Fallback>
          <p:graphicFrame>
            <p:nvGraphicFramePr>
              <p:cNvPr id="7" name="Table Placeholder 2">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2194777083"/>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210437">
                    <a:tc>
                      <a:txBody>
                        <a:bodyPr/>
                        <a:lstStyle/>
                        <a:p>
                          <a:endParaRPr lang="en-US"/>
                        </a:p>
                      </a:txBody>
                      <a:tcPr anchor="ctr">
                        <a:blipFill>
                          <a:blip r:embed="rId4"/>
                          <a:stretch>
                            <a:fillRect t="-2513" r="-50000" b="-67337"/>
                          </a:stretch>
                        </a:blipFill>
                      </a:tcPr>
                    </a:tc>
                    <a:tc rowSpan="2">
                      <a:txBody>
                        <a:bodyPr/>
                        <a:lstStyle/>
                        <a:p>
                          <a:endParaRPr lang="en-US"/>
                        </a:p>
                      </a:txBody>
                      <a:tcPr>
                        <a:blipFill>
                          <a:blip r:embed="rId4"/>
                          <a:stretch>
                            <a:fillRect l="-200000" t="-1582" b="-5380"/>
                          </a:stretch>
                        </a:blipFill>
                      </a:tcPr>
                    </a:tc>
                    <a:extLst>
                      <a:ext uri="{0D108BD9-81ED-4DB2-BD59-A6C34878D82A}">
                        <a16:rowId xmlns:a16="http://schemas.microsoft.com/office/drawing/2014/main" val="10000"/>
                      </a:ext>
                    </a:extLst>
                  </a:tr>
                  <a:tr h="709803">
                    <a:tc>
                      <a:txBody>
                        <a:bodyPr/>
                        <a:lstStyle/>
                        <a:p>
                          <a:pPr/>
                          <a:endParaRPr sz="2200" b="0" dirty="0"/>
                        </a:p>
                      </a:txBody>
                      <a:tcPr anchor="ctr"/>
                    </a:tc>
                    <a:tc vMerge="1">
                      <a:txBody>
                        <a:bodyPr/>
                        <a:lstStyle/>
                        <a:p>
                          <a:pPr algn="l">
                            <a:defRPr sz="1100"/>
                          </a:pPr>
                          <a:endParaRPr sz="2000" b="0" dirty="0"/>
                        </a:p>
                      </a:txBody>
                      <a:tcPr/>
                    </a:tc>
                    <a:extLst>
                      <a:ext uri="{0D108BD9-81ED-4DB2-BD59-A6C34878D82A}">
                        <a16:rowId xmlns:a16="http://schemas.microsoft.com/office/drawing/2014/main" val="280829726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Constructing Polynomials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Construct a polynomial that has the given properties.</a:t>
                </a:r>
              </a:p>
              <a:p>
                <a:pPr marL="514350" indent="-514350">
                  <a:buFont typeface="+mj-lt"/>
                  <a:buAutoNum type="alphaLcPeriod"/>
                  <a:defRPr sz="2800"/>
                </a:pPr>
                <a:r>
                  <a:rPr lang="en-US" dirty="0"/>
                  <a:t>​</a:t>
                </a:r>
                <a:r>
                  <a:rPr lang="en-US" sz="2800" dirty="0"/>
                  <a:t>Third-degree, zeros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oMath>
                </a14:m>
                <a:r>
                  <a:rPr lang="en-US" sz="2800" dirty="0"/>
                  <a:t>, </a:t>
                </a:r>
                <a:r>
                  <a:rPr lang="en-US" sz="2800" dirty="0">
                    <a:latin typeface="Cambria Math"/>
                  </a:rPr>
                  <a:t>2</a:t>
                </a:r>
                <a:r>
                  <a:rPr lang="en-US" sz="2800" dirty="0"/>
                  <a:t>, and </a:t>
                </a:r>
                <a:r>
                  <a:rPr lang="en-US" sz="2800" dirty="0">
                    <a:latin typeface="Cambria Math"/>
                  </a:rPr>
                  <a:t>5</a:t>
                </a:r>
                <a:r>
                  <a:rPr lang="en-US" sz="2800" dirty="0"/>
                  <a:t>, and goes </a:t>
                </a:r>
                <a:br>
                  <a:rPr lang="en-US" sz="2800" dirty="0"/>
                </a:br>
                <a:r>
                  <a:rPr lang="en-US" sz="2800" dirty="0"/>
                  <a:t>to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m:t>
                    </m:r>
                  </m:oMath>
                </a14:m>
                <a:r>
                  <a:rPr lang="en-US" sz="2800" dirty="0"/>
                  <a:t> as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m:t>
                    </m:r>
                  </m:oMath>
                </a14:m>
                <a:r>
                  <a:rPr lang="en-US" sz="2800" dirty="0"/>
                  <a:t>.</a:t>
                </a:r>
              </a:p>
              <a:p>
                <a:pPr marL="514350" indent="-514350">
                  <a:buFont typeface="+mj-lt"/>
                  <a:buAutoNum type="alphaLcPeriod" startAt="2"/>
                  <a:defRPr sz="2800"/>
                </a:pPr>
                <a:r>
                  <a:rPr lang="en-US" dirty="0"/>
                  <a:t>​</a:t>
                </a:r>
                <a:r>
                  <a:rPr lang="en-US" sz="2800" dirty="0"/>
                  <a:t>Fourth-degree, zeros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5</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sz="2800" dirty="0"/>
                  <a:t>, </a:t>
                </a:r>
                <a:r>
                  <a:rPr lang="en-US" sz="2800" dirty="0">
                    <a:latin typeface="Cambria Math"/>
                  </a:rPr>
                  <a:t>1</a:t>
                </a:r>
                <a:r>
                  <a:rPr lang="en-US" sz="2800" dirty="0"/>
                  <a:t>, and </a:t>
                </a:r>
                <a:r>
                  <a:rPr lang="en-US" sz="2800" dirty="0">
                    <a:latin typeface="Cambria Math"/>
                  </a:rPr>
                  <a:t>3</a:t>
                </a:r>
                <a:r>
                  <a:rPr lang="en-US" sz="2800" dirty="0"/>
                  <a:t>, and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𝑦</m:t>
                    </m:r>
                  </m:oMath>
                </a14:m>
                <a:r>
                  <a:rPr lang="en-US" sz="2800" dirty="0"/>
                  <a:t>-intercept at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15</m:t>
                        </m:r>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When constructing polynomials from a set of factors, it is easier to keep the result in factored form until the last step. Often, it is fine to leave the polynomial in factored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Zeros and Linear Factors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The number </a:t>
                </a:r>
                <a14:m>
                  <m:oMath xmlns:m="http://schemas.openxmlformats.org/officeDocument/2006/math">
                    <m:r>
                      <a:rPr>
                        <a:latin typeface="Cambria Math" panose="02040503050406030204" pitchFamily="18" charset="0"/>
                      </a:rPr>
                      <m:t>𝑐</m:t>
                    </m:r>
                  </m:oMath>
                </a14:m>
                <a:r>
                  <a:rPr sz="2800" dirty="0"/>
                  <a:t> is a </a:t>
                </a:r>
                <a:r>
                  <a:rPr sz="2800" b="1" dirty="0"/>
                  <a:t>zero</a:t>
                </a:r>
                <a:r>
                  <a:rPr sz="2800" dirty="0"/>
                  <a:t> of a polynomial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if and only if the linear polynomial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factor of </a:t>
                </a:r>
                <a14:m>
                  <m:oMath xmlns:m="http://schemas.openxmlformats.org/officeDocument/2006/math">
                    <m:r>
                      <a:rPr>
                        <a:latin typeface="Cambria Math" panose="02040503050406030204" pitchFamily="18" charset="0"/>
                      </a:rPr>
                      <m:t>𝑝</m:t>
                    </m:r>
                  </m:oMath>
                </a14:m>
                <a:r>
                  <a:rPr sz="2800" dirty="0"/>
                  <a:t>. In this case,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oMath>
                </a14:m>
                <a:r>
                  <a:rPr sz="2800" dirty="0"/>
                  <a:t> for some quotient polynomial </a:t>
                </a:r>
                <a14:m>
                  <m:oMath xmlns:m="http://schemas.openxmlformats.org/officeDocument/2006/math">
                    <m:r>
                      <a:rPr>
                        <a:latin typeface="Cambria Math" panose="02040503050406030204" pitchFamily="18" charset="0"/>
                      </a:rPr>
                      <m:t>𝑞</m:t>
                    </m:r>
                  </m:oMath>
                </a14:m>
                <a:r>
                  <a:rPr sz="2800" dirty="0"/>
                  <a:t>. This also means that </a:t>
                </a:r>
                <a14:m>
                  <m:oMath xmlns:m="http://schemas.openxmlformats.org/officeDocument/2006/math">
                    <m:r>
                      <a:rPr>
                        <a:latin typeface="Cambria Math" panose="02040503050406030204" pitchFamily="18" charset="0"/>
                      </a:rPr>
                      <m:t>𝑐</m:t>
                    </m:r>
                  </m:oMath>
                </a14:m>
                <a:r>
                  <a:rPr sz="2800" dirty="0"/>
                  <a:t> is a solution of the polynomial equation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and if </a:t>
                </a:r>
                <a14:m>
                  <m:oMath xmlns:m="http://schemas.openxmlformats.org/officeDocument/2006/math">
                    <m:r>
                      <a:rPr>
                        <a:latin typeface="Cambria Math" panose="02040503050406030204" pitchFamily="18" charset="0"/>
                      </a:rPr>
                      <m:t>𝑝</m:t>
                    </m:r>
                  </m:oMath>
                </a14:m>
                <a:r>
                  <a:rPr sz="2800" dirty="0"/>
                  <a:t> is a polynomial with real coefficients and if </a:t>
                </a:r>
                <a14:m>
                  <m:oMath xmlns:m="http://schemas.openxmlformats.org/officeDocument/2006/math">
                    <m:r>
                      <a:rPr>
                        <a:latin typeface="Cambria Math" panose="02040503050406030204" pitchFamily="18" charset="0"/>
                      </a:rPr>
                      <m:t>𝑐</m:t>
                    </m:r>
                  </m:oMath>
                </a14:m>
                <a:r>
                  <a:rPr sz="2800" dirty="0"/>
                  <a:t> is a real number, then </a:t>
                </a:r>
                <a14:m>
                  <m:oMath xmlns:m="http://schemas.openxmlformats.org/officeDocument/2006/math">
                    <m:r>
                      <a:rPr>
                        <a:latin typeface="Cambria Math" panose="02040503050406030204" pitchFamily="18" charset="0"/>
                      </a:rPr>
                      <m:t>𝑐</m:t>
                    </m:r>
                  </m:oMath>
                </a14:m>
                <a:r>
                  <a:rPr sz="2800" dirty="0"/>
                  <a:t> is an </a:t>
                </a:r>
                <a14:m>
                  <m:oMath xmlns:m="http://schemas.openxmlformats.org/officeDocument/2006/math">
                    <m:r>
                      <a:rPr>
                        <a:latin typeface="Cambria Math" panose="02040503050406030204" pitchFamily="18" charset="0"/>
                      </a:rPr>
                      <m:t>𝑥</m:t>
                    </m:r>
                  </m:oMath>
                </a14:m>
                <a:r>
                  <a:rPr sz="2800" dirty="0"/>
                  <a:t>-intercept of </a:t>
                </a:r>
                <a14:m>
                  <m:oMath xmlns:m="http://schemas.openxmlformats.org/officeDocument/2006/math">
                    <m:r>
                      <a:rPr>
                        <a:latin typeface="Cambria Math" panose="02040503050406030204" pitchFamily="18" charset="0"/>
                      </a:rPr>
                      <m:t>𝑝</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845"/>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We need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to have zeros </a:t>
                </a:r>
                <a14:m>
                  <m:oMath xmlns:m="http://schemas.openxmlformats.org/officeDocument/2006/math">
                    <m:r>
                      <a:rPr>
                        <a:latin typeface="Cambria Math" panose="02040503050406030204" pitchFamily="18" charset="0"/>
                      </a:rPr>
                      <m:t>−</m:t>
                    </m:r>
                    <m:r>
                      <a:rPr>
                        <a:latin typeface="Cambria Math" panose="02040503050406030204" pitchFamily="18" charset="0"/>
                      </a:rPr>
                      <m:t>3</m:t>
                    </m:r>
                  </m:oMath>
                </a14:m>
                <a:r>
                  <a:rPr sz="2800" dirty="0"/>
                  <a:t>, </a:t>
                </a:r>
                <a:r>
                  <a:rPr sz="2800" dirty="0">
                    <a:latin typeface="Cambria Math"/>
                  </a:rPr>
                  <a:t>2</a:t>
                </a:r>
                <a:r>
                  <a:rPr sz="2800" dirty="0"/>
                  <a:t>,</a:t>
                </a:r>
                <a:r>
                  <a:rPr lang="en-US" sz="2800" dirty="0"/>
                  <a:t> and</a:t>
                </a:r>
                <a:r>
                  <a:rPr sz="2800" dirty="0"/>
                  <a:t> </a:t>
                </a:r>
                <a:r>
                  <a:rPr sz="2800" dirty="0">
                    <a:latin typeface="Cambria Math"/>
                  </a:rPr>
                  <a:t>5</a:t>
                </a:r>
                <a:r>
                  <a:rPr sz="2800" dirty="0"/>
                  <a:t>, so it must have linear factors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oMath>
                </a14:m>
                <a:r>
                  <a:rPr sz="2800" dirty="0"/>
                  <a:t>, and</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oMath>
                </a14:m>
                <a:r>
                  <a:rPr sz="2800" dirty="0"/>
                  <a:t>. Three linear factors gives us a third-degree polynomial, so there can be no more factors. Putting these together, we have the following</a:t>
                </a:r>
                <a:r>
                  <a:rPr lang="en-US" sz="2800" dirty="0"/>
                  <a:t>.</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oMath>
                </a14:m>
                <a:endParaRPr dirty="0"/>
              </a:p>
              <a:p>
                <a:pPr>
                  <a:defRPr sz="2800"/>
                </a:pPr>
                <a:r>
                  <a:rPr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8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But does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m:t>
                    </m:r>
                  </m:oMath>
                </a14:m>
                <a:r>
                  <a:rPr sz="2800" dirty="0"/>
                  <a:t>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oMath>
                </a14:m>
                <a:r>
                  <a:rPr sz="2800" dirty="0"/>
                  <a:t>? No, if we multiply out, the leading term of this polynomial would be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r>
                  <a:rPr sz="2800" dirty="0"/>
                  <a:t>, which has a positive leading coefficient. To fix this, we multiply the entire polynomial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lang="en-US" sz="2800" dirty="0"/>
                  <a:t>.</a:t>
                </a:r>
                <a:endParaRPr sz="2800" dirty="0"/>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11</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30</m:t>
                      </m:r>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extLst>
      <p:ext uri="{BB962C8B-B14F-4D97-AF65-F5344CB8AC3E}">
        <p14:creationId xmlns:p14="http://schemas.microsoft.com/office/powerpoint/2010/main" val="247346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Once again,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a product of linear factors, identified by the required zeros.</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oMath>
                </a14:m>
                <a:endParaRPr lang="ar-AE" dirty="0"/>
              </a:p>
              <a:p>
                <a:pPr marL="512064">
                  <a:defRPr sz="2800"/>
                </a:pPr>
                <a:r>
                  <a:rPr lang="ar-AE" dirty="0"/>
                  <a:t>​</a:t>
                </a:r>
                <a:r>
                  <a:rPr lang="en-US" sz="2800" dirty="0"/>
                  <a:t>Our second condition is that the </a:t>
                </a:r>
                <a14:m>
                  <m:oMath xmlns:m="http://schemas.openxmlformats.org/officeDocument/2006/math">
                    <m:r>
                      <a:rPr lang="en-US">
                        <a:latin typeface="Cambria Math" panose="02040503050406030204" pitchFamily="18" charset="0"/>
                      </a:rPr>
                      <m:t>𝑦</m:t>
                    </m:r>
                  </m:oMath>
                </a14:m>
                <a:r>
                  <a:rPr lang="en-US" sz="2800" dirty="0"/>
                  <a:t>-intercept must be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15</m:t>
                    </m:r>
                    <m:r>
                      <a:rPr lang="en-US">
                        <a:latin typeface="Cambria Math" panose="02040503050406030204" pitchFamily="18" charset="0"/>
                      </a:rPr>
                      <m:t>)</m:t>
                    </m:r>
                  </m:oMath>
                </a14:m>
                <a:r>
                  <a:rPr lang="en-US" sz="2800" dirty="0"/>
                  <a:t>. If we substitute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we see that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0</m:t>
                            </m:r>
                          </m:e>
                        </m:d>
                      </m:e>
                    </m:func>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30</m:t>
                    </m:r>
                  </m:oMath>
                </a14:m>
                <a:r>
                  <a:rPr lang="en-US" sz="2800" dirty="0"/>
                  <a:t>, so the </a:t>
                </a:r>
                <a14:m>
                  <m:oMath xmlns:m="http://schemas.openxmlformats.org/officeDocument/2006/math">
                    <m:r>
                      <a:rPr lang="en-US">
                        <a:latin typeface="Cambria Math" panose="02040503050406030204" pitchFamily="18" charset="0"/>
                      </a:rPr>
                      <m:t>𝑦</m:t>
                    </m:r>
                  </m:oMath>
                </a14:m>
                <a:r>
                  <a:rPr lang="en-US" sz="2800" dirty="0"/>
                  <a:t>-intercept is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30</m:t>
                    </m:r>
                    <m:r>
                      <a:rPr lang="en-US">
                        <a:latin typeface="Cambria Math" panose="02040503050406030204" pitchFamily="18" charset="0"/>
                      </a:rPr>
                      <m:t>)</m:t>
                    </m:r>
                  </m:oMath>
                </a14:m>
                <a:r>
                  <a:rPr lang="en-US" sz="2800" dirty="0"/>
                  <a:t>. To fix this, we might try subtracting </a:t>
                </a:r>
                <a:r>
                  <a:rPr lang="en-US" sz="2800" dirty="0">
                    <a:latin typeface="Cambria Math"/>
                  </a:rPr>
                  <a:t>15</a:t>
                </a:r>
                <a:r>
                  <a:rPr lang="en-US" sz="2800" dirty="0"/>
                  <a:t> from the polynomial.</a:t>
                </a:r>
              </a:p>
              <a:p>
                <a:pPr marL="512064" algn="ctr">
                  <a:defRPr sz="2800"/>
                </a:pPr>
                <a14:m>
                  <m:oMath xmlns:m="http://schemas.openxmlformats.org/officeDocument/2006/math">
                    <m:func>
                      <m:funcPr>
                        <m:ctrlPr>
                          <a:rPr lang="ar-AE" i="1" smtClean="0">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limUpp>
                      <m:limUppPr>
                        <m:ctrlPr>
                          <a:rPr lang="ar-AE" i="1">
                            <a:latin typeface="Cambria Math" panose="02040503050406030204" pitchFamily="18" charset="0"/>
                          </a:rPr>
                        </m:ctrlPr>
                      </m:limUppPr>
                      <m:e>
                        <m:r>
                          <a:rPr lang="ar-AE" i="1" smtClean="0">
                            <a:solidFill>
                              <a:schemeClr val="tx1"/>
                            </a:solidFill>
                            <a:latin typeface="Cambria Math" panose="02040503050406030204" pitchFamily="18" charset="0"/>
                          </a:rPr>
                          <m:t>=</m:t>
                        </m:r>
                      </m:e>
                      <m:lim>
                        <m:r>
                          <a:rPr lang="ar-AE" b="0" i="1" smtClean="0">
                            <a:latin typeface="Cambria Math" panose="02040503050406030204" pitchFamily="18" charset="0"/>
                          </a:rPr>
                          <m:t>?</m:t>
                        </m:r>
                      </m:lim>
                    </m:limUpp>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15</m:t>
                    </m:r>
                  </m:oMath>
                </a14:m>
                <a:r>
                  <a:rPr lang="en-US" sz="2800" dirty="0"/>
                  <a:t> </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But, we can not do this because it causes </a:t>
                </a:r>
                <a14:m>
                  <m:oMath xmlns:m="http://schemas.openxmlformats.org/officeDocument/2006/math">
                    <m:r>
                      <a:rPr>
                        <a:latin typeface="Cambria Math" panose="02040503050406030204" pitchFamily="18" charset="0"/>
                      </a:rPr>
                      <m:t>−5</m:t>
                    </m:r>
                  </m:oMath>
                </a14:m>
                <a:r>
                  <a:rPr sz="2800" dirty="0"/>
                  <a:t>, </a:t>
                </a:r>
                <a14:m>
                  <m:oMath xmlns:m="http://schemas.openxmlformats.org/officeDocument/2006/math">
                    <m:r>
                      <a:rPr>
                        <a:latin typeface="Cambria Math" panose="02040503050406030204" pitchFamily="18" charset="0"/>
                      </a:rPr>
                      <m:t>−2</m:t>
                    </m:r>
                  </m:oMath>
                </a14:m>
                <a:r>
                  <a:rPr sz="2800" dirty="0"/>
                  <a:t>, </a:t>
                </a:r>
                <a:r>
                  <a:rPr sz="2800" dirty="0">
                    <a:latin typeface="Cambria Math"/>
                  </a:rPr>
                  <a:t>1</a:t>
                </a:r>
                <a:r>
                  <a:rPr sz="2800" dirty="0"/>
                  <a:t> and </a:t>
                </a:r>
                <a:r>
                  <a:rPr sz="2800" dirty="0">
                    <a:latin typeface="Cambria Math"/>
                  </a:rPr>
                  <a:t>3</a:t>
                </a:r>
                <a:r>
                  <a:rPr sz="2800" dirty="0"/>
                  <a:t> to no longer be zeros! Instead, we multiply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19</m:t>
                          </m:r>
                        </m:num>
                        <m:den>
                          <m:r>
                            <a:rPr>
                              <a:latin typeface="Cambria Math" panose="02040503050406030204" pitchFamily="18" charset="0"/>
                            </a:rPr>
                            <m:t>2</m:t>
                          </m:r>
                        </m:den>
                      </m:f>
                      <m:r>
                        <a:rPr>
                          <a:latin typeface="Cambria Math" panose="02040503050406030204" pitchFamily="18" charset="0"/>
                        </a:rPr>
                        <m:t>𝑥</m:t>
                      </m:r>
                      <m:r>
                        <a:rPr>
                          <a:latin typeface="Cambria Math" panose="02040503050406030204" pitchFamily="18" charset="0"/>
                        </a:rPr>
                        <m:t>+15</m:t>
                      </m:r>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407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Remainder Theorem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If the polynomial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divided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the remainder is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𝑐</m:t>
                              </m:r>
                            </m:e>
                          </m:d>
                        </m:e>
                      </m:func>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Polynomial Long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the polynomial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24</m:t>
                    </m:r>
                  </m:oMath>
                </a14:m>
                <a:r>
                  <a:rPr sz="2800"/>
                  <a:t> by the polynomial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Long Division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6" name="Picture 5">
            <a:extLst>
              <a:ext uri="{FF2B5EF4-FFF2-40B4-BE49-F238E27FC236}">
                <a16:creationId xmlns:a16="http://schemas.microsoft.com/office/drawing/2014/main" id="{10FFEBE7-12F4-49F2-93BA-61BF3698819F}"/>
              </a:ext>
            </a:extLst>
          </p:cNvPr>
          <p:cNvPicPr>
            <a:picLocks noChangeAspect="1"/>
          </p:cNvPicPr>
          <p:nvPr/>
        </p:nvPicPr>
        <p:blipFill rotWithShape="1">
          <a:blip r:embed="rId2"/>
          <a:srcRect t="3560" r="3089" b="2226"/>
          <a:stretch/>
        </p:blipFill>
        <p:spPr>
          <a:xfrm>
            <a:off x="478480" y="1752600"/>
            <a:ext cx="8187041" cy="31189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5E2A1-87D4-4F91-B6C3-568D312D1C76}"/>
              </a:ext>
            </a:extLst>
          </p:cNvPr>
          <p:cNvPicPr>
            <a:picLocks noChangeAspect="1"/>
          </p:cNvPicPr>
          <p:nvPr/>
        </p:nvPicPr>
        <p:blipFill>
          <a:blip r:embed="rId2"/>
          <a:stretch>
            <a:fillRect/>
          </a:stretch>
        </p:blipFill>
        <p:spPr>
          <a:xfrm>
            <a:off x="394096" y="1029287"/>
            <a:ext cx="8355809" cy="4651428"/>
          </a:xfrm>
          <a:prstGeom prst="rect">
            <a:avLst/>
          </a:prstGeom>
        </p:spPr>
      </p:pic>
      <p:sp>
        <p:nvSpPr>
          <p:cNvPr id="2" name="Title 1"/>
          <p:cNvSpPr>
            <a:spLocks noGrp="1"/>
          </p:cNvSpPr>
          <p:nvPr>
            <p:ph type="title"/>
          </p:nvPr>
        </p:nvSpPr>
        <p:spPr/>
        <p:txBody>
          <a:bodyPr>
            <a:normAutofit/>
          </a:bodyPr>
          <a:lstStyle/>
          <a:p>
            <a:pPr>
              <a:defRPr sz="3200"/>
            </a:pPr>
            <a:r>
              <a:t>Example 1: Polynomial Long Division (cont.)</a:t>
            </a:r>
          </a:p>
        </p:txBody>
      </p:sp>
      <p:sp>
        <p:nvSpPr>
          <p:cNvPr id="3" name="Text Placeholder 2"/>
          <p:cNvSpPr>
            <a:spLocks noGrp="1"/>
          </p:cNvSpPr>
          <p:nvPr>
            <p:ph type="body" sz="quarter" idx="10"/>
          </p:nvPr>
        </p:nvSpPr>
        <p:spPr/>
        <p:txBody>
          <a:bodyPr>
            <a:normAutofit/>
          </a:bodyPr>
          <a:lstStyle/>
          <a:p>
            <a:r>
              <a:rPr lang="en-US" sz="2800" b="1" dirty="0"/>
              <a:t> </a:t>
            </a:r>
            <a:endParaRPr sz="2800" b="1" dirty="0"/>
          </a:p>
        </p:txBody>
      </p:sp>
    </p:spTree>
    <p:extLst>
      <p:ext uri="{BB962C8B-B14F-4D97-AF65-F5344CB8AC3E}">
        <p14:creationId xmlns:p14="http://schemas.microsoft.com/office/powerpoint/2010/main" val="400805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Long Division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quotient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a:t> with a remainder of </a:t>
                </a:r>
                <a:r>
                  <a:rPr sz="2800">
                    <a:latin typeface="Cambria Math"/>
                  </a:rPr>
                  <a:t>0</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Polynomial Long Division</a:t>
            </a:r>
          </a:p>
        </p:txBody>
      </p:sp>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pPr algn="ctr"/>
            <a:r>
              <a:rPr lang="en-US" b="1" dirty="0"/>
              <a:t>Procedure</a:t>
            </a:r>
          </a:p>
          <a:p>
            <a:r>
              <a:rPr lang="en-US" b="1" dirty="0"/>
              <a:t>Step 1: </a:t>
            </a:r>
            <a:r>
              <a:rPr lang="en-US" dirty="0"/>
              <a:t>Arrange the terms of each polynomial in descending order.</a:t>
            </a:r>
          </a:p>
          <a:p>
            <a:r>
              <a:rPr lang="en-US" b="1" dirty="0"/>
              <a:t>Step 2: </a:t>
            </a:r>
            <a:r>
              <a:rPr lang="en-US" dirty="0"/>
              <a:t>Divide the first term in the dividend by the first term in the divisor. This gives the first term of the quotient.</a:t>
            </a:r>
          </a:p>
          <a:p>
            <a:r>
              <a:rPr lang="en-US" b="1" dirty="0"/>
              <a:t>Step 3: </a:t>
            </a:r>
            <a:r>
              <a:rPr lang="en-US" dirty="0"/>
              <a:t>Multiply the entire divisor by the result (the first term of the quotient) and write this beneath the dividend so that like terms line up.</a:t>
            </a:r>
          </a:p>
        </p:txBody>
      </p:sp>
    </p:spTree>
    <p:extLst>
      <p:ext uri="{BB962C8B-B14F-4D97-AF65-F5344CB8AC3E}">
        <p14:creationId xmlns:p14="http://schemas.microsoft.com/office/powerpoint/2010/main" val="321454555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1689</Words>
  <Application>Microsoft Office PowerPoint</Application>
  <PresentationFormat>On-screen Show (4:3)</PresentationFormat>
  <Paragraphs>139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Cambria Math</vt:lpstr>
      <vt:lpstr>Courier New</vt:lpstr>
      <vt:lpstr>Calibri</vt:lpstr>
      <vt:lpstr>Arial</vt:lpstr>
      <vt:lpstr>Times</vt:lpstr>
      <vt:lpstr>Office Theme</vt:lpstr>
      <vt:lpstr>Section 6.2</vt:lpstr>
      <vt:lpstr>The Division Algorithm</vt:lpstr>
      <vt:lpstr>Zeros and Linear Factors</vt:lpstr>
      <vt:lpstr>The Remainder Theorem</vt:lpstr>
      <vt:lpstr>Example 1: Polynomial Long Division</vt:lpstr>
      <vt:lpstr>Example 1: Polynomial Long Division (cont.)</vt:lpstr>
      <vt:lpstr>Example 1: Polynomial Long Division (cont.)</vt:lpstr>
      <vt:lpstr>Example 1: Polynomial Long Division (cont.)</vt:lpstr>
      <vt:lpstr>Polynomial Long Division</vt:lpstr>
      <vt:lpstr>Polynomial Long Division (cont.)</vt:lpstr>
      <vt:lpstr>Example 2: Polynomial Long Division</vt:lpstr>
      <vt:lpstr>Example 2: Polynomial Long Division (cont.)</vt:lpstr>
      <vt:lpstr>Example 2: Polynomial Long Division (cont.)</vt:lpstr>
      <vt:lpstr>CAUTION!</vt:lpstr>
      <vt:lpstr>Example 3: Polynomial Long Division with Complex Numbers</vt:lpstr>
      <vt:lpstr>Example 3: Polynomial Long Division with Complex Numbers (cont.)</vt:lpstr>
      <vt:lpstr>Example 3: Polynomial Long Division with Complex Numbers (cont.)</vt:lpstr>
      <vt:lpstr>Synthetic Division</vt:lpstr>
      <vt:lpstr>Synthetic Division (cont.)</vt:lpstr>
      <vt:lpstr>Example 4: Synthetic Division</vt:lpstr>
      <vt:lpstr>Note:</vt:lpstr>
      <vt:lpstr>Example 4: Synthetic Division (cont.)</vt:lpstr>
      <vt:lpstr>Example 4: Synthetic Division (cont.)</vt:lpstr>
      <vt:lpstr>Example 4: Synthetic Division (cont.)</vt:lpstr>
      <vt:lpstr>Example 4: Synthetic Division (cont.)</vt:lpstr>
      <vt:lpstr>Example 5: Synthetic Division (with Complex Numbers)</vt:lpstr>
      <vt:lpstr>Example 5: Synthetic Division (with Complex Numbers) (cont.)</vt:lpstr>
      <vt:lpstr>Example 6: Constructing Polynomials</vt:lpstr>
      <vt:lpstr>Note:</vt:lpstr>
      <vt:lpstr>Example 6: Constructing Polynomials (cont.)</vt:lpstr>
      <vt:lpstr>Example 6: Constructing Polynomials (cont.)</vt:lpstr>
      <vt:lpstr>Example 6: Constructing Polynomials (cont.)</vt:lpstr>
      <vt:lpstr>Example 6: Constructing Polynomials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144</cp:revision>
  <dcterms:created xsi:type="dcterms:W3CDTF">2013-04-26T14:43:13Z</dcterms:created>
  <dcterms:modified xsi:type="dcterms:W3CDTF">2020-07-29T15:17:03Z</dcterms:modified>
</cp:coreProperties>
</file>