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5" r:id="rId15"/>
    <p:sldId id="279" r:id="rId16"/>
    <p:sldId id="271" r:id="rId17"/>
    <p:sldId id="272" r:id="rId18"/>
    <p:sldId id="278" r:id="rId19"/>
    <p:sldId id="28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4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6" autoAdjust="0"/>
    <p:restoredTop sz="94660"/>
  </p:normalViewPr>
  <p:slideViewPr>
    <p:cSldViewPr>
      <p:cViewPr varScale="1">
        <p:scale>
          <a:sx n="97" d="100"/>
          <a:sy n="97" d="100"/>
        </p:scale>
        <p:origin x="21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Fundamental Theorem of Algebra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6</a:t>
            </a:r>
            <a:r>
              <a:t>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Polynomial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1D47B-17F1-43AB-836B-9C7C8C4525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1066800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047DBB-7189-45FE-A242-4BA6D8442A70}"/>
              </a:ext>
            </a:extLst>
          </p:cNvPr>
          <p:cNvSpPr txBox="1"/>
          <p:nvPr/>
        </p:nvSpPr>
        <p:spPr>
          <a:xfrm>
            <a:off x="534558" y="5523978"/>
            <a:ext cx="39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EA7AA98-3D03-4C2C-85D9-C1BF4196F6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6800" y="1320452"/>
                <a:ext cx="4191000" cy="419100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Note the extreme difference in the scales of the two axes.</a:t>
                </a:r>
              </a:p>
              <a:p>
                <a:pPr marL="0" indent="0">
                  <a:buNone/>
                  <a:defRPr sz="2800"/>
                </a:pPr>
                <a:r>
                  <a:rPr lang="en-US" sz="2800" dirty="0"/>
                  <a:t>To fill in portions of the graph between zeros accurately, we must still compute a few values of the function. For instance,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2800" dirty="0"/>
                  <a:t>. This also gives us a way to double-check our analysis of the behavior on either side of a zero.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EA7AA98-3D03-4C2C-85D9-C1BF4196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20452"/>
                <a:ext cx="4191000" cy="4191000"/>
              </a:xfrm>
              <a:prstGeom prst="rect">
                <a:avLst/>
              </a:prstGeom>
              <a:blipFill>
                <a:blip r:embed="rId4"/>
                <a:stretch>
                  <a:fillRect l="-2616" t="-2329" r="-2907" b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Conjugate Roots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be a polynomial with only real coefficients. If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 is a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then so is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. In terms of the linear factors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this means that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</m:oMath>
                </a14:m>
                <a:r>
                  <a:rPr sz="2800" dirty="0"/>
                  <a:t> is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then so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Factoring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of the polynomial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625</m:t>
                    </m:r>
                  </m:oMath>
                </a14:m>
                <a:r>
                  <a:rPr sz="2800" dirty="0"/>
                  <a:t>, factor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completely.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Factoring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By the Conjugate Roots Theorem,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4−3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4+3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as well.</a:t>
                </a:r>
              </a:p>
              <a:p>
                <a:r>
                  <a:rPr sz="2800" dirty="0"/>
                  <a:t>This gives us two ways to proceed: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could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then divide the result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(most efficiently done with synthetic division).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Or, we could multiply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their product (using polynomial long division).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Factoring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In either case, we will be left with a quadratic polynomial that we know we can factor.</a:t>
            </a:r>
          </a:p>
          <a:p>
            <a:r>
              <a:rPr sz="2800" dirty="0"/>
              <a:t>If we take the second approach, the first step is as follows:</a:t>
            </a:r>
            <a:endParaRPr lang="en-US" sz="2800" dirty="0"/>
          </a:p>
          <a:p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384CB89-EBF3-41D0-9FD8-75524816C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89210"/>
                  </p:ext>
                </p:extLst>
              </p:nvPr>
            </p:nvGraphicFramePr>
            <p:xfrm>
              <a:off x="204089" y="3048000"/>
              <a:ext cx="8735822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4700">
                      <a:extLst>
                        <a:ext uri="{9D8B030D-6E8A-4147-A177-3AD203B41FA5}">
                          <a16:colId xmlns:a16="http://schemas.microsoft.com/office/drawing/2014/main" val="21528252"/>
                        </a:ext>
                      </a:extLst>
                    </a:gridCol>
                    <a:gridCol w="5421122">
                      <a:extLst>
                        <a:ext uri="{9D8B030D-6E8A-4147-A177-3AD203B41FA5}">
                          <a16:colId xmlns:a16="http://schemas.microsoft.com/office/drawing/2014/main" val="153283376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292455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𝑖𝑥</m:t>
                                    </m:r>
                                  </m:e>
                                </m:borderBox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borderBox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𝑖𝑥</m:t>
                                    </m:r>
                                  </m:e>
                                </m:borderBox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borderBox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31525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9976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384CB89-EBF3-41D0-9FD8-75524816C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89210"/>
                  </p:ext>
                </p:extLst>
              </p:nvPr>
            </p:nvGraphicFramePr>
            <p:xfrm>
              <a:off x="204089" y="3048000"/>
              <a:ext cx="8735822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4700">
                      <a:extLst>
                        <a:ext uri="{9D8B030D-6E8A-4147-A177-3AD203B41FA5}">
                          <a16:colId xmlns:a16="http://schemas.microsoft.com/office/drawing/2014/main" val="21528252"/>
                        </a:ext>
                      </a:extLst>
                    </a:gridCol>
                    <a:gridCol w="5421122">
                      <a:extLst>
                        <a:ext uri="{9D8B030D-6E8A-4147-A177-3AD203B41FA5}">
                          <a16:colId xmlns:a16="http://schemas.microsoft.com/office/drawing/2014/main" val="153283376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6360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2455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1525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9764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727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052921-2A6A-44E7-A3E3-D90D9442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5861475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Factoring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Now we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this product:</a:t>
                </a: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quotient,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 dirty="0"/>
                  <a:t>, is a difference of two squares and is easily factored, giving us our final result: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 l="-1333" t="-184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D7E78-8F7A-4552-A8E7-1BCD26F3E2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0450" y="2663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5D7E78-8F7A-4552-A8E7-1BCD26F3E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0450" y="2663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0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Constructing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Construct a fourth-degree real-coefficient polynomial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with zeros of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one of the zeros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to have only real coefficients,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must be a zero as well by the Conjugate Roots Theorem. Based on this,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must be of the form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dirty="0"/>
              </a:p>
              <a:p>
                <a:pPr>
                  <a:defRPr sz="2800"/>
                </a:pPr>
                <a:r>
                  <a:rPr sz="2800" dirty="0"/>
                  <a:t>for some real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</a:t>
                </a:r>
                <a:r>
                  <a:rPr sz="2800" dirty="0"/>
                  <a:t>must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sz="2800" dirty="0"/>
                  <a:t> so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 dirty="0"/>
                  <a:t>. In order to do this, we begin by multiplying out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sz="2800" dirty="0"/>
                  <a:t>:</a:t>
                </a:r>
                <a:endParaRPr lang="en-US" sz="2800" dirty="0"/>
              </a:p>
              <a:p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455" t="-1227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3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600" dirty="0"/>
                  <a:t>We then plug in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600" dirty="0"/>
                  <a:t>, then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26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sz="2600" dirty="0"/>
                  <a:t>.</a:t>
                </a: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r>
                  <a:rPr lang="en-US" sz="2600" dirty="0"/>
                  <a:t>In factored form, the polynomial is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6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600" dirty="0"/>
                  <a:t>,</a:t>
                </a:r>
              </a:p>
              <a:p>
                <a:pPr>
                  <a:defRPr sz="2800"/>
                </a:pPr>
                <a:r>
                  <a:rPr lang="en-US" sz="2600" dirty="0"/>
                  <a:t>which, if multiplied out, is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6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28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52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6B10A49-D0AF-45E5-BDC3-BA86C164B2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4902588"/>
                  </p:ext>
                </p:extLst>
              </p:nvPr>
            </p:nvGraphicFramePr>
            <p:xfrm>
              <a:off x="448437" y="1752600"/>
              <a:ext cx="831456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51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sz="2400">
                                    <a:latin typeface="Cambria Math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2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22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2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2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2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200" b="0" i="1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2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200" b="0" i="1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/>
                            <a:t>Solve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lang="ar-AE"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6B10A49-D0AF-45E5-BDC3-BA86C164B2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4902588"/>
                  </p:ext>
                </p:extLst>
              </p:nvPr>
            </p:nvGraphicFramePr>
            <p:xfrm>
              <a:off x="448437" y="1752600"/>
              <a:ext cx="831456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51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333" r="-992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9333" r="-5736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9333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107895" r="-5736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10789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210667" r="-5736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0667" r="-992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310667" r="-5736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310667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00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a polynomial of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has </a:t>
                </a:r>
                <a:r>
                  <a:rPr sz="2800" b="1" dirty="0"/>
                  <a:t>at least one zero</a:t>
                </a:r>
                <a:r>
                  <a:rPr sz="2800" dirty="0"/>
                  <a:t>. That is,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has at least one solution. It is important to note that the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and consequently the solution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may be a nonreal complex number.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Linear Factors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the polynomial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can be factored as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are constants (possibly nonreal complex constants and not necessarily distinct). In other words, </a:t>
                </a:r>
                <a:r>
                  <a:rPr sz="2800" b="1" dirty="0"/>
                  <a:t>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lang="en-US" sz="2800" b="1" dirty="0"/>
                  <a:t>-</a:t>
                </a:r>
                <a:r>
                  <a:rPr sz="2800" b="1" dirty="0"/>
                  <a:t>degree polynomial can be factored as a product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linear factors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The linear factors theorem </a:t>
                </a:r>
                <a:r>
                  <a:rPr sz="2800" i="1" dirty="0"/>
                  <a:t>does not </a:t>
                </a:r>
                <a:r>
                  <a:rPr sz="2800" dirty="0"/>
                  <a:t>tell us the following things: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not tell us that a polynomial has all real zeros. Some, or all, of the constants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may be nonreal complex numbers.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not tell us that a polynomial has </a:t>
                </a:r>
                <a:r>
                  <a:rPr sz="2800" i="1" dirty="0"/>
                  <a:t>n distinct </a:t>
                </a:r>
                <a:r>
                  <a:rPr sz="2800" dirty="0"/>
                  <a:t>zeros. Some, or all, of the constants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may be identical.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tell us that any polynomial can be written as a product of linear factors; it does not tell us </a:t>
                </a:r>
                <a:r>
                  <a:rPr sz="2800" i="1" dirty="0"/>
                  <a:t>how to determine </a:t>
                </a:r>
                <a:r>
                  <a:rPr sz="2800" dirty="0"/>
                  <a:t>the linear factors.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87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Interpreting the Linear Factors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graph of 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lang="en-US" sz="2800" b="1" dirty="0"/>
                  <a:t>-</a:t>
                </a:r>
                <a:r>
                  <a:rPr sz="2800" b="1" dirty="0"/>
                  <a:t>degree polynomial function has at most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-intercepts and at most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b="1">
                        <a:latin typeface="Cambria Math" panose="02040503050406030204" pitchFamily="18" charset="0"/>
                      </a:rPr>
                      <m:t>−</m:t>
                    </m:r>
                    <m:r>
                      <a:rPr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sz="2800" b="1" dirty="0"/>
                  <a:t> turning points</a:t>
                </a:r>
                <a:r>
                  <a:rPr sz="2800" dirty="0"/>
                  <a:t>. This also means that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/>
                  <a:t>th</a:t>
                </a:r>
                <a:r>
                  <a:rPr lang="en-US" sz="2800" dirty="0"/>
                  <a:t>-</a:t>
                </a:r>
                <a:r>
                  <a:rPr sz="2800" dirty="0"/>
                  <a:t>degree polynomial function has at most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zeros.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Multiplicity of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If the linear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appears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 times in the factorization of a polynomial (or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), we say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zero of multiplicity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Geometric Meaning of Multiplicity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real zero of multiplicity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of a polynomial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(alternatively,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 is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),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will touch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sz="2800" dirty="0"/>
                  <a:t> and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cross through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is odd, or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stay on the same side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is even</a:t>
                </a:r>
              </a:p>
              <a:p>
                <a:pPr>
                  <a:defRPr sz="2800"/>
                </a:pPr>
                <a:r>
                  <a:rPr sz="2800" dirty="0"/>
                  <a:t>Further,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will </a:t>
                </a:r>
                <a:r>
                  <a:rPr lang="en-US" sz="2800" dirty="0"/>
                  <a:t>“</a:t>
                </a:r>
                <a:r>
                  <a:rPr sz="2800" dirty="0"/>
                  <a:t>flatten out</a:t>
                </a:r>
                <a:r>
                  <a:rPr lang="en-US" dirty="0"/>
                  <a:t>”</a:t>
                </a:r>
                <a:r>
                  <a:rPr sz="2800" dirty="0"/>
                  <a:t> near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polynomial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begin with the steps from before.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even degree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sz="2800" dirty="0"/>
                  <a:t> and a positive leading coefficient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we know the end behavior: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Then plug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to 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Using our knowledge of multiplicity, we can determine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crosses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, but not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, and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flattens out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. Putting all of this together, we obtain the sketch </a:t>
                </a:r>
                <a:r>
                  <a:rPr lang="en-US" sz="2800" dirty="0"/>
                  <a:t>in Figure 4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333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BD16626-74CD-44D6-A362-2B3BA2F91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324628"/>
                  </p:ext>
                </p:extLst>
              </p:nvPr>
            </p:nvGraphicFramePr>
            <p:xfrm>
              <a:off x="457200" y="3196590"/>
              <a:ext cx="8512465" cy="975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5775">
                      <a:extLst>
                        <a:ext uri="{9D8B030D-6E8A-4147-A177-3AD203B41FA5}">
                          <a16:colId xmlns:a16="http://schemas.microsoft.com/office/drawing/2014/main" val="4152128662"/>
                        </a:ext>
                      </a:extLst>
                    </a:gridCol>
                    <a:gridCol w="3942425">
                      <a:extLst>
                        <a:ext uri="{9D8B030D-6E8A-4147-A177-3AD203B41FA5}">
                          <a16:colId xmlns:a16="http://schemas.microsoft.com/office/drawing/2014/main" val="907592276"/>
                        </a:ext>
                      </a:extLst>
                    </a:gridCol>
                    <a:gridCol w="3864265">
                      <a:extLst>
                        <a:ext uri="{9D8B030D-6E8A-4147-A177-3AD203B41FA5}">
                          <a16:colId xmlns:a16="http://schemas.microsoft.com/office/drawing/2014/main" val="33582668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26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ar-AE" sz="2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600" dirty="0"/>
                            <a:t> 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dirty="0"/>
                            <a:t>Thus,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600" dirty="0"/>
                            <a:t> has its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600" dirty="0"/>
                            <a:t>-intercept at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6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53776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600" smtClean="0"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oMath>
                          </a14:m>
                          <a:r>
                            <a:rPr lang="en-US" sz="2600" dirty="0"/>
                            <a:t> 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4324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BD16626-74CD-44D6-A362-2B3BA2F91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324628"/>
                  </p:ext>
                </p:extLst>
              </p:nvPr>
            </p:nvGraphicFramePr>
            <p:xfrm>
              <a:off x="457200" y="3196590"/>
              <a:ext cx="8512465" cy="975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5775">
                      <a:extLst>
                        <a:ext uri="{9D8B030D-6E8A-4147-A177-3AD203B41FA5}">
                          <a16:colId xmlns:a16="http://schemas.microsoft.com/office/drawing/2014/main" val="4152128662"/>
                        </a:ext>
                      </a:extLst>
                    </a:gridCol>
                    <a:gridCol w="3942425">
                      <a:extLst>
                        <a:ext uri="{9D8B030D-6E8A-4147-A177-3AD203B41FA5}">
                          <a16:colId xmlns:a16="http://schemas.microsoft.com/office/drawing/2014/main" val="907592276"/>
                        </a:ext>
                      </a:extLst>
                    </a:gridCol>
                    <a:gridCol w="3864265">
                      <a:extLst>
                        <a:ext uri="{9D8B030D-6E8A-4147-A177-3AD203B41FA5}">
                          <a16:colId xmlns:a16="http://schemas.microsoft.com/office/drawing/2014/main" val="3358266878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104310" b="-1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29" r="-97991" b="-12098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0347" b="-111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5377675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l"/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29" t="-101250" r="-97991" b="-225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43245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1261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Courier New</vt:lpstr>
      <vt:lpstr>Calibri</vt:lpstr>
      <vt:lpstr>Arial</vt:lpstr>
      <vt:lpstr>Office Theme</vt:lpstr>
      <vt:lpstr>Equation</vt:lpstr>
      <vt:lpstr>Section 6.4</vt:lpstr>
      <vt:lpstr>The Fundamental Theorem of Algebra</vt:lpstr>
      <vt:lpstr>The Linear Factors Theorem</vt:lpstr>
      <vt:lpstr>CAUTION!</vt:lpstr>
      <vt:lpstr>Interpreting the Linear Factors Theorem</vt:lpstr>
      <vt:lpstr>Multiplicity of Zeros</vt:lpstr>
      <vt:lpstr>Geometric Meaning of Multiplicity</vt:lpstr>
      <vt:lpstr>Example 1: Graphing Polynomial Functions</vt:lpstr>
      <vt:lpstr>Example 1: Graphing Polynomial Functions (cont.)</vt:lpstr>
      <vt:lpstr>Example 1: Graphing Polynomial Functions (cont.)</vt:lpstr>
      <vt:lpstr>The Conjugate Roots Theorem</vt:lpstr>
      <vt:lpstr>Example 2: Factoring Polynomials</vt:lpstr>
      <vt:lpstr>Example 2: Factoring Polynomials (cont.)</vt:lpstr>
      <vt:lpstr>Example 2: Factoring Polynomials (cont.)</vt:lpstr>
      <vt:lpstr>Example 2: Factoring Polynomials (cont.)</vt:lpstr>
      <vt:lpstr>Example 3: Constructing Polynomials</vt:lpstr>
      <vt:lpstr>Example 3: Constructing Polynomials (cont.)</vt:lpstr>
      <vt:lpstr>Example 3: Constructing Polynomials (cont.)</vt:lpstr>
      <vt:lpstr>Example 3: Constructing Polynomials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143</cp:revision>
  <dcterms:created xsi:type="dcterms:W3CDTF">2013-04-26T14:43:13Z</dcterms:created>
  <dcterms:modified xsi:type="dcterms:W3CDTF">2020-07-29T16:43:46Z</dcterms:modified>
</cp:coreProperties>
</file>