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63"/>
  </p:notesMasterIdLst>
  <p:handoutMasterIdLst>
    <p:handoutMasterId r:id="rId64"/>
  </p:handoutMasterIdLst>
  <p:sldIdLst>
    <p:sldId id="256" r:id="rId2"/>
    <p:sldId id="257" r:id="rId3"/>
    <p:sldId id="318" r:id="rId4"/>
    <p:sldId id="258" r:id="rId5"/>
    <p:sldId id="319" r:id="rId6"/>
    <p:sldId id="259" r:id="rId7"/>
    <p:sldId id="320" r:id="rId8"/>
    <p:sldId id="260" r:id="rId9"/>
    <p:sldId id="321" r:id="rId10"/>
    <p:sldId id="261" r:id="rId11"/>
    <p:sldId id="322" r:id="rId12"/>
    <p:sldId id="262" r:id="rId13"/>
    <p:sldId id="263" r:id="rId14"/>
    <p:sldId id="267" r:id="rId15"/>
    <p:sldId id="264" r:id="rId16"/>
    <p:sldId id="265" r:id="rId17"/>
    <p:sldId id="308" r:id="rId18"/>
    <p:sldId id="266" r:id="rId19"/>
    <p:sldId id="268" r:id="rId20"/>
    <p:sldId id="309" r:id="rId21"/>
    <p:sldId id="269" r:id="rId22"/>
    <p:sldId id="273" r:id="rId23"/>
    <p:sldId id="270" r:id="rId24"/>
    <p:sldId id="271" r:id="rId25"/>
    <p:sldId id="310" r:id="rId26"/>
    <p:sldId id="272" r:id="rId27"/>
    <p:sldId id="274" r:id="rId28"/>
    <p:sldId id="276" r:id="rId29"/>
    <p:sldId id="277" r:id="rId30"/>
    <p:sldId id="278" r:id="rId31"/>
    <p:sldId id="311" r:id="rId32"/>
    <p:sldId id="279" r:id="rId33"/>
    <p:sldId id="280" r:id="rId34"/>
    <p:sldId id="281" r:id="rId35"/>
    <p:sldId id="282" r:id="rId36"/>
    <p:sldId id="283" r:id="rId37"/>
    <p:sldId id="284" r:id="rId38"/>
    <p:sldId id="290" r:id="rId39"/>
    <p:sldId id="285" r:id="rId40"/>
    <p:sldId id="287" r:id="rId41"/>
    <p:sldId id="288" r:id="rId42"/>
    <p:sldId id="312" r:id="rId43"/>
    <p:sldId id="323" r:id="rId44"/>
    <p:sldId id="291" r:id="rId45"/>
    <p:sldId id="292" r:id="rId46"/>
    <p:sldId id="294" r:id="rId47"/>
    <p:sldId id="313" r:id="rId48"/>
    <p:sldId id="295" r:id="rId49"/>
    <p:sldId id="296" r:id="rId50"/>
    <p:sldId id="314" r:id="rId51"/>
    <p:sldId id="298" r:id="rId52"/>
    <p:sldId id="305" r:id="rId53"/>
    <p:sldId id="304" r:id="rId54"/>
    <p:sldId id="299" r:id="rId55"/>
    <p:sldId id="315" r:id="rId56"/>
    <p:sldId id="300" r:id="rId57"/>
    <p:sldId id="301" r:id="rId58"/>
    <p:sldId id="316" r:id="rId59"/>
    <p:sldId id="317" r:id="rId60"/>
    <p:sldId id="307" r:id="rId61"/>
    <p:sldId id="306" r:id="rId62"/>
  </p:sldIdLst>
  <p:sldSz cx="9144000" cy="6858000" type="screen4x3"/>
  <p:notesSz cx="6858000" cy="9144000"/>
  <p:embeddedFontLst>
    <p:embeddedFont>
      <p:font typeface="Calibri" panose="020F0502020204030204" pitchFamily="34" charset="0"/>
      <p:regular r:id="rId65"/>
      <p:bold r:id="rId66"/>
      <p:italic r:id="rId67"/>
      <p:boldItalic r:id="rId68"/>
    </p:embeddedFont>
    <p:embeddedFont>
      <p:font typeface="Cambria Math" panose="02040503050406030204" pitchFamily="18" charset="0"/>
      <p:regular r:id="rId6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 id="1" name="Allison Conger" initials="AC" lastIdx="1" clrIdx="1">
    <p:extLst>
      <p:ext uri="{19B8F6BF-5375-455C-9EA6-DF929625EA0E}">
        <p15:presenceInfo xmlns:p15="http://schemas.microsoft.com/office/powerpoint/2012/main" userId="S::aconger@hawkeslearning.com::ade6c5c3-e633-4050-96d1-34f11caf605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D7D9F"/>
    <a:srgbClr val="0000FF"/>
    <a:srgbClr val="000099"/>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53" autoAdjust="0"/>
    <p:restoredTop sz="94660"/>
  </p:normalViewPr>
  <p:slideViewPr>
    <p:cSldViewPr>
      <p:cViewPr varScale="1">
        <p:scale>
          <a:sx n="97" d="100"/>
          <a:sy n="97" d="100"/>
        </p:scale>
        <p:origin x="330" y="90"/>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notesMaster" Target="notesMasters/notesMaster1.xml"/><Relationship Id="rId68"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2.fntdata"/><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69" Type="http://schemas.openxmlformats.org/officeDocument/2006/relationships/font" Target="fonts/font5.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3.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font" Target="fonts/font1.fntdata"/><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7/30/2020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7/30/2020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82078"/>
            <a:ext cx="8229600" cy="4914276"/>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FCDC75ED-AB7E-4E7F-BC5E-A252D6044ADB}"/>
              </a:ext>
            </a:extLst>
          </p:cNvPr>
          <p:cNvSpPr/>
          <p:nvPr userDrawn="1"/>
        </p:nvSpPr>
        <p:spPr>
          <a:xfrm>
            <a:off x="457200" y="1092966"/>
            <a:ext cx="8229599" cy="485059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5A2C83-F758-497D-9ED7-F511E4334CAF}"/>
              </a:ext>
            </a:extLst>
          </p:cNvPr>
          <p:cNvSpPr>
            <a:spLocks noGrp="1"/>
          </p:cNvSpPr>
          <p:nvPr>
            <p:ph sz="quarter" idx="10" hasCustomPrompt="1"/>
          </p:nvPr>
        </p:nvSpPr>
        <p:spPr>
          <a:xfrm>
            <a:off x="457200" y="1092200"/>
            <a:ext cx="8229600" cy="4840288"/>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82078"/>
            <a:ext cx="8229600" cy="4861484"/>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9BD3E83F-5038-477C-AF54-68062F1599E0}"/>
              </a:ext>
            </a:extLst>
          </p:cNvPr>
          <p:cNvSpPr/>
          <p:nvPr userDrawn="1"/>
        </p:nvSpPr>
        <p:spPr>
          <a:xfrm>
            <a:off x="457201" y="1092969"/>
            <a:ext cx="8229599" cy="48505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A0EA87-BE08-4809-8855-91948461D982}"/>
              </a:ext>
            </a:extLst>
          </p:cNvPr>
          <p:cNvSpPr>
            <a:spLocks noGrp="1"/>
          </p:cNvSpPr>
          <p:nvPr>
            <p:ph sz="quarter" idx="10" hasCustomPrompt="1"/>
          </p:nvPr>
        </p:nvSpPr>
        <p:spPr>
          <a:xfrm>
            <a:off x="457200" y="1092200"/>
            <a:ext cx="8229600" cy="4862513"/>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10E547-E237-4E17-8363-3FC8F7FE0291}"/>
              </a:ext>
            </a:extLst>
          </p:cNvPr>
          <p:cNvSpPr>
            <a:spLocks noGrp="1"/>
          </p:cNvSpPr>
          <p:nvPr>
            <p:ph sz="quarter" idx="11" hasCustomPrompt="1"/>
          </p:nvPr>
        </p:nvSpPr>
        <p:spPr>
          <a:xfrm>
            <a:off x="457200" y="1081890"/>
            <a:ext cx="8229600" cy="4850597"/>
          </a:xfrm>
          <a:prstGeom prst="rect">
            <a:avLst/>
          </a:prstGeom>
        </p:spPr>
        <p:txBody>
          <a:bodyPr/>
          <a:lstStyle>
            <a:lvl1pPr marL="0" indent="0">
              <a:buNone/>
              <a:defRPr/>
            </a:lvl1pPr>
          </a:lstStyle>
          <a:p>
            <a:pPr lvl="0"/>
            <a:r>
              <a:rPr lang="en-US" dirty="0"/>
              <a:t> </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914276"/>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Rectangle 3">
            <a:extLst>
              <a:ext uri="{FF2B5EF4-FFF2-40B4-BE49-F238E27FC236}">
                <a16:creationId xmlns:a16="http://schemas.microsoft.com/office/drawing/2014/main" id="{949F836F-7518-4E43-8BE5-A4862374099F}"/>
              </a:ext>
            </a:extLst>
          </p:cNvPr>
          <p:cNvSpPr/>
          <p:nvPr userDrawn="1"/>
        </p:nvSpPr>
        <p:spPr>
          <a:xfrm>
            <a:off x="457200" y="1092966"/>
            <a:ext cx="8229599" cy="485059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ABF354-AAD7-4AAE-8F83-04212DA95FEB}"/>
              </a:ext>
            </a:extLst>
          </p:cNvPr>
          <p:cNvSpPr>
            <a:spLocks noGrp="1"/>
          </p:cNvSpPr>
          <p:nvPr>
            <p:ph sz="quarter" idx="11" hasCustomPrompt="1"/>
          </p:nvPr>
        </p:nvSpPr>
        <p:spPr>
          <a:xfrm>
            <a:off x="457200" y="1127482"/>
            <a:ext cx="8229600" cy="4826964"/>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svg"/><Relationship Id="rId7" Type="http://schemas.openxmlformats.org/officeDocument/2006/relationships/image" Target="../media/image36.sv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sv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s>
</file>

<file path=ppt/slides/_rels/slide12.xml.rels><?xml version="1.0" encoding="UTF-8" standalone="yes"?>
<Relationships xmlns="http://schemas.openxmlformats.org/package/2006/relationships"><Relationship Id="rId2" Type="http://schemas.openxmlformats.org/officeDocument/2006/relationships/image" Target="../media/image37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370.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381.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0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20.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4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53.svg"/><Relationship Id="rId2" Type="http://schemas.openxmlformats.org/officeDocument/2006/relationships/image" Target="../media/image52.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56.svg"/><Relationship Id="rId2" Type="http://schemas.openxmlformats.org/officeDocument/2006/relationships/image" Target="../media/image55.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59.svg"/><Relationship Id="rId2" Type="http://schemas.openxmlformats.org/officeDocument/2006/relationships/image" Target="../media/image58.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300.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64.svg"/><Relationship Id="rId2" Type="http://schemas.openxmlformats.org/officeDocument/2006/relationships/image" Target="../media/image63.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20.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10.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s>
</file>

<file path=ppt/slides/_rels/slide5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70.png"/><Relationship Id="rId1" Type="http://schemas.openxmlformats.org/officeDocument/2006/relationships/slideLayout" Target="../slideLayouts/slideLayout3.xml"/><Relationship Id="rId4" Type="http://schemas.openxmlformats.org/officeDocument/2006/relationships/image" Target="../media/image71.svg"/></Relationships>
</file>

<file path=ppt/slides/_rels/slide51.xml.rels><?xml version="1.0" encoding="UTF-8" standalone="yes"?>
<Relationships xmlns="http://schemas.openxmlformats.org/package/2006/relationships"><Relationship Id="rId2" Type="http://schemas.openxmlformats.org/officeDocument/2006/relationships/image" Target="../media/image450.pn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image" Target="../media/image730.pn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image" Target="../media/image470.pn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3.xml"/><Relationship Id="rId5" Type="http://schemas.openxmlformats.org/officeDocument/2006/relationships/image" Target="../media/image80.png"/><Relationship Id="rId4" Type="http://schemas.openxmlformats.org/officeDocument/2006/relationships/image" Target="../media/image79.svg"/></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22.sv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sv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5.svg"/><Relationship Id="rId7" Type="http://schemas.openxmlformats.org/officeDocument/2006/relationships/image" Target="../media/image29.sv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t>Rational Functions and Rational Inequalities</a:t>
            </a:r>
          </a:p>
        </p:txBody>
      </p:sp>
      <p:sp>
        <p:nvSpPr>
          <p:cNvPr id="3" name="Title 2"/>
          <p:cNvSpPr>
            <a:spLocks noGrp="1"/>
          </p:cNvSpPr>
          <p:nvPr>
            <p:ph type="title"/>
          </p:nvPr>
        </p:nvSpPr>
        <p:spPr/>
        <p:txBody>
          <a:bodyPr/>
          <a:lstStyle/>
          <a:p>
            <a:r>
              <a:rPr dirty="0"/>
              <a:t>Section </a:t>
            </a:r>
            <a:r>
              <a:rPr lang="en-US" dirty="0"/>
              <a:t>6</a:t>
            </a:r>
            <a:r>
              <a:rPr dirty="0"/>
              <a:t>.5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Asymptote Notation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ctr">
                  <a:defRPr sz="2800" b="1"/>
                </a:pPr>
                <a:r>
                  <a:rPr dirty="0"/>
                  <a:t>Definition</a:t>
                </a:r>
              </a:p>
              <a:p>
                <a:pPr>
                  <a:defRPr sz="2800"/>
                </a:pPr>
                <a:r>
                  <a:rPr sz="2800" dirty="0"/>
                  <a:t>The notation </a:t>
                </a:r>
                <a14:m>
                  <m:oMath xmlns:m="http://schemas.openxmlformats.org/officeDocument/2006/math">
                    <m:r>
                      <a:rPr>
                        <a:latin typeface="Cambria Math" panose="02040503050406030204" pitchFamily="18" charset="0"/>
                      </a:rPr>
                      <m:t>𝑥</m:t>
                    </m:r>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𝑐</m:t>
                        </m:r>
                      </m:e>
                      <m:sup>
                        <m:r>
                          <a:rPr>
                            <a:latin typeface="Cambria Math" panose="02040503050406030204" pitchFamily="18" charset="0"/>
                          </a:rPr>
                          <m:t>−</m:t>
                        </m:r>
                      </m:sup>
                    </m:sSup>
                  </m:oMath>
                </a14:m>
                <a:r>
                  <a:rPr sz="2800" dirty="0"/>
                  <a:t> is used when describing the behavior of a graph as </a:t>
                </a:r>
                <a14:m>
                  <m:oMath xmlns:m="http://schemas.openxmlformats.org/officeDocument/2006/math">
                    <m:r>
                      <a:rPr>
                        <a:latin typeface="Cambria Math" panose="02040503050406030204" pitchFamily="18" charset="0"/>
                      </a:rPr>
                      <m:t>𝑥</m:t>
                    </m:r>
                  </m:oMath>
                </a14:m>
                <a:r>
                  <a:rPr sz="2800" dirty="0"/>
                  <a:t> approaches the value </a:t>
                </a:r>
                <a14:m>
                  <m:oMath xmlns:m="http://schemas.openxmlformats.org/officeDocument/2006/math">
                    <m:r>
                      <a:rPr>
                        <a:latin typeface="Cambria Math" panose="02040503050406030204" pitchFamily="18" charset="0"/>
                      </a:rPr>
                      <m:t>𝑐</m:t>
                    </m:r>
                  </m:oMath>
                </a14:m>
                <a:r>
                  <a:rPr sz="2800" dirty="0"/>
                  <a:t> from the left (the negative side). The notation </a:t>
                </a:r>
                <a14:m>
                  <m:oMath xmlns:m="http://schemas.openxmlformats.org/officeDocument/2006/math">
                    <m:r>
                      <a:rPr>
                        <a:latin typeface="Cambria Math" panose="02040503050406030204" pitchFamily="18" charset="0"/>
                      </a:rPr>
                      <m:t>𝑥</m:t>
                    </m:r>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𝑐</m:t>
                        </m:r>
                      </m:e>
                      <m:sup>
                        <m:r>
                          <a:rPr>
                            <a:latin typeface="Cambria Math" panose="02040503050406030204" pitchFamily="18" charset="0"/>
                          </a:rPr>
                          <m:t>+</m:t>
                        </m:r>
                      </m:sup>
                    </m:sSup>
                  </m:oMath>
                </a14:m>
                <a:r>
                  <a:rPr sz="2800" dirty="0"/>
                  <a:t> is used when describing behavior as </a:t>
                </a:r>
                <a14:m>
                  <m:oMath xmlns:m="http://schemas.openxmlformats.org/officeDocument/2006/math">
                    <m:r>
                      <a:rPr>
                        <a:latin typeface="Cambria Math" panose="02040503050406030204" pitchFamily="18" charset="0"/>
                      </a:rPr>
                      <m:t>𝑥</m:t>
                    </m:r>
                  </m:oMath>
                </a14:m>
                <a:r>
                  <a:rPr sz="2800" dirty="0"/>
                  <a:t> approaches </a:t>
                </a:r>
                <a14:m>
                  <m:oMath xmlns:m="http://schemas.openxmlformats.org/officeDocument/2006/math">
                    <m:r>
                      <a:rPr>
                        <a:latin typeface="Cambria Math" panose="02040503050406030204" pitchFamily="18" charset="0"/>
                      </a:rPr>
                      <m:t>𝑐</m:t>
                    </m:r>
                  </m:oMath>
                </a14:m>
                <a:r>
                  <a:rPr sz="2800" dirty="0"/>
                  <a:t> from the right (the positive side). The notation </a:t>
                </a:r>
                <a14:m>
                  <m:oMath xmlns:m="http://schemas.openxmlformats.org/officeDocument/2006/math">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𝑐</m:t>
                    </m:r>
                  </m:oMath>
                </a14:m>
                <a:r>
                  <a:rPr sz="2800" dirty="0"/>
                  <a:t> is used when describing behavior that is the same on both sides of </a:t>
                </a:r>
                <a14:m>
                  <m:oMath xmlns:m="http://schemas.openxmlformats.org/officeDocument/2006/math">
                    <m:r>
                      <a:rPr>
                        <a:latin typeface="Cambria Math" panose="02040503050406030204" pitchFamily="18" charset="0"/>
                      </a:rPr>
                      <m:t>𝑐</m:t>
                    </m:r>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r="-1033"/>
                </a:stretch>
              </a:blipFill>
            </p:spPr>
            <p:txBody>
              <a:bodyPr/>
              <a:lstStyle/>
              <a:p>
                <a:r>
                  <a:rPr lang="en-US">
                    <a:noFill/>
                  </a:rPr>
                  <a:t> </a:t>
                </a:r>
              </a:p>
            </p:txBody>
          </p:sp>
        </mc:Fallback>
      </mc:AlternateContent>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CFA19-ED16-444C-84CB-05B952F382C7}"/>
              </a:ext>
            </a:extLst>
          </p:cNvPr>
          <p:cNvSpPr>
            <a:spLocks noGrp="1"/>
          </p:cNvSpPr>
          <p:nvPr>
            <p:ph type="title"/>
          </p:nvPr>
        </p:nvSpPr>
        <p:spPr/>
        <p:txBody>
          <a:bodyPr/>
          <a:lstStyle/>
          <a:p>
            <a:r>
              <a:rPr lang="en-US" dirty="0"/>
              <a:t>Asymptote Notation (cont.)</a:t>
            </a:r>
          </a:p>
        </p:txBody>
      </p:sp>
      <p:sp>
        <p:nvSpPr>
          <p:cNvPr id="3" name="Text Placeholder 2">
            <a:extLst>
              <a:ext uri="{FF2B5EF4-FFF2-40B4-BE49-F238E27FC236}">
                <a16:creationId xmlns:a16="http://schemas.microsoft.com/office/drawing/2014/main" id="{E096B1B1-F75C-47A7-9561-473E9F81906E}"/>
              </a:ext>
            </a:extLst>
          </p:cNvPr>
          <p:cNvSpPr>
            <a:spLocks noGrp="1"/>
          </p:cNvSpPr>
          <p:nvPr>
            <p:ph type="body" sz="quarter" idx="10"/>
          </p:nvPr>
        </p:nvSpPr>
        <p:spPr/>
        <p:txBody>
          <a:bodyPr anchor="b"/>
          <a:lstStyle/>
          <a:p>
            <a:pPr algn="ctr"/>
            <a:r>
              <a:rPr lang="en-US" dirty="0"/>
              <a:t>Figure 5: Asymptote Notation </a:t>
            </a:r>
            <a:br>
              <a:rPr lang="en-US" dirty="0"/>
            </a:br>
            <a:endParaRPr lang="en-US" dirty="0"/>
          </a:p>
        </p:txBody>
      </p:sp>
      <p:pic>
        <p:nvPicPr>
          <p:cNvPr id="5" name="Graphic 4">
            <a:extLst>
              <a:ext uri="{FF2B5EF4-FFF2-40B4-BE49-F238E27FC236}">
                <a16:creationId xmlns:a16="http://schemas.microsoft.com/office/drawing/2014/main" id="{FC64424B-F1B2-41E1-953B-B8D5DA69243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47700" y="1524000"/>
            <a:ext cx="2476500" cy="2476500"/>
          </a:xfrm>
          <a:prstGeom prst="rect">
            <a:avLst/>
          </a:prstGeom>
        </p:spPr>
      </p:pic>
      <p:pic>
        <p:nvPicPr>
          <p:cNvPr id="7" name="Graphic 6">
            <a:extLst>
              <a:ext uri="{FF2B5EF4-FFF2-40B4-BE49-F238E27FC236}">
                <a16:creationId xmlns:a16="http://schemas.microsoft.com/office/drawing/2014/main" id="{69C774E7-6357-4827-9EB1-599843B8D0B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33750" y="1524000"/>
            <a:ext cx="2476500" cy="2476500"/>
          </a:xfrm>
          <a:prstGeom prst="rect">
            <a:avLst/>
          </a:prstGeom>
        </p:spPr>
      </p:pic>
      <p:pic>
        <p:nvPicPr>
          <p:cNvPr id="9" name="Graphic 8">
            <a:extLst>
              <a:ext uri="{FF2B5EF4-FFF2-40B4-BE49-F238E27FC236}">
                <a16:creationId xmlns:a16="http://schemas.microsoft.com/office/drawing/2014/main" id="{E069DED3-3E9C-48C1-A10D-EE0AC7F8A7B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019800" y="1524000"/>
            <a:ext cx="2476500" cy="2476500"/>
          </a:xfrm>
          <a:prstGeom prst="rect">
            <a:avLst/>
          </a:prstGeom>
        </p:spPr>
      </p:pic>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2D9EAA4E-7928-446D-BCF7-56F0D6850104}"/>
                  </a:ext>
                </a:extLst>
              </p:cNvPr>
              <p:cNvSpPr txBox="1"/>
              <p:nvPr/>
            </p:nvSpPr>
            <p:spPr>
              <a:xfrm>
                <a:off x="590550" y="4195227"/>
                <a:ext cx="2590800" cy="707886"/>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𝑓</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𝑥</m:t>
                          </m:r>
                        </m:e>
                      </m:d>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m:t>
                      </m:r>
                      <m:r>
                        <m:rPr>
                          <m:nor/>
                        </m:rPr>
                        <a:rPr lang="en-US" sz="2000" b="0" i="0" smtClean="0">
                          <a:latin typeface="Cambria Math" panose="02040503050406030204" pitchFamily="18" charset="0"/>
                          <a:ea typeface="Cambria Math" panose="02040503050406030204" pitchFamily="18" charset="0"/>
                        </a:rPr>
                        <m:t> </m:t>
                      </m:r>
                      <m:r>
                        <m:rPr>
                          <m:nor/>
                        </m:rPr>
                        <a:rPr lang="en-US" sz="2000" b="0" i="0" smtClean="0">
                          <a:latin typeface="Cambria Math" panose="02040503050406030204" pitchFamily="18" charset="0"/>
                          <a:ea typeface="Cambria Math" panose="02040503050406030204" pitchFamily="18" charset="0"/>
                        </a:rPr>
                        <m:t>as</m:t>
                      </m:r>
                      <m:r>
                        <m:rPr>
                          <m:nor/>
                        </m:rPr>
                        <a:rPr lang="en-US" sz="2000" b="0" i="0" smtClean="0">
                          <a:latin typeface="Cambria Math" panose="02040503050406030204" pitchFamily="18" charset="0"/>
                          <a:ea typeface="Cambria Math" panose="02040503050406030204" pitchFamily="18" charset="0"/>
                        </a:rPr>
                        <m:t> </m:t>
                      </m:r>
                      <m:r>
                        <a:rPr lang="en-US" sz="2000" b="0" i="1" smtClean="0">
                          <a:latin typeface="Cambria Math" panose="02040503050406030204" pitchFamily="18" charset="0"/>
                          <a:ea typeface="Cambria Math" panose="02040503050406030204" pitchFamily="18" charset="0"/>
                        </a:rPr>
                        <m:t>𝑥</m:t>
                      </m:r>
                      <m:r>
                        <a:rPr lang="en-US" sz="2000" b="0" i="1" smtClean="0">
                          <a:latin typeface="Cambria Math" panose="02040503050406030204" pitchFamily="18" charset="0"/>
                          <a:ea typeface="Cambria Math" panose="02040503050406030204" pitchFamily="18" charset="0"/>
                        </a:rPr>
                        <m:t>→</m:t>
                      </m:r>
                      <m:sSup>
                        <m:sSupPr>
                          <m:ctrlPr>
                            <a:rPr lang="en-US" sz="2000" b="0" i="1" smtClean="0">
                              <a:latin typeface="Cambria Math" panose="02040503050406030204" pitchFamily="18" charset="0"/>
                              <a:ea typeface="Cambria Math" panose="02040503050406030204" pitchFamily="18" charset="0"/>
                            </a:rPr>
                          </m:ctrlPr>
                        </m:sSupPr>
                        <m:e>
                          <m:r>
                            <a:rPr lang="en-US" sz="2000" b="0" i="1" smtClean="0">
                              <a:latin typeface="Cambria Math" panose="02040503050406030204" pitchFamily="18" charset="0"/>
                              <a:ea typeface="Cambria Math" panose="02040503050406030204" pitchFamily="18" charset="0"/>
                            </a:rPr>
                            <m:t>2</m:t>
                          </m:r>
                        </m:e>
                        <m:sup>
                          <m:r>
                            <a:rPr lang="en-US" sz="2000" b="0" i="1" smtClean="0">
                              <a:latin typeface="Cambria Math" panose="02040503050406030204" pitchFamily="18" charset="0"/>
                              <a:ea typeface="Cambria Math" panose="02040503050406030204" pitchFamily="18" charset="0"/>
                            </a:rPr>
                            <m:t>−</m:t>
                          </m:r>
                        </m:sup>
                      </m:sSup>
                    </m:oMath>
                  </m:oMathPara>
                </a14:m>
                <a:br>
                  <a:rPr lang="en-US" sz="2000" dirty="0"/>
                </a:br>
                <a14:m>
                  <m:oMath xmlns:m="http://schemas.openxmlformats.org/officeDocument/2006/math">
                    <m:r>
                      <a:rPr lang="en-US" sz="2000" i="1">
                        <a:latin typeface="Cambria Math" panose="02040503050406030204" pitchFamily="18" charset="0"/>
                      </a:rPr>
                      <m:t>𝑓</m:t>
                    </m:r>
                    <m:d>
                      <m:dPr>
                        <m:ctrlPr>
                          <a:rPr lang="en-US" sz="2000" i="1">
                            <a:latin typeface="Cambria Math" panose="02040503050406030204" pitchFamily="18" charset="0"/>
                          </a:rPr>
                        </m:ctrlPr>
                      </m:dPr>
                      <m:e>
                        <m:r>
                          <a:rPr lang="en-US" sz="2000" i="1">
                            <a:latin typeface="Cambria Math" panose="02040503050406030204" pitchFamily="18" charset="0"/>
                          </a:rPr>
                          <m:t>𝑥</m:t>
                        </m:r>
                      </m:e>
                    </m:d>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m:t>
                    </m:r>
                    <m:r>
                      <m:rPr>
                        <m:nor/>
                      </m:rPr>
                      <a:rPr lang="en-US" sz="2000">
                        <a:latin typeface="Cambria Math" panose="02040503050406030204" pitchFamily="18" charset="0"/>
                        <a:ea typeface="Cambria Math" panose="02040503050406030204" pitchFamily="18" charset="0"/>
                      </a:rPr>
                      <m:t> </m:t>
                    </m:r>
                    <m:r>
                      <m:rPr>
                        <m:nor/>
                      </m:rPr>
                      <a:rPr lang="en-US" sz="2000">
                        <a:latin typeface="Cambria Math" panose="02040503050406030204" pitchFamily="18" charset="0"/>
                        <a:ea typeface="Cambria Math" panose="02040503050406030204" pitchFamily="18" charset="0"/>
                      </a:rPr>
                      <m:t>as</m:t>
                    </m:r>
                    <m:r>
                      <m:rPr>
                        <m:nor/>
                      </m:rPr>
                      <a:rPr lang="en-US" sz="2000">
                        <a:latin typeface="Cambria Math" panose="02040503050406030204" pitchFamily="18" charset="0"/>
                        <a:ea typeface="Cambria Math" panose="02040503050406030204" pitchFamily="18" charset="0"/>
                      </a:rPr>
                      <m:t> </m:t>
                    </m:r>
                    <m:r>
                      <a:rPr lang="en-US" sz="2000" i="1">
                        <a:latin typeface="Cambria Math" panose="02040503050406030204" pitchFamily="18" charset="0"/>
                        <a:ea typeface="Cambria Math" panose="02040503050406030204" pitchFamily="18" charset="0"/>
                      </a:rPr>
                      <m:t>𝑥</m:t>
                    </m:r>
                    <m:r>
                      <a:rPr lang="en-US" sz="2000" i="1">
                        <a:latin typeface="Cambria Math" panose="02040503050406030204" pitchFamily="18" charset="0"/>
                        <a:ea typeface="Cambria Math" panose="02040503050406030204" pitchFamily="18" charset="0"/>
                      </a:rPr>
                      <m:t>→</m:t>
                    </m:r>
                    <m:sSup>
                      <m:sSupPr>
                        <m:ctrlPr>
                          <a:rPr lang="en-US" sz="2000" i="1">
                            <a:latin typeface="Cambria Math" panose="02040503050406030204" pitchFamily="18" charset="0"/>
                            <a:ea typeface="Cambria Math" panose="02040503050406030204" pitchFamily="18" charset="0"/>
                          </a:rPr>
                        </m:ctrlPr>
                      </m:sSupPr>
                      <m:e>
                        <m:r>
                          <a:rPr lang="en-US" sz="2000" i="1">
                            <a:latin typeface="Cambria Math" panose="02040503050406030204" pitchFamily="18" charset="0"/>
                            <a:ea typeface="Cambria Math" panose="02040503050406030204" pitchFamily="18" charset="0"/>
                          </a:rPr>
                          <m:t>2</m:t>
                        </m:r>
                      </m:e>
                      <m:sup>
                        <m:r>
                          <a:rPr lang="en-US" sz="2000" b="0" i="1" smtClean="0">
                            <a:latin typeface="Cambria Math" panose="02040503050406030204" pitchFamily="18" charset="0"/>
                            <a:ea typeface="Cambria Math" panose="02040503050406030204" pitchFamily="18" charset="0"/>
                          </a:rPr>
                          <m:t>+</m:t>
                        </m:r>
                      </m:sup>
                    </m:sSup>
                  </m:oMath>
                </a14:m>
                <a:r>
                  <a:rPr lang="ar-AE" sz="2000" dirty="0"/>
                  <a:t> </a:t>
                </a:r>
                <a:endParaRPr lang="en-US" dirty="0"/>
              </a:p>
            </p:txBody>
          </p:sp>
        </mc:Choice>
        <mc:Fallback xmlns="">
          <p:sp>
            <p:nvSpPr>
              <p:cNvPr id="10" name="TextBox 9">
                <a:extLst>
                  <a:ext uri="{FF2B5EF4-FFF2-40B4-BE49-F238E27FC236}">
                    <a16:creationId xmlns:a16="http://schemas.microsoft.com/office/drawing/2014/main" id="{2D9EAA4E-7928-446D-BCF7-56F0D6850104}"/>
                  </a:ext>
                </a:extLst>
              </p:cNvPr>
              <p:cNvSpPr txBox="1">
                <a:spLocks noRot="1" noChangeAspect="1" noMove="1" noResize="1" noEditPoints="1" noAdjustHandles="1" noChangeArrowheads="1" noChangeShapeType="1" noTextEdit="1"/>
              </p:cNvSpPr>
              <p:nvPr/>
            </p:nvSpPr>
            <p:spPr>
              <a:xfrm>
                <a:off x="590550" y="4195227"/>
                <a:ext cx="2590800" cy="707886"/>
              </a:xfrm>
              <a:prstGeom prst="rect">
                <a:avLst/>
              </a:prstGeom>
              <a:blipFill>
                <a:blip r:embed="rId8"/>
                <a:stretch>
                  <a:fillRect l="-1647" b="-137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65D8BCC4-B1A5-4DF6-A2CD-3F0560906C45}"/>
                  </a:ext>
                </a:extLst>
              </p:cNvPr>
              <p:cNvSpPr txBox="1"/>
              <p:nvPr/>
            </p:nvSpPr>
            <p:spPr>
              <a:xfrm>
                <a:off x="3276600" y="4195227"/>
                <a:ext cx="2590800" cy="400110"/>
              </a:xfrm>
              <a:prstGeom prst="rect">
                <a:avLst/>
              </a:prstGeom>
              <a:noFill/>
            </p:spPr>
            <p:txBody>
              <a:bodyPr wrap="square" rtlCol="0">
                <a:spAutoFit/>
              </a:bodyPr>
              <a:lstStyle/>
              <a:p>
                <a:pPr algn="ctr"/>
                <a14:m>
                  <m:oMathPara xmlns:m="http://schemas.openxmlformats.org/officeDocument/2006/math">
                    <m:oMathParaPr>
                      <m:jc m:val="center"/>
                    </m:oMathParaPr>
                    <m:oMath xmlns:m="http://schemas.openxmlformats.org/officeDocument/2006/math">
                      <m:r>
                        <a:rPr lang="en-US" sz="2000" b="0" i="1" smtClean="0">
                          <a:latin typeface="Cambria Math" panose="02040503050406030204" pitchFamily="18" charset="0"/>
                        </a:rPr>
                        <m:t>𝑔</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𝑥</m:t>
                          </m:r>
                        </m:e>
                      </m:d>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m:t>
                      </m:r>
                      <m:r>
                        <m:rPr>
                          <m:nor/>
                        </m:rPr>
                        <a:rPr lang="en-US" sz="2000" b="0" i="0" smtClean="0">
                          <a:latin typeface="Cambria Math" panose="02040503050406030204" pitchFamily="18" charset="0"/>
                          <a:ea typeface="Cambria Math" panose="02040503050406030204" pitchFamily="18" charset="0"/>
                        </a:rPr>
                        <m:t> </m:t>
                      </m:r>
                      <m:r>
                        <m:rPr>
                          <m:nor/>
                        </m:rPr>
                        <a:rPr lang="en-US" sz="2000" b="0" i="0" smtClean="0">
                          <a:latin typeface="Cambria Math" panose="02040503050406030204" pitchFamily="18" charset="0"/>
                          <a:ea typeface="Cambria Math" panose="02040503050406030204" pitchFamily="18" charset="0"/>
                        </a:rPr>
                        <m:t>as</m:t>
                      </m:r>
                      <m:r>
                        <m:rPr>
                          <m:nor/>
                        </m:rPr>
                        <a:rPr lang="en-US" sz="2000" b="0" i="0" smtClean="0">
                          <a:latin typeface="Cambria Math" panose="02040503050406030204" pitchFamily="18" charset="0"/>
                          <a:ea typeface="Cambria Math" panose="02040503050406030204" pitchFamily="18" charset="0"/>
                        </a:rPr>
                        <m:t> </m:t>
                      </m:r>
                      <m:r>
                        <a:rPr lang="en-US" sz="2000" b="0" i="1" smtClean="0">
                          <a:latin typeface="Cambria Math" panose="02040503050406030204" pitchFamily="18" charset="0"/>
                          <a:ea typeface="Cambria Math" panose="02040503050406030204" pitchFamily="18" charset="0"/>
                        </a:rPr>
                        <m:t>𝑥</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2</m:t>
                      </m:r>
                    </m:oMath>
                  </m:oMathPara>
                </a14:m>
                <a:endParaRPr lang="en-US" sz="2000" dirty="0"/>
              </a:p>
            </p:txBody>
          </p:sp>
        </mc:Choice>
        <mc:Fallback xmlns="">
          <p:sp>
            <p:nvSpPr>
              <p:cNvPr id="8" name="TextBox 7">
                <a:extLst>
                  <a:ext uri="{FF2B5EF4-FFF2-40B4-BE49-F238E27FC236}">
                    <a16:creationId xmlns:a16="http://schemas.microsoft.com/office/drawing/2014/main" id="{65D8BCC4-B1A5-4DF6-A2CD-3F0560906C45}"/>
                  </a:ext>
                </a:extLst>
              </p:cNvPr>
              <p:cNvSpPr txBox="1">
                <a:spLocks noRot="1" noChangeAspect="1" noMove="1" noResize="1" noEditPoints="1" noAdjustHandles="1" noChangeArrowheads="1" noChangeShapeType="1" noTextEdit="1"/>
              </p:cNvSpPr>
              <p:nvPr/>
            </p:nvSpPr>
            <p:spPr>
              <a:xfrm>
                <a:off x="3276600" y="4195227"/>
                <a:ext cx="2590800" cy="400110"/>
              </a:xfrm>
              <a:prstGeom prst="rect">
                <a:avLst/>
              </a:prstGeom>
              <a:blipFill>
                <a:blip r:embed="rId9"/>
                <a:stretch>
                  <a:fillRect b="-75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63B2720F-E3F2-4596-B53E-C11775FDA823}"/>
                  </a:ext>
                </a:extLst>
              </p:cNvPr>
              <p:cNvSpPr txBox="1"/>
              <p:nvPr/>
            </p:nvSpPr>
            <p:spPr>
              <a:xfrm>
                <a:off x="5962650" y="4195227"/>
                <a:ext cx="2590800" cy="707886"/>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h</m:t>
                      </m:r>
                      <m:d>
                        <m:dPr>
                          <m:ctrlPr>
                            <a:rPr lang="en-US" sz="2000" i="1">
                              <a:latin typeface="Cambria Math" panose="02040503050406030204" pitchFamily="18" charset="0"/>
                            </a:rPr>
                          </m:ctrlPr>
                        </m:dPr>
                        <m:e>
                          <m:r>
                            <a:rPr lang="en-US" sz="2000" i="1">
                              <a:latin typeface="Cambria Math" panose="02040503050406030204" pitchFamily="18" charset="0"/>
                            </a:rPr>
                            <m:t>𝑥</m:t>
                          </m:r>
                        </m:e>
                      </m:d>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2</m:t>
                      </m:r>
                      <m:r>
                        <m:rPr>
                          <m:nor/>
                        </m:rPr>
                        <a:rPr lang="en-US" sz="2000">
                          <a:latin typeface="Cambria Math" panose="02040503050406030204" pitchFamily="18" charset="0"/>
                          <a:ea typeface="Cambria Math" panose="02040503050406030204" pitchFamily="18" charset="0"/>
                        </a:rPr>
                        <m:t> </m:t>
                      </m:r>
                      <m:r>
                        <m:rPr>
                          <m:nor/>
                        </m:rPr>
                        <a:rPr lang="en-US" sz="2000">
                          <a:latin typeface="Cambria Math" panose="02040503050406030204" pitchFamily="18" charset="0"/>
                          <a:ea typeface="Cambria Math" panose="02040503050406030204" pitchFamily="18" charset="0"/>
                        </a:rPr>
                        <m:t>as</m:t>
                      </m:r>
                      <m:r>
                        <m:rPr>
                          <m:nor/>
                        </m:rPr>
                        <a:rPr lang="en-US" sz="2000">
                          <a:latin typeface="Cambria Math" panose="02040503050406030204" pitchFamily="18" charset="0"/>
                          <a:ea typeface="Cambria Math" panose="02040503050406030204" pitchFamily="18" charset="0"/>
                        </a:rPr>
                        <m:t> </m:t>
                      </m:r>
                      <m:r>
                        <a:rPr lang="en-US" sz="2000" i="1">
                          <a:latin typeface="Cambria Math" panose="02040503050406030204" pitchFamily="18" charset="0"/>
                          <a:ea typeface="Cambria Math" panose="02040503050406030204" pitchFamily="18" charset="0"/>
                        </a:rPr>
                        <m:t>𝑥</m:t>
                      </m:r>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m:t>
                      </m:r>
                    </m:oMath>
                  </m:oMathPara>
                </a14:m>
                <a:endParaRPr lang="en-US" sz="2000" dirty="0"/>
              </a:p>
              <a:p>
                <a:pPr algn="ct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h</m:t>
                      </m:r>
                      <m:d>
                        <m:dPr>
                          <m:ctrlPr>
                            <a:rPr lang="en-US" sz="2000" i="1">
                              <a:latin typeface="Cambria Math" panose="02040503050406030204" pitchFamily="18" charset="0"/>
                            </a:rPr>
                          </m:ctrlPr>
                        </m:dPr>
                        <m:e>
                          <m:r>
                            <a:rPr lang="en-US" sz="2000" i="1">
                              <a:latin typeface="Cambria Math" panose="02040503050406030204" pitchFamily="18" charset="0"/>
                            </a:rPr>
                            <m:t>𝑥</m:t>
                          </m:r>
                        </m:e>
                      </m:d>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2</m:t>
                      </m:r>
                      <m:r>
                        <m:rPr>
                          <m:nor/>
                        </m:rPr>
                        <a:rPr lang="en-US" sz="2000">
                          <a:latin typeface="Cambria Math" panose="02040503050406030204" pitchFamily="18" charset="0"/>
                          <a:ea typeface="Cambria Math" panose="02040503050406030204" pitchFamily="18" charset="0"/>
                        </a:rPr>
                        <m:t> </m:t>
                      </m:r>
                      <m:r>
                        <m:rPr>
                          <m:nor/>
                        </m:rPr>
                        <a:rPr lang="en-US" sz="2000">
                          <a:latin typeface="Cambria Math" panose="02040503050406030204" pitchFamily="18" charset="0"/>
                          <a:ea typeface="Cambria Math" panose="02040503050406030204" pitchFamily="18" charset="0"/>
                        </a:rPr>
                        <m:t>as</m:t>
                      </m:r>
                      <m:r>
                        <m:rPr>
                          <m:nor/>
                        </m:rPr>
                        <a:rPr lang="en-US" sz="2000">
                          <a:latin typeface="Cambria Math" panose="02040503050406030204" pitchFamily="18" charset="0"/>
                          <a:ea typeface="Cambria Math" panose="02040503050406030204" pitchFamily="18" charset="0"/>
                        </a:rPr>
                        <m:t> </m:t>
                      </m:r>
                      <m:r>
                        <a:rPr lang="en-US" sz="2000" i="1">
                          <a:latin typeface="Cambria Math" panose="02040503050406030204" pitchFamily="18" charset="0"/>
                          <a:ea typeface="Cambria Math" panose="02040503050406030204" pitchFamily="18" charset="0"/>
                        </a:rPr>
                        <m:t>𝑥</m:t>
                      </m:r>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m:t>
                      </m:r>
                    </m:oMath>
                  </m:oMathPara>
                </a14:m>
                <a:endParaRPr lang="en-US" sz="2000" dirty="0"/>
              </a:p>
            </p:txBody>
          </p:sp>
        </mc:Choice>
        <mc:Fallback xmlns="">
          <p:sp>
            <p:nvSpPr>
              <p:cNvPr id="11" name="TextBox 10">
                <a:extLst>
                  <a:ext uri="{FF2B5EF4-FFF2-40B4-BE49-F238E27FC236}">
                    <a16:creationId xmlns:a16="http://schemas.microsoft.com/office/drawing/2014/main" id="{63B2720F-E3F2-4596-B53E-C11775FDA823}"/>
                  </a:ext>
                </a:extLst>
              </p:cNvPr>
              <p:cNvSpPr txBox="1">
                <a:spLocks noRot="1" noChangeAspect="1" noMove="1" noResize="1" noEditPoints="1" noAdjustHandles="1" noChangeArrowheads="1" noChangeShapeType="1" noTextEdit="1"/>
              </p:cNvSpPr>
              <p:nvPr/>
            </p:nvSpPr>
            <p:spPr>
              <a:xfrm>
                <a:off x="5962650" y="4195227"/>
                <a:ext cx="2590800" cy="707886"/>
              </a:xfrm>
              <a:prstGeom prst="rect">
                <a:avLst/>
              </a:prstGeom>
              <a:blipFill>
                <a:blip r:embed="rId10"/>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3719681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Equations for Vertical Asymptotes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ctr">
                  <a:defRPr sz="2800" b="1"/>
                </a:pPr>
                <a:r>
                  <a:rPr lang="en-US" dirty="0"/>
                  <a:t>Theorem</a:t>
                </a:r>
                <a:endParaRPr dirty="0"/>
              </a:p>
              <a:p>
                <a:pPr>
                  <a:defRPr sz="2800"/>
                </a:pPr>
                <a:r>
                  <a:rPr sz="2800" dirty="0"/>
                  <a:t>If the rational function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f>
                      <m:fPr>
                        <m:ctrlPr>
                          <a:rPr i="1">
                            <a:latin typeface="Cambria Math" panose="02040503050406030204" pitchFamily="18" charset="0"/>
                          </a:rPr>
                        </m:ctrlPr>
                      </m:fPr>
                      <m:num>
                        <m:func>
                          <m:funcPr>
                            <m:ctrlPr>
                              <a:rPr i="1">
                                <a:latin typeface="Cambria Math" panose="02040503050406030204" pitchFamily="18" charset="0"/>
                              </a:rPr>
                            </m:ctrlPr>
                          </m:funcPr>
                          <m:fName>
                            <m:r>
                              <a:rPr>
                                <a:latin typeface="Cambria Math" panose="02040503050406030204" pitchFamily="18" charset="0"/>
                              </a:rPr>
                              <m:t>𝑝</m:t>
                            </m:r>
                          </m:fName>
                          <m:e>
                            <m:d>
                              <m:dPr>
                                <m:ctrlPr>
                                  <a:rPr i="1">
                                    <a:latin typeface="Cambria Math" panose="02040503050406030204" pitchFamily="18" charset="0"/>
                                  </a:rPr>
                                </m:ctrlPr>
                              </m:dPr>
                              <m:e>
                                <m:r>
                                  <a:rPr>
                                    <a:latin typeface="Cambria Math" panose="02040503050406030204" pitchFamily="18" charset="0"/>
                                  </a:rPr>
                                  <m:t>𝑥</m:t>
                                </m:r>
                              </m:e>
                            </m:d>
                          </m:e>
                        </m:func>
                      </m:num>
                      <m:den>
                        <m:func>
                          <m:funcPr>
                            <m:ctrlPr>
                              <a:rPr i="1">
                                <a:latin typeface="Cambria Math" panose="02040503050406030204" pitchFamily="18" charset="0"/>
                              </a:rPr>
                            </m:ctrlPr>
                          </m:funcPr>
                          <m:fName>
                            <m:r>
                              <a:rPr>
                                <a:latin typeface="Cambria Math" panose="02040503050406030204" pitchFamily="18" charset="0"/>
                              </a:rPr>
                              <m:t>𝑞</m:t>
                            </m:r>
                          </m:fName>
                          <m:e>
                            <m:d>
                              <m:dPr>
                                <m:ctrlPr>
                                  <a:rPr i="1">
                                    <a:latin typeface="Cambria Math" panose="02040503050406030204" pitchFamily="18" charset="0"/>
                                  </a:rPr>
                                </m:ctrlPr>
                              </m:dPr>
                              <m:e>
                                <m:r>
                                  <a:rPr>
                                    <a:latin typeface="Cambria Math" panose="02040503050406030204" pitchFamily="18" charset="0"/>
                                  </a:rPr>
                                  <m:t>𝑥</m:t>
                                </m:r>
                              </m:e>
                            </m:d>
                          </m:e>
                        </m:func>
                      </m:den>
                    </m:f>
                  </m:oMath>
                </a14:m>
                <a:r>
                  <a:rPr sz="2800" dirty="0"/>
                  <a:t> has been written in reduced form (so that </a:t>
                </a:r>
                <a14:m>
                  <m:oMath xmlns:m="http://schemas.openxmlformats.org/officeDocument/2006/math">
                    <m:r>
                      <a:rPr>
                        <a:latin typeface="Cambria Math" panose="02040503050406030204" pitchFamily="18" charset="0"/>
                      </a:rPr>
                      <m:t>𝑝</m:t>
                    </m:r>
                  </m:oMath>
                </a14:m>
                <a:r>
                  <a:rPr sz="2800" dirty="0"/>
                  <a:t> and </a:t>
                </a:r>
                <a14:m>
                  <m:oMath xmlns:m="http://schemas.openxmlformats.org/officeDocument/2006/math">
                    <m:r>
                      <a:rPr>
                        <a:latin typeface="Cambria Math" panose="02040503050406030204" pitchFamily="18" charset="0"/>
                      </a:rPr>
                      <m:t>𝑞</m:t>
                    </m:r>
                  </m:oMath>
                </a14:m>
                <a:r>
                  <a:rPr sz="2800" dirty="0"/>
                  <a:t> have no common factors), the vertical line </a:t>
                </a:r>
                <a14:m>
                  <m:oMath xmlns:m="http://schemas.openxmlformats.org/officeDocument/2006/math">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𝑐</m:t>
                    </m:r>
                  </m:oMath>
                </a14:m>
                <a:r>
                  <a:rPr sz="2800" dirty="0"/>
                  <a:t> is a </a:t>
                </a:r>
                <a:r>
                  <a:rPr sz="2800" b="1" dirty="0"/>
                  <a:t>vertical asymptote</a:t>
                </a:r>
                <a:r>
                  <a:rPr sz="2800" dirty="0"/>
                  <a:t> of </a:t>
                </a:r>
                <a14:m>
                  <m:oMath xmlns:m="http://schemas.openxmlformats.org/officeDocument/2006/math">
                    <m:r>
                      <a:rPr>
                        <a:latin typeface="Cambria Math" panose="02040503050406030204" pitchFamily="18" charset="0"/>
                      </a:rPr>
                      <m:t>𝑓</m:t>
                    </m:r>
                  </m:oMath>
                </a14:m>
                <a:r>
                  <a:rPr sz="2800" dirty="0"/>
                  <a:t> if and only if </a:t>
                </a:r>
                <a14:m>
                  <m:oMath xmlns:m="http://schemas.openxmlformats.org/officeDocument/2006/math">
                    <m:r>
                      <a:rPr>
                        <a:latin typeface="Cambria Math" panose="02040503050406030204" pitchFamily="18" charset="0"/>
                      </a:rPr>
                      <m:t>𝑐</m:t>
                    </m:r>
                  </m:oMath>
                </a14:m>
                <a:r>
                  <a:rPr sz="2800" dirty="0"/>
                  <a:t> is a zero of the polynomial </a:t>
                </a:r>
                <a14:m>
                  <m:oMath xmlns:m="http://schemas.openxmlformats.org/officeDocument/2006/math">
                    <m:r>
                      <a:rPr>
                        <a:latin typeface="Cambria Math" panose="02040503050406030204" pitchFamily="18" charset="0"/>
                      </a:rPr>
                      <m:t>𝑞</m:t>
                    </m:r>
                  </m:oMath>
                </a14:m>
                <a:r>
                  <a:rPr sz="2800" dirty="0"/>
                  <a:t>. In other words, </a:t>
                </a:r>
                <a14:m>
                  <m:oMath xmlns:m="http://schemas.openxmlformats.org/officeDocument/2006/math">
                    <m:r>
                      <a:rPr>
                        <a:latin typeface="Cambria Math" panose="02040503050406030204" pitchFamily="18" charset="0"/>
                      </a:rPr>
                      <m:t>𝑓</m:t>
                    </m:r>
                  </m:oMath>
                </a14:m>
                <a:r>
                  <a:rPr sz="2800" dirty="0"/>
                  <a:t> has vertical asymptotes at the </a:t>
                </a:r>
                <a:br>
                  <a:rPr lang="en-US" dirty="0">
                    <a:latin typeface="Cambria Math" panose="02040503050406030204" pitchFamily="18" charset="0"/>
                  </a:rPr>
                </a:br>
                <a14:m>
                  <m:oMath xmlns:m="http://schemas.openxmlformats.org/officeDocument/2006/math">
                    <m:r>
                      <a:rPr>
                        <a:latin typeface="Cambria Math" panose="02040503050406030204" pitchFamily="18" charset="0"/>
                      </a:rPr>
                      <m:t>𝑥</m:t>
                    </m:r>
                  </m:oMath>
                </a14:m>
                <a:r>
                  <a:rPr sz="2800" dirty="0"/>
                  <a:t>-intercepts of </a:t>
                </a:r>
                <a14:m>
                  <m:oMath xmlns:m="http://schemas.openxmlformats.org/officeDocument/2006/math">
                    <m:r>
                      <a:rPr>
                        <a:latin typeface="Cambria Math" panose="02040503050406030204" pitchFamily="18" charset="0"/>
                      </a:rPr>
                      <m:t>𝑞</m:t>
                    </m:r>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r="-369"/>
                </a:stretch>
              </a:blipFill>
            </p:spPr>
            <p:txBody>
              <a:bodyPr/>
              <a:lstStyle/>
              <a:p>
                <a:r>
                  <a:rPr lang="en-US">
                    <a:noFill/>
                  </a:rPr>
                  <a:t> </a:t>
                </a:r>
              </a:p>
            </p:txBody>
          </p:sp>
        </mc:Fallback>
      </mc:AlternateContent>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1: Vertical Asymptotes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a:t>Find the domains and the equations for the vertical asymptotes of the following functions.</a:t>
                </a:r>
              </a:p>
              <a:p>
                <a:pPr marL="514350" indent="-514350">
                  <a:buFont typeface="+mj-lt"/>
                  <a:buAutoNum type="alphaLcPeriod"/>
                  <a:defRPr sz="2800"/>
                </a:pPr>
                <a:r>
                  <a:t>​</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32</m:t>
                        </m:r>
                      </m:num>
                      <m:den>
                        <m:r>
                          <a:rPr>
                            <a:latin typeface="Cambria Math" panose="02040503050406030204" pitchFamily="18" charset="0"/>
                          </a:rPr>
                          <m:t>𝑥</m:t>
                        </m:r>
                        <m:r>
                          <a:rPr>
                            <a:latin typeface="Cambria Math" panose="02040503050406030204" pitchFamily="18" charset="0"/>
                          </a:rPr>
                          <m:t>+2</m:t>
                        </m:r>
                      </m:den>
                    </m:f>
                  </m:oMath>
                </a14:m>
                <a:endParaRPr/>
              </a:p>
              <a:p>
                <a:pPr marL="514350" indent="-514350">
                  <a:buFont typeface="+mj-lt"/>
                  <a:buAutoNum type="alphaLcPeriod" startAt="2"/>
                  <a:defRPr sz="2800"/>
                </a:pPr>
                <a:r>
                  <a:t>​</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𝑔</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f>
                      <m:fPr>
                        <m:ctrlPr>
                          <a:rPr i="1">
                            <a:latin typeface="Cambria Math" panose="02040503050406030204" pitchFamily="18" charset="0"/>
                          </a:rPr>
                        </m:ctrlPr>
                      </m:fPr>
                      <m:num>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+1</m:t>
                        </m:r>
                      </m:num>
                      <m:den>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+2</m:t>
                        </m:r>
                        <m:r>
                          <a:rPr>
                            <a:latin typeface="Cambria Math" panose="02040503050406030204" pitchFamily="18" charset="0"/>
                          </a:rPr>
                          <m:t>𝑥</m:t>
                        </m:r>
                        <m:r>
                          <a:rPr>
                            <a:latin typeface="Cambria Math" panose="02040503050406030204" pitchFamily="18" charset="0"/>
                          </a:rPr>
                          <m:t>−15</m:t>
                        </m:r>
                      </m:den>
                    </m:f>
                  </m:oMath>
                </a14:m>
                <a:endParaRPr/>
              </a:p>
              <a:p>
                <a:pPr marL="514350" indent="-514350">
                  <a:buFont typeface="+mj-lt"/>
                  <a:buAutoNum type="alphaLcPeriod" startAt="3"/>
                  <a:defRPr sz="2800"/>
                </a:pPr>
                <a:r>
                  <a:t>​</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h</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f>
                      <m:fPr>
                        <m:ctrlPr>
                          <a:rPr i="1">
                            <a:latin typeface="Cambria Math" panose="02040503050406030204" pitchFamily="18" charset="0"/>
                          </a:rPr>
                        </m:ctrlPr>
                      </m:fPr>
                      <m:num>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𝑥</m:t>
                        </m:r>
                      </m:num>
                      <m:den>
                        <m:r>
                          <a:rPr>
                            <a:latin typeface="Cambria Math" panose="02040503050406030204" pitchFamily="18" charset="0"/>
                          </a:rPr>
                          <m:t>𝑥</m:t>
                        </m:r>
                        <m:r>
                          <a:rPr>
                            <a:latin typeface="Cambria Math" panose="02040503050406030204" pitchFamily="18" charset="0"/>
                          </a:rPr>
                          <m:t>−1</m:t>
                        </m:r>
                      </m:den>
                    </m:f>
                  </m:oMath>
                </a14:m>
                <a:endParaRP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Note:</a:t>
            </a:r>
          </a:p>
        </p:txBody>
      </p:sp>
      <p:sp>
        <p:nvSpPr>
          <p:cNvPr id="3" name="Text Placeholder 2"/>
          <p:cNvSpPr>
            <a:spLocks noGrp="1"/>
          </p:cNvSpPr>
          <p:nvPr>
            <p:ph type="body" sz="quarter" idx="10"/>
          </p:nvPr>
        </p:nvSpPr>
        <p:spPr/>
        <p:txBody>
          <a:bodyPr>
            <a:normAutofit/>
          </a:bodyPr>
          <a:lstStyle/>
          <a:p>
            <a:r>
              <a:rPr sz="2800"/>
              <a:t>We must always find the domain before canceling common factors. Even if a zero is removed from the denominator when finding the reduced form, that value is not part of the domain.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Vertical Asymptotes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lnSpcReduction="10000"/>
              </a:bodyPr>
              <a:lstStyle/>
              <a:p>
                <a:r>
                  <a:rPr sz="2800" b="1" dirty="0"/>
                  <a:t>Solution</a:t>
                </a:r>
              </a:p>
              <a:p>
                <a:pPr marL="514350" indent="-514350">
                  <a:buFont typeface="+mj-lt"/>
                  <a:buAutoNum type="alphaLcPeriod"/>
                  <a:defRPr sz="2800"/>
                </a:pPr>
                <a:r>
                  <a:rPr dirty="0"/>
                  <a:t>​</a:t>
                </a:r>
                <a:r>
                  <a:rPr sz="2800" dirty="0"/>
                  <a:t>To answer both questions, we need to calculate the zeros of the denominator (which is already in factored form).</a:t>
                </a:r>
                <a:endParaRPr lang="en-US" dirty="0"/>
              </a:p>
              <a:p>
                <a:pPr algn="ctr"/>
                <a:endParaRPr lang="en-US" dirty="0"/>
              </a:p>
              <a:p>
                <a:pPr algn="ctr"/>
                <a:r>
                  <a:rPr dirty="0"/>
                  <a:t>​</a:t>
                </a:r>
              </a:p>
              <a:p>
                <a:pPr marL="512064" algn="l">
                  <a:defRPr sz="2800"/>
                </a:pPr>
                <a:r>
                  <a:rPr dirty="0"/>
                  <a:t>​</a:t>
                </a:r>
                <a:r>
                  <a:rPr sz="2800" dirty="0"/>
                  <a:t>Since the function </a:t>
                </a:r>
                <a14:m>
                  <m:oMath xmlns:m="http://schemas.openxmlformats.org/officeDocument/2006/math">
                    <m:r>
                      <a:rPr>
                        <a:latin typeface="Cambria Math" panose="02040503050406030204" pitchFamily="18" charset="0"/>
                      </a:rPr>
                      <m:t>𝑓</m:t>
                    </m:r>
                  </m:oMath>
                </a14:m>
                <a:r>
                  <a:rPr sz="2800" dirty="0"/>
                  <a:t> is in reduced form, this zero is the only point excluded from the domain. This means the domain of </a:t>
                </a:r>
                <a14:m>
                  <m:oMath xmlns:m="http://schemas.openxmlformats.org/officeDocument/2006/math">
                    <m:r>
                      <a:rPr>
                        <a:latin typeface="Cambria Math" panose="02040503050406030204" pitchFamily="18" charset="0"/>
                      </a:rPr>
                      <m:t>𝑓</m:t>
                    </m:r>
                  </m:oMath>
                </a14:m>
                <a:r>
                  <a:rPr sz="2800" dirty="0"/>
                  <a:t> is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−∞,−2</m:t>
                        </m:r>
                      </m:e>
                    </m:d>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−2,∞</m:t>
                        </m:r>
                      </m:e>
                    </m:d>
                  </m:oMath>
                </a14:m>
                <a:r>
                  <a:rPr sz="2800" dirty="0"/>
                  <a:t>.</a:t>
                </a:r>
              </a:p>
              <a:p>
                <a:pPr marL="512064">
                  <a:defRPr sz="2800"/>
                </a:pPr>
                <a:r>
                  <a:rPr dirty="0"/>
                  <a:t>​</a:t>
                </a:r>
                <a:r>
                  <a:rPr sz="2800" dirty="0"/>
                  <a:t>Further, we know that </a:t>
                </a:r>
                <a14:m>
                  <m:oMath xmlns:m="http://schemas.openxmlformats.org/officeDocument/2006/math">
                    <m:r>
                      <a:rPr>
                        <a:latin typeface="Cambria Math" panose="02040503050406030204" pitchFamily="18" charset="0"/>
                      </a:rPr>
                      <m:t>𝑓</m:t>
                    </m:r>
                  </m:oMath>
                </a14:m>
                <a:r>
                  <a:rPr sz="2800" dirty="0"/>
                  <a:t> has a vertical asymptote of </a:t>
                </a:r>
                <a:br>
                  <a:rPr lang="en-US" sz="2800" dirty="0"/>
                </a:br>
                <a14:m>
                  <m:oMath xmlns:m="http://schemas.openxmlformats.org/officeDocument/2006/math">
                    <m:r>
                      <a:rPr>
                        <a:latin typeface="Cambria Math" panose="02040503050406030204" pitchFamily="18" charset="0"/>
                      </a:rPr>
                      <m:t>𝑥</m:t>
                    </m:r>
                    <m:r>
                      <a:rPr>
                        <a:latin typeface="Cambria Math" panose="02040503050406030204" pitchFamily="18" charset="0"/>
                      </a:rPr>
                      <m:t>=−2</m:t>
                    </m:r>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2086" r="-11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498841022"/>
                  </p:ext>
                </p:extLst>
              </p:nvPr>
            </p:nvGraphicFramePr>
            <p:xfrm>
              <a:off x="3595116" y="2715768"/>
              <a:ext cx="1953768" cy="999744"/>
            </p:xfrm>
            <a:graphic>
              <a:graphicData uri="http://schemas.openxmlformats.org/drawingml/2006/table">
                <a:tbl>
                  <a:tblPr firstRow="1" bandRow="1">
                    <a:tableStyleId>{2D5ABB26-0587-4C30-8999-92F81FD0307C}</a:tableStyleId>
                  </a:tblPr>
                  <a:tblGrid>
                    <a:gridCol w="973772">
                      <a:extLst>
                        <a:ext uri="{9D8B030D-6E8A-4147-A177-3AD203B41FA5}">
                          <a16:colId xmlns:a16="http://schemas.microsoft.com/office/drawing/2014/main" val="20000"/>
                        </a:ext>
                      </a:extLst>
                    </a:gridCol>
                    <a:gridCol w="979996">
                      <a:extLst>
                        <a:ext uri="{9D8B030D-6E8A-4147-A177-3AD203B41FA5}">
                          <a16:colId xmlns:a16="http://schemas.microsoft.com/office/drawing/2014/main" val="20001"/>
                        </a:ext>
                      </a:extLst>
                    </a:gridCol>
                  </a:tblGrid>
                  <a:tr h="457200">
                    <a:tc>
                      <a:txBody>
                        <a:bodyPr/>
                        <a:lstStyle/>
                        <a:p>
                          <a:pPr algn="r">
                            <a:defRPr sz="1600"/>
                          </a:pPr>
                          <a:r>
                            <a:rPr sz="2800" dirty="0"/>
                            <a:t>​</a:t>
                          </a:r>
                          <a14:m>
                            <m:oMath xmlns:m="http://schemas.openxmlformats.org/officeDocument/2006/math">
                              <m:r>
                                <a:rPr sz="2800">
                                  <a:latin typeface="Cambria Math"/>
                                </a:rPr>
                                <m:t>𝑥</m:t>
                              </m:r>
                              <m:r>
                                <a:rPr sz="2800">
                                  <a:latin typeface="Cambria Math"/>
                                </a:rPr>
                                <m:t>+2</m:t>
                              </m:r>
                            </m:oMath>
                          </a14:m>
                          <a:endParaRPr sz="2800" dirty="0"/>
                        </a:p>
                      </a:txBody>
                      <a:tcPr marL="36576" marR="36576" marT="36576" marB="36576" anchor="ctr"/>
                    </a:tc>
                    <a:tc>
                      <a:txBody>
                        <a:bodyPr/>
                        <a:lstStyle/>
                        <a:p>
                          <a:pPr algn="l">
                            <a:defRPr sz="1600"/>
                          </a:pPr>
                          <a:r>
                            <a:rPr sz="2800" dirty="0"/>
                            <a:t>​</a:t>
                          </a:r>
                          <a14:m>
                            <m:oMath xmlns:m="http://schemas.openxmlformats.org/officeDocument/2006/math">
                              <m:r>
                                <a:rPr sz="2800">
                                  <a:latin typeface="Cambria Math"/>
                                </a:rPr>
                                <m:t>=0</m:t>
                              </m:r>
                            </m:oMath>
                          </a14:m>
                          <a:endParaRPr sz="2800" dirty="0"/>
                        </a:p>
                      </a:txBody>
                      <a:tcPr marL="36576" marR="36576" marT="36576" marB="36576" anchor="ctr"/>
                    </a:tc>
                    <a:extLst>
                      <a:ext uri="{0D108BD9-81ED-4DB2-BD59-A6C34878D82A}">
                        <a16:rowId xmlns:a16="http://schemas.microsoft.com/office/drawing/2014/main" val="10000"/>
                      </a:ext>
                    </a:extLst>
                  </a:tr>
                  <a:tr h="457200">
                    <a:tc>
                      <a:txBody>
                        <a:bodyPr/>
                        <a:lstStyle/>
                        <a:p>
                          <a:pPr algn="r">
                            <a:defRPr sz="1600"/>
                          </a:pPr>
                          <a:r>
                            <a:rPr sz="2800" dirty="0"/>
                            <a:t>​</a:t>
                          </a:r>
                          <a14:m>
                            <m:oMath xmlns:m="http://schemas.openxmlformats.org/officeDocument/2006/math">
                              <m:r>
                                <a:rPr sz="2800">
                                  <a:latin typeface="Cambria Math"/>
                                </a:rPr>
                                <m:t>𝑥</m:t>
                              </m:r>
                            </m:oMath>
                          </a14:m>
                          <a:endParaRPr sz="2800" dirty="0"/>
                        </a:p>
                      </a:txBody>
                      <a:tcPr marL="36576" marR="36576" marT="36576" marB="36576" anchor="ctr"/>
                    </a:tc>
                    <a:tc>
                      <a:txBody>
                        <a:bodyPr/>
                        <a:lstStyle/>
                        <a:p>
                          <a:pPr algn="l">
                            <a:defRPr sz="1600"/>
                          </a:pPr>
                          <a:r>
                            <a:rPr sz="2800" dirty="0"/>
                            <a:t>​</a:t>
                          </a:r>
                          <a14:m>
                            <m:oMath xmlns:m="http://schemas.openxmlformats.org/officeDocument/2006/math">
                              <m:r>
                                <a:rPr sz="2800">
                                  <a:latin typeface="Cambria Math"/>
                                </a:rPr>
                                <m:t>=−2</m:t>
                              </m:r>
                            </m:oMath>
                          </a14:m>
                          <a:endParaRPr sz="2800" dirty="0"/>
                        </a:p>
                      </a:txBody>
                      <a:tcPr marL="36576" marR="36576" marT="36576" marB="36576" anchor="ctr"/>
                    </a:tc>
                    <a:extLst>
                      <a:ext uri="{0D108BD9-81ED-4DB2-BD59-A6C34878D82A}">
                        <a16:rowId xmlns:a16="http://schemas.microsoft.com/office/drawing/2014/main" val="10001"/>
                      </a:ext>
                    </a:extLst>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498841022"/>
                  </p:ext>
                </p:extLst>
              </p:nvPr>
            </p:nvGraphicFramePr>
            <p:xfrm>
              <a:off x="3595116" y="2715768"/>
              <a:ext cx="1953768" cy="999744"/>
            </p:xfrm>
            <a:graphic>
              <a:graphicData uri="http://schemas.openxmlformats.org/drawingml/2006/table">
                <a:tbl>
                  <a:tblPr firstRow="1" bandRow="1">
                    <a:tableStyleId>{2D5ABB26-0587-4C30-8999-92F81FD0307C}</a:tableStyleId>
                  </a:tblPr>
                  <a:tblGrid>
                    <a:gridCol w="973772">
                      <a:extLst>
                        <a:ext uri="{9D8B030D-6E8A-4147-A177-3AD203B41FA5}">
                          <a16:colId xmlns:a16="http://schemas.microsoft.com/office/drawing/2014/main" val="20000"/>
                        </a:ext>
                      </a:extLst>
                    </a:gridCol>
                    <a:gridCol w="979996">
                      <a:extLst>
                        <a:ext uri="{9D8B030D-6E8A-4147-A177-3AD203B41FA5}">
                          <a16:colId xmlns:a16="http://schemas.microsoft.com/office/drawing/2014/main" val="20001"/>
                        </a:ext>
                      </a:extLst>
                    </a:gridCol>
                  </a:tblGrid>
                  <a:tr h="499872">
                    <a:tc>
                      <a:txBody>
                        <a:bodyPr/>
                        <a:lstStyle/>
                        <a:p>
                          <a:endParaRPr lang="en-US"/>
                        </a:p>
                      </a:txBody>
                      <a:tcPr marL="36576" marR="36576" marT="36576" marB="36576" anchor="ctr">
                        <a:blipFill>
                          <a:blip r:embed="rId3"/>
                          <a:stretch>
                            <a:fillRect t="-12048" r="-101250" b="-134940"/>
                          </a:stretch>
                        </a:blipFill>
                      </a:tcPr>
                    </a:tc>
                    <a:tc>
                      <a:txBody>
                        <a:bodyPr/>
                        <a:lstStyle/>
                        <a:p>
                          <a:endParaRPr lang="en-US"/>
                        </a:p>
                      </a:txBody>
                      <a:tcPr marL="36576" marR="36576" marT="36576" marB="36576" anchor="ctr">
                        <a:blipFill>
                          <a:blip r:embed="rId3"/>
                          <a:stretch>
                            <a:fillRect l="-98765" t="-12048" b="-134940"/>
                          </a:stretch>
                        </a:blipFill>
                      </a:tcPr>
                    </a:tc>
                    <a:extLst>
                      <a:ext uri="{0D108BD9-81ED-4DB2-BD59-A6C34878D82A}">
                        <a16:rowId xmlns:a16="http://schemas.microsoft.com/office/drawing/2014/main" val="10000"/>
                      </a:ext>
                    </a:extLst>
                  </a:tr>
                  <a:tr h="499872">
                    <a:tc>
                      <a:txBody>
                        <a:bodyPr/>
                        <a:lstStyle/>
                        <a:p>
                          <a:endParaRPr lang="en-US"/>
                        </a:p>
                      </a:txBody>
                      <a:tcPr marL="36576" marR="36576" marT="36576" marB="36576" anchor="ctr">
                        <a:blipFill>
                          <a:blip r:embed="rId3"/>
                          <a:stretch>
                            <a:fillRect t="-113415" r="-101250" b="-36585"/>
                          </a:stretch>
                        </a:blipFill>
                      </a:tcPr>
                    </a:tc>
                    <a:tc>
                      <a:txBody>
                        <a:bodyPr/>
                        <a:lstStyle/>
                        <a:p>
                          <a:endParaRPr lang="en-US"/>
                        </a:p>
                      </a:txBody>
                      <a:tcPr marL="36576" marR="36576" marT="36576" marB="36576" anchor="ctr">
                        <a:blipFill>
                          <a:blip r:embed="rId3"/>
                          <a:stretch>
                            <a:fillRect l="-98765" t="-113415" b="-36585"/>
                          </a:stretch>
                        </a:blipFill>
                      </a:tcPr>
                    </a:tc>
                    <a:extLst>
                      <a:ext uri="{0D108BD9-81ED-4DB2-BD59-A6C34878D82A}">
                        <a16:rowId xmlns:a16="http://schemas.microsoft.com/office/drawing/2014/main" val="10001"/>
                      </a:ext>
                    </a:extLst>
                  </a:tr>
                </a:tbl>
              </a:graphicData>
            </a:graphic>
          </p:graphicFrame>
        </mc:Fallback>
      </mc:AlternateContent>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Vertical Asymptotes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2"/>
                  <a:defRPr sz="2800"/>
                </a:pPr>
                <a:r>
                  <a:rPr dirty="0"/>
                  <a:t>​</a:t>
                </a:r>
                <a:r>
                  <a:rPr sz="2800" dirty="0"/>
                  <a:t>In order to determine the domain of the rational function we have to factor the denominator. After making note of the domain, we will look for common factors to cancel, so we may as well factor the numerator, if possible.</a:t>
                </a:r>
              </a:p>
              <a:p>
                <a:pPr algn="ctr">
                  <a:defRPr sz="2800"/>
                </a:pPr>
                <a:r>
                  <a:rPr dirty="0"/>
                  <a:t>​</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𝑔</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f>
                      <m:fPr>
                        <m:ctrlPr>
                          <a:rPr i="1">
                            <a:latin typeface="Cambria Math" panose="02040503050406030204" pitchFamily="18" charset="0"/>
                          </a:rPr>
                        </m:ctrlPr>
                      </m:fPr>
                      <m:num>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+1</m:t>
                        </m:r>
                      </m:num>
                      <m:den>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+2</m:t>
                        </m:r>
                        <m:r>
                          <a:rPr>
                            <a:latin typeface="Cambria Math" panose="02040503050406030204" pitchFamily="18" charset="0"/>
                          </a:rPr>
                          <m:t>𝑥</m:t>
                        </m:r>
                        <m:r>
                          <a:rPr>
                            <a:latin typeface="Cambria Math" panose="02040503050406030204" pitchFamily="18" charset="0"/>
                          </a:rPr>
                          <m:t>−15</m:t>
                        </m:r>
                      </m:den>
                    </m:f>
                    <m:r>
                      <a:rPr>
                        <a:latin typeface="Cambria Math" panose="02040503050406030204" pitchFamily="18" charset="0"/>
                      </a:rPr>
                      <m:t>=</m:t>
                    </m:r>
                    <m:f>
                      <m:fPr>
                        <m:ctrlPr>
                          <a:rPr i="1">
                            <a:latin typeface="Cambria Math" panose="02040503050406030204" pitchFamily="18" charset="0"/>
                          </a:rPr>
                        </m:ctrlPr>
                      </m:fPr>
                      <m:num>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+1</m:t>
                        </m:r>
                      </m:num>
                      <m:den>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+5</m:t>
                            </m:r>
                          </m:e>
                        </m:d>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−3</m:t>
                            </m:r>
                          </m:e>
                        </m:d>
                      </m:den>
                    </m:f>
                  </m:oMath>
                </a14:m>
                <a:endParaRPr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350" r="-889"/>
                </a:stretch>
              </a:blipFill>
            </p:spPr>
            <p:txBody>
              <a:bodyPr/>
              <a:lstStyle/>
              <a:p>
                <a:r>
                  <a:rPr lang="en-US">
                    <a:noFill/>
                  </a:rPr>
                  <a:t> </a:t>
                </a:r>
              </a:p>
            </p:txBody>
          </p:sp>
        </mc:Fallback>
      </mc:AlternateContent>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Vertical Asymptotes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dirty="0"/>
                  <a:t>​</a:t>
                </a:r>
                <a:r>
                  <a:rPr sz="2800" dirty="0"/>
                  <a:t>Since the values </a:t>
                </a:r>
                <a14:m>
                  <m:oMath xmlns:m="http://schemas.openxmlformats.org/officeDocument/2006/math">
                    <m:r>
                      <a:rPr>
                        <a:latin typeface="Cambria Math" panose="02040503050406030204" pitchFamily="18" charset="0"/>
                      </a:rPr>
                      <m:t>−</m:t>
                    </m:r>
                    <m:r>
                      <a:rPr>
                        <a:latin typeface="Cambria Math" panose="02040503050406030204" pitchFamily="18" charset="0"/>
                      </a:rPr>
                      <m:t>5</m:t>
                    </m:r>
                  </m:oMath>
                </a14:m>
                <a:r>
                  <a:rPr sz="2800" dirty="0"/>
                  <a:t> and </a:t>
                </a:r>
                <a:r>
                  <a:rPr sz="2800" dirty="0">
                    <a:latin typeface="Cambria Math"/>
                  </a:rPr>
                  <a:t>3</a:t>
                </a:r>
                <a:r>
                  <a:rPr sz="2800" dirty="0"/>
                  <a:t> both make the denominator zero, the domain of </a:t>
                </a:r>
                <a14:m>
                  <m:oMath xmlns:m="http://schemas.openxmlformats.org/officeDocument/2006/math">
                    <m:r>
                      <a:rPr>
                        <a:latin typeface="Cambria Math" panose="02040503050406030204" pitchFamily="18" charset="0"/>
                      </a:rPr>
                      <m:t>𝑔</m:t>
                    </m:r>
                  </m:oMath>
                </a14:m>
                <a:r>
                  <a:rPr sz="2800" dirty="0"/>
                  <a:t> is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m:t>
                        </m:r>
                        <m:r>
                          <a:rPr>
                            <a:latin typeface="Cambria Math" panose="02040503050406030204" pitchFamily="18" charset="0"/>
                          </a:rPr>
                          <m:t>∞</m:t>
                        </m:r>
                        <m:r>
                          <a:rPr>
                            <a:latin typeface="Cambria Math" panose="02040503050406030204" pitchFamily="18" charset="0"/>
                          </a:rPr>
                          <m:t>,−</m:t>
                        </m:r>
                        <m:r>
                          <a:rPr>
                            <a:latin typeface="Cambria Math" panose="02040503050406030204" pitchFamily="18" charset="0"/>
                          </a:rPr>
                          <m:t>5</m:t>
                        </m:r>
                      </m:e>
                    </m:d>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m:t>
                        </m:r>
                        <m:r>
                          <a:rPr>
                            <a:latin typeface="Cambria Math" panose="02040503050406030204" pitchFamily="18" charset="0"/>
                          </a:rPr>
                          <m:t>5</m:t>
                        </m:r>
                        <m:r>
                          <a:rPr>
                            <a:latin typeface="Cambria Math" panose="02040503050406030204" pitchFamily="18" charset="0"/>
                          </a:rPr>
                          <m:t>,</m:t>
                        </m:r>
                        <m:r>
                          <a:rPr>
                            <a:latin typeface="Cambria Math" panose="02040503050406030204" pitchFamily="18" charset="0"/>
                          </a:rPr>
                          <m:t>3</m:t>
                        </m:r>
                      </m:e>
                    </m:d>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3</m:t>
                        </m:r>
                        <m:r>
                          <a:rPr>
                            <a:latin typeface="Cambria Math" panose="02040503050406030204" pitchFamily="18" charset="0"/>
                          </a:rPr>
                          <m:t>,</m:t>
                        </m:r>
                        <m:r>
                          <a:rPr>
                            <a:latin typeface="Cambria Math" panose="02040503050406030204" pitchFamily="18" charset="0"/>
                          </a:rPr>
                          <m:t>∞</m:t>
                        </m:r>
                      </m:e>
                    </m:d>
                  </m:oMath>
                </a14:m>
                <a:r>
                  <a:rPr sz="2800" dirty="0"/>
                  <a:t>.</a:t>
                </a:r>
              </a:p>
              <a:p>
                <a:pPr>
                  <a:defRPr sz="2800"/>
                </a:pPr>
                <a:r>
                  <a:rPr dirty="0"/>
                  <a:t>​</a:t>
                </a:r>
                <a:r>
                  <a:rPr sz="2800" dirty="0"/>
                  <a:t>The numerator is a sum of two squares and cannot be factored, so the rational function is already in reduced form. This means that the equations of the two vertical asymptotes are </a:t>
                </a:r>
                <a14:m>
                  <m:oMath xmlns:m="http://schemas.openxmlformats.org/officeDocument/2006/math">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5</m:t>
                    </m:r>
                  </m:oMath>
                </a14:m>
                <a:r>
                  <a:rPr sz="2800" dirty="0"/>
                  <a:t> and </a:t>
                </a:r>
                <a14:m>
                  <m:oMath xmlns:m="http://schemas.openxmlformats.org/officeDocument/2006/math">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3</m:t>
                    </m:r>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595" r="-1259"/>
                </a:stretch>
              </a:blipFill>
            </p:spPr>
            <p:txBody>
              <a:bodyPr/>
              <a:lstStyle/>
              <a:p>
                <a:r>
                  <a:rPr lang="en-US">
                    <a:noFill/>
                  </a:rPr>
                  <a:t> </a:t>
                </a:r>
              </a:p>
            </p:txBody>
          </p:sp>
        </mc:Fallback>
      </mc:AlternateContent>
    </p:spTree>
    <p:extLst>
      <p:ext uri="{BB962C8B-B14F-4D97-AF65-F5344CB8AC3E}">
        <p14:creationId xmlns:p14="http://schemas.microsoft.com/office/powerpoint/2010/main" val="23580532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Vertical Asymptotes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lnSpcReduction="20000"/>
              </a:bodyPr>
              <a:lstStyle/>
              <a:p>
                <a:pPr marL="514350" indent="-514350">
                  <a:buFont typeface="+mj-lt"/>
                  <a:buAutoNum type="alphaLcPeriod" startAt="3"/>
                  <a:defRPr sz="2800"/>
                </a:pPr>
                <a:r>
                  <a:rPr dirty="0"/>
                  <a:t>​</a:t>
                </a:r>
                <a:r>
                  <a:rPr sz="2800" dirty="0"/>
                  <a:t>The denominator is already in factored form, so we can see that its only zero is at </a:t>
                </a:r>
                <a14:m>
                  <m:oMath xmlns:m="http://schemas.openxmlformats.org/officeDocument/2006/math">
                    <m:r>
                      <a:rPr>
                        <a:latin typeface="Cambria Math" panose="02040503050406030204" pitchFamily="18" charset="0"/>
                      </a:rPr>
                      <m:t>𝑥</m:t>
                    </m:r>
                    <m:r>
                      <a:rPr>
                        <a:latin typeface="Cambria Math" panose="02040503050406030204" pitchFamily="18" charset="0"/>
                      </a:rPr>
                      <m:t>=1</m:t>
                    </m:r>
                  </m:oMath>
                </a14:m>
                <a:r>
                  <a:rPr sz="2800" dirty="0"/>
                  <a:t>. Thus, the domain of </a:t>
                </a:r>
                <a14:m>
                  <m:oMath xmlns:m="http://schemas.openxmlformats.org/officeDocument/2006/math">
                    <m:r>
                      <a:rPr>
                        <a:latin typeface="Cambria Math" panose="02040503050406030204" pitchFamily="18" charset="0"/>
                      </a:rPr>
                      <m:t>h</m:t>
                    </m:r>
                  </m:oMath>
                </a14:m>
                <a:r>
                  <a:rPr sz="2800" dirty="0"/>
                  <a:t> is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−∞,1</m:t>
                        </m:r>
                      </m:e>
                    </m:d>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1,∞</m:t>
                        </m:r>
                      </m:e>
                    </m:d>
                  </m:oMath>
                </a14:m>
                <a:r>
                  <a:rPr sz="2800" dirty="0"/>
                  <a:t>.</a:t>
                </a:r>
              </a:p>
              <a:p>
                <a:pPr marL="512064"/>
                <a:r>
                  <a:rPr dirty="0"/>
                  <a:t>​</a:t>
                </a:r>
                <a:r>
                  <a:rPr sz="2800" dirty="0"/>
                  <a:t>Now that we have found the domain, we can look for common factors to cancel.</a:t>
                </a:r>
              </a:p>
              <a:p>
                <a:pPr marL="512064"/>
                <a14:m>
                  <m:oMathPara xmlns:m="http://schemas.openxmlformats.org/officeDocument/2006/math">
                    <m:oMathParaPr>
                      <m:jc m:val="centerGroup"/>
                    </m:oMathParaPr>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h</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f>
                        <m:fPr>
                          <m:ctrlPr>
                            <a:rPr i="1">
                              <a:latin typeface="Cambria Math" panose="02040503050406030204" pitchFamily="18" charset="0"/>
                            </a:rPr>
                          </m:ctrlPr>
                        </m:fPr>
                        <m:num>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𝑥</m:t>
                          </m:r>
                        </m:num>
                        <m:den>
                          <m:r>
                            <a:rPr>
                              <a:latin typeface="Cambria Math" panose="02040503050406030204" pitchFamily="18" charset="0"/>
                            </a:rPr>
                            <m:t>𝑥</m:t>
                          </m:r>
                          <m:r>
                            <a:rPr>
                              <a:latin typeface="Cambria Math" panose="02040503050406030204" pitchFamily="18" charset="0"/>
                            </a:rPr>
                            <m:t>−1</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𝑥</m:t>
                          </m:r>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−1</m:t>
                              </m:r>
                            </m:e>
                          </m:d>
                        </m:num>
                        <m:den>
                          <m:r>
                            <a:rPr>
                              <a:latin typeface="Cambria Math" panose="02040503050406030204" pitchFamily="18" charset="0"/>
                            </a:rPr>
                            <m:t>𝑥</m:t>
                          </m:r>
                          <m:r>
                            <a:rPr>
                              <a:latin typeface="Cambria Math" panose="02040503050406030204" pitchFamily="18" charset="0"/>
                            </a:rPr>
                            <m:t>−1</m:t>
                          </m:r>
                        </m:den>
                      </m:f>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h</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𝑥</m:t>
                              </m:r>
                            </m:e>
                          </m:d>
                        </m:e>
                      </m:phant>
                      <m:r>
                        <a:rPr>
                          <a:latin typeface="Cambria Math" panose="02040503050406030204" pitchFamily="18" charset="0"/>
                        </a:rPr>
                        <m:t>=</m:t>
                      </m:r>
                      <m:r>
                        <a:rPr>
                          <a:latin typeface="Cambria Math" panose="02040503050406030204" pitchFamily="18" charset="0"/>
                        </a:rPr>
                        <m:t>𝑥</m:t>
                      </m:r>
                    </m:oMath>
                  </m:oMathPara>
                </a14:m>
                <a:endParaRPr sz="2800" dirty="0"/>
              </a:p>
              <a:p>
                <a:pPr marL="512064">
                  <a:defRPr sz="2800"/>
                </a:pPr>
                <a:r>
                  <a:rPr dirty="0"/>
                  <a:t>​</a:t>
                </a:r>
                <a:r>
                  <a:rPr sz="2800" dirty="0"/>
                  <a:t>By canceling the common factor of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−1</m:t>
                        </m:r>
                      </m:e>
                    </m:d>
                  </m:oMath>
                </a14:m>
                <a:r>
                  <a:rPr sz="2800" dirty="0"/>
                  <a:t>, we have the reduced form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h</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r>
                      <a:rPr>
                        <a:latin typeface="Cambria Math" panose="02040503050406030204" pitchFamily="18" charset="0"/>
                      </a:rPr>
                      <m:t>𝑥</m:t>
                    </m:r>
                  </m:oMath>
                </a14:m>
                <a:r>
                  <a:rPr sz="2800" dirty="0"/>
                  <a:t>, which applies only for values in the domain of </a:t>
                </a:r>
                <a14:m>
                  <m:oMath xmlns:m="http://schemas.openxmlformats.org/officeDocument/2006/math">
                    <m:r>
                      <a:rPr>
                        <a:latin typeface="Cambria Math" panose="02040503050406030204" pitchFamily="18" charset="0"/>
                      </a:rPr>
                      <m:t>h</m:t>
                    </m:r>
                  </m:oMath>
                </a14:m>
                <a:r>
                  <a:rPr sz="2800" dirty="0"/>
                  <a:t> (all real numbers except for </a:t>
                </a:r>
                <a:r>
                  <a:rPr sz="2800" dirty="0">
                    <a:latin typeface="Cambria Math"/>
                  </a:rPr>
                  <a:t>1</a:t>
                </a:r>
                <a:r>
                  <a:rPr sz="2800" dirty="0"/>
                  <a:t>). Since the reduced form of </a:t>
                </a:r>
                <a14:m>
                  <m:oMath xmlns:m="http://schemas.openxmlformats.org/officeDocument/2006/math">
                    <m:r>
                      <a:rPr>
                        <a:latin typeface="Cambria Math" panose="02040503050406030204" pitchFamily="18" charset="0"/>
                      </a:rPr>
                      <m:t>h</m:t>
                    </m:r>
                  </m:oMath>
                </a14:m>
                <a:r>
                  <a:rPr sz="2800" dirty="0"/>
                  <a:t> has no denominator, </a:t>
                </a:r>
                <a14:m>
                  <m:oMath xmlns:m="http://schemas.openxmlformats.org/officeDocument/2006/math">
                    <m:r>
                      <a:rPr>
                        <a:latin typeface="Cambria Math" panose="02040503050406030204" pitchFamily="18" charset="0"/>
                      </a:rPr>
                      <m:t>h</m:t>
                    </m:r>
                  </m:oMath>
                </a14:m>
                <a:r>
                  <a:rPr sz="2800" dirty="0"/>
                  <a:t> has no vertical asymptotes.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2699" r="-444"/>
                </a:stretch>
              </a:blipFill>
            </p:spPr>
            <p:txBody>
              <a:bodyPr/>
              <a:lstStyle/>
              <a:p>
                <a:r>
                  <a:rPr lang="en-US">
                    <a:noFill/>
                  </a:rPr>
                  <a:t> </a:t>
                </a:r>
              </a:p>
            </p:txBody>
          </p:sp>
        </mc:Fallback>
      </mc:AlternateContent>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Equations for Horizontal and Oblique Asymptotes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ctr">
                  <a:defRPr sz="2800" b="1"/>
                </a:pPr>
                <a:r>
                  <a:rPr lang="en-US" dirty="0"/>
                  <a:t>Theorem</a:t>
                </a:r>
              </a:p>
              <a:p>
                <a:pPr>
                  <a:defRPr sz="2800"/>
                </a:pPr>
                <a:r>
                  <a:rPr lang="en-US" sz="2800" dirty="0"/>
                  <a:t>Let </a:t>
                </a:r>
                <a14:m>
                  <m:oMath xmlns:m="http://schemas.openxmlformats.org/officeDocument/2006/math">
                    <m:func>
                      <m:funcPr>
                        <m:ctrlPr>
                          <a:rPr lang="ar-AE" i="1">
                            <a:latin typeface="Cambria Math" panose="02040503050406030204" pitchFamily="18" charset="0"/>
                          </a:rPr>
                        </m:ctrlPr>
                      </m:funcPr>
                      <m:fName>
                        <m:r>
                          <a:rPr lang="ar-AE">
                            <a:latin typeface="Cambria Math" panose="02040503050406030204" pitchFamily="18" charset="0"/>
                          </a:rPr>
                          <m:t>𝑓</m:t>
                        </m:r>
                      </m:fName>
                      <m:e>
                        <m:d>
                          <m:dPr>
                            <m:ctrlPr>
                              <a:rPr lang="ar-AE" i="1">
                                <a:latin typeface="Cambria Math" panose="02040503050406030204" pitchFamily="18" charset="0"/>
                              </a:rPr>
                            </m:ctrlPr>
                          </m:dPr>
                          <m:e>
                            <m:r>
                              <a:rPr lang="ar-AE">
                                <a:latin typeface="Cambria Math" panose="02040503050406030204" pitchFamily="18" charset="0"/>
                              </a:rPr>
                              <m:t>𝑥</m:t>
                            </m:r>
                          </m:e>
                        </m:d>
                      </m:e>
                    </m:func>
                    <m:r>
                      <a:rPr lang="ar-AE">
                        <a:latin typeface="Cambria Math" panose="02040503050406030204" pitchFamily="18" charset="0"/>
                      </a:rPr>
                      <m:t>=</m:t>
                    </m:r>
                    <m:f>
                      <m:fPr>
                        <m:ctrlPr>
                          <a:rPr lang="ar-AE" i="1">
                            <a:latin typeface="Cambria Math" panose="02040503050406030204" pitchFamily="18" charset="0"/>
                          </a:rPr>
                        </m:ctrlPr>
                      </m:fPr>
                      <m:num>
                        <m:func>
                          <m:funcPr>
                            <m:ctrlPr>
                              <a:rPr lang="ar-AE" i="1">
                                <a:latin typeface="Cambria Math" panose="02040503050406030204" pitchFamily="18" charset="0"/>
                              </a:rPr>
                            </m:ctrlPr>
                          </m:funcPr>
                          <m:fName>
                            <m:r>
                              <a:rPr lang="ar-AE">
                                <a:latin typeface="Cambria Math" panose="02040503050406030204" pitchFamily="18" charset="0"/>
                              </a:rPr>
                              <m:t>𝑝</m:t>
                            </m:r>
                          </m:fName>
                          <m:e>
                            <m:d>
                              <m:dPr>
                                <m:ctrlPr>
                                  <a:rPr lang="ar-AE" i="1">
                                    <a:latin typeface="Cambria Math" panose="02040503050406030204" pitchFamily="18" charset="0"/>
                                  </a:rPr>
                                </m:ctrlPr>
                              </m:dPr>
                              <m:e>
                                <m:r>
                                  <a:rPr lang="ar-AE">
                                    <a:latin typeface="Cambria Math" panose="02040503050406030204" pitchFamily="18" charset="0"/>
                                  </a:rPr>
                                  <m:t>𝑥</m:t>
                                </m:r>
                              </m:e>
                            </m:d>
                          </m:e>
                        </m:func>
                      </m:num>
                      <m:den>
                        <m:func>
                          <m:funcPr>
                            <m:ctrlPr>
                              <a:rPr lang="ar-AE" i="1">
                                <a:latin typeface="Cambria Math" panose="02040503050406030204" pitchFamily="18" charset="0"/>
                              </a:rPr>
                            </m:ctrlPr>
                          </m:funcPr>
                          <m:fName>
                            <m:r>
                              <a:rPr lang="ar-AE">
                                <a:latin typeface="Cambria Math" panose="02040503050406030204" pitchFamily="18" charset="0"/>
                              </a:rPr>
                              <m:t>𝑞</m:t>
                            </m:r>
                          </m:fName>
                          <m:e>
                            <m:d>
                              <m:dPr>
                                <m:ctrlPr>
                                  <a:rPr lang="ar-AE" i="1">
                                    <a:latin typeface="Cambria Math" panose="02040503050406030204" pitchFamily="18" charset="0"/>
                                  </a:rPr>
                                </m:ctrlPr>
                              </m:dPr>
                              <m:e>
                                <m:r>
                                  <a:rPr lang="ar-AE">
                                    <a:latin typeface="Cambria Math" panose="02040503050406030204" pitchFamily="18" charset="0"/>
                                  </a:rPr>
                                  <m:t>𝑥</m:t>
                                </m:r>
                              </m:e>
                            </m:d>
                          </m:e>
                        </m:func>
                      </m:den>
                    </m:f>
                  </m:oMath>
                </a14:m>
                <a:r>
                  <a:rPr lang="ar-AE" sz="2800" dirty="0"/>
                  <a:t> </a:t>
                </a:r>
                <a:r>
                  <a:rPr lang="en-US" sz="2800" dirty="0"/>
                  <a:t>be a rational function, where </a:t>
                </a:r>
                <a14:m>
                  <m:oMath xmlns:m="http://schemas.openxmlformats.org/officeDocument/2006/math">
                    <m:r>
                      <a:rPr lang="en-US">
                        <a:latin typeface="Cambria Math" panose="02040503050406030204" pitchFamily="18" charset="0"/>
                      </a:rPr>
                      <m:t>𝑝</m:t>
                    </m:r>
                  </m:oMath>
                </a14:m>
                <a:r>
                  <a:rPr lang="en-US" sz="2800" dirty="0"/>
                  <a:t> is an </a:t>
                </a:r>
                <a14:m>
                  <m:oMath xmlns:m="http://schemas.openxmlformats.org/officeDocument/2006/math">
                    <m:r>
                      <a:rPr lang="en-US" sz="2800" i="1" dirty="0" smtClean="0">
                        <a:latin typeface="Cambria Math" panose="02040503050406030204" pitchFamily="18" charset="0"/>
                      </a:rPr>
                      <m:t>𝑛</m:t>
                    </m:r>
                  </m:oMath>
                </a14:m>
                <a:r>
                  <a:rPr lang="en-US" sz="2800" baseline="30000" dirty="0"/>
                  <a:t>th</a:t>
                </a:r>
                <a:r>
                  <a:rPr lang="en-US" sz="2800" dirty="0"/>
                  <a:t>-degree polynomial with leading coefficient </a:t>
                </a:r>
                <a14:m>
                  <m:oMath xmlns:m="http://schemas.openxmlformats.org/officeDocument/2006/math">
                    <m:sSub>
                      <m:sSubPr>
                        <m:ctrlPr>
                          <a:rPr lang="ar-AE" i="1">
                            <a:latin typeface="Cambria Math" panose="02040503050406030204" pitchFamily="18" charset="0"/>
                          </a:rPr>
                        </m:ctrlPr>
                      </m:sSubPr>
                      <m:e>
                        <m:r>
                          <a:rPr lang="ar-AE">
                            <a:latin typeface="Cambria Math" panose="02040503050406030204" pitchFamily="18" charset="0"/>
                          </a:rPr>
                          <m:t>𝑎</m:t>
                        </m:r>
                      </m:e>
                      <m:sub>
                        <m:r>
                          <a:rPr lang="ar-AE">
                            <a:latin typeface="Cambria Math" panose="02040503050406030204" pitchFamily="18" charset="0"/>
                          </a:rPr>
                          <m:t>𝑛</m:t>
                        </m:r>
                      </m:sub>
                    </m:sSub>
                  </m:oMath>
                </a14:m>
                <a:r>
                  <a:rPr lang="en-US" sz="2800" dirty="0"/>
                  <a:t>, </a:t>
                </a:r>
                <a14:m>
                  <m:oMath xmlns:m="http://schemas.openxmlformats.org/officeDocument/2006/math">
                    <m:r>
                      <a:rPr lang="ar-AE">
                        <a:latin typeface="Cambria Math" panose="02040503050406030204" pitchFamily="18" charset="0"/>
                      </a:rPr>
                      <m:t>𝑞</m:t>
                    </m:r>
                  </m:oMath>
                </a14:m>
                <a:r>
                  <a:rPr lang="ar-AE" sz="2800" dirty="0"/>
                  <a:t> </a:t>
                </a:r>
                <a:r>
                  <a:rPr lang="en-US" sz="2800" dirty="0"/>
                  <a:t>is an </a:t>
                </a:r>
                <a14:m>
                  <m:oMath xmlns:m="http://schemas.openxmlformats.org/officeDocument/2006/math">
                    <m:r>
                      <a:rPr lang="en-US" b="0" i="1" dirty="0" smtClean="0">
                        <a:latin typeface="Cambria Math" panose="02040503050406030204" pitchFamily="18" charset="0"/>
                      </a:rPr>
                      <m:t>𝑚</m:t>
                    </m:r>
                  </m:oMath>
                </a14:m>
                <a:r>
                  <a:rPr lang="en-US" baseline="30000" dirty="0"/>
                  <a:t>th</a:t>
                </a:r>
                <a:r>
                  <a:rPr lang="en-US" dirty="0"/>
                  <a:t>-</a:t>
                </a:r>
                <a:r>
                  <a:rPr lang="en-US" sz="2800" dirty="0"/>
                  <a:t>degree polynomial with leading coefficient </a:t>
                </a:r>
                <a14:m>
                  <m:oMath xmlns:m="http://schemas.openxmlformats.org/officeDocument/2006/math">
                    <m:sSub>
                      <m:sSubPr>
                        <m:ctrlPr>
                          <a:rPr lang="ar-AE" i="1">
                            <a:latin typeface="Cambria Math" panose="02040503050406030204" pitchFamily="18" charset="0"/>
                          </a:rPr>
                        </m:ctrlPr>
                      </m:sSubPr>
                      <m:e>
                        <m:r>
                          <a:rPr lang="ar-AE">
                            <a:latin typeface="Cambria Math" panose="02040503050406030204" pitchFamily="18" charset="0"/>
                          </a:rPr>
                          <m:t>𝑏</m:t>
                        </m:r>
                      </m:e>
                      <m:sub>
                        <m:r>
                          <a:rPr lang="ar-AE">
                            <a:latin typeface="Cambria Math" panose="02040503050406030204" pitchFamily="18" charset="0"/>
                          </a:rPr>
                          <m:t>𝑚</m:t>
                        </m:r>
                      </m:sub>
                    </m:sSub>
                  </m:oMath>
                </a14:m>
                <a:r>
                  <a:rPr lang="en-US" sz="2800" dirty="0"/>
                  <a:t>, and </a:t>
                </a:r>
                <a14:m>
                  <m:oMath xmlns:m="http://schemas.openxmlformats.org/officeDocument/2006/math">
                    <m:r>
                      <a:rPr lang="en-US">
                        <a:latin typeface="Cambria Math" panose="02040503050406030204" pitchFamily="18" charset="0"/>
                      </a:rPr>
                      <m:t>𝑝</m:t>
                    </m:r>
                    <m:r>
                      <a:rPr lang="en-US">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𝑥</m:t>
                        </m:r>
                      </m:e>
                    </m:d>
                  </m:oMath>
                </a14:m>
                <a:r>
                  <a:rPr lang="ar-AE" sz="2800" dirty="0"/>
                  <a:t> </a:t>
                </a:r>
                <a:r>
                  <a:rPr lang="en-US" sz="2800" dirty="0"/>
                  <a:t>and </a:t>
                </a:r>
                <a14:m>
                  <m:oMath xmlns:m="http://schemas.openxmlformats.org/officeDocument/2006/math">
                    <m:r>
                      <a:rPr lang="en-US">
                        <a:latin typeface="Cambria Math" panose="02040503050406030204" pitchFamily="18" charset="0"/>
                      </a:rPr>
                      <m:t>𝑞</m:t>
                    </m:r>
                    <m:r>
                      <a:rPr lang="en-US">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𝑥</m:t>
                        </m:r>
                      </m:e>
                    </m:d>
                  </m:oMath>
                </a14:m>
                <a:r>
                  <a:rPr lang="ar-AE" sz="2800" dirty="0"/>
                  <a:t> </a:t>
                </a:r>
                <a:r>
                  <a:rPr lang="en-US" sz="2800" dirty="0"/>
                  <a:t>have no common factors other than constants. Then the asymptotes of </a:t>
                </a:r>
                <a14:m>
                  <m:oMath xmlns:m="http://schemas.openxmlformats.org/officeDocument/2006/math">
                    <m:r>
                      <a:rPr lang="en-US">
                        <a:latin typeface="Cambria Math" panose="02040503050406030204" pitchFamily="18" charset="0"/>
                      </a:rPr>
                      <m:t>𝑓</m:t>
                    </m:r>
                  </m:oMath>
                </a14:m>
                <a:r>
                  <a:rPr lang="en-US" sz="2800" dirty="0"/>
                  <a:t> are found as follows.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r="-1919"/>
                </a:stretch>
              </a:blipFill>
            </p:spPr>
            <p:txBody>
              <a:bodyPr/>
              <a:lstStyle/>
              <a:p>
                <a:r>
                  <a:rPr lang="en-US">
                    <a:noFill/>
                  </a:rPr>
                  <a:t> </a:t>
                </a:r>
              </a:p>
            </p:txBody>
          </p:sp>
        </mc:Fallback>
      </mc:AlternateContent>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Rational Functions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lnSpcReduction="10000"/>
              </a:bodyPr>
              <a:lstStyle/>
              <a:p>
                <a:pPr algn="ctr">
                  <a:defRPr sz="2800" b="1"/>
                </a:pPr>
                <a:r>
                  <a:rPr dirty="0"/>
                  <a:t>Definition</a:t>
                </a:r>
              </a:p>
              <a:p>
                <a:r>
                  <a:rPr sz="2800" dirty="0"/>
                  <a:t>A </a:t>
                </a:r>
                <a:r>
                  <a:rPr sz="2800" b="1" dirty="0"/>
                  <a:t>rational function</a:t>
                </a:r>
                <a:r>
                  <a:rPr sz="2800" dirty="0"/>
                  <a:t> is a function that can be written in the form</a:t>
                </a:r>
              </a:p>
              <a:p>
                <a:pPr algn="ctr">
                  <a:defRPr sz="2800"/>
                </a:pPr>
                <a:r>
                  <a:rPr sz="2800" dirty="0"/>
                  <a:t>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f>
                      <m:fPr>
                        <m:ctrlPr>
                          <a:rPr i="1">
                            <a:latin typeface="Cambria Math" panose="02040503050406030204" pitchFamily="18" charset="0"/>
                          </a:rPr>
                        </m:ctrlPr>
                      </m:fPr>
                      <m:num>
                        <m:func>
                          <m:funcPr>
                            <m:ctrlPr>
                              <a:rPr i="1">
                                <a:latin typeface="Cambria Math" panose="02040503050406030204" pitchFamily="18" charset="0"/>
                              </a:rPr>
                            </m:ctrlPr>
                          </m:funcPr>
                          <m:fName>
                            <m:r>
                              <a:rPr>
                                <a:latin typeface="Cambria Math" panose="02040503050406030204" pitchFamily="18" charset="0"/>
                              </a:rPr>
                              <m:t>𝑝</m:t>
                            </m:r>
                          </m:fName>
                          <m:e>
                            <m:d>
                              <m:dPr>
                                <m:ctrlPr>
                                  <a:rPr i="1">
                                    <a:latin typeface="Cambria Math" panose="02040503050406030204" pitchFamily="18" charset="0"/>
                                  </a:rPr>
                                </m:ctrlPr>
                              </m:dPr>
                              <m:e>
                                <m:r>
                                  <a:rPr>
                                    <a:latin typeface="Cambria Math" panose="02040503050406030204" pitchFamily="18" charset="0"/>
                                  </a:rPr>
                                  <m:t>𝑥</m:t>
                                </m:r>
                              </m:e>
                            </m:d>
                          </m:e>
                        </m:func>
                      </m:num>
                      <m:den>
                        <m:func>
                          <m:funcPr>
                            <m:ctrlPr>
                              <a:rPr i="1">
                                <a:latin typeface="Cambria Math" panose="02040503050406030204" pitchFamily="18" charset="0"/>
                              </a:rPr>
                            </m:ctrlPr>
                          </m:funcPr>
                          <m:fName>
                            <m:r>
                              <a:rPr>
                                <a:latin typeface="Cambria Math" panose="02040503050406030204" pitchFamily="18" charset="0"/>
                              </a:rPr>
                              <m:t>𝑞</m:t>
                            </m:r>
                          </m:fName>
                          <m:e>
                            <m:d>
                              <m:dPr>
                                <m:ctrlPr>
                                  <a:rPr i="1">
                                    <a:latin typeface="Cambria Math" panose="02040503050406030204" pitchFamily="18" charset="0"/>
                                  </a:rPr>
                                </m:ctrlPr>
                              </m:dPr>
                              <m:e>
                                <m:r>
                                  <a:rPr>
                                    <a:latin typeface="Cambria Math" panose="02040503050406030204" pitchFamily="18" charset="0"/>
                                  </a:rPr>
                                  <m:t>𝑥</m:t>
                                </m:r>
                              </m:e>
                            </m:d>
                          </m:e>
                        </m:func>
                      </m:den>
                    </m:f>
                  </m:oMath>
                </a14:m>
                <a:r>
                  <a:rPr sz="2800" dirty="0"/>
                  <a:t>,</a:t>
                </a:r>
              </a:p>
              <a:p>
                <a:pPr>
                  <a:defRPr sz="2800"/>
                </a:pPr>
                <a:r>
                  <a:rPr sz="2800" dirty="0"/>
                  <a:t>where </a:t>
                </a:r>
                <a14:m>
                  <m:oMath xmlns:m="http://schemas.openxmlformats.org/officeDocument/2006/math">
                    <m:r>
                      <a:rPr>
                        <a:latin typeface="Cambria Math" panose="02040503050406030204" pitchFamily="18" charset="0"/>
                      </a:rPr>
                      <m:t>𝑝</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𝑥</m:t>
                        </m:r>
                      </m:e>
                    </m:d>
                  </m:oMath>
                </a14:m>
                <a:r>
                  <a:rPr sz="2800" dirty="0"/>
                  <a:t> and </a:t>
                </a:r>
                <a14:m>
                  <m:oMath xmlns:m="http://schemas.openxmlformats.org/officeDocument/2006/math">
                    <m:r>
                      <a:rPr>
                        <a:latin typeface="Cambria Math" panose="02040503050406030204" pitchFamily="18" charset="0"/>
                      </a:rPr>
                      <m:t>𝑞</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𝑥</m:t>
                        </m:r>
                      </m:e>
                    </m:d>
                  </m:oMath>
                </a14:m>
                <a:r>
                  <a:rPr sz="2800" dirty="0"/>
                  <a:t> are polynomial functions and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𝑞</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r>
                      <a:rPr>
                        <a:latin typeface="Cambria Math" panose="02040503050406030204" pitchFamily="18" charset="0"/>
                      </a:rPr>
                      <m:t>0</m:t>
                    </m:r>
                  </m:oMath>
                </a14:m>
                <a:r>
                  <a:rPr sz="2800" dirty="0"/>
                  <a:t>. Even though </a:t>
                </a:r>
                <a14:m>
                  <m:oMath xmlns:m="http://schemas.openxmlformats.org/officeDocument/2006/math">
                    <m:r>
                      <a:rPr>
                        <a:latin typeface="Cambria Math" panose="02040503050406030204" pitchFamily="18" charset="0"/>
                      </a:rPr>
                      <m:t>𝑞</m:t>
                    </m:r>
                  </m:oMath>
                </a14:m>
                <a:r>
                  <a:rPr sz="2800" dirty="0"/>
                  <a:t> is not allowed to be identically zero, there will often be values of </a:t>
                </a:r>
                <a14:m>
                  <m:oMath xmlns:m="http://schemas.openxmlformats.org/officeDocument/2006/math">
                    <m:r>
                      <a:rPr>
                        <a:latin typeface="Cambria Math" panose="02040503050406030204" pitchFamily="18" charset="0"/>
                      </a:rPr>
                      <m:t>𝑥</m:t>
                    </m:r>
                  </m:oMath>
                </a14:m>
                <a:r>
                  <a:rPr sz="2800" dirty="0"/>
                  <a:t> for which </a:t>
                </a:r>
                <a14:m>
                  <m:oMath xmlns:m="http://schemas.openxmlformats.org/officeDocument/2006/math">
                    <m:r>
                      <a:rPr>
                        <a:latin typeface="Cambria Math" panose="02040503050406030204" pitchFamily="18" charset="0"/>
                      </a:rPr>
                      <m:t>𝑞</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𝑥</m:t>
                        </m:r>
                      </m:e>
                    </m:d>
                  </m:oMath>
                </a14:m>
                <a:r>
                  <a:rPr sz="2800" dirty="0"/>
                  <a:t> is zero, and at these values the function is undefined. Consequently, the </a:t>
                </a:r>
                <a:r>
                  <a:rPr dirty="0"/>
                  <a:t>domain of</a:t>
                </a:r>
                <a:r>
                  <a:rPr sz="2800" dirty="0"/>
                  <a:t> </a:t>
                </a:r>
                <a14:m>
                  <m:oMath xmlns:m="http://schemas.openxmlformats.org/officeDocument/2006/math">
                    <m:r>
                      <a:rPr>
                        <a:latin typeface="Cambria Math" panose="02040503050406030204" pitchFamily="18" charset="0"/>
                      </a:rPr>
                      <m:t>𝑓</m:t>
                    </m:r>
                  </m:oMath>
                </a14:m>
                <a:r>
                  <a:rPr sz="2800" dirty="0"/>
                  <a:t> consists of all real numbers except those for which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𝑞</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r>
                      <a:rPr>
                        <a:latin typeface="Cambria Math" panose="02040503050406030204" pitchFamily="18" charset="0"/>
                      </a:rPr>
                      <m:t>0</m:t>
                    </m:r>
                  </m:oMath>
                </a14:m>
                <a:r>
                  <a:rPr sz="2800" dirty="0"/>
                  <a:t>.</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1850"/>
                </a:stretch>
              </a:blipFill>
            </p:spPr>
            <p:txBody>
              <a:bodyPr/>
              <a:lstStyle/>
              <a:p>
                <a:r>
                  <a:rPr lang="en-US">
                    <a:noFill/>
                  </a:rPr>
                  <a:t> </a:t>
                </a:r>
              </a:p>
            </p:txBody>
          </p:sp>
        </mc:Fallback>
      </mc:AlternateContent>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Equations for Horizontal and Oblique Asymptotes</a:t>
            </a:r>
            <a:r>
              <a:rPr lang="en-US" dirty="0"/>
              <a:t> (cont.)</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rabicPeriod"/>
                  <a:defRPr sz="2800"/>
                </a:pPr>
                <a:r>
                  <a:rPr dirty="0"/>
                  <a:t>​</a:t>
                </a:r>
                <a:r>
                  <a:rPr sz="2800" dirty="0"/>
                  <a:t>If </a:t>
                </a:r>
                <a14:m>
                  <m:oMath xmlns:m="http://schemas.openxmlformats.org/officeDocument/2006/math">
                    <m:r>
                      <a:rPr>
                        <a:latin typeface="Cambria Math" panose="02040503050406030204" pitchFamily="18" charset="0"/>
                      </a:rPr>
                      <m:t>𝑛</m:t>
                    </m:r>
                    <m:r>
                      <a:rPr>
                        <a:latin typeface="Cambria Math" panose="02040503050406030204" pitchFamily="18" charset="0"/>
                      </a:rPr>
                      <m:t>&lt;</m:t>
                    </m:r>
                    <m:r>
                      <a:rPr>
                        <a:latin typeface="Cambria Math" panose="02040503050406030204" pitchFamily="18" charset="0"/>
                      </a:rPr>
                      <m:t>𝑚</m:t>
                    </m:r>
                  </m:oMath>
                </a14:m>
                <a:r>
                  <a:rPr sz="2800" dirty="0"/>
                  <a:t>, the horizontal line </a:t>
                </a:r>
                <a14:m>
                  <m:oMath xmlns:m="http://schemas.openxmlformats.org/officeDocument/2006/math">
                    <m:r>
                      <a:rPr>
                        <a:latin typeface="Cambria Math" panose="02040503050406030204" pitchFamily="18" charset="0"/>
                      </a:rPr>
                      <m:t>𝑦</m:t>
                    </m:r>
                    <m:r>
                      <a:rPr>
                        <a:latin typeface="Cambria Math" panose="02040503050406030204" pitchFamily="18" charset="0"/>
                      </a:rPr>
                      <m:t>=</m:t>
                    </m:r>
                    <m:r>
                      <a:rPr>
                        <a:latin typeface="Cambria Math" panose="02040503050406030204" pitchFamily="18" charset="0"/>
                      </a:rPr>
                      <m:t>0</m:t>
                    </m:r>
                  </m:oMath>
                </a14:m>
                <a:r>
                  <a:rPr sz="2800" dirty="0"/>
                  <a:t> (the </a:t>
                </a:r>
                <a14:m>
                  <m:oMath xmlns:m="http://schemas.openxmlformats.org/officeDocument/2006/math">
                    <m:r>
                      <a:rPr>
                        <a:latin typeface="Cambria Math" panose="02040503050406030204" pitchFamily="18" charset="0"/>
                      </a:rPr>
                      <m:t>𝑥</m:t>
                    </m:r>
                  </m:oMath>
                </a14:m>
                <a:r>
                  <a:rPr sz="2800" dirty="0"/>
                  <a:t>-axis) is the </a:t>
                </a:r>
                <a:r>
                  <a:rPr sz="2800" b="1" dirty="0"/>
                  <a:t>horizontal asymptote</a:t>
                </a:r>
                <a:r>
                  <a:rPr sz="2800" dirty="0"/>
                  <a:t> for </a:t>
                </a:r>
                <a14:m>
                  <m:oMath xmlns:m="http://schemas.openxmlformats.org/officeDocument/2006/math">
                    <m:r>
                      <a:rPr>
                        <a:latin typeface="Cambria Math" panose="02040503050406030204" pitchFamily="18" charset="0"/>
                      </a:rPr>
                      <m:t>𝑓</m:t>
                    </m:r>
                  </m:oMath>
                </a14:m>
                <a:r>
                  <a:rPr sz="2800" dirty="0"/>
                  <a:t>.</a:t>
                </a:r>
              </a:p>
              <a:p>
                <a:pPr marL="514350" indent="-514350">
                  <a:buFont typeface="+mj-lt"/>
                  <a:buAutoNum type="arabicPeriod" startAt="2"/>
                  <a:defRPr sz="2800"/>
                </a:pPr>
                <a:r>
                  <a:rPr dirty="0"/>
                  <a:t>​</a:t>
                </a:r>
                <a:r>
                  <a:rPr sz="2800" dirty="0"/>
                  <a:t>If </a:t>
                </a:r>
                <a14:m>
                  <m:oMath xmlns:m="http://schemas.openxmlformats.org/officeDocument/2006/math">
                    <m:r>
                      <a:rPr>
                        <a:latin typeface="Cambria Math" panose="02040503050406030204" pitchFamily="18" charset="0"/>
                      </a:rPr>
                      <m:t>𝑛</m:t>
                    </m:r>
                    <m:r>
                      <a:rPr>
                        <a:latin typeface="Cambria Math" panose="02040503050406030204" pitchFamily="18" charset="0"/>
                      </a:rPr>
                      <m:t>=</m:t>
                    </m:r>
                    <m:r>
                      <a:rPr>
                        <a:latin typeface="Cambria Math" panose="02040503050406030204" pitchFamily="18" charset="0"/>
                      </a:rPr>
                      <m:t>𝑚</m:t>
                    </m:r>
                  </m:oMath>
                </a14:m>
                <a:r>
                  <a:rPr sz="2800" dirty="0"/>
                  <a:t>, the horizontal line </a:t>
                </a:r>
                <a14:m>
                  <m:oMath xmlns:m="http://schemas.openxmlformats.org/officeDocument/2006/math">
                    <m:r>
                      <a:rPr>
                        <a:latin typeface="Cambria Math" panose="02040503050406030204" pitchFamily="18" charset="0"/>
                      </a:rPr>
                      <m:t>𝑦</m:t>
                    </m:r>
                    <m:r>
                      <a:rPr>
                        <a:latin typeface="Cambria Math" panose="02040503050406030204" pitchFamily="18" charset="0"/>
                      </a:rPr>
                      <m:t>=</m:t>
                    </m:r>
                    <m:f>
                      <m:fPr>
                        <m:ctrlPr>
                          <a:rPr i="1">
                            <a:latin typeface="Cambria Math" panose="02040503050406030204" pitchFamily="18" charset="0"/>
                          </a:rPr>
                        </m:ctrlPr>
                      </m:fPr>
                      <m:num>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𝑛</m:t>
                            </m:r>
                          </m:sub>
                        </m:sSub>
                      </m:num>
                      <m:den>
                        <m:sSub>
                          <m:sSubPr>
                            <m:ctrlPr>
                              <a:rPr i="1">
                                <a:latin typeface="Cambria Math" panose="02040503050406030204" pitchFamily="18" charset="0"/>
                              </a:rPr>
                            </m:ctrlPr>
                          </m:sSubPr>
                          <m:e>
                            <m:r>
                              <a:rPr>
                                <a:latin typeface="Cambria Math" panose="02040503050406030204" pitchFamily="18" charset="0"/>
                              </a:rPr>
                              <m:t>𝑏</m:t>
                            </m:r>
                          </m:e>
                          <m:sub>
                            <m:r>
                              <a:rPr>
                                <a:latin typeface="Cambria Math" panose="02040503050406030204" pitchFamily="18" charset="0"/>
                              </a:rPr>
                              <m:t>𝑚</m:t>
                            </m:r>
                          </m:sub>
                        </m:sSub>
                      </m:den>
                    </m:f>
                  </m:oMath>
                </a14:m>
                <a:r>
                  <a:rPr sz="2800" dirty="0"/>
                  <a:t> is the </a:t>
                </a:r>
                <a:r>
                  <a:rPr sz="2800" b="1" dirty="0"/>
                  <a:t>horizontal asymptote</a:t>
                </a:r>
                <a:r>
                  <a:rPr sz="2800" dirty="0"/>
                  <a:t> for </a:t>
                </a:r>
                <a14:m>
                  <m:oMath xmlns:m="http://schemas.openxmlformats.org/officeDocument/2006/math">
                    <m:r>
                      <a:rPr>
                        <a:latin typeface="Cambria Math" panose="02040503050406030204" pitchFamily="18" charset="0"/>
                      </a:rPr>
                      <m:t>𝑓</m:t>
                    </m:r>
                  </m:oMath>
                </a14:m>
                <a:r>
                  <a:rPr sz="2800" dirty="0"/>
                  <a:t>.</a:t>
                </a:r>
              </a:p>
              <a:p>
                <a:pPr marL="514350" indent="-514350">
                  <a:buFont typeface="+mj-lt"/>
                  <a:buAutoNum type="arabicPeriod" startAt="3"/>
                  <a:defRPr sz="2800"/>
                </a:pPr>
                <a:r>
                  <a:rPr dirty="0"/>
                  <a:t>​</a:t>
                </a:r>
                <a:r>
                  <a:rPr sz="2800" dirty="0"/>
                  <a:t>If </a:t>
                </a:r>
                <a14:m>
                  <m:oMath xmlns:m="http://schemas.openxmlformats.org/officeDocument/2006/math">
                    <m:r>
                      <a:rPr>
                        <a:latin typeface="Cambria Math" panose="02040503050406030204" pitchFamily="18" charset="0"/>
                      </a:rPr>
                      <m:t>𝑛</m:t>
                    </m:r>
                    <m:r>
                      <a:rPr>
                        <a:latin typeface="Cambria Math" panose="02040503050406030204" pitchFamily="18" charset="0"/>
                      </a:rPr>
                      <m:t>=</m:t>
                    </m:r>
                    <m:r>
                      <a:rPr>
                        <a:latin typeface="Cambria Math" panose="02040503050406030204" pitchFamily="18" charset="0"/>
                      </a:rPr>
                      <m:t>𝑚</m:t>
                    </m:r>
                    <m:r>
                      <a:rPr>
                        <a:latin typeface="Cambria Math" panose="02040503050406030204" pitchFamily="18" charset="0"/>
                      </a:rPr>
                      <m:t>+</m:t>
                    </m:r>
                    <m:r>
                      <a:rPr>
                        <a:latin typeface="Cambria Math" panose="02040503050406030204" pitchFamily="18" charset="0"/>
                      </a:rPr>
                      <m:t>1</m:t>
                    </m:r>
                  </m:oMath>
                </a14:m>
                <a:r>
                  <a:rPr sz="2800" dirty="0"/>
                  <a:t>, the line </a:t>
                </a:r>
                <a14:m>
                  <m:oMath xmlns:m="http://schemas.openxmlformats.org/officeDocument/2006/math">
                    <m:r>
                      <a:rPr>
                        <a:latin typeface="Cambria Math" panose="02040503050406030204" pitchFamily="18" charset="0"/>
                      </a:rPr>
                      <m:t>𝑦</m:t>
                    </m:r>
                    <m:r>
                      <a:rPr>
                        <a:latin typeface="Cambria Math" panose="02040503050406030204" pitchFamily="18" charset="0"/>
                      </a:rPr>
                      <m:t>=</m:t>
                    </m:r>
                    <m:func>
                      <m:funcPr>
                        <m:ctrlPr>
                          <a:rPr i="1">
                            <a:latin typeface="Cambria Math" panose="02040503050406030204" pitchFamily="18" charset="0"/>
                          </a:rPr>
                        </m:ctrlPr>
                      </m:funcPr>
                      <m:fName>
                        <m:r>
                          <a:rPr>
                            <a:latin typeface="Cambria Math" panose="02040503050406030204" pitchFamily="18" charset="0"/>
                          </a:rPr>
                          <m:t>𝑔</m:t>
                        </m:r>
                      </m:fName>
                      <m:e>
                        <m:d>
                          <m:dPr>
                            <m:ctrlPr>
                              <a:rPr i="1">
                                <a:latin typeface="Cambria Math" panose="02040503050406030204" pitchFamily="18" charset="0"/>
                              </a:rPr>
                            </m:ctrlPr>
                          </m:dPr>
                          <m:e>
                            <m:r>
                              <a:rPr>
                                <a:latin typeface="Cambria Math" panose="02040503050406030204" pitchFamily="18" charset="0"/>
                              </a:rPr>
                              <m:t>𝑥</m:t>
                            </m:r>
                          </m:e>
                        </m:d>
                      </m:e>
                    </m:func>
                  </m:oMath>
                </a14:m>
                <a:r>
                  <a:rPr sz="2800" dirty="0"/>
                  <a:t> is an </a:t>
                </a:r>
                <a:r>
                  <a:rPr sz="2800" b="1" dirty="0"/>
                  <a:t>oblique asymptote</a:t>
                </a:r>
                <a:r>
                  <a:rPr sz="2800" dirty="0"/>
                  <a:t> for </a:t>
                </a:r>
                <a14:m>
                  <m:oMath xmlns:m="http://schemas.openxmlformats.org/officeDocument/2006/math">
                    <m:r>
                      <a:rPr>
                        <a:latin typeface="Cambria Math" panose="02040503050406030204" pitchFamily="18" charset="0"/>
                      </a:rPr>
                      <m:t>𝑓</m:t>
                    </m:r>
                  </m:oMath>
                </a14:m>
                <a:r>
                  <a:rPr sz="2800" dirty="0"/>
                  <a:t>, where </a:t>
                </a:r>
                <a14:m>
                  <m:oMath xmlns:m="http://schemas.openxmlformats.org/officeDocument/2006/math">
                    <m:r>
                      <a:rPr>
                        <a:latin typeface="Cambria Math" panose="02040503050406030204" pitchFamily="18" charset="0"/>
                      </a:rPr>
                      <m:t>𝑔</m:t>
                    </m:r>
                  </m:oMath>
                </a14:m>
                <a:r>
                  <a:rPr sz="2800" dirty="0"/>
                  <a:t> is the quotient polynomial obtained by dividing </a:t>
                </a:r>
                <a14:m>
                  <m:oMath xmlns:m="http://schemas.openxmlformats.org/officeDocument/2006/math">
                    <m:r>
                      <a:rPr>
                        <a:latin typeface="Cambria Math" panose="02040503050406030204" pitchFamily="18" charset="0"/>
                      </a:rPr>
                      <m:t>𝑝</m:t>
                    </m:r>
                  </m:oMath>
                </a14:m>
                <a:r>
                  <a:rPr sz="2800" dirty="0"/>
                  <a:t> by </a:t>
                </a:r>
                <a14:m>
                  <m:oMath xmlns:m="http://schemas.openxmlformats.org/officeDocument/2006/math">
                    <m:r>
                      <a:rPr>
                        <a:latin typeface="Cambria Math" panose="02040503050406030204" pitchFamily="18" charset="0"/>
                      </a:rPr>
                      <m:t>𝑞</m:t>
                    </m:r>
                  </m:oMath>
                </a14:m>
                <a:r>
                  <a:rPr sz="2800" dirty="0"/>
                  <a:t>. (The remainder polynomial is irrelevant.)</a:t>
                </a:r>
              </a:p>
              <a:p>
                <a:pPr marL="514350" indent="-514350">
                  <a:buFont typeface="+mj-lt"/>
                  <a:buAutoNum type="arabicPeriod" startAt="4"/>
                  <a:defRPr sz="2800"/>
                </a:pPr>
                <a:r>
                  <a:rPr dirty="0"/>
                  <a:t>​</a:t>
                </a:r>
                <a:r>
                  <a:rPr sz="2800" dirty="0"/>
                  <a:t>If </a:t>
                </a:r>
                <a14:m>
                  <m:oMath xmlns:m="http://schemas.openxmlformats.org/officeDocument/2006/math">
                    <m:r>
                      <a:rPr>
                        <a:latin typeface="Cambria Math" panose="02040503050406030204" pitchFamily="18" charset="0"/>
                      </a:rPr>
                      <m:t>𝑛</m:t>
                    </m:r>
                    <m:r>
                      <a:rPr>
                        <a:latin typeface="Cambria Math" panose="02040503050406030204" pitchFamily="18" charset="0"/>
                      </a:rPr>
                      <m:t>&gt;</m:t>
                    </m:r>
                    <m:r>
                      <a:rPr>
                        <a:latin typeface="Cambria Math" panose="02040503050406030204" pitchFamily="18" charset="0"/>
                      </a:rPr>
                      <m:t>𝑚</m:t>
                    </m:r>
                    <m:r>
                      <a:rPr>
                        <a:latin typeface="Cambria Math" panose="02040503050406030204" pitchFamily="18" charset="0"/>
                      </a:rPr>
                      <m:t>+</m:t>
                    </m:r>
                    <m:r>
                      <a:rPr>
                        <a:latin typeface="Cambria Math" panose="02040503050406030204" pitchFamily="18" charset="0"/>
                      </a:rPr>
                      <m:t>1</m:t>
                    </m:r>
                  </m:oMath>
                </a14:m>
                <a:r>
                  <a:rPr sz="2800" dirty="0"/>
                  <a:t>, there is </a:t>
                </a:r>
                <a:r>
                  <a:rPr sz="2800" b="1" dirty="0"/>
                  <a:t>no</a:t>
                </a:r>
                <a:r>
                  <a:rPr sz="2800" dirty="0"/>
                  <a:t> straight line </a:t>
                </a:r>
                <a:r>
                  <a:rPr sz="2800" b="1" dirty="0"/>
                  <a:t>horizontal</a:t>
                </a:r>
                <a:r>
                  <a:rPr sz="2800" dirty="0"/>
                  <a:t> or </a:t>
                </a:r>
                <a:r>
                  <a:rPr sz="2800" b="1" dirty="0"/>
                  <a:t>oblique asymptote</a:t>
                </a:r>
                <a:r>
                  <a:rPr sz="2800" dirty="0"/>
                  <a:t> for </a:t>
                </a:r>
                <a14:m>
                  <m:oMath xmlns:m="http://schemas.openxmlformats.org/officeDocument/2006/math">
                    <m:r>
                      <a:rPr>
                        <a:latin typeface="Cambria Math" panose="02040503050406030204" pitchFamily="18" charset="0"/>
                      </a:rPr>
                      <m:t>𝑓</m:t>
                    </m:r>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02" t="-1110" b="-1973"/>
                </a:stretch>
              </a:blipFill>
            </p:spPr>
            <p:txBody>
              <a:bodyPr/>
              <a:lstStyle/>
              <a:p>
                <a:r>
                  <a:rPr lang="en-US">
                    <a:noFill/>
                  </a:rPr>
                  <a:t> </a:t>
                </a:r>
              </a:p>
            </p:txBody>
          </p:sp>
        </mc:Fallback>
      </mc:AlternateContent>
    </p:spTree>
    <p:extLst>
      <p:ext uri="{BB962C8B-B14F-4D97-AF65-F5344CB8AC3E}">
        <p14:creationId xmlns:p14="http://schemas.microsoft.com/office/powerpoint/2010/main" val="798593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2: Horizontal and Oblique Asymptotes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a:t>Find the equation for the horizontal or oblique asymptote of the following functions.</a:t>
                </a:r>
              </a:p>
              <a:p>
                <a:pPr marL="514350" indent="-514350">
                  <a:buFont typeface="+mj-lt"/>
                  <a:buAutoNum type="alphaLcPeriod"/>
                  <a:defRPr sz="2800"/>
                </a:pPr>
                <a:r>
                  <a:t>​</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f>
                      <m:fPr>
                        <m:ctrlPr>
                          <a:rPr i="1">
                            <a:latin typeface="Cambria Math" panose="02040503050406030204" pitchFamily="18" charset="0"/>
                          </a:rPr>
                        </m:ctrlPr>
                      </m:fPr>
                      <m:num>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1</m:t>
                        </m:r>
                      </m:num>
                      <m:den>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2</m:t>
                        </m:r>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15</m:t>
                        </m:r>
                      </m:den>
                    </m:f>
                  </m:oMath>
                </a14:m>
                <a:endParaRPr/>
              </a:p>
              <a:p>
                <a:pPr marL="514350" indent="-514350">
                  <a:buFont typeface="+mj-lt"/>
                  <a:buAutoNum type="alphaLcPeriod" startAt="2"/>
                  <a:defRPr sz="2800"/>
                </a:pPr>
                <a:r>
                  <a:t>​</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𝑔</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f>
                      <m:fPr>
                        <m:ctrlPr>
                          <a:rPr i="1">
                            <a:latin typeface="Cambria Math" panose="02040503050406030204" pitchFamily="18" charset="0"/>
                          </a:rPr>
                        </m:ctrlPr>
                      </m:fPr>
                      <m:num>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3</m:t>
                            </m:r>
                          </m:sup>
                        </m:sSup>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2</m:t>
                        </m:r>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2</m:t>
                        </m:r>
                      </m:num>
                      <m:den>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9</m:t>
                        </m:r>
                      </m:den>
                    </m:f>
                  </m:oMath>
                </a14:m>
                <a:endParaRPr/>
              </a:p>
              <a:p>
                <a:pPr marL="514350" indent="-514350">
                  <a:buFont typeface="+mj-lt"/>
                  <a:buAutoNum type="alphaLcPeriod" startAt="3"/>
                  <a:defRPr sz="2800"/>
                </a:pPr>
                <a:r>
                  <a:t>​</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h</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3</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4</m:t>
                            </m:r>
                          </m:sup>
                        </m:sSup>
                        <m:r>
                          <a:rPr>
                            <a:latin typeface="Cambria Math" panose="02040503050406030204" pitchFamily="18" charset="0"/>
                          </a:rPr>
                          <m:t>+</m:t>
                        </m:r>
                        <m:r>
                          <a:rPr>
                            <a:latin typeface="Cambria Math" panose="02040503050406030204" pitchFamily="18" charset="0"/>
                          </a:rPr>
                          <m:t>10</m:t>
                        </m:r>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7</m:t>
                        </m:r>
                      </m:num>
                      <m:den>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6</m:t>
                            </m:r>
                          </m:sup>
                        </m:sSup>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5</m:t>
                            </m:r>
                          </m:sup>
                        </m:sSup>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1</m:t>
                        </m:r>
                      </m:den>
                    </m:f>
                  </m:oMath>
                </a14:m>
                <a:endParaRPr/>
              </a:p>
              <a:p>
                <a:pPr marL="514350" indent="-514350">
                  <a:buFont typeface="+mj-lt"/>
                  <a:buAutoNum type="alphaLcPeriod" startAt="4"/>
                  <a:defRPr sz="2800"/>
                </a:pPr>
                <a:r>
                  <a:t>​</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𝑗</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2</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4</m:t>
                            </m:r>
                          </m:sup>
                        </m:sSup>
                        <m:r>
                          <a:rPr>
                            <a:latin typeface="Cambria Math" panose="02040503050406030204" pitchFamily="18" charset="0"/>
                          </a:rPr>
                          <m:t>−</m:t>
                        </m:r>
                        <m:r>
                          <a:rPr>
                            <a:latin typeface="Cambria Math" panose="02040503050406030204" pitchFamily="18" charset="0"/>
                          </a:rPr>
                          <m:t>3</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8</m:t>
                        </m:r>
                      </m:num>
                      <m:den>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25</m:t>
                        </m:r>
                      </m:den>
                    </m:f>
                  </m:oMath>
                </a14:m>
                <a:endParaRP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Note:</a:t>
            </a:r>
          </a:p>
        </p:txBody>
      </p:sp>
      <p:sp>
        <p:nvSpPr>
          <p:cNvPr id="3" name="Text Placeholder 2"/>
          <p:cNvSpPr>
            <a:spLocks noGrp="1"/>
          </p:cNvSpPr>
          <p:nvPr>
            <p:ph type="body" sz="quarter" idx="10"/>
          </p:nvPr>
        </p:nvSpPr>
        <p:spPr/>
        <p:txBody>
          <a:bodyPr>
            <a:normAutofit/>
          </a:bodyPr>
          <a:lstStyle/>
          <a:p>
            <a:r>
              <a:rPr sz="2800"/>
              <a:t>Always begin by comparing the degrees of the numerator and the denominator.</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Horizontal and Oblique Asymptotes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p>
              <a:p>
                <a:pPr marL="514350" indent="-514350">
                  <a:buFont typeface="+mj-lt"/>
                  <a:buAutoNum type="alphaLcPeriod"/>
                  <a:defRPr sz="2800"/>
                </a:pPr>
                <a:r>
                  <a:rPr dirty="0"/>
                  <a:t>​</a:t>
                </a:r>
                <a:r>
                  <a:rPr sz="2800" dirty="0"/>
                  <a:t>First, note that the degree</a:t>
                </a:r>
                <a:r>
                  <a:rPr lang="en-US" sz="2800" dirty="0"/>
                  <a:t>s</a:t>
                </a:r>
                <a:r>
                  <a:rPr sz="2800" dirty="0"/>
                  <a:t> of the numerator and denominator of </a:t>
                </a:r>
                <a14:m>
                  <m:oMath xmlns:m="http://schemas.openxmlformats.org/officeDocument/2006/math">
                    <m:r>
                      <a:rPr>
                        <a:latin typeface="Cambria Math" panose="02040503050406030204" pitchFamily="18" charset="0"/>
                      </a:rPr>
                      <m:t>𝑓</m:t>
                    </m:r>
                  </m:oMath>
                </a14:m>
                <a:r>
                  <a:rPr sz="2800" dirty="0"/>
                  <a:t> are both equal to two. This means that the line </a:t>
                </a:r>
                <a14:m>
                  <m:oMath xmlns:m="http://schemas.openxmlformats.org/officeDocument/2006/math">
                    <m:r>
                      <a:rPr>
                        <a:latin typeface="Cambria Math" panose="02040503050406030204" pitchFamily="18" charset="0"/>
                      </a:rPr>
                      <m:t>𝑦</m:t>
                    </m:r>
                    <m:r>
                      <a:rPr>
                        <a:latin typeface="Cambria Math" panose="02040503050406030204" pitchFamily="18" charset="0"/>
                      </a:rPr>
                      <m:t>=</m:t>
                    </m:r>
                    <m:f>
                      <m:fPr>
                        <m:ctrlPr>
                          <a:rPr i="1">
                            <a:latin typeface="Cambria Math" panose="02040503050406030204" pitchFamily="18" charset="0"/>
                          </a:rPr>
                        </m:ctrlPr>
                      </m:fPr>
                      <m:num>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2</m:t>
                            </m:r>
                          </m:sub>
                        </m:sSub>
                      </m:num>
                      <m:den>
                        <m:sSub>
                          <m:sSubPr>
                            <m:ctrlPr>
                              <a:rPr i="1">
                                <a:latin typeface="Cambria Math" panose="02040503050406030204" pitchFamily="18" charset="0"/>
                              </a:rPr>
                            </m:ctrlPr>
                          </m:sSubPr>
                          <m:e>
                            <m:r>
                              <a:rPr>
                                <a:latin typeface="Cambria Math" panose="02040503050406030204" pitchFamily="18" charset="0"/>
                              </a:rPr>
                              <m:t>𝑏</m:t>
                            </m:r>
                          </m:e>
                          <m:sub>
                            <m:r>
                              <a:rPr>
                                <a:latin typeface="Cambria Math" panose="02040503050406030204" pitchFamily="18" charset="0"/>
                              </a:rPr>
                              <m:t>2</m:t>
                            </m:r>
                          </m:sub>
                        </m:sSub>
                      </m:den>
                    </m:f>
                    <m:r>
                      <a:rPr>
                        <a:latin typeface="Cambria Math" panose="02040503050406030204" pitchFamily="18" charset="0"/>
                      </a:rPr>
                      <m:t>=1</m:t>
                    </m:r>
                  </m:oMath>
                </a14:m>
                <a:r>
                  <a:rPr sz="2800" dirty="0"/>
                  <a:t> is the horizontal asymptote of </a:t>
                </a:r>
                <a14:m>
                  <m:oMath xmlns:m="http://schemas.openxmlformats.org/officeDocument/2006/math">
                    <m:r>
                      <a:rPr>
                        <a:latin typeface="Cambria Math" panose="02040503050406030204" pitchFamily="18" charset="0"/>
                      </a:rPr>
                      <m:t>𝑓</m:t>
                    </m:r>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Horizontal and Oblique Asymptotes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2"/>
                  <a:defRPr sz="2800"/>
                </a:pPr>
                <a:r>
                  <a:rPr dirty="0"/>
                  <a:t>​</a:t>
                </a:r>
                <a:r>
                  <a:rPr sz="2800" dirty="0"/>
                  <a:t>Here, the numerator and denominator have no common factors and the degree of the numerator is one more than the degree of the denominator. So we know </a:t>
                </a:r>
                <a14:m>
                  <m:oMath xmlns:m="http://schemas.openxmlformats.org/officeDocument/2006/math">
                    <m:r>
                      <a:rPr>
                        <a:latin typeface="Cambria Math" panose="02040503050406030204" pitchFamily="18" charset="0"/>
                      </a:rPr>
                      <m:t>𝑔</m:t>
                    </m:r>
                  </m:oMath>
                </a14:m>
                <a:r>
                  <a:rPr sz="2800" dirty="0"/>
                  <a:t> has an oblique asymptote, equal to the quotient polynomial of the numerator and denominator. To find it, we need to perform polynomial division</a:t>
                </a:r>
                <a:r>
                  <a:rPr lang="en-US" sz="2800" dirty="0"/>
                  <a:t>.</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350" r="-1778"/>
                </a:stretch>
              </a:blipFill>
            </p:spPr>
            <p:txBody>
              <a:bodyPr/>
              <a:lstStyle/>
              <a:p>
                <a:r>
                  <a:rPr lang="en-US">
                    <a:noFill/>
                  </a:rPr>
                  <a:t> </a:t>
                </a:r>
              </a:p>
            </p:txBody>
          </p:sp>
        </mc:Fallback>
      </mc:AlternateContent>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Horizontal and Oblique Asymptotes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endParaRPr lang="en-US" dirty="0"/>
              </a:p>
              <a:p>
                <a:pPr>
                  <a:defRPr sz="2800"/>
                </a:pPr>
                <a:endParaRPr lang="en-US" dirty="0"/>
              </a:p>
              <a:p>
                <a:pPr>
                  <a:defRPr sz="2800"/>
                </a:pPr>
                <a:endParaRPr lang="en-US" dirty="0"/>
              </a:p>
              <a:p>
                <a:pPr>
                  <a:defRPr sz="2800"/>
                </a:pPr>
                <a:endParaRPr lang="en-US" dirty="0"/>
              </a:p>
              <a:p>
                <a:pPr>
                  <a:defRPr sz="2800"/>
                </a:pPr>
                <a:endParaRPr lang="en-US" dirty="0"/>
              </a:p>
              <a:p>
                <a:pPr>
                  <a:defRPr sz="2800"/>
                </a:pPr>
                <a:endParaRPr lang="en-US" dirty="0"/>
              </a:p>
              <a:p>
                <a:pPr>
                  <a:defRPr sz="2800"/>
                </a:pPr>
                <a:r>
                  <a:rPr dirty="0"/>
                  <a:t>​</a:t>
                </a:r>
                <a:r>
                  <a:rPr sz="2800" dirty="0"/>
                  <a:t>This tells us that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𝑔</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r>
                      <a:rPr>
                        <a:latin typeface="Cambria Math" panose="02040503050406030204" pitchFamily="18" charset="0"/>
                      </a:rPr>
                      <m:t>𝑥</m:t>
                    </m:r>
                    <m:r>
                      <a:rPr>
                        <a:latin typeface="Cambria Math" panose="02040503050406030204" pitchFamily="18" charset="0"/>
                      </a:rPr>
                      <m:t>+1+</m:t>
                    </m:r>
                    <m:f>
                      <m:fPr>
                        <m:ctrlPr>
                          <a:rPr i="1">
                            <a:latin typeface="Cambria Math" panose="02040503050406030204" pitchFamily="18" charset="0"/>
                          </a:rPr>
                        </m:ctrlPr>
                      </m:fPr>
                      <m:num>
                        <m:r>
                          <a:rPr>
                            <a:latin typeface="Cambria Math" panose="02040503050406030204" pitchFamily="18" charset="0"/>
                          </a:rPr>
                          <m:t>−7</m:t>
                        </m:r>
                        <m:r>
                          <a:rPr>
                            <a:latin typeface="Cambria Math" panose="02040503050406030204" pitchFamily="18" charset="0"/>
                          </a:rPr>
                          <m:t>𝑥</m:t>
                        </m:r>
                        <m:r>
                          <a:rPr>
                            <a:latin typeface="Cambria Math" panose="02040503050406030204" pitchFamily="18" charset="0"/>
                          </a:rPr>
                          <m:t>−7</m:t>
                        </m:r>
                      </m:num>
                      <m:den>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+9</m:t>
                        </m:r>
                      </m:den>
                    </m:f>
                  </m:oMath>
                </a14:m>
                <a:r>
                  <a:rPr sz="2800" dirty="0"/>
                  <a:t>, but we only need the quotient, </a:t>
                </a:r>
                <a14:m>
                  <m:oMath xmlns:m="http://schemas.openxmlformats.org/officeDocument/2006/math">
                    <m:r>
                      <a:rPr>
                        <a:latin typeface="Cambria Math" panose="02040503050406030204" pitchFamily="18" charset="0"/>
                      </a:rPr>
                      <m:t>𝑥</m:t>
                    </m:r>
                    <m:r>
                      <a:rPr>
                        <a:latin typeface="Cambria Math" panose="02040503050406030204" pitchFamily="18" charset="0"/>
                      </a:rPr>
                      <m:t>+1</m:t>
                    </m:r>
                  </m:oMath>
                </a14:m>
                <a:r>
                  <a:rPr sz="2800" dirty="0"/>
                  <a:t>, to find that the equation for</a:t>
                </a:r>
                <a:r>
                  <a:rPr lang="en-US" sz="2800" dirty="0"/>
                  <a:t> </a:t>
                </a:r>
                <a:r>
                  <a:rPr sz="2800" dirty="0"/>
                  <a:t>the oblique asymptote is </a:t>
                </a:r>
                <a14:m>
                  <m:oMath xmlns:m="http://schemas.openxmlformats.org/officeDocument/2006/math">
                    <m:r>
                      <a:rPr>
                        <a:latin typeface="Cambria Math" panose="02040503050406030204" pitchFamily="18" charset="0"/>
                      </a:rPr>
                      <m:t>𝑦</m:t>
                    </m:r>
                    <m:r>
                      <a:rPr>
                        <a:latin typeface="Cambria Math" panose="02040503050406030204" pitchFamily="18" charset="0"/>
                      </a:rPr>
                      <m:t>=</m:t>
                    </m:r>
                    <m:r>
                      <a:rPr>
                        <a:latin typeface="Cambria Math" panose="02040503050406030204" pitchFamily="18" charset="0"/>
                      </a:rPr>
                      <m:t>𝑥</m:t>
                    </m:r>
                    <m:r>
                      <a:rPr>
                        <a:latin typeface="Cambria Math" panose="02040503050406030204" pitchFamily="18" charset="0"/>
                      </a:rPr>
                      <m:t>+1</m:t>
                    </m:r>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1EC0A2FD-44AB-405A-8A4B-2E3158FDF989}"/>
              </a:ext>
            </a:extLst>
          </p:cNvPr>
          <p:cNvPicPr>
            <a:picLocks noChangeAspect="1"/>
          </p:cNvPicPr>
          <p:nvPr/>
        </p:nvPicPr>
        <p:blipFill rotWithShape="1">
          <a:blip r:embed="rId3"/>
          <a:srcRect l="2424" r="5442"/>
          <a:stretch/>
        </p:blipFill>
        <p:spPr>
          <a:xfrm>
            <a:off x="3124200" y="1029287"/>
            <a:ext cx="2895600" cy="3114286"/>
          </a:xfrm>
          <a:prstGeom prst="rect">
            <a:avLst/>
          </a:prstGeom>
        </p:spPr>
      </p:pic>
    </p:spTree>
    <p:extLst>
      <p:ext uri="{BB962C8B-B14F-4D97-AF65-F5344CB8AC3E}">
        <p14:creationId xmlns:p14="http://schemas.microsoft.com/office/powerpoint/2010/main" val="30192692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Horizontal and Oblique Asymptotes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3"/>
                  <a:defRPr sz="2800"/>
                </a:pPr>
                <a:r>
                  <a:rPr dirty="0"/>
                  <a:t>​</a:t>
                </a:r>
                <a:r>
                  <a:rPr sz="2800" dirty="0"/>
                  <a:t>In this case, the degree of the numerator of </a:t>
                </a:r>
                <a14:m>
                  <m:oMath xmlns:m="http://schemas.openxmlformats.org/officeDocument/2006/math">
                    <m:r>
                      <a:rPr>
                        <a:latin typeface="Cambria Math" panose="02040503050406030204" pitchFamily="18" charset="0"/>
                      </a:rPr>
                      <m:t>h</m:t>
                    </m:r>
                  </m:oMath>
                </a14:m>
                <a:r>
                  <a:rPr sz="2800" dirty="0"/>
                  <a:t> is two </a:t>
                </a:r>
                <a:r>
                  <a:rPr sz="2800" i="1" dirty="0"/>
                  <a:t>less</a:t>
                </a:r>
                <a:r>
                  <a:rPr sz="2800" dirty="0"/>
                  <a:t> than the degree of the denominator. This means that the line </a:t>
                </a:r>
                <a14:m>
                  <m:oMath xmlns:m="http://schemas.openxmlformats.org/officeDocument/2006/math">
                    <m:r>
                      <a:rPr>
                        <a:latin typeface="Cambria Math" panose="02040503050406030204" pitchFamily="18" charset="0"/>
                      </a:rPr>
                      <m:t>𝑦</m:t>
                    </m:r>
                    <m:r>
                      <a:rPr>
                        <a:latin typeface="Cambria Math" panose="02040503050406030204" pitchFamily="18" charset="0"/>
                      </a:rPr>
                      <m:t>=</m:t>
                    </m:r>
                    <m:r>
                      <a:rPr>
                        <a:latin typeface="Cambria Math" panose="02040503050406030204" pitchFamily="18" charset="0"/>
                      </a:rPr>
                      <m:t>0</m:t>
                    </m:r>
                  </m:oMath>
                </a14:m>
                <a:r>
                  <a:rPr sz="2800" dirty="0"/>
                  <a:t> is the horizontal asymptote of </a:t>
                </a:r>
                <a14:m>
                  <m:oMath xmlns:m="http://schemas.openxmlformats.org/officeDocument/2006/math">
                    <m:r>
                      <a:rPr>
                        <a:latin typeface="Cambria Math" panose="02040503050406030204" pitchFamily="18" charset="0"/>
                      </a:rPr>
                      <m:t>h</m:t>
                    </m:r>
                  </m:oMath>
                </a14:m>
                <a:r>
                  <a:rPr sz="2800" dirty="0"/>
                  <a:t>.</a:t>
                </a:r>
              </a:p>
              <a:p>
                <a:pPr marL="514350" indent="-514350">
                  <a:buFont typeface="+mj-lt"/>
                  <a:buAutoNum type="alphaLcPeriod" startAt="4"/>
                  <a:defRPr sz="2800"/>
                </a:pPr>
                <a:r>
                  <a:rPr dirty="0"/>
                  <a:t>​</a:t>
                </a:r>
                <a:r>
                  <a:rPr sz="2800" dirty="0"/>
                  <a:t>For </a:t>
                </a:r>
                <a14:m>
                  <m:oMath xmlns:m="http://schemas.openxmlformats.org/officeDocument/2006/math">
                    <m:r>
                      <a:rPr>
                        <a:latin typeface="Cambria Math" panose="02040503050406030204" pitchFamily="18" charset="0"/>
                      </a:rPr>
                      <m:t>𝑗</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𝑥</m:t>
                        </m:r>
                      </m:e>
                    </m:d>
                  </m:oMath>
                </a14:m>
                <a:r>
                  <a:rPr sz="2800" dirty="0"/>
                  <a:t>, the degree of the numerator is two </a:t>
                </a:r>
                <a:r>
                  <a:rPr sz="2800" i="1" dirty="0"/>
                  <a:t>more</a:t>
                </a:r>
                <a:r>
                  <a:rPr sz="2800" dirty="0"/>
                  <a:t> than the degree of the denominator. Thus, </a:t>
                </a:r>
                <a14:m>
                  <m:oMath xmlns:m="http://schemas.openxmlformats.org/officeDocument/2006/math">
                    <m:r>
                      <a:rPr>
                        <a:latin typeface="Cambria Math" panose="02040503050406030204" pitchFamily="18" charset="0"/>
                      </a:rPr>
                      <m:t>𝑗</m:t>
                    </m:r>
                  </m:oMath>
                </a14:m>
                <a:r>
                  <a:rPr sz="2800" dirty="0"/>
                  <a:t> has no horizontal or oblique asymptotes.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350" r="-2000"/>
                </a:stretch>
              </a:blipFill>
            </p:spPr>
            <p:txBody>
              <a:bodyPr/>
              <a:lstStyle/>
              <a:p>
                <a:r>
                  <a:rPr lang="en-US">
                    <a:noFill/>
                  </a:rPr>
                  <a:t> </a:t>
                </a:r>
              </a:p>
            </p:txBody>
          </p:sp>
        </mc:Fallback>
      </mc:AlternateContent>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Graphing Rational Functions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ctr">
                  <a:defRPr sz="2800" b="1"/>
                </a:pPr>
                <a:r>
                  <a:rPr lang="en-US" sz="2400" dirty="0"/>
                  <a:t>Procedure</a:t>
                </a:r>
                <a:endParaRPr sz="2400" dirty="0"/>
              </a:p>
              <a:p>
                <a:pPr>
                  <a:defRPr sz="2800"/>
                </a:pPr>
                <a:r>
                  <a:rPr sz="2400" dirty="0"/>
                  <a:t>Given a rational function </a:t>
                </a:r>
                <a14:m>
                  <m:oMath xmlns:m="http://schemas.openxmlformats.org/officeDocument/2006/math">
                    <m:r>
                      <a:rPr sz="2400">
                        <a:latin typeface="Cambria Math" panose="02040503050406030204" pitchFamily="18" charset="0"/>
                      </a:rPr>
                      <m:t>𝑓</m:t>
                    </m:r>
                  </m:oMath>
                </a14:m>
                <a:r>
                  <a:rPr sz="2400" dirty="0"/>
                  <a:t>,</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959" t="-74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88FF6145-D1CE-4B04-862C-7E7D3DFE1494}"/>
                  </a:ext>
                </a:extLst>
              </p:cNvPr>
              <p:cNvGraphicFramePr>
                <a:graphicFrameLocks/>
              </p:cNvGraphicFramePr>
              <p:nvPr>
                <p:extLst>
                  <p:ext uri="{D42A27DB-BD31-4B8C-83A1-F6EECF244321}">
                    <p14:modId xmlns:p14="http://schemas.microsoft.com/office/powerpoint/2010/main" val="1258676724"/>
                  </p:ext>
                </p:extLst>
              </p:nvPr>
            </p:nvGraphicFramePr>
            <p:xfrm>
              <a:off x="457200" y="2209802"/>
              <a:ext cx="8229600" cy="3762645"/>
            </p:xfrm>
            <a:graphic>
              <a:graphicData uri="http://schemas.openxmlformats.org/drawingml/2006/table">
                <a:tbl>
                  <a:tblPr firstRow="1" bandRow="1">
                    <a:tableStyleId>{2D5ABB26-0587-4C30-8999-92F81FD0307C}</a:tableStyleId>
                  </a:tblPr>
                  <a:tblGrid>
                    <a:gridCol w="1066800">
                      <a:extLst>
                        <a:ext uri="{9D8B030D-6E8A-4147-A177-3AD203B41FA5}">
                          <a16:colId xmlns:a16="http://schemas.microsoft.com/office/drawing/2014/main" val="20000"/>
                        </a:ext>
                      </a:extLst>
                    </a:gridCol>
                    <a:gridCol w="7162800">
                      <a:extLst>
                        <a:ext uri="{9D8B030D-6E8A-4147-A177-3AD203B41FA5}">
                          <a16:colId xmlns:a16="http://schemas.microsoft.com/office/drawing/2014/main" val="20001"/>
                        </a:ext>
                      </a:extLst>
                    </a:gridCol>
                  </a:tblGrid>
                  <a:tr h="1227637">
                    <a:tc>
                      <a:txBody>
                        <a:bodyPr/>
                        <a:lstStyle/>
                        <a:p>
                          <a:pPr algn="ctr"/>
                          <a:r>
                            <a:rPr sz="2200" b="1" dirty="0">
                              <a:solidFill>
                                <a:srgbClr val="000000"/>
                              </a:solidFill>
                            </a:rPr>
                            <a:t>Step 1:</a:t>
                          </a:r>
                        </a:p>
                      </a:txBody>
                      <a:tcPr/>
                    </a:tc>
                    <a:tc>
                      <a:txBody>
                        <a:bodyPr/>
                        <a:lstStyle/>
                        <a:p>
                          <a:pPr algn="l">
                            <a:defRPr sz="1800"/>
                          </a:pPr>
                          <a:r>
                            <a:rPr lang="en-US" sz="2200" dirty="0">
                              <a:solidFill>
                                <a:srgbClr val="000000"/>
                              </a:solidFill>
                            </a:rPr>
                            <a:t>Factor the denominator in order to determine the domain of </a:t>
                          </a:r>
                          <a14:m>
                            <m:oMath xmlns:m="http://schemas.openxmlformats.org/officeDocument/2006/math">
                              <m:r>
                                <a:rPr lang="en-US" sz="2200">
                                  <a:solidFill>
                                    <a:srgbClr val="000000"/>
                                  </a:solidFill>
                                  <a:latin typeface="Cambria Math" panose="02040503050406030204" pitchFamily="18" charset="0"/>
                                </a:rPr>
                                <m:t>𝑓</m:t>
                              </m:r>
                            </m:oMath>
                          </a14:m>
                          <a:r>
                            <a:rPr lang="en-US" sz="2200" dirty="0">
                              <a:solidFill>
                                <a:srgbClr val="000000"/>
                              </a:solidFill>
                            </a:rPr>
                            <a:t>. Any points excluded from the domain correspond to holes (undefined points) or vertical asymptotes in the eventual graph.</a:t>
                          </a:r>
                        </a:p>
                      </a:txBody>
                      <a:tcPr/>
                    </a:tc>
                    <a:extLst>
                      <a:ext uri="{0D108BD9-81ED-4DB2-BD59-A6C34878D82A}">
                        <a16:rowId xmlns:a16="http://schemas.microsoft.com/office/drawing/2014/main" val="10000"/>
                      </a:ext>
                    </a:extLst>
                  </a:tr>
                  <a:tr h="1227637">
                    <a:tc>
                      <a:txBody>
                        <a:bodyPr/>
                        <a:lstStyle/>
                        <a:p>
                          <a:pPr algn="ctr"/>
                          <a:r>
                            <a:rPr sz="2200" b="1" dirty="0">
                              <a:solidFill>
                                <a:srgbClr val="000000"/>
                              </a:solidFill>
                            </a:rPr>
                            <a:t>Step 2:</a:t>
                          </a:r>
                        </a:p>
                      </a:txBody>
                      <a:tcPr/>
                    </a:tc>
                    <a:tc>
                      <a:txBody>
                        <a:bodyPr/>
                        <a:lstStyle/>
                        <a:p>
                          <a:pPr algn="l">
                            <a:defRPr sz="1800"/>
                          </a:pPr>
                          <a:r>
                            <a:rPr lang="en-US" sz="2200" dirty="0">
                              <a:solidFill>
                                <a:srgbClr val="000000"/>
                              </a:solidFill>
                            </a:rPr>
                            <a:t>Factor the numerator as well and cancel any common factors. Zeros of the numerator and denominator arising from common linear factors are the </a:t>
                          </a:r>
                          <a14:m>
                            <m:oMath xmlns:m="http://schemas.openxmlformats.org/officeDocument/2006/math">
                              <m:r>
                                <a:rPr lang="en-US" sz="2200">
                                  <a:solidFill>
                                    <a:srgbClr val="000000"/>
                                  </a:solidFill>
                                  <a:latin typeface="Cambria Math" panose="02040503050406030204" pitchFamily="18" charset="0"/>
                                </a:rPr>
                                <m:t>𝑥</m:t>
                              </m:r>
                            </m:oMath>
                          </a14:m>
                          <a:r>
                            <a:rPr lang="en-US" sz="2200" dirty="0">
                              <a:solidFill>
                                <a:srgbClr val="000000"/>
                              </a:solidFill>
                            </a:rPr>
                            <a:t>-coordinates of holes in the eventual graph.</a:t>
                          </a:r>
                        </a:p>
                      </a:txBody>
                      <a:tcPr/>
                    </a:tc>
                    <a:extLst>
                      <a:ext uri="{0D108BD9-81ED-4DB2-BD59-A6C34878D82A}">
                        <a16:rowId xmlns:a16="http://schemas.microsoft.com/office/drawing/2014/main" val="10001"/>
                      </a:ext>
                    </a:extLst>
                  </a:tr>
                  <a:tr h="897525">
                    <a:tc>
                      <a:txBody>
                        <a:bodyPr/>
                        <a:lstStyle/>
                        <a:p>
                          <a:pPr algn="ctr"/>
                          <a:r>
                            <a:rPr sz="2200" b="1" dirty="0">
                              <a:solidFill>
                                <a:srgbClr val="000000"/>
                              </a:solidFill>
                            </a:rPr>
                            <a:t>Step 3:</a:t>
                          </a:r>
                        </a:p>
                      </a:txBody>
                      <a:tcPr/>
                    </a:tc>
                    <a:tc>
                      <a:txBody>
                        <a:bodyPr/>
                        <a:lstStyle/>
                        <a:p>
                          <a:pPr algn="l"/>
                          <a:r>
                            <a:rPr sz="2200" dirty="0">
                              <a:solidFill>
                                <a:srgbClr val="000000"/>
                              </a:solidFill>
                            </a:rPr>
                            <a:t>Examine the remaining linear factors in the denominator to determine the equations for any vertical asymptotes.</a:t>
                          </a:r>
                        </a:p>
                      </a:txBody>
                      <a:tcPr/>
                    </a:tc>
                    <a:extLst>
                      <a:ext uri="{0D108BD9-81ED-4DB2-BD59-A6C34878D82A}">
                        <a16:rowId xmlns:a16="http://schemas.microsoft.com/office/drawing/2014/main" val="10002"/>
                      </a:ext>
                    </a:extLst>
                  </a:tr>
                </a:tbl>
              </a:graphicData>
            </a:graphic>
          </p:graphicFrame>
        </mc:Choice>
        <mc:Fallback xmlns="">
          <p:graphicFrame>
            <p:nvGraphicFramePr>
              <p:cNvPr id="4" name="Table Placeholder 2">
                <a:extLst>
                  <a:ext uri="{FF2B5EF4-FFF2-40B4-BE49-F238E27FC236}">
                    <a16:creationId xmlns:a16="http://schemas.microsoft.com/office/drawing/2014/main" id="{88FF6145-D1CE-4B04-862C-7E7D3DFE1494}"/>
                  </a:ext>
                </a:extLst>
              </p:cNvPr>
              <p:cNvGraphicFramePr>
                <a:graphicFrameLocks/>
              </p:cNvGraphicFramePr>
              <p:nvPr>
                <p:extLst>
                  <p:ext uri="{D42A27DB-BD31-4B8C-83A1-F6EECF244321}">
                    <p14:modId xmlns:p14="http://schemas.microsoft.com/office/powerpoint/2010/main" val="1258676724"/>
                  </p:ext>
                </p:extLst>
              </p:nvPr>
            </p:nvGraphicFramePr>
            <p:xfrm>
              <a:off x="457200" y="2209802"/>
              <a:ext cx="8229600" cy="3762645"/>
            </p:xfrm>
            <a:graphic>
              <a:graphicData uri="http://schemas.openxmlformats.org/drawingml/2006/table">
                <a:tbl>
                  <a:tblPr firstRow="1" bandRow="1">
                    <a:tableStyleId>{2D5ABB26-0587-4C30-8999-92F81FD0307C}</a:tableStyleId>
                  </a:tblPr>
                  <a:tblGrid>
                    <a:gridCol w="1066800">
                      <a:extLst>
                        <a:ext uri="{9D8B030D-6E8A-4147-A177-3AD203B41FA5}">
                          <a16:colId xmlns:a16="http://schemas.microsoft.com/office/drawing/2014/main" val="20000"/>
                        </a:ext>
                      </a:extLst>
                    </a:gridCol>
                    <a:gridCol w="7162800">
                      <a:extLst>
                        <a:ext uri="{9D8B030D-6E8A-4147-A177-3AD203B41FA5}">
                          <a16:colId xmlns:a16="http://schemas.microsoft.com/office/drawing/2014/main" val="20001"/>
                        </a:ext>
                      </a:extLst>
                    </a:gridCol>
                  </a:tblGrid>
                  <a:tr h="1432560">
                    <a:tc>
                      <a:txBody>
                        <a:bodyPr/>
                        <a:lstStyle/>
                        <a:p>
                          <a:pPr algn="ctr"/>
                          <a:r>
                            <a:rPr sz="2200" b="1" dirty="0">
                              <a:solidFill>
                                <a:srgbClr val="000000"/>
                              </a:solidFill>
                            </a:rPr>
                            <a:t>Step 1:</a:t>
                          </a:r>
                        </a:p>
                      </a:txBody>
                      <a:tcPr/>
                    </a:tc>
                    <a:tc>
                      <a:txBody>
                        <a:bodyPr/>
                        <a:lstStyle/>
                        <a:p>
                          <a:endParaRPr lang="en-US"/>
                        </a:p>
                      </a:txBody>
                      <a:tcPr>
                        <a:blipFill>
                          <a:blip r:embed="rId3"/>
                          <a:stretch>
                            <a:fillRect l="-14894" t="-2553" b="-162979"/>
                          </a:stretch>
                        </a:blipFill>
                      </a:tcPr>
                    </a:tc>
                    <a:extLst>
                      <a:ext uri="{0D108BD9-81ED-4DB2-BD59-A6C34878D82A}">
                        <a16:rowId xmlns:a16="http://schemas.microsoft.com/office/drawing/2014/main" val="10000"/>
                      </a:ext>
                    </a:extLst>
                  </a:tr>
                  <a:tr h="1432560">
                    <a:tc>
                      <a:txBody>
                        <a:bodyPr/>
                        <a:lstStyle/>
                        <a:p>
                          <a:pPr algn="ctr"/>
                          <a:r>
                            <a:rPr sz="2200" b="1" dirty="0">
                              <a:solidFill>
                                <a:srgbClr val="000000"/>
                              </a:solidFill>
                            </a:rPr>
                            <a:t>Step 2:</a:t>
                          </a:r>
                        </a:p>
                      </a:txBody>
                      <a:tcPr/>
                    </a:tc>
                    <a:tc>
                      <a:txBody>
                        <a:bodyPr/>
                        <a:lstStyle/>
                        <a:p>
                          <a:endParaRPr lang="en-US"/>
                        </a:p>
                      </a:txBody>
                      <a:tcPr>
                        <a:blipFill>
                          <a:blip r:embed="rId3"/>
                          <a:stretch>
                            <a:fillRect l="-14894" t="-102119" b="-62288"/>
                          </a:stretch>
                        </a:blipFill>
                      </a:tcPr>
                    </a:tc>
                    <a:extLst>
                      <a:ext uri="{0D108BD9-81ED-4DB2-BD59-A6C34878D82A}">
                        <a16:rowId xmlns:a16="http://schemas.microsoft.com/office/drawing/2014/main" val="10001"/>
                      </a:ext>
                    </a:extLst>
                  </a:tr>
                  <a:tr h="897525">
                    <a:tc>
                      <a:txBody>
                        <a:bodyPr/>
                        <a:lstStyle/>
                        <a:p>
                          <a:pPr algn="ctr"/>
                          <a:r>
                            <a:rPr sz="2200" b="1" dirty="0">
                              <a:solidFill>
                                <a:srgbClr val="000000"/>
                              </a:solidFill>
                            </a:rPr>
                            <a:t>Step 3:</a:t>
                          </a:r>
                        </a:p>
                      </a:txBody>
                      <a:tcPr/>
                    </a:tc>
                    <a:tc>
                      <a:txBody>
                        <a:bodyPr/>
                        <a:lstStyle/>
                        <a:p>
                          <a:pPr algn="l"/>
                          <a:r>
                            <a:rPr sz="2200" dirty="0">
                              <a:solidFill>
                                <a:srgbClr val="000000"/>
                              </a:solidFill>
                            </a:rPr>
                            <a:t>Examine the remaining linear factors in the denominator to determine the equations for any vertical asymptotes.</a:t>
                          </a:r>
                        </a:p>
                      </a:txBody>
                      <a:tcPr/>
                    </a:tc>
                    <a:extLst>
                      <a:ext uri="{0D108BD9-81ED-4DB2-BD59-A6C34878D82A}">
                        <a16:rowId xmlns:a16="http://schemas.microsoft.com/office/drawing/2014/main" val="10002"/>
                      </a:ext>
                    </a:extLst>
                  </a:tr>
                </a:tbl>
              </a:graphicData>
            </a:graphic>
          </p:graphicFrame>
        </mc:Fallback>
      </mc:AlternateContent>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Graphing Rational Functions (cont.)</a:t>
            </a:r>
          </a:p>
        </p:txBody>
      </p:sp>
      <p:sp>
        <p:nvSpPr>
          <p:cNvPr id="3" name="Text Placeholder 2"/>
          <p:cNvSpPr>
            <a:spLocks noGrp="1"/>
          </p:cNvSpPr>
          <p:nvPr>
            <p:ph type="body" sz="quarter" idx="10"/>
          </p:nvPr>
        </p:nvSpPr>
        <p:spPr/>
        <p:txBody>
          <a:bodyPr>
            <a:normAutofit/>
          </a:bodyPr>
          <a:lstStyle/>
          <a:p>
            <a:r>
              <a:rPr lang="en-US" dirty="0"/>
              <a:t> </a:t>
            </a:r>
            <a:endParaRPr dirty="0"/>
          </a:p>
        </p:txBody>
      </p:sp>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7BD1F227-B489-4581-AA0A-59626AFEA644}"/>
                  </a:ext>
                </a:extLst>
              </p:cNvPr>
              <p:cNvGraphicFramePr>
                <a:graphicFrameLocks/>
              </p:cNvGraphicFramePr>
              <p:nvPr>
                <p:extLst>
                  <p:ext uri="{D42A27DB-BD31-4B8C-83A1-F6EECF244321}">
                    <p14:modId xmlns:p14="http://schemas.microsoft.com/office/powerpoint/2010/main" val="858748721"/>
                  </p:ext>
                </p:extLst>
              </p:nvPr>
            </p:nvGraphicFramePr>
            <p:xfrm>
              <a:off x="457200" y="1105523"/>
              <a:ext cx="8229600" cy="3657600"/>
            </p:xfrm>
            <a:graphic>
              <a:graphicData uri="http://schemas.openxmlformats.org/drawingml/2006/table">
                <a:tbl>
                  <a:tblPr firstRow="1" bandRow="1">
                    <a:tableStyleId>{2D5ABB26-0587-4C30-8999-92F81FD0307C}</a:tableStyleId>
                  </a:tblPr>
                  <a:tblGrid>
                    <a:gridCol w="1143000">
                      <a:extLst>
                        <a:ext uri="{9D8B030D-6E8A-4147-A177-3AD203B41FA5}">
                          <a16:colId xmlns:a16="http://schemas.microsoft.com/office/drawing/2014/main" val="20000"/>
                        </a:ext>
                      </a:extLst>
                    </a:gridCol>
                    <a:gridCol w="7086600">
                      <a:extLst>
                        <a:ext uri="{9D8B030D-6E8A-4147-A177-3AD203B41FA5}">
                          <a16:colId xmlns:a16="http://schemas.microsoft.com/office/drawing/2014/main" val="20001"/>
                        </a:ext>
                      </a:extLst>
                    </a:gridCol>
                  </a:tblGrid>
                  <a:tr h="1027545">
                    <a:tc>
                      <a:txBody>
                        <a:bodyPr/>
                        <a:lstStyle/>
                        <a:p>
                          <a:pPr algn="ctr"/>
                          <a:r>
                            <a:rPr sz="2400" b="1">
                              <a:solidFill>
                                <a:srgbClr val="000000"/>
                              </a:solidFill>
                            </a:rPr>
                            <a:t>Step 4:</a:t>
                          </a:r>
                        </a:p>
                      </a:txBody>
                      <a:tcPr/>
                    </a:tc>
                    <a:tc>
                      <a:txBody>
                        <a:bodyPr/>
                        <a:lstStyle/>
                        <a:p>
                          <a:pPr algn="l"/>
                          <a:r>
                            <a:rPr sz="2400" dirty="0">
                              <a:solidFill>
                                <a:srgbClr val="000000"/>
                              </a:solidFill>
                            </a:rPr>
                            <a:t>Compare the degrees of the numerator and denominator to determine if there is a horizontal or oblique asymptote. If so, find its equation.</a:t>
                          </a:r>
                        </a:p>
                      </a:txBody>
                      <a:tcPr/>
                    </a:tc>
                    <a:extLst>
                      <a:ext uri="{0D108BD9-81ED-4DB2-BD59-A6C34878D82A}">
                        <a16:rowId xmlns:a16="http://schemas.microsoft.com/office/drawing/2014/main" val="10003"/>
                      </a:ext>
                    </a:extLst>
                  </a:tr>
                  <a:tr h="395210">
                    <a:tc>
                      <a:txBody>
                        <a:bodyPr/>
                        <a:lstStyle/>
                        <a:p>
                          <a:pPr algn="ctr"/>
                          <a:r>
                            <a:rPr sz="2400" b="1">
                              <a:solidFill>
                                <a:srgbClr val="000000"/>
                              </a:solidFill>
                            </a:rPr>
                            <a:t>Step 5:</a:t>
                          </a:r>
                        </a:p>
                      </a:txBody>
                      <a:tcPr/>
                    </a:tc>
                    <a:tc>
                      <a:txBody>
                        <a:bodyPr/>
                        <a:lstStyle/>
                        <a:p>
                          <a:pPr algn="l">
                            <a:defRPr sz="1800"/>
                          </a:pPr>
                          <a:r>
                            <a:rPr lang="en-US" sz="2400" dirty="0">
                              <a:solidFill>
                                <a:srgbClr val="000000"/>
                              </a:solidFill>
                            </a:rPr>
                            <a:t>Determine the </a:t>
                          </a:r>
                          <a14:m>
                            <m:oMath xmlns:m="http://schemas.openxmlformats.org/officeDocument/2006/math">
                              <m:r>
                                <a:rPr lang="en-US" sz="2400">
                                  <a:solidFill>
                                    <a:srgbClr val="000000"/>
                                  </a:solidFill>
                                  <a:latin typeface="Cambria Math" panose="02040503050406030204" pitchFamily="18" charset="0"/>
                                </a:rPr>
                                <m:t>𝑦</m:t>
                              </m:r>
                            </m:oMath>
                          </a14:m>
                          <a:r>
                            <a:rPr lang="en-US" sz="2400" dirty="0">
                              <a:solidFill>
                                <a:srgbClr val="000000"/>
                              </a:solidFill>
                            </a:rPr>
                            <a:t>-intercept, if 0 is in the domain of </a:t>
                          </a:r>
                          <a14:m>
                            <m:oMath xmlns:m="http://schemas.openxmlformats.org/officeDocument/2006/math">
                              <m:r>
                                <a:rPr lang="en-US" sz="2400">
                                  <a:solidFill>
                                    <a:srgbClr val="000000"/>
                                  </a:solidFill>
                                  <a:latin typeface="Cambria Math" panose="02040503050406030204" pitchFamily="18" charset="0"/>
                                </a:rPr>
                                <m:t>𝑓</m:t>
                              </m:r>
                            </m:oMath>
                          </a14:m>
                          <a:r>
                            <a:rPr lang="en-US" sz="2400" dirty="0">
                              <a:solidFill>
                                <a:srgbClr val="000000"/>
                              </a:solidFill>
                            </a:rPr>
                            <a:t>.</a:t>
                          </a:r>
                        </a:p>
                      </a:txBody>
                      <a:tcPr/>
                    </a:tc>
                    <a:extLst>
                      <a:ext uri="{0D108BD9-81ED-4DB2-BD59-A6C34878D82A}">
                        <a16:rowId xmlns:a16="http://schemas.microsoft.com/office/drawing/2014/main" val="10004"/>
                      </a:ext>
                    </a:extLst>
                  </a:tr>
                  <a:tr h="711377">
                    <a:tc>
                      <a:txBody>
                        <a:bodyPr/>
                        <a:lstStyle/>
                        <a:p>
                          <a:pPr algn="ctr"/>
                          <a:r>
                            <a:rPr sz="2400" b="1" dirty="0">
                              <a:solidFill>
                                <a:srgbClr val="000000"/>
                              </a:solidFill>
                            </a:rPr>
                            <a:t>Step 6:</a:t>
                          </a:r>
                        </a:p>
                      </a:txBody>
                      <a:tcPr/>
                    </a:tc>
                    <a:tc>
                      <a:txBody>
                        <a:bodyPr/>
                        <a:lstStyle/>
                        <a:p>
                          <a:pPr algn="l">
                            <a:defRPr sz="1800"/>
                          </a:pPr>
                          <a:r>
                            <a:rPr lang="en-US" sz="2400" dirty="0">
                              <a:solidFill>
                                <a:srgbClr val="000000"/>
                              </a:solidFill>
                            </a:rPr>
                            <a:t>Determine the </a:t>
                          </a:r>
                          <a14:m>
                            <m:oMath xmlns:m="http://schemas.openxmlformats.org/officeDocument/2006/math">
                              <m:r>
                                <a:rPr lang="en-US" sz="2400">
                                  <a:solidFill>
                                    <a:srgbClr val="000000"/>
                                  </a:solidFill>
                                  <a:latin typeface="Cambria Math" panose="02040503050406030204" pitchFamily="18" charset="0"/>
                                </a:rPr>
                                <m:t>𝑥</m:t>
                              </m:r>
                            </m:oMath>
                          </a14:m>
                          <a:r>
                            <a:rPr lang="en-US" sz="2400" dirty="0">
                              <a:solidFill>
                                <a:srgbClr val="000000"/>
                              </a:solidFill>
                            </a:rPr>
                            <a:t>-intercepts, if there are any, by setting the numerator of the reduced fraction equal to 0.</a:t>
                          </a:r>
                        </a:p>
                      </a:txBody>
                      <a:tcPr/>
                    </a:tc>
                    <a:extLst>
                      <a:ext uri="{0D108BD9-81ED-4DB2-BD59-A6C34878D82A}">
                        <a16:rowId xmlns:a16="http://schemas.microsoft.com/office/drawing/2014/main" val="10005"/>
                      </a:ext>
                    </a:extLst>
                  </a:tr>
                  <a:tr h="1027545">
                    <a:tc>
                      <a:txBody>
                        <a:bodyPr/>
                        <a:lstStyle/>
                        <a:p>
                          <a:pPr algn="ctr"/>
                          <a:r>
                            <a:rPr sz="2400" b="1" dirty="0">
                              <a:solidFill>
                                <a:srgbClr val="000000"/>
                              </a:solidFill>
                            </a:rPr>
                            <a:t>Step 7:</a:t>
                          </a:r>
                        </a:p>
                      </a:txBody>
                      <a:tcPr/>
                    </a:tc>
                    <a:tc>
                      <a:txBody>
                        <a:bodyPr/>
                        <a:lstStyle/>
                        <a:p>
                          <a:pPr algn="l">
                            <a:defRPr sz="1800"/>
                          </a:pPr>
                          <a:r>
                            <a:rPr lang="en-US" sz="2400" dirty="0">
                              <a:solidFill>
                                <a:srgbClr val="000000"/>
                              </a:solidFill>
                            </a:rPr>
                            <a:t>Plot enough points to determine the behavior of </a:t>
                          </a:r>
                          <a14:m>
                            <m:oMath xmlns:m="http://schemas.openxmlformats.org/officeDocument/2006/math">
                              <m:r>
                                <a:rPr lang="en-US" sz="2400">
                                  <a:solidFill>
                                    <a:srgbClr val="000000"/>
                                  </a:solidFill>
                                  <a:latin typeface="Cambria Math" panose="02040503050406030204" pitchFamily="18" charset="0"/>
                                </a:rPr>
                                <m:t>𝑓</m:t>
                              </m:r>
                            </m:oMath>
                          </a14:m>
                          <a:r>
                            <a:rPr lang="en-US" sz="2400" dirty="0">
                              <a:solidFill>
                                <a:srgbClr val="000000"/>
                              </a:solidFill>
                            </a:rPr>
                            <a:t> between </a:t>
                          </a:r>
                          <a14:m>
                            <m:oMath xmlns:m="http://schemas.openxmlformats.org/officeDocument/2006/math">
                              <m:r>
                                <a:rPr lang="en-US" sz="2400">
                                  <a:solidFill>
                                    <a:srgbClr val="000000"/>
                                  </a:solidFill>
                                  <a:latin typeface="Cambria Math" panose="02040503050406030204" pitchFamily="18" charset="0"/>
                                </a:rPr>
                                <m:t>𝑥</m:t>
                              </m:r>
                            </m:oMath>
                          </a14:m>
                          <a:r>
                            <a:rPr lang="en-US" sz="2400" dirty="0">
                              <a:solidFill>
                                <a:srgbClr val="000000"/>
                              </a:solidFill>
                            </a:rPr>
                            <a:t>-intercepts and between vertical asymptotes.</a:t>
                          </a:r>
                        </a:p>
                      </a:txBody>
                      <a:tcPr/>
                    </a:tc>
                    <a:extLst>
                      <a:ext uri="{0D108BD9-81ED-4DB2-BD59-A6C34878D82A}">
                        <a16:rowId xmlns:a16="http://schemas.microsoft.com/office/drawing/2014/main" val="10006"/>
                      </a:ext>
                    </a:extLst>
                  </a:tr>
                </a:tbl>
              </a:graphicData>
            </a:graphic>
          </p:graphicFrame>
        </mc:Choice>
        <mc:Fallback xmlns="">
          <p:graphicFrame>
            <p:nvGraphicFramePr>
              <p:cNvPr id="4" name="Table Placeholder 2">
                <a:extLst>
                  <a:ext uri="{FF2B5EF4-FFF2-40B4-BE49-F238E27FC236}">
                    <a16:creationId xmlns:a16="http://schemas.microsoft.com/office/drawing/2014/main" id="{7BD1F227-B489-4581-AA0A-59626AFEA644}"/>
                  </a:ext>
                </a:extLst>
              </p:cNvPr>
              <p:cNvGraphicFramePr>
                <a:graphicFrameLocks/>
              </p:cNvGraphicFramePr>
              <p:nvPr>
                <p:extLst>
                  <p:ext uri="{D42A27DB-BD31-4B8C-83A1-F6EECF244321}">
                    <p14:modId xmlns:p14="http://schemas.microsoft.com/office/powerpoint/2010/main" val="858748721"/>
                  </p:ext>
                </p:extLst>
              </p:nvPr>
            </p:nvGraphicFramePr>
            <p:xfrm>
              <a:off x="457200" y="1105523"/>
              <a:ext cx="8229600" cy="3657600"/>
            </p:xfrm>
            <a:graphic>
              <a:graphicData uri="http://schemas.openxmlformats.org/drawingml/2006/table">
                <a:tbl>
                  <a:tblPr firstRow="1" bandRow="1">
                    <a:tableStyleId>{2D5ABB26-0587-4C30-8999-92F81FD0307C}</a:tableStyleId>
                  </a:tblPr>
                  <a:tblGrid>
                    <a:gridCol w="1143000">
                      <a:extLst>
                        <a:ext uri="{9D8B030D-6E8A-4147-A177-3AD203B41FA5}">
                          <a16:colId xmlns:a16="http://schemas.microsoft.com/office/drawing/2014/main" val="20000"/>
                        </a:ext>
                      </a:extLst>
                    </a:gridCol>
                    <a:gridCol w="7086600">
                      <a:extLst>
                        <a:ext uri="{9D8B030D-6E8A-4147-A177-3AD203B41FA5}">
                          <a16:colId xmlns:a16="http://schemas.microsoft.com/office/drawing/2014/main" val="20001"/>
                        </a:ext>
                      </a:extLst>
                    </a:gridCol>
                  </a:tblGrid>
                  <a:tr h="1188720">
                    <a:tc>
                      <a:txBody>
                        <a:bodyPr/>
                        <a:lstStyle/>
                        <a:p>
                          <a:pPr algn="ctr"/>
                          <a:r>
                            <a:rPr sz="2400" b="1">
                              <a:solidFill>
                                <a:srgbClr val="000000"/>
                              </a:solidFill>
                            </a:rPr>
                            <a:t>Step 4:</a:t>
                          </a:r>
                        </a:p>
                      </a:txBody>
                      <a:tcPr/>
                    </a:tc>
                    <a:tc>
                      <a:txBody>
                        <a:bodyPr/>
                        <a:lstStyle/>
                        <a:p>
                          <a:pPr algn="l"/>
                          <a:r>
                            <a:rPr sz="2400" dirty="0">
                              <a:solidFill>
                                <a:srgbClr val="000000"/>
                              </a:solidFill>
                            </a:rPr>
                            <a:t>Compare the degrees of the numerator and denominator to determine if there is a horizontal or oblique asymptote. If so, find its equation.</a:t>
                          </a:r>
                        </a:p>
                      </a:txBody>
                      <a:tcPr/>
                    </a:tc>
                    <a:extLst>
                      <a:ext uri="{0D108BD9-81ED-4DB2-BD59-A6C34878D82A}">
                        <a16:rowId xmlns:a16="http://schemas.microsoft.com/office/drawing/2014/main" val="10003"/>
                      </a:ext>
                    </a:extLst>
                  </a:tr>
                  <a:tr h="457200">
                    <a:tc>
                      <a:txBody>
                        <a:bodyPr/>
                        <a:lstStyle/>
                        <a:p>
                          <a:pPr algn="ctr"/>
                          <a:r>
                            <a:rPr sz="2400" b="1">
                              <a:solidFill>
                                <a:srgbClr val="000000"/>
                              </a:solidFill>
                            </a:rPr>
                            <a:t>Step 5:</a:t>
                          </a:r>
                        </a:p>
                      </a:txBody>
                      <a:tcPr/>
                    </a:tc>
                    <a:tc>
                      <a:txBody>
                        <a:bodyPr/>
                        <a:lstStyle/>
                        <a:p>
                          <a:endParaRPr lang="en-US"/>
                        </a:p>
                      </a:txBody>
                      <a:tcPr>
                        <a:blipFill>
                          <a:blip r:embed="rId2"/>
                          <a:stretch>
                            <a:fillRect l="-16179" t="-270667" b="-470667"/>
                          </a:stretch>
                        </a:blipFill>
                      </a:tcPr>
                    </a:tc>
                    <a:extLst>
                      <a:ext uri="{0D108BD9-81ED-4DB2-BD59-A6C34878D82A}">
                        <a16:rowId xmlns:a16="http://schemas.microsoft.com/office/drawing/2014/main" val="10004"/>
                      </a:ext>
                    </a:extLst>
                  </a:tr>
                  <a:tr h="822960">
                    <a:tc>
                      <a:txBody>
                        <a:bodyPr/>
                        <a:lstStyle/>
                        <a:p>
                          <a:pPr algn="ctr"/>
                          <a:r>
                            <a:rPr sz="2400" b="1" dirty="0">
                              <a:solidFill>
                                <a:srgbClr val="000000"/>
                              </a:solidFill>
                            </a:rPr>
                            <a:t>Step 6:</a:t>
                          </a:r>
                        </a:p>
                      </a:txBody>
                      <a:tcPr/>
                    </a:tc>
                    <a:tc>
                      <a:txBody>
                        <a:bodyPr/>
                        <a:lstStyle/>
                        <a:p>
                          <a:endParaRPr lang="en-US"/>
                        </a:p>
                      </a:txBody>
                      <a:tcPr>
                        <a:blipFill>
                          <a:blip r:embed="rId2"/>
                          <a:stretch>
                            <a:fillRect l="-16179" t="-204412" b="-159559"/>
                          </a:stretch>
                        </a:blipFill>
                      </a:tcPr>
                    </a:tc>
                    <a:extLst>
                      <a:ext uri="{0D108BD9-81ED-4DB2-BD59-A6C34878D82A}">
                        <a16:rowId xmlns:a16="http://schemas.microsoft.com/office/drawing/2014/main" val="10005"/>
                      </a:ext>
                    </a:extLst>
                  </a:tr>
                  <a:tr h="1188720">
                    <a:tc>
                      <a:txBody>
                        <a:bodyPr/>
                        <a:lstStyle/>
                        <a:p>
                          <a:pPr algn="ctr"/>
                          <a:r>
                            <a:rPr sz="2400" b="1" dirty="0">
                              <a:solidFill>
                                <a:srgbClr val="000000"/>
                              </a:solidFill>
                            </a:rPr>
                            <a:t>Step 7:</a:t>
                          </a:r>
                        </a:p>
                      </a:txBody>
                      <a:tcPr/>
                    </a:tc>
                    <a:tc>
                      <a:txBody>
                        <a:bodyPr/>
                        <a:lstStyle/>
                        <a:p>
                          <a:endParaRPr lang="en-US"/>
                        </a:p>
                      </a:txBody>
                      <a:tcPr>
                        <a:blipFill>
                          <a:blip r:embed="rId2"/>
                          <a:stretch>
                            <a:fillRect l="-16179" t="-212308" b="-11282"/>
                          </a:stretch>
                        </a:blipFill>
                      </a:tcPr>
                    </a:tc>
                    <a:extLst>
                      <a:ext uri="{0D108BD9-81ED-4DB2-BD59-A6C34878D82A}">
                        <a16:rowId xmlns:a16="http://schemas.microsoft.com/office/drawing/2014/main" val="10006"/>
                      </a:ext>
                    </a:extLst>
                  </a:tr>
                </a:tbl>
              </a:graphicData>
            </a:graphic>
          </p:graphicFrame>
        </mc:Fallback>
      </mc:AlternateContent>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3: Graphing Rational Functions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a:t>Sketch the graphs of the following rational functions.</a:t>
                </a:r>
              </a:p>
              <a:p>
                <a:pPr marL="514350" indent="-514350">
                  <a:buFont typeface="+mj-lt"/>
                  <a:buAutoNum type="alphaLcPeriod"/>
                  <a:defRPr sz="2800"/>
                </a:pPr>
                <a:r>
                  <a:t>​</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f>
                      <m:fPr>
                        <m:ctrlPr>
                          <a:rPr i="1">
                            <a:latin typeface="Cambria Math" panose="02040503050406030204" pitchFamily="18" charset="0"/>
                          </a:rPr>
                        </m:ctrlPr>
                      </m:fPr>
                      <m:num>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𝑥</m:t>
                        </m:r>
                      </m:num>
                      <m:den>
                        <m:r>
                          <a:rPr>
                            <a:latin typeface="Cambria Math" panose="02040503050406030204" pitchFamily="18" charset="0"/>
                          </a:rPr>
                          <m:t>𝑥</m:t>
                        </m:r>
                        <m:r>
                          <a:rPr>
                            <a:latin typeface="Cambria Math" panose="02040503050406030204" pitchFamily="18" charset="0"/>
                          </a:rPr>
                          <m:t>−1</m:t>
                        </m:r>
                      </m:den>
                    </m:f>
                  </m:oMath>
                </a14:m>
                <a:endParaRPr/>
              </a:p>
              <a:p>
                <a:pPr marL="514350" indent="-514350">
                  <a:buFont typeface="+mj-lt"/>
                  <a:buAutoNum type="alphaLcPeriod" startAt="2"/>
                  <a:defRPr sz="2800"/>
                </a:pPr>
                <a:r>
                  <a:t>​</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𝑔</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f>
                      <m:fPr>
                        <m:ctrlPr>
                          <a:rPr i="1">
                            <a:latin typeface="Cambria Math" panose="02040503050406030204" pitchFamily="18" charset="0"/>
                          </a:rPr>
                        </m:ctrlPr>
                      </m:fPr>
                      <m:num>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+1</m:t>
                        </m:r>
                      </m:num>
                      <m:den>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+2</m:t>
                        </m:r>
                        <m:r>
                          <a:rPr>
                            <a:latin typeface="Cambria Math" panose="02040503050406030204" pitchFamily="18" charset="0"/>
                          </a:rPr>
                          <m:t>𝑥</m:t>
                        </m:r>
                        <m:r>
                          <a:rPr>
                            <a:latin typeface="Cambria Math" panose="02040503050406030204" pitchFamily="18" charset="0"/>
                          </a:rPr>
                          <m:t>−15</m:t>
                        </m:r>
                      </m:den>
                    </m:f>
                  </m:oMath>
                </a14:m>
                <a:endParaRPr/>
              </a:p>
              <a:p>
                <a:pPr marL="514350" indent="-514350">
                  <a:buFont typeface="+mj-lt"/>
                  <a:buAutoNum type="alphaLcPeriod" startAt="3"/>
                  <a:defRPr sz="2800"/>
                </a:pPr>
                <a:r>
                  <a:t>​</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h</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f>
                      <m:fPr>
                        <m:ctrlPr>
                          <a:rPr i="1">
                            <a:latin typeface="Cambria Math" panose="02040503050406030204" pitchFamily="18" charset="0"/>
                          </a:rPr>
                        </m:ctrlPr>
                      </m:fPr>
                      <m:num>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3</m:t>
                            </m:r>
                          </m:sup>
                        </m:sSup>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+2</m:t>
                        </m:r>
                        <m:r>
                          <a:rPr>
                            <a:latin typeface="Cambria Math" panose="02040503050406030204" pitchFamily="18" charset="0"/>
                          </a:rPr>
                          <m:t>𝑥</m:t>
                        </m:r>
                        <m:r>
                          <a:rPr>
                            <a:latin typeface="Cambria Math" panose="02040503050406030204" pitchFamily="18" charset="0"/>
                          </a:rPr>
                          <m:t>+2</m:t>
                        </m:r>
                      </m:num>
                      <m:den>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+9</m:t>
                        </m:r>
                      </m:den>
                    </m:f>
                  </m:oMath>
                </a14:m>
                <a:endParaRP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A789E-CC8C-42B3-8458-30C8A915559A}"/>
              </a:ext>
            </a:extLst>
          </p:cNvPr>
          <p:cNvSpPr>
            <a:spLocks noGrp="1"/>
          </p:cNvSpPr>
          <p:nvPr>
            <p:ph type="title"/>
          </p:nvPr>
        </p:nvSpPr>
        <p:spPr/>
        <p:txBody>
          <a:bodyPr/>
          <a:lstStyle/>
          <a:p>
            <a:r>
              <a:rPr lang="en-US" dirty="0"/>
              <a:t>Rational Functions (cont.)</a:t>
            </a:r>
          </a:p>
        </p:txBody>
      </p:sp>
      <p:sp>
        <p:nvSpPr>
          <p:cNvPr id="3" name="Text Placeholder 2">
            <a:extLst>
              <a:ext uri="{FF2B5EF4-FFF2-40B4-BE49-F238E27FC236}">
                <a16:creationId xmlns:a16="http://schemas.microsoft.com/office/drawing/2014/main" id="{1C3B7190-8531-4FA6-9DF3-457BEDAC18EF}"/>
              </a:ext>
            </a:extLst>
          </p:cNvPr>
          <p:cNvSpPr>
            <a:spLocks noGrp="1"/>
          </p:cNvSpPr>
          <p:nvPr>
            <p:ph type="body" sz="quarter" idx="10"/>
          </p:nvPr>
        </p:nvSpPr>
        <p:spPr/>
        <p:txBody>
          <a:bodyPr anchor="b"/>
          <a:lstStyle/>
          <a:p>
            <a:pPr algn="ctr"/>
            <a:r>
              <a:rPr lang="en-US" dirty="0"/>
              <a:t> </a:t>
            </a:r>
          </a:p>
        </p:txBody>
      </p:sp>
      <p:pic>
        <p:nvPicPr>
          <p:cNvPr id="5" name="Graphic 4">
            <a:extLst>
              <a:ext uri="{FF2B5EF4-FFF2-40B4-BE49-F238E27FC236}">
                <a16:creationId xmlns:a16="http://schemas.microsoft.com/office/drawing/2014/main" id="{E620C07F-F961-4182-B405-09D5D01D955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3162" y="1736598"/>
            <a:ext cx="2476500" cy="2476500"/>
          </a:xfrm>
          <a:prstGeom prst="rect">
            <a:avLst/>
          </a:prstGeom>
        </p:spPr>
      </p:pic>
      <p:pic>
        <p:nvPicPr>
          <p:cNvPr id="7" name="Graphic 6">
            <a:extLst>
              <a:ext uri="{FF2B5EF4-FFF2-40B4-BE49-F238E27FC236}">
                <a16:creationId xmlns:a16="http://schemas.microsoft.com/office/drawing/2014/main" id="{38B0CBF8-F1FF-490D-9565-46B3628B2BF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33750" y="1740877"/>
            <a:ext cx="2476500" cy="2476500"/>
          </a:xfrm>
          <a:prstGeom prst="rect">
            <a:avLst/>
          </a:prstGeom>
        </p:spPr>
      </p:pic>
      <p:pic>
        <p:nvPicPr>
          <p:cNvPr id="9" name="Graphic 8">
            <a:extLst>
              <a:ext uri="{FF2B5EF4-FFF2-40B4-BE49-F238E27FC236}">
                <a16:creationId xmlns:a16="http://schemas.microsoft.com/office/drawing/2014/main" id="{1DDB18ED-5D8E-4470-AB98-F633B63DA0B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034338" y="1736598"/>
            <a:ext cx="2476500" cy="2476500"/>
          </a:xfrm>
          <a:prstGeom prst="rect">
            <a:avLst/>
          </a:prstGeom>
        </p:spPr>
      </p:pic>
      <p:sp>
        <p:nvSpPr>
          <p:cNvPr id="8" name="TextBox 7">
            <a:extLst>
              <a:ext uri="{FF2B5EF4-FFF2-40B4-BE49-F238E27FC236}">
                <a16:creationId xmlns:a16="http://schemas.microsoft.com/office/drawing/2014/main" id="{29393511-B00F-4D71-8E57-5F66BDAB2BE8}"/>
              </a:ext>
            </a:extLst>
          </p:cNvPr>
          <p:cNvSpPr txBox="1"/>
          <p:nvPr/>
        </p:nvSpPr>
        <p:spPr>
          <a:xfrm>
            <a:off x="457200" y="4598182"/>
            <a:ext cx="8229600" cy="523220"/>
          </a:xfrm>
          <a:prstGeom prst="rect">
            <a:avLst/>
          </a:prstGeom>
          <a:noFill/>
        </p:spPr>
        <p:txBody>
          <a:bodyPr wrap="square" rtlCol="0">
            <a:spAutoFit/>
          </a:bodyPr>
          <a:lstStyle/>
          <a:p>
            <a:pPr algn="ctr"/>
            <a:r>
              <a:rPr lang="en-US" sz="2800" dirty="0">
                <a:solidFill>
                  <a:srgbClr val="000000"/>
                </a:solidFill>
              </a:rPr>
              <a:t>Figure 1: Graphs of Three Rational Functions</a:t>
            </a:r>
          </a:p>
        </p:txBody>
      </p:sp>
    </p:spTree>
    <p:extLst>
      <p:ext uri="{BB962C8B-B14F-4D97-AF65-F5344CB8AC3E}">
        <p14:creationId xmlns:p14="http://schemas.microsoft.com/office/powerpoint/2010/main" val="25262381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Graphing Rational Functions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lang="en-US" sz="2800" b="1" dirty="0"/>
                  <a:t>Solution</a:t>
                </a:r>
              </a:p>
              <a:p>
                <a:pPr marL="514350" indent="-514350">
                  <a:buFont typeface="+mj-lt"/>
                  <a:buAutoNum type="alphaLcPeriod"/>
                  <a:defRPr sz="2800"/>
                </a:pPr>
                <a:r>
                  <a:rPr lang="en-US" dirty="0"/>
                  <a:t>​</a:t>
                </a:r>
                <a:r>
                  <a:rPr lang="en-US" sz="2800" dirty="0"/>
                  <a:t>The denominator of </a:t>
                </a:r>
                <a14:m>
                  <m:oMath xmlns:m="http://schemas.openxmlformats.org/officeDocument/2006/math">
                    <m:r>
                      <a:rPr lang="en-US">
                        <a:latin typeface="Cambria Math" panose="02040503050406030204" pitchFamily="18" charset="0"/>
                      </a:rPr>
                      <m:t>𝑓</m:t>
                    </m:r>
                  </m:oMath>
                </a14:m>
                <a:r>
                  <a:rPr lang="en-US" sz="2800" dirty="0"/>
                  <a:t> is already factored, so we know that the domain of </a:t>
                </a:r>
                <a14:m>
                  <m:oMath xmlns:m="http://schemas.openxmlformats.org/officeDocument/2006/math">
                    <m:r>
                      <a:rPr lang="en-US">
                        <a:latin typeface="Cambria Math" panose="02040503050406030204" pitchFamily="18" charset="0"/>
                      </a:rPr>
                      <m:t>𝑓</m:t>
                    </m:r>
                  </m:oMath>
                </a14:m>
                <a:r>
                  <a:rPr lang="en-US" sz="2800" dirty="0"/>
                  <a:t> consists of all real numbers except for </a:t>
                </a:r>
                <a14:m>
                  <m:oMath xmlns:m="http://schemas.openxmlformats.org/officeDocument/2006/math">
                    <m:r>
                      <a:rPr lang="en-US">
                        <a:latin typeface="Cambria Math" panose="02040503050406030204" pitchFamily="18" charset="0"/>
                      </a:rPr>
                      <m:t>𝑥</m:t>
                    </m:r>
                    <m:r>
                      <a:rPr lang="en-US">
                        <a:latin typeface="Cambria Math" panose="02040503050406030204" pitchFamily="18" charset="0"/>
                      </a:rPr>
                      <m:t>=</m:t>
                    </m:r>
                    <m:r>
                      <a:rPr lang="en-US">
                        <a:latin typeface="Cambria Math" panose="02040503050406030204" pitchFamily="18" charset="0"/>
                      </a:rPr>
                      <m:t>1</m:t>
                    </m:r>
                  </m:oMath>
                </a14:m>
                <a:r>
                  <a:rPr lang="en-US" sz="2800" dirty="0"/>
                  <a:t>.</a:t>
                </a:r>
              </a:p>
              <a:p>
                <a:pPr marL="512064"/>
                <a:r>
                  <a:rPr lang="en-US" dirty="0"/>
                  <a:t>​</a:t>
                </a:r>
                <a:r>
                  <a:rPr lang="en-US" sz="2800" dirty="0"/>
                  <a:t>As in Example 1c, we factor the numerator to see if there are any common factors.</a:t>
                </a:r>
              </a:p>
              <a:p>
                <a:pPr marL="512064"/>
                <a14:m>
                  <m:oMathPara xmlns:m="http://schemas.openxmlformats.org/officeDocument/2006/math">
                    <m:oMathParaPr>
                      <m:jc m:val="centerGroup"/>
                    </m:oMathParaPr>
                    <m:oMath xmlns:m="http://schemas.openxmlformats.org/officeDocument/2006/math">
                      <m:func>
                        <m:funcPr>
                          <m:ctrlPr>
                            <a:rPr lang="ar-AE" i="1">
                              <a:latin typeface="Cambria Math" panose="02040503050406030204" pitchFamily="18" charset="0"/>
                            </a:rPr>
                          </m:ctrlPr>
                        </m:funcPr>
                        <m:fName>
                          <m:r>
                            <a:rPr lang="ar-AE">
                              <a:latin typeface="Cambria Math" panose="02040503050406030204" pitchFamily="18" charset="0"/>
                            </a:rPr>
                            <m:t>𝑓</m:t>
                          </m:r>
                        </m:fName>
                        <m:e>
                          <m:d>
                            <m:dPr>
                              <m:ctrlPr>
                                <a:rPr lang="ar-AE" i="1">
                                  <a:latin typeface="Cambria Math" panose="02040503050406030204" pitchFamily="18" charset="0"/>
                                </a:rPr>
                              </m:ctrlPr>
                            </m:dPr>
                            <m:e>
                              <m:r>
                                <a:rPr lang="ar-AE" b="0" i="1" smtClean="0">
                                  <a:latin typeface="Cambria Math" panose="02040503050406030204" pitchFamily="18" charset="0"/>
                                </a:rPr>
                                <m:t>𝑥</m:t>
                              </m:r>
                            </m:e>
                          </m:d>
                        </m:e>
                      </m:func>
                      <m:r>
                        <m:rPr>
                          <m:aln/>
                        </m:rPr>
                        <a:rPr lang="ar-AE">
                          <a:latin typeface="Cambria Math" panose="02040503050406030204" pitchFamily="18" charset="0"/>
                        </a:rPr>
                        <m:t>=</m:t>
                      </m:r>
                      <m:f>
                        <m:fPr>
                          <m:ctrlPr>
                            <a:rPr lang="ar-AE" i="1">
                              <a:latin typeface="Cambria Math" panose="02040503050406030204" pitchFamily="18" charset="0"/>
                            </a:rPr>
                          </m:ctrlPr>
                        </m:fPr>
                        <m:num>
                          <m:sSup>
                            <m:sSupPr>
                              <m:ctrlPr>
                                <a:rPr lang="ar-AE" i="1">
                                  <a:latin typeface="Cambria Math" panose="02040503050406030204" pitchFamily="18" charset="0"/>
                                </a:rPr>
                              </m:ctrlPr>
                            </m:sSupPr>
                            <m:e>
                              <m:r>
                                <a:rPr lang="ar-AE">
                                  <a:latin typeface="Cambria Math" panose="02040503050406030204" pitchFamily="18" charset="0"/>
                                </a:rPr>
                                <m:t>𝑥</m:t>
                              </m:r>
                            </m:e>
                            <m:sup>
                              <m:r>
                                <a:rPr lang="ar-AE">
                                  <a:latin typeface="Cambria Math" panose="02040503050406030204" pitchFamily="18" charset="0"/>
                                </a:rPr>
                                <m:t>2</m:t>
                              </m:r>
                            </m:sup>
                          </m:sSup>
                          <m:r>
                            <a:rPr lang="ar-AE">
                              <a:latin typeface="Cambria Math" panose="02040503050406030204" pitchFamily="18" charset="0"/>
                            </a:rPr>
                            <m:t>−</m:t>
                          </m:r>
                          <m:r>
                            <a:rPr lang="ar-AE">
                              <a:latin typeface="Cambria Math" panose="02040503050406030204" pitchFamily="18" charset="0"/>
                            </a:rPr>
                            <m:t>𝑥</m:t>
                          </m:r>
                        </m:num>
                        <m:den>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1</m:t>
                          </m:r>
                        </m:den>
                      </m:f>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1</m:t>
                          </m:r>
                          <m:r>
                            <a:rPr lang="ar-AE">
                              <a:latin typeface="Cambria Math" panose="02040503050406030204" pitchFamily="18" charset="0"/>
                            </a:rPr>
                            <m:t>)</m:t>
                          </m:r>
                        </m:num>
                        <m:den>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1</m:t>
                          </m:r>
                        </m:den>
                      </m:f>
                    </m:oMath>
                    <m:oMath xmlns:m="http://schemas.openxmlformats.org/officeDocument/2006/math">
                      <m:phant>
                        <m:phantPr>
                          <m:show m:val="off"/>
                          <m:ctrlPr>
                            <a:rPr lang="ar-AE" i="1">
                              <a:latin typeface="Cambria Math" panose="02040503050406030204" pitchFamily="18" charset="0"/>
                            </a:rPr>
                          </m:ctrlPr>
                        </m:phantPr>
                        <m:e>
                          <m:r>
                            <a:rPr lang="ar-AE">
                              <a:latin typeface="Cambria Math" panose="02040503050406030204" pitchFamily="18" charset="0"/>
                            </a:rPr>
                            <m:t>𝑓</m:t>
                          </m:r>
                          <m:r>
                            <a:rPr lang="ar-AE">
                              <a:latin typeface="Cambria Math" panose="02040503050406030204" pitchFamily="18" charset="0"/>
                            </a:rPr>
                            <m:t>⁡</m:t>
                          </m:r>
                          <m:d>
                            <m:dPr>
                              <m:ctrlPr>
                                <a:rPr lang="ar-AE" i="1">
                                  <a:latin typeface="Cambria Math" panose="02040503050406030204" pitchFamily="18" charset="0"/>
                                </a:rPr>
                              </m:ctrlPr>
                            </m:dPr>
                            <m:e>
                              <m:r>
                                <a:rPr lang="en-US" b="0" i="1" smtClean="0">
                                  <a:latin typeface="Cambria Math" panose="02040503050406030204" pitchFamily="18" charset="0"/>
                                </a:rPr>
                                <m:t>𝑥</m:t>
                              </m:r>
                            </m:e>
                          </m:d>
                        </m:e>
                      </m:phant>
                      <m:r>
                        <m:rPr>
                          <m:aln/>
                        </m:rPr>
                        <a:rPr lang="ar-AE">
                          <a:latin typeface="Cambria Math" panose="02040503050406030204" pitchFamily="18" charset="0"/>
                        </a:rPr>
                        <m:t>=</m:t>
                      </m:r>
                      <m:r>
                        <a:rPr lang="ar-AE">
                          <a:latin typeface="Cambria Math" panose="02040503050406030204" pitchFamily="18" charset="0"/>
                        </a:rPr>
                        <m:t>𝑥</m:t>
                      </m:r>
                    </m:oMath>
                  </m:oMathPara>
                </a14:m>
                <a:endParaRPr lang="ar-AE"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r="-222"/>
                </a:stretch>
              </a:blipFill>
            </p:spPr>
            <p:txBody>
              <a:bodyPr/>
              <a:lstStyle/>
              <a:p>
                <a:r>
                  <a:rPr lang="en-US">
                    <a:noFill/>
                  </a:rPr>
                  <a:t> </a:t>
                </a:r>
              </a:p>
            </p:txBody>
          </p:sp>
        </mc:Fallback>
      </mc:AlternateContent>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Graphing Rational Functions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dirty="0"/>
                  <a:t>​</a:t>
                </a:r>
                <a:r>
                  <a:rPr sz="2800" dirty="0"/>
                  <a:t>This means that, except for at </a:t>
                </a:r>
                <a14:m>
                  <m:oMath xmlns:m="http://schemas.openxmlformats.org/officeDocument/2006/math">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1</m:t>
                    </m:r>
                  </m:oMath>
                </a14:m>
                <a:r>
                  <a:rPr sz="2800" dirty="0"/>
                  <a:t>, where </a:t>
                </a:r>
                <a14:m>
                  <m:oMath xmlns:m="http://schemas.openxmlformats.org/officeDocument/2006/math">
                    <m:r>
                      <a:rPr>
                        <a:latin typeface="Cambria Math" panose="02040503050406030204" pitchFamily="18" charset="0"/>
                      </a:rPr>
                      <m:t>𝑓</m:t>
                    </m:r>
                  </m:oMath>
                </a14:m>
                <a:r>
                  <a:rPr sz="2800" dirty="0"/>
                  <a:t> is undefined, we have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r>
                      <a:rPr>
                        <a:latin typeface="Cambria Math" panose="02040503050406030204" pitchFamily="18" charset="0"/>
                      </a:rPr>
                      <m:t>𝑥</m:t>
                    </m:r>
                  </m:oMath>
                </a14:m>
                <a:r>
                  <a:rPr sz="2800" dirty="0"/>
                  <a:t>. We already know how to graph this function, so the remaining steps are unnecessary. The graph of </a:t>
                </a:r>
                <a14:m>
                  <m:oMath xmlns:m="http://schemas.openxmlformats.org/officeDocument/2006/math">
                    <m:r>
                      <a:rPr>
                        <a:latin typeface="Cambria Math" panose="02040503050406030204" pitchFamily="18" charset="0"/>
                      </a:rPr>
                      <m:t>𝑓</m:t>
                    </m:r>
                  </m:oMath>
                </a14:m>
                <a:r>
                  <a:rPr sz="2800" dirty="0"/>
                  <a:t> is the line </a:t>
                </a:r>
                <a14:m>
                  <m:oMath xmlns:m="http://schemas.openxmlformats.org/officeDocument/2006/math">
                    <m:r>
                      <a:rPr>
                        <a:latin typeface="Cambria Math" panose="02040503050406030204" pitchFamily="18" charset="0"/>
                      </a:rPr>
                      <m:t>𝑦</m:t>
                    </m:r>
                    <m:r>
                      <a:rPr>
                        <a:latin typeface="Cambria Math" panose="02040503050406030204" pitchFamily="18" charset="0"/>
                      </a:rPr>
                      <m:t>=</m:t>
                    </m:r>
                    <m:r>
                      <a:rPr>
                        <a:latin typeface="Cambria Math" panose="02040503050406030204" pitchFamily="18" charset="0"/>
                      </a:rPr>
                      <m:t>𝑥</m:t>
                    </m:r>
                  </m:oMath>
                </a14:m>
                <a:r>
                  <a:rPr sz="2800" dirty="0"/>
                  <a:t>, excluding the point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1</m:t>
                        </m:r>
                      </m:e>
                    </m:d>
                  </m:oMath>
                </a14:m>
                <a:r>
                  <a:rPr sz="2800" dirty="0"/>
                  <a:t>, since </a:t>
                </a:r>
                <a14:m>
                  <m:oMath xmlns:m="http://schemas.openxmlformats.org/officeDocument/2006/math">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1</m:t>
                    </m:r>
                  </m:oMath>
                </a14:m>
                <a:r>
                  <a:rPr sz="2800" dirty="0"/>
                  <a:t> is not in the domain of </a:t>
                </a:r>
                <a14:m>
                  <m:oMath xmlns:m="http://schemas.openxmlformats.org/officeDocument/2006/math">
                    <m:r>
                      <a:rPr>
                        <a:latin typeface="Cambria Math" panose="02040503050406030204" pitchFamily="18" charset="0"/>
                      </a:rPr>
                      <m:t>𝑓</m:t>
                    </m:r>
                  </m:oMath>
                </a14:m>
                <a:r>
                  <a:rPr sz="2800" dirty="0"/>
                  <a:t>. The result is that a </a:t>
                </a:r>
                <a:r>
                  <a:rPr lang="en-US" sz="2800" dirty="0"/>
                  <a:t>“</a:t>
                </a:r>
                <a:r>
                  <a:rPr sz="2800" dirty="0"/>
                  <a:t>hole</a:t>
                </a:r>
                <a:r>
                  <a:rPr lang="en-US" dirty="0"/>
                  <a:t>”</a:t>
                </a:r>
                <a:r>
                  <a:rPr sz="2800" dirty="0"/>
                  <a:t> appears in the graph </a:t>
                </a:r>
                <a14:m>
                  <m:oMath xmlns:m="http://schemas.openxmlformats.org/officeDocument/2006/math">
                    <m:r>
                      <a:rPr>
                        <a:latin typeface="Cambria Math" panose="02040503050406030204" pitchFamily="18" charset="0"/>
                      </a:rPr>
                      <m:t>𝑓</m:t>
                    </m:r>
                  </m:oMath>
                </a14:m>
                <a:r>
                  <a:rPr sz="2800" dirty="0"/>
                  <a:t> at </a:t>
                </a:r>
                <a:br>
                  <a:rPr lang="en-US" sz="2800" dirty="0"/>
                </a:br>
                <a14:m>
                  <m:oMath xmlns:m="http://schemas.openxmlformats.org/officeDocument/2006/math">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1</m:t>
                    </m:r>
                  </m:oMath>
                </a14:m>
                <a:r>
                  <a:rPr sz="2800" dirty="0"/>
                  <a:t>.</a:t>
                </a:r>
                <a:r>
                  <a:rPr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2370"/>
                </a:stretch>
              </a:blipFill>
            </p:spPr>
            <p:txBody>
              <a:bodyPr/>
              <a:lstStyle/>
              <a:p>
                <a:r>
                  <a:rPr lang="en-US">
                    <a:noFill/>
                  </a:rPr>
                  <a:t> </a:t>
                </a:r>
              </a:p>
            </p:txBody>
          </p:sp>
        </mc:Fallback>
      </mc:AlternateContent>
    </p:spTree>
    <p:extLst>
      <p:ext uri="{BB962C8B-B14F-4D97-AF65-F5344CB8AC3E}">
        <p14:creationId xmlns:p14="http://schemas.microsoft.com/office/powerpoint/2010/main" val="20921338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Graphing Rational Functions (cont.)</a:t>
            </a:r>
          </a:p>
        </p:txBody>
      </p:sp>
      <p:pic>
        <p:nvPicPr>
          <p:cNvPr id="5" name="Content Placeholder 4">
            <a:extLst>
              <a:ext uri="{FF2B5EF4-FFF2-40B4-BE49-F238E27FC236}">
                <a16:creationId xmlns:a16="http://schemas.microsoft.com/office/drawing/2014/main" id="{5999B7F8-44FD-4057-BF31-A7617C7392E8}"/>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86000" y="1054768"/>
            <a:ext cx="4572000" cy="4572000"/>
          </a:xfrm>
        </p:spPr>
      </p:pic>
      <p:sp>
        <p:nvSpPr>
          <p:cNvPr id="3" name="TextBox 2">
            <a:extLst>
              <a:ext uri="{FF2B5EF4-FFF2-40B4-BE49-F238E27FC236}">
                <a16:creationId xmlns:a16="http://schemas.microsoft.com/office/drawing/2014/main" id="{E996886C-ABBC-4B99-9D00-51629878E845}"/>
              </a:ext>
            </a:extLst>
          </p:cNvPr>
          <p:cNvSpPr txBox="1"/>
          <p:nvPr/>
        </p:nvSpPr>
        <p:spPr>
          <a:xfrm>
            <a:off x="266700" y="5526024"/>
            <a:ext cx="8610600" cy="523220"/>
          </a:xfrm>
          <a:prstGeom prst="rect">
            <a:avLst/>
          </a:prstGeom>
          <a:noFill/>
        </p:spPr>
        <p:txBody>
          <a:bodyPr wrap="square" rtlCol="0">
            <a:spAutoFit/>
          </a:bodyPr>
          <a:lstStyle/>
          <a:p>
            <a:pPr algn="ctr"/>
            <a:r>
              <a:rPr lang="en-US" sz="2800" dirty="0"/>
              <a:t>Figure 6</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Graphing Rational Functions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lnSpcReduction="10000"/>
              </a:bodyPr>
              <a:lstStyle/>
              <a:p>
                <a:pPr marL="514350" indent="-514350">
                  <a:buFont typeface="+mj-lt"/>
                  <a:buAutoNum type="alphaLcPeriod" startAt="2"/>
                  <a:defRPr sz="2800"/>
                </a:pPr>
                <a:r>
                  <a:rPr dirty="0"/>
                  <a:t>​</a:t>
                </a:r>
                <a:r>
                  <a:rPr sz="2800" dirty="0"/>
                  <a:t>In Example 1b, we factored the denominator as follows.</a:t>
                </a:r>
              </a:p>
              <a:p>
                <a:pPr marL="512064" algn="ctr">
                  <a:defRPr sz="2800"/>
                </a:pPr>
                <a:r>
                  <a:rPr dirty="0"/>
                  <a:t>​</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𝑔</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f>
                      <m:fPr>
                        <m:ctrlPr>
                          <a:rPr i="1">
                            <a:latin typeface="Cambria Math" panose="02040503050406030204" pitchFamily="18" charset="0"/>
                          </a:rPr>
                        </m:ctrlPr>
                      </m:fPr>
                      <m:num>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+1</m:t>
                        </m:r>
                      </m:num>
                      <m:den>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+2</m:t>
                        </m:r>
                        <m:r>
                          <a:rPr>
                            <a:latin typeface="Cambria Math" panose="02040503050406030204" pitchFamily="18" charset="0"/>
                          </a:rPr>
                          <m:t>𝑥</m:t>
                        </m:r>
                        <m:r>
                          <a:rPr>
                            <a:latin typeface="Cambria Math" panose="02040503050406030204" pitchFamily="18" charset="0"/>
                          </a:rPr>
                          <m:t>−15</m:t>
                        </m:r>
                      </m:den>
                    </m:f>
                    <m:r>
                      <a:rPr>
                        <a:latin typeface="Cambria Math" panose="02040503050406030204" pitchFamily="18" charset="0"/>
                      </a:rPr>
                      <m:t>=</m:t>
                    </m:r>
                    <m:f>
                      <m:fPr>
                        <m:ctrlPr>
                          <a:rPr i="1">
                            <a:latin typeface="Cambria Math" panose="02040503050406030204" pitchFamily="18" charset="0"/>
                          </a:rPr>
                        </m:ctrlPr>
                      </m:fPr>
                      <m:num>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+1</m:t>
                        </m:r>
                      </m:num>
                      <m:den>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+5</m:t>
                            </m:r>
                          </m:e>
                        </m:d>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−3</m:t>
                            </m:r>
                          </m:e>
                        </m:d>
                      </m:den>
                    </m:f>
                  </m:oMath>
                </a14:m>
                <a:endParaRPr dirty="0"/>
              </a:p>
              <a:p>
                <a:pPr marL="512064">
                  <a:defRPr sz="2800"/>
                </a:pPr>
                <a:r>
                  <a:rPr dirty="0"/>
                  <a:t>​</a:t>
                </a:r>
                <a:r>
                  <a:rPr sz="2800" dirty="0"/>
                  <a:t>This means the domain of </a:t>
                </a:r>
                <a14:m>
                  <m:oMath xmlns:m="http://schemas.openxmlformats.org/officeDocument/2006/math">
                    <m:r>
                      <a:rPr>
                        <a:latin typeface="Cambria Math" panose="02040503050406030204" pitchFamily="18" charset="0"/>
                      </a:rPr>
                      <m:t>𝑔</m:t>
                    </m:r>
                  </m:oMath>
                </a14:m>
                <a:r>
                  <a:rPr sz="2800" dirty="0"/>
                  <a:t> excludes the values </a:t>
                </a:r>
                <a14:m>
                  <m:oMath xmlns:m="http://schemas.openxmlformats.org/officeDocument/2006/math">
                    <m:r>
                      <a:rPr>
                        <a:latin typeface="Cambria Math" panose="02040503050406030204" pitchFamily="18" charset="0"/>
                      </a:rPr>
                      <m:t>𝑥</m:t>
                    </m:r>
                    <m:r>
                      <a:rPr>
                        <a:latin typeface="Cambria Math" panose="02040503050406030204" pitchFamily="18" charset="0"/>
                      </a:rPr>
                      <m:t>=−5</m:t>
                    </m:r>
                  </m:oMath>
                </a14:m>
                <a:r>
                  <a:rPr sz="2800" dirty="0"/>
                  <a:t> and </a:t>
                </a:r>
                <a14:m>
                  <m:oMath xmlns:m="http://schemas.openxmlformats.org/officeDocument/2006/math">
                    <m:r>
                      <a:rPr>
                        <a:latin typeface="Cambria Math" panose="02040503050406030204" pitchFamily="18" charset="0"/>
                      </a:rPr>
                      <m:t>𝑥</m:t>
                    </m:r>
                    <m:r>
                      <a:rPr>
                        <a:latin typeface="Cambria Math" panose="02040503050406030204" pitchFamily="18" charset="0"/>
                      </a:rPr>
                      <m:t>=3</m:t>
                    </m:r>
                  </m:oMath>
                </a14:m>
                <a:r>
                  <a:rPr sz="2800" dirty="0"/>
                  <a:t>. Since the numerator cannot be factored, we also know that the lines </a:t>
                </a:r>
                <a14:m>
                  <m:oMath xmlns:m="http://schemas.openxmlformats.org/officeDocument/2006/math">
                    <m:r>
                      <a:rPr>
                        <a:latin typeface="Cambria Math" panose="02040503050406030204" pitchFamily="18" charset="0"/>
                      </a:rPr>
                      <m:t>𝑥</m:t>
                    </m:r>
                    <m:r>
                      <a:rPr>
                        <a:latin typeface="Cambria Math" panose="02040503050406030204" pitchFamily="18" charset="0"/>
                      </a:rPr>
                      <m:t>=−5</m:t>
                    </m:r>
                  </m:oMath>
                </a14:m>
                <a:r>
                  <a:rPr sz="2800" dirty="0"/>
                  <a:t> and </a:t>
                </a:r>
                <a14:m>
                  <m:oMath xmlns:m="http://schemas.openxmlformats.org/officeDocument/2006/math">
                    <m:r>
                      <a:rPr>
                        <a:latin typeface="Cambria Math" panose="02040503050406030204" pitchFamily="18" charset="0"/>
                      </a:rPr>
                      <m:t>𝑥</m:t>
                    </m:r>
                    <m:r>
                      <a:rPr>
                        <a:latin typeface="Cambria Math" panose="02040503050406030204" pitchFamily="18" charset="0"/>
                      </a:rPr>
                      <m:t>=3</m:t>
                    </m:r>
                  </m:oMath>
                </a14:m>
                <a:r>
                  <a:rPr sz="2800" dirty="0"/>
                  <a:t> are vertical asymptotes of </a:t>
                </a:r>
                <a14:m>
                  <m:oMath xmlns:m="http://schemas.openxmlformats.org/officeDocument/2006/math">
                    <m:r>
                      <a:rPr>
                        <a:latin typeface="Cambria Math" panose="02040503050406030204" pitchFamily="18" charset="0"/>
                      </a:rPr>
                      <m:t>𝑔</m:t>
                    </m:r>
                  </m:oMath>
                </a14:m>
                <a:r>
                  <a:rPr sz="2800" dirty="0"/>
                  <a:t>.</a:t>
                </a:r>
              </a:p>
              <a:p>
                <a:pPr marL="512064">
                  <a:defRPr sz="2800"/>
                </a:pPr>
                <a:r>
                  <a:rPr dirty="0"/>
                  <a:t>​</a:t>
                </a:r>
                <a:r>
                  <a:rPr sz="2800" dirty="0"/>
                  <a:t>Next, we look at the degrees of the numerator and denominator. As we saw in Example 2a, the degrees are the same, so the line </a:t>
                </a:r>
                <a14:m>
                  <m:oMath xmlns:m="http://schemas.openxmlformats.org/officeDocument/2006/math">
                    <m:r>
                      <a:rPr>
                        <a:latin typeface="Cambria Math" panose="02040503050406030204" pitchFamily="18" charset="0"/>
                      </a:rPr>
                      <m:t>𝑦</m:t>
                    </m:r>
                    <m:r>
                      <a:rPr>
                        <a:latin typeface="Cambria Math" panose="02040503050406030204" pitchFamily="18" charset="0"/>
                      </a:rPr>
                      <m:t>=1</m:t>
                    </m:r>
                  </m:oMath>
                </a14:m>
                <a:r>
                  <a:rPr sz="2800" dirty="0"/>
                  <a:t> is the horizontal asymptote. Plotting the asymptotes provides us a framework for graphing </a:t>
                </a:r>
                <a14:m>
                  <m:oMath xmlns:m="http://schemas.openxmlformats.org/officeDocument/2006/math">
                    <m:r>
                      <a:rPr>
                        <a:latin typeface="Cambria Math" panose="02040503050406030204" pitchFamily="18" charset="0"/>
                      </a:rPr>
                      <m:t>𝑔</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𝑥</m:t>
                        </m:r>
                      </m:e>
                    </m:d>
                  </m:oMath>
                </a14:m>
                <a:r>
                  <a:rPr sz="2800" dirty="0"/>
                  <a:t>.</a:t>
                </a:r>
                <a:r>
                  <a:rPr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2086" r="-1407"/>
                </a:stretch>
              </a:blipFill>
            </p:spPr>
            <p:txBody>
              <a:bodyPr/>
              <a:lstStyle/>
              <a:p>
                <a:r>
                  <a:rPr lang="en-US">
                    <a:noFill/>
                  </a:rPr>
                  <a:t> </a:t>
                </a:r>
              </a:p>
            </p:txBody>
          </p:sp>
        </mc:Fallback>
      </mc:AlternateContent>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Graphing Rational Functions (cont.)</a:t>
            </a:r>
          </a:p>
        </p:txBody>
      </p:sp>
      <p:sp>
        <p:nvSpPr>
          <p:cNvPr id="3" name="TextBox 2">
            <a:extLst>
              <a:ext uri="{FF2B5EF4-FFF2-40B4-BE49-F238E27FC236}">
                <a16:creationId xmlns:a16="http://schemas.microsoft.com/office/drawing/2014/main" id="{3A1AF393-961E-481A-9BFA-D666142F6FF1}"/>
              </a:ext>
            </a:extLst>
          </p:cNvPr>
          <p:cNvSpPr txBox="1"/>
          <p:nvPr/>
        </p:nvSpPr>
        <p:spPr>
          <a:xfrm>
            <a:off x="266700" y="5526024"/>
            <a:ext cx="8610600" cy="523220"/>
          </a:xfrm>
          <a:prstGeom prst="rect">
            <a:avLst/>
          </a:prstGeom>
          <a:noFill/>
        </p:spPr>
        <p:txBody>
          <a:bodyPr wrap="square" rtlCol="0">
            <a:spAutoFit/>
          </a:bodyPr>
          <a:lstStyle/>
          <a:p>
            <a:pPr algn="ctr"/>
            <a:r>
              <a:rPr lang="en-US" sz="2800" dirty="0"/>
              <a:t>Figure 7</a:t>
            </a:r>
          </a:p>
        </p:txBody>
      </p:sp>
      <p:pic>
        <p:nvPicPr>
          <p:cNvPr id="14" name="Content Placeholder 13">
            <a:extLst>
              <a:ext uri="{FF2B5EF4-FFF2-40B4-BE49-F238E27FC236}">
                <a16:creationId xmlns:a16="http://schemas.microsoft.com/office/drawing/2014/main" id="{2EB113AF-167B-484E-83E7-5013721BD62F}"/>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86000" y="1054768"/>
            <a:ext cx="4572000" cy="4572000"/>
          </a:xfr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Graphing Rational Functions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lang="en-US" dirty="0"/>
                  <a:t>​</a:t>
                </a:r>
                <a:r>
                  <a:rPr lang="en-US" sz="2800" dirty="0"/>
                  <a:t>Setting </a:t>
                </a:r>
                <a14:m>
                  <m:oMath xmlns:m="http://schemas.openxmlformats.org/officeDocument/2006/math">
                    <m:r>
                      <a:rPr lang="en-US">
                        <a:latin typeface="Cambria Math" panose="02040503050406030204" pitchFamily="18" charset="0"/>
                      </a:rPr>
                      <m:t>𝑥</m:t>
                    </m:r>
                    <m:r>
                      <a:rPr lang="en-US">
                        <a:latin typeface="Cambria Math" panose="02040503050406030204" pitchFamily="18" charset="0"/>
                      </a:rPr>
                      <m:t>=0</m:t>
                    </m:r>
                  </m:oMath>
                </a14:m>
                <a:r>
                  <a:rPr lang="en-US" sz="2800" dirty="0"/>
                  <a:t>, we find that the </a:t>
                </a:r>
                <a14:m>
                  <m:oMath xmlns:m="http://schemas.openxmlformats.org/officeDocument/2006/math">
                    <m:r>
                      <a:rPr lang="en-US">
                        <a:latin typeface="Cambria Math" panose="02040503050406030204" pitchFamily="18" charset="0"/>
                      </a:rPr>
                      <m:t>𝑦</m:t>
                    </m:r>
                  </m:oMath>
                </a14:m>
                <a:r>
                  <a:rPr lang="en-US" sz="2800" dirty="0"/>
                  <a:t>-intercept lies at </a:t>
                </a:r>
                <a14:m>
                  <m:oMath xmlns:m="http://schemas.openxmlformats.org/officeDocument/2006/math">
                    <m:d>
                      <m:dPr>
                        <m:ctrlPr>
                          <a:rPr lang="ar-AE" i="1">
                            <a:latin typeface="Cambria Math" panose="02040503050406030204" pitchFamily="18" charset="0"/>
                          </a:rPr>
                        </m:ctrlPr>
                      </m:dPr>
                      <m:e>
                        <m:r>
                          <a:rPr lang="ar-AE">
                            <a:latin typeface="Cambria Math" panose="02040503050406030204" pitchFamily="18" charset="0"/>
                          </a:rPr>
                          <m:t>0</m:t>
                        </m:r>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1</m:t>
                            </m:r>
                          </m:num>
                          <m:den>
                            <m:r>
                              <a:rPr lang="ar-AE">
                                <a:latin typeface="Cambria Math" panose="02040503050406030204" pitchFamily="18" charset="0"/>
                              </a:rPr>
                              <m:t>15</m:t>
                            </m:r>
                          </m:den>
                        </m:f>
                      </m:e>
                    </m:d>
                  </m:oMath>
                </a14:m>
                <a:r>
                  <a:rPr lang="en-US" sz="2800" dirty="0"/>
                  <a:t>. Since there is no real solution to the equation </a:t>
                </a:r>
                <a14:m>
                  <m:oMath xmlns:m="http://schemas.openxmlformats.org/officeDocument/2006/math">
                    <m:sSup>
                      <m:sSupPr>
                        <m:ctrlPr>
                          <a:rPr lang="ar-AE" i="1">
                            <a:latin typeface="Cambria Math" panose="02040503050406030204" pitchFamily="18" charset="0"/>
                          </a:rPr>
                        </m:ctrlPr>
                      </m:sSupPr>
                      <m:e>
                        <m:r>
                          <a:rPr lang="ar-AE">
                            <a:latin typeface="Cambria Math" panose="02040503050406030204" pitchFamily="18" charset="0"/>
                          </a:rPr>
                          <m:t>𝑥</m:t>
                        </m:r>
                      </m:e>
                      <m:sup>
                        <m:r>
                          <a:rPr lang="ar-AE">
                            <a:latin typeface="Cambria Math" panose="02040503050406030204" pitchFamily="18" charset="0"/>
                          </a:rPr>
                          <m:t>2</m:t>
                        </m:r>
                      </m:sup>
                    </m:sSup>
                    <m:r>
                      <a:rPr lang="ar-AE">
                        <a:latin typeface="Cambria Math" panose="02040503050406030204" pitchFamily="18" charset="0"/>
                      </a:rPr>
                      <m:t>+</m:t>
                    </m:r>
                    <m:r>
                      <a:rPr lang="ar-AE">
                        <a:latin typeface="Cambria Math" panose="02040503050406030204" pitchFamily="18" charset="0"/>
                      </a:rPr>
                      <m:t>1</m:t>
                    </m:r>
                    <m:r>
                      <a:rPr lang="ar-AE">
                        <a:latin typeface="Cambria Math" panose="02040503050406030204" pitchFamily="18" charset="0"/>
                      </a:rPr>
                      <m:t>=</m:t>
                    </m:r>
                    <m:r>
                      <a:rPr lang="ar-AE">
                        <a:latin typeface="Cambria Math" panose="02040503050406030204" pitchFamily="18" charset="0"/>
                      </a:rPr>
                      <m:t>0</m:t>
                    </m:r>
                  </m:oMath>
                </a14:m>
                <a:r>
                  <a:rPr lang="en-US" sz="2800" dirty="0"/>
                  <a:t>, </a:t>
                </a:r>
                <a14:m>
                  <m:oMath xmlns:m="http://schemas.openxmlformats.org/officeDocument/2006/math">
                    <m:r>
                      <a:rPr lang="ar-AE">
                        <a:latin typeface="Cambria Math" panose="02040503050406030204" pitchFamily="18" charset="0"/>
                      </a:rPr>
                      <m:t>𝑔</m:t>
                    </m:r>
                  </m:oMath>
                </a14:m>
                <a:r>
                  <a:rPr lang="ar-AE" sz="2800" dirty="0"/>
                  <a:t> </a:t>
                </a:r>
                <a:r>
                  <a:rPr lang="en-US" sz="2800" dirty="0"/>
                  <a:t>has no </a:t>
                </a:r>
                <a14:m>
                  <m:oMath xmlns:m="http://schemas.openxmlformats.org/officeDocument/2006/math">
                    <m:r>
                      <a:rPr lang="en-US">
                        <a:latin typeface="Cambria Math" panose="02040503050406030204" pitchFamily="18" charset="0"/>
                      </a:rPr>
                      <m:t>𝑥</m:t>
                    </m:r>
                  </m:oMath>
                </a14:m>
                <a:r>
                  <a:rPr lang="en-US" sz="2800" dirty="0"/>
                  <a:t>-intercepts.</a:t>
                </a:r>
              </a:p>
              <a:p>
                <a:r>
                  <a:rPr lang="en-US" dirty="0"/>
                  <a:t>​</a:t>
                </a:r>
                <a:r>
                  <a:rPr lang="en-US" sz="2800" dirty="0"/>
                  <a:t>Plotting a few points in each region between asymptotes gives us an idea of the general shape of the graph, shown in Figure 8.</a:t>
                </a:r>
              </a:p>
              <a:p>
                <a:r>
                  <a:rPr lang="en-US" dirty="0"/>
                  <a:t>​</a:t>
                </a:r>
                <a:endParaRPr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704"/>
                </a:stretch>
              </a:blipFill>
            </p:spPr>
            <p:txBody>
              <a:bodyPr/>
              <a:lstStyle/>
              <a:p>
                <a:r>
                  <a:rPr lang="en-US">
                    <a:noFill/>
                  </a:rPr>
                  <a:t> </a:t>
                </a:r>
              </a:p>
            </p:txBody>
          </p:sp>
        </mc:Fallback>
      </mc:AlternateContent>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Graphing Rational Functions (cont.)</a:t>
            </a:r>
          </a:p>
        </p:txBody>
      </p:sp>
      <p:sp>
        <p:nvSpPr>
          <p:cNvPr id="3" name="TextBox 2">
            <a:extLst>
              <a:ext uri="{FF2B5EF4-FFF2-40B4-BE49-F238E27FC236}">
                <a16:creationId xmlns:a16="http://schemas.microsoft.com/office/drawing/2014/main" id="{BCC13200-E831-42D7-BBFB-DB144169A4E0}"/>
              </a:ext>
            </a:extLst>
          </p:cNvPr>
          <p:cNvSpPr txBox="1"/>
          <p:nvPr/>
        </p:nvSpPr>
        <p:spPr>
          <a:xfrm>
            <a:off x="266700" y="5526024"/>
            <a:ext cx="8610600" cy="523220"/>
          </a:xfrm>
          <a:prstGeom prst="rect">
            <a:avLst/>
          </a:prstGeom>
          <a:noFill/>
        </p:spPr>
        <p:txBody>
          <a:bodyPr wrap="square" rtlCol="0">
            <a:spAutoFit/>
          </a:bodyPr>
          <a:lstStyle/>
          <a:p>
            <a:pPr algn="ctr"/>
            <a:r>
              <a:rPr lang="en-US" sz="2800" dirty="0"/>
              <a:t>Figure 8</a:t>
            </a:r>
          </a:p>
        </p:txBody>
      </p:sp>
      <p:pic>
        <p:nvPicPr>
          <p:cNvPr id="10" name="Content Placeholder 9">
            <a:extLst>
              <a:ext uri="{FF2B5EF4-FFF2-40B4-BE49-F238E27FC236}">
                <a16:creationId xmlns:a16="http://schemas.microsoft.com/office/drawing/2014/main" id="{E71FD371-9626-4B63-96E6-C0904C5D2382}"/>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86000" y="1054768"/>
            <a:ext cx="4572000" cy="4572000"/>
          </a:xfr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Graphing Rational Functions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t>​</a:t>
                </a:r>
                <a:r>
                  <a:rPr sz="2800"/>
                  <a:t>Incidentally, while the range of some rational functions, such as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f>
                      <m:fPr>
                        <m:ctrlPr>
                          <a:rPr i="1">
                            <a:latin typeface="Cambria Math" panose="02040503050406030204" pitchFamily="18" charset="0"/>
                          </a:rPr>
                        </m:ctrlPr>
                      </m:fPr>
                      <m:num>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𝑥</m:t>
                        </m:r>
                      </m:num>
                      <m:den>
                        <m:r>
                          <a:rPr>
                            <a:latin typeface="Cambria Math" panose="02040503050406030204" pitchFamily="18" charset="0"/>
                          </a:rPr>
                          <m:t>𝑥</m:t>
                        </m:r>
                        <m:r>
                          <a:rPr>
                            <a:latin typeface="Cambria Math" panose="02040503050406030204" pitchFamily="18" charset="0"/>
                          </a:rPr>
                          <m:t>−1</m:t>
                        </m:r>
                      </m:den>
                    </m:f>
                  </m:oMath>
                </a14:m>
                <a:r>
                  <a:rPr sz="2800"/>
                  <a:t>, is easy to determine (you should verify that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−∞,1</m:t>
                        </m:r>
                      </m:e>
                    </m:d>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1,∞</m:t>
                        </m:r>
                      </m:e>
                    </m:d>
                  </m:oMath>
                </a14:m>
                <a:r>
                  <a:rPr sz="2800"/>
                  <a:t> is the range of </a:t>
                </a:r>
                <a14:m>
                  <m:oMath xmlns:m="http://schemas.openxmlformats.org/officeDocument/2006/math">
                    <m:r>
                      <a:rPr>
                        <a:latin typeface="Cambria Math" panose="02040503050406030204" pitchFamily="18" charset="0"/>
                      </a:rPr>
                      <m:t>𝑓</m:t>
                    </m:r>
                  </m:oMath>
                </a14:m>
                <a:r>
                  <a:rPr sz="2800"/>
                  <a:t>), the range of </a:t>
                </a:r>
                <a14:m>
                  <m:oMath xmlns:m="http://schemas.openxmlformats.org/officeDocument/2006/math">
                    <m:r>
                      <a:rPr>
                        <a:latin typeface="Cambria Math" panose="02040503050406030204" pitchFamily="18" charset="0"/>
                      </a:rPr>
                      <m:t>𝑔</m:t>
                    </m:r>
                  </m:oMath>
                </a14:m>
                <a:r>
                  <a:rPr sz="2800"/>
                  <a:t> is deceptively difficult to determine without the tools of calculus. Although it's not apparent from the graph that we have just sketched, the range of </a:t>
                </a:r>
                <a14:m>
                  <m:oMath xmlns:m="http://schemas.openxmlformats.org/officeDocument/2006/math">
                    <m:r>
                      <a:rPr>
                        <a:latin typeface="Cambria Math" panose="02040503050406030204" pitchFamily="18" charset="0"/>
                      </a:rPr>
                      <m:t>𝑔</m:t>
                    </m:r>
                  </m:oMath>
                </a14:m>
                <a:r>
                  <a:rPr sz="2800"/>
                  <a:t> is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7−</m:t>
                            </m:r>
                            <m:rad>
                              <m:radPr>
                                <m:degHide m:val="on"/>
                                <m:ctrlPr>
                                  <a:rPr i="1">
                                    <a:latin typeface="Cambria Math" panose="02040503050406030204" pitchFamily="18" charset="0"/>
                                  </a:rPr>
                                </m:ctrlPr>
                              </m:radPr>
                              <m:deg/>
                              <m:e>
                                <m:r>
                                  <a:rPr>
                                    <a:latin typeface="Cambria Math" panose="02040503050406030204" pitchFamily="18" charset="0"/>
                                  </a:rPr>
                                  <m:t>65</m:t>
                                </m:r>
                              </m:e>
                            </m:rad>
                          </m:num>
                          <m:den>
                            <m:r>
                              <a:rPr>
                                <a:latin typeface="Cambria Math" panose="02040503050406030204" pitchFamily="18" charset="0"/>
                              </a:rPr>
                              <m:t>16</m:t>
                            </m:r>
                          </m:den>
                        </m:f>
                      </m:e>
                    </m:d>
                    <m:r>
                      <a:rPr>
                        <a:latin typeface="Cambria Math" panose="02040503050406030204" pitchFamily="18" charset="0"/>
                      </a:rPr>
                      <m:t>∪</m:t>
                    </m:r>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7+</m:t>
                            </m:r>
                            <m:rad>
                              <m:radPr>
                                <m:degHide m:val="on"/>
                                <m:ctrlPr>
                                  <a:rPr i="1">
                                    <a:latin typeface="Cambria Math" panose="02040503050406030204" pitchFamily="18" charset="0"/>
                                  </a:rPr>
                                </m:ctrlPr>
                              </m:radPr>
                              <m:deg/>
                              <m:e>
                                <m:r>
                                  <a:rPr>
                                    <a:latin typeface="Cambria Math" panose="02040503050406030204" pitchFamily="18" charset="0"/>
                                  </a:rPr>
                                  <m:t>65</m:t>
                                </m:r>
                              </m:e>
                            </m:rad>
                          </m:num>
                          <m:den>
                            <m:r>
                              <a:rPr>
                                <a:latin typeface="Cambria Math" panose="02040503050406030204" pitchFamily="18" charset="0"/>
                              </a:rPr>
                              <m:t>16</m:t>
                            </m:r>
                          </m:den>
                        </m:f>
                        <m:r>
                          <a:rPr>
                            <a:latin typeface="Cambria Math" panose="02040503050406030204" pitchFamily="18" charset="0"/>
                          </a:rPr>
                          <m:t>,∞</m:t>
                        </m:r>
                      </m:e>
                    </m:d>
                  </m:oMath>
                </a14:m>
                <a:r>
                  <a:rPr sz="2800"/>
                  <a:t>, or approximately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−∞,−0.066</m:t>
                        </m:r>
                      </m:e>
                    </m:d>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0.941,∞</m:t>
                        </m:r>
                      </m:e>
                    </m:d>
                  </m:oMath>
                </a14:m>
                <a:r>
                  <a:rPr sz="2800"/>
                  <a:t>.</a:t>
                </a:r>
              </a:p>
              <a:p>
                <a:r>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852"/>
                </a:stretch>
              </a:blipFill>
            </p:spPr>
            <p:txBody>
              <a:bodyPr/>
              <a:lstStyle/>
              <a:p>
                <a:r>
                  <a:rPr lang="en-US">
                    <a:noFill/>
                  </a:rPr>
                  <a:t> </a:t>
                </a:r>
              </a:p>
            </p:txBody>
          </p:sp>
        </mc:Fallback>
      </mc:AlternateContent>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Note:</a:t>
            </a:r>
          </a:p>
        </p:txBody>
      </p:sp>
      <p:sp>
        <p:nvSpPr>
          <p:cNvPr id="3" name="Text Placeholder 2"/>
          <p:cNvSpPr>
            <a:spLocks noGrp="1"/>
          </p:cNvSpPr>
          <p:nvPr>
            <p:ph type="body" sz="quarter" idx="10"/>
          </p:nvPr>
        </p:nvSpPr>
        <p:spPr/>
        <p:txBody>
          <a:bodyPr>
            <a:normAutofit/>
          </a:bodyPr>
          <a:lstStyle/>
          <a:p>
            <a:r>
              <a:rPr sz="2800" dirty="0"/>
              <a:t>There really is</a:t>
            </a:r>
            <a:r>
              <a:rPr lang="en-US" sz="2800" dirty="0"/>
              <a:t>n’t</a:t>
            </a:r>
            <a:r>
              <a:rPr sz="2800" dirty="0"/>
              <a:t> much we can say with honesty about the range of rational functions without the tools of calculus. For instance, even the range of the deceptively simple rational function in Example 3b is</a:t>
            </a:r>
            <a:r>
              <a:rPr lang="en-US" sz="2800" dirty="0"/>
              <a:t>n’t</a:t>
            </a:r>
            <a:r>
              <a:rPr sz="2800" dirty="0"/>
              <a:t> possible to determine without differentiation to find the critical points. The graphs </a:t>
            </a:r>
            <a:r>
              <a:rPr lang="en-US" sz="2800" dirty="0"/>
              <a:t>in Figures 9 and 10</a:t>
            </a:r>
            <a:r>
              <a:rPr sz="2800" dirty="0"/>
              <a:t> indicate subtle behavior near </a:t>
            </a:r>
            <a:r>
              <a:rPr sz="2800" dirty="0">
                <a:latin typeface="Cambria Math"/>
              </a:rPr>
              <a:t>0</a:t>
            </a:r>
            <a:r>
              <a:rPr sz="2800" dirty="0"/>
              <a:t> and </a:t>
            </a:r>
            <a:r>
              <a:rPr sz="2800" dirty="0">
                <a:latin typeface="Cambria Math"/>
              </a:rPr>
              <a:t>16</a:t>
            </a:r>
            <a:r>
              <a:rPr lang="en-US" sz="2800" dirty="0"/>
              <a:t>.</a:t>
            </a:r>
            <a:endParaRPr sz="28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Graphing Rational Functions (cont.)</a:t>
            </a:r>
          </a:p>
        </p:txBody>
      </p:sp>
      <p:sp>
        <p:nvSpPr>
          <p:cNvPr id="3" name="TextBox 2">
            <a:extLst>
              <a:ext uri="{FF2B5EF4-FFF2-40B4-BE49-F238E27FC236}">
                <a16:creationId xmlns:a16="http://schemas.microsoft.com/office/drawing/2014/main" id="{7EFA8BF5-1A79-4F57-9598-F1F4B56677B5}"/>
              </a:ext>
            </a:extLst>
          </p:cNvPr>
          <p:cNvSpPr txBox="1"/>
          <p:nvPr/>
        </p:nvSpPr>
        <p:spPr>
          <a:xfrm>
            <a:off x="266700" y="5526024"/>
            <a:ext cx="8610600" cy="523220"/>
          </a:xfrm>
          <a:prstGeom prst="rect">
            <a:avLst/>
          </a:prstGeom>
          <a:noFill/>
        </p:spPr>
        <p:txBody>
          <a:bodyPr wrap="square" rtlCol="0">
            <a:spAutoFit/>
          </a:bodyPr>
          <a:lstStyle/>
          <a:p>
            <a:pPr algn="ctr"/>
            <a:r>
              <a:rPr lang="en-US" sz="2800" dirty="0"/>
              <a:t>Figure 9</a:t>
            </a:r>
          </a:p>
        </p:txBody>
      </p:sp>
      <p:pic>
        <p:nvPicPr>
          <p:cNvPr id="10" name="Content Placeholder 9">
            <a:extLst>
              <a:ext uri="{FF2B5EF4-FFF2-40B4-BE49-F238E27FC236}">
                <a16:creationId xmlns:a16="http://schemas.microsoft.com/office/drawing/2014/main" id="{5C92BE58-70BA-4A81-A87B-B45744D752DF}"/>
              </a:ext>
            </a:extLst>
          </p:cNvPr>
          <p:cNvPicPr>
            <a:picLocks noGrp="1" noChangeAspect="1"/>
          </p:cNvPicPr>
          <p:nvPr>
            <p:ph sz="quarter" idx="11"/>
          </p:nvPr>
        </p:nvPicPr>
        <p:blipFill>
          <a:blip r:embed="rId2">
            <a:extLst>
              <a:ext uri="{28A0092B-C50C-407E-A947-70E740481C1C}">
                <a14:useLocalDpi xmlns:a14="http://schemas.microsoft.com/office/drawing/2010/main" val="0"/>
              </a:ext>
            </a:extLst>
          </a:blip>
          <a:stretch>
            <a:fillRect/>
          </a:stretch>
        </p:blipFill>
        <p:spPr>
          <a:xfrm>
            <a:off x="1658303" y="1133856"/>
            <a:ext cx="5827395" cy="4379595"/>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Vertical Asymptotes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ctr">
                  <a:defRPr sz="2800" b="1"/>
                </a:pPr>
                <a:r>
                  <a:rPr dirty="0"/>
                  <a:t>Definition</a:t>
                </a:r>
              </a:p>
              <a:p>
                <a:pPr>
                  <a:defRPr sz="2800"/>
                </a:pPr>
                <a:r>
                  <a:rPr sz="2800" dirty="0"/>
                  <a:t>The vertical line </a:t>
                </a:r>
                <a14:m>
                  <m:oMath xmlns:m="http://schemas.openxmlformats.org/officeDocument/2006/math">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𝑐</m:t>
                    </m:r>
                  </m:oMath>
                </a14:m>
                <a:r>
                  <a:rPr sz="2800" dirty="0"/>
                  <a:t> is a </a:t>
                </a:r>
                <a:r>
                  <a:rPr sz="2800" b="1" dirty="0"/>
                  <a:t>vertical asymptote</a:t>
                </a:r>
                <a:r>
                  <a:rPr sz="2800" dirty="0"/>
                  <a:t> of a function </a:t>
                </a:r>
                <a14:m>
                  <m:oMath xmlns:m="http://schemas.openxmlformats.org/officeDocument/2006/math">
                    <m:r>
                      <a:rPr>
                        <a:latin typeface="Cambria Math" panose="02040503050406030204" pitchFamily="18" charset="0"/>
                      </a:rPr>
                      <m:t>𝑓</m:t>
                    </m:r>
                  </m:oMath>
                </a14:m>
                <a:r>
                  <a:rPr sz="2800" dirty="0"/>
                  <a:t> if </a:t>
                </a:r>
                <a14:m>
                  <m:oMath xmlns:m="http://schemas.openxmlformats.org/officeDocument/2006/math">
                    <m:r>
                      <a:rPr>
                        <a:latin typeface="Cambria Math" panose="02040503050406030204" pitchFamily="18" charset="0"/>
                      </a:rPr>
                      <m:t>𝑓</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𝑥</m:t>
                        </m:r>
                      </m:e>
                    </m:d>
                  </m:oMath>
                </a14:m>
                <a:r>
                  <a:rPr sz="2800" dirty="0"/>
                  <a:t> increases in magnitude without bound as </a:t>
                </a:r>
                <a14:m>
                  <m:oMath xmlns:m="http://schemas.openxmlformats.org/officeDocument/2006/math">
                    <m:r>
                      <a:rPr>
                        <a:latin typeface="Cambria Math" panose="02040503050406030204" pitchFamily="18" charset="0"/>
                      </a:rPr>
                      <m:t>𝑥</m:t>
                    </m:r>
                  </m:oMath>
                </a14:m>
                <a:r>
                  <a:rPr sz="2800" dirty="0"/>
                  <a:t> approaches </a:t>
                </a:r>
                <a14:m>
                  <m:oMath xmlns:m="http://schemas.openxmlformats.org/officeDocument/2006/math">
                    <m:r>
                      <a:rPr>
                        <a:latin typeface="Cambria Math" panose="02040503050406030204" pitchFamily="18" charset="0"/>
                      </a:rPr>
                      <m:t>𝑐</m:t>
                    </m:r>
                  </m:oMath>
                </a14:m>
                <a:r>
                  <a:rPr sz="2800" dirty="0"/>
                  <a:t>. Examples of vertical asymptotes appear in Figure 2. The graph of a rational function cannot intersect a vertical asymptote.</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a:stretch>
              </a:blipFill>
            </p:spPr>
            <p:txBody>
              <a:bodyPr/>
              <a:lstStyle/>
              <a:p>
                <a:r>
                  <a:rPr lang="en-US">
                    <a:noFill/>
                  </a:rPr>
                  <a:t> </a:t>
                </a:r>
              </a:p>
            </p:txBody>
          </p:sp>
        </mc:Fallback>
      </mc:AlternateContent>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Graphing Rational Functions (cont.)</a:t>
            </a:r>
          </a:p>
        </p:txBody>
      </p:sp>
      <p:sp>
        <p:nvSpPr>
          <p:cNvPr id="3" name="TextBox 2">
            <a:extLst>
              <a:ext uri="{FF2B5EF4-FFF2-40B4-BE49-F238E27FC236}">
                <a16:creationId xmlns:a16="http://schemas.microsoft.com/office/drawing/2014/main" id="{A5DA8F1D-E0E9-4E0E-9570-CF5093B55A2E}"/>
              </a:ext>
            </a:extLst>
          </p:cNvPr>
          <p:cNvSpPr txBox="1"/>
          <p:nvPr/>
        </p:nvSpPr>
        <p:spPr>
          <a:xfrm>
            <a:off x="266700" y="5526024"/>
            <a:ext cx="8610600" cy="523220"/>
          </a:xfrm>
          <a:prstGeom prst="rect">
            <a:avLst/>
          </a:prstGeom>
          <a:noFill/>
        </p:spPr>
        <p:txBody>
          <a:bodyPr wrap="square" rtlCol="0">
            <a:spAutoFit/>
          </a:bodyPr>
          <a:lstStyle/>
          <a:p>
            <a:pPr algn="ctr"/>
            <a:r>
              <a:rPr lang="en-US" sz="2800" dirty="0"/>
              <a:t>Figure 10</a:t>
            </a:r>
          </a:p>
        </p:txBody>
      </p:sp>
      <p:pic>
        <p:nvPicPr>
          <p:cNvPr id="10" name="Content Placeholder 9">
            <a:extLst>
              <a:ext uri="{FF2B5EF4-FFF2-40B4-BE49-F238E27FC236}">
                <a16:creationId xmlns:a16="http://schemas.microsoft.com/office/drawing/2014/main" id="{3CA5979D-6A6C-499E-8E80-FCA2A316A6C0}"/>
              </a:ext>
            </a:extLst>
          </p:cNvPr>
          <p:cNvPicPr>
            <a:picLocks noGrp="1" noChangeAspect="1"/>
          </p:cNvPicPr>
          <p:nvPr>
            <p:ph sz="quarter" idx="11"/>
          </p:nvPr>
        </p:nvPicPr>
        <p:blipFill>
          <a:blip r:embed="rId2">
            <a:extLst>
              <a:ext uri="{28A0092B-C50C-407E-A947-70E740481C1C}">
                <a14:useLocalDpi xmlns:a14="http://schemas.microsoft.com/office/drawing/2010/main" val="0"/>
              </a:ext>
            </a:extLst>
          </a:blip>
          <a:stretch>
            <a:fillRect/>
          </a:stretch>
        </p:blipFill>
        <p:spPr>
          <a:xfrm>
            <a:off x="1658303" y="1130968"/>
            <a:ext cx="5827395" cy="4379595"/>
          </a:xfr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Graphing Rational Functions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3"/>
                  <a:defRPr sz="2800"/>
                </a:pPr>
                <a:r>
                  <a:rPr dirty="0"/>
                  <a:t>​</a:t>
                </a:r>
                <a:r>
                  <a:rPr sz="2800" dirty="0"/>
                  <a:t>The denominator of this function cannot be factored, so there are no restrictions on the domain of </a:t>
                </a:r>
                <a14:m>
                  <m:oMath xmlns:m="http://schemas.openxmlformats.org/officeDocument/2006/math">
                    <m:r>
                      <a:rPr>
                        <a:latin typeface="Cambria Math" panose="02040503050406030204" pitchFamily="18" charset="0"/>
                      </a:rPr>
                      <m:t>h</m:t>
                    </m:r>
                  </m:oMath>
                </a14:m>
                <a:r>
                  <a:rPr sz="2800" dirty="0"/>
                  <a:t>. Further, we saw in Example 2b that this function has an oblique asymptote of </a:t>
                </a:r>
                <a14:m>
                  <m:oMath xmlns:m="http://schemas.openxmlformats.org/officeDocument/2006/math">
                    <m:r>
                      <a:rPr>
                        <a:latin typeface="Cambria Math" panose="02040503050406030204" pitchFamily="18" charset="0"/>
                      </a:rPr>
                      <m:t>𝑦</m:t>
                    </m:r>
                    <m:r>
                      <a:rPr>
                        <a:latin typeface="Cambria Math" panose="02040503050406030204" pitchFamily="18" charset="0"/>
                      </a:rPr>
                      <m:t>=</m:t>
                    </m:r>
                    <m:r>
                      <a:rPr>
                        <a:latin typeface="Cambria Math" panose="02040503050406030204" pitchFamily="18" charset="0"/>
                      </a:rPr>
                      <m:t>𝑥</m:t>
                    </m:r>
                    <m:r>
                      <a:rPr>
                        <a:latin typeface="Cambria Math" panose="02040503050406030204" pitchFamily="18" charset="0"/>
                      </a:rPr>
                      <m:t>+1</m:t>
                    </m:r>
                  </m:oMath>
                </a14:m>
                <a:r>
                  <a:rPr sz="2800" dirty="0"/>
                  <a:t>.</a:t>
                </a:r>
              </a:p>
              <a:p>
                <a:pPr marL="512064">
                  <a:defRPr sz="2800"/>
                </a:pPr>
                <a:r>
                  <a:rPr dirty="0"/>
                  <a:t>​</a:t>
                </a:r>
                <a:r>
                  <a:rPr sz="2800" dirty="0"/>
                  <a:t>As usual, we calculate the </a:t>
                </a:r>
                <a14:m>
                  <m:oMath xmlns:m="http://schemas.openxmlformats.org/officeDocument/2006/math">
                    <m:r>
                      <a:rPr>
                        <a:latin typeface="Cambria Math" panose="02040503050406030204" pitchFamily="18" charset="0"/>
                      </a:rPr>
                      <m:t>𝑦</m:t>
                    </m:r>
                  </m:oMath>
                </a14:m>
                <a:r>
                  <a:rPr sz="2800" dirty="0"/>
                  <a:t>-intercept by substituting </a:t>
                </a:r>
                <a14:m>
                  <m:oMath xmlns:m="http://schemas.openxmlformats.org/officeDocument/2006/math">
                    <m:r>
                      <a:rPr>
                        <a:latin typeface="Cambria Math" panose="02040503050406030204" pitchFamily="18" charset="0"/>
                      </a:rPr>
                      <m:t>𝑥</m:t>
                    </m:r>
                    <m:r>
                      <a:rPr>
                        <a:latin typeface="Cambria Math" panose="02040503050406030204" pitchFamily="18" charset="0"/>
                      </a:rPr>
                      <m:t>=0</m:t>
                    </m:r>
                  </m:oMath>
                </a14:m>
                <a:r>
                  <a:rPr sz="2800" dirty="0"/>
                  <a:t>.</a:t>
                </a:r>
              </a:p>
              <a:p>
                <a:pPr marL="512064" algn="ctr">
                  <a:defRPr sz="2800"/>
                </a:pPr>
                <a:r>
                  <a:rPr dirty="0"/>
                  <a:t>​</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h</m:t>
                        </m:r>
                      </m:fName>
                      <m:e>
                        <m:d>
                          <m:dPr>
                            <m:ctrlPr>
                              <a:rPr i="1">
                                <a:latin typeface="Cambria Math" panose="02040503050406030204" pitchFamily="18" charset="0"/>
                              </a:rPr>
                            </m:ctrlPr>
                          </m:dPr>
                          <m:e>
                            <m:r>
                              <a:rPr>
                                <a:latin typeface="Cambria Math" panose="02040503050406030204" pitchFamily="18" charset="0"/>
                              </a:rPr>
                              <m:t>0</m:t>
                            </m:r>
                          </m:e>
                        </m:d>
                      </m:e>
                    </m:func>
                    <m:r>
                      <a:rPr>
                        <a:latin typeface="Cambria Math" panose="02040503050406030204" pitchFamily="18" charset="0"/>
                      </a:rPr>
                      <m:t>=</m:t>
                    </m:r>
                    <m:f>
                      <m:fPr>
                        <m:ctrlPr>
                          <a:rPr i="1">
                            <a:latin typeface="Cambria Math" panose="02040503050406030204" pitchFamily="18" charset="0"/>
                          </a:rPr>
                        </m:ctrlPr>
                      </m:fPr>
                      <m:num>
                        <m:sSup>
                          <m:sSupPr>
                            <m:ctrlPr>
                              <a:rPr i="1">
                                <a:latin typeface="Cambria Math" panose="02040503050406030204" pitchFamily="18" charset="0"/>
                              </a:rPr>
                            </m:ctrlPr>
                          </m:sSupPr>
                          <m:e>
                            <m:r>
                              <a:rPr>
                                <a:latin typeface="Cambria Math" panose="02040503050406030204" pitchFamily="18" charset="0"/>
                              </a:rPr>
                              <m:t>0</m:t>
                            </m:r>
                          </m:e>
                          <m:sup>
                            <m:r>
                              <a:rPr>
                                <a:latin typeface="Cambria Math" panose="02040503050406030204" pitchFamily="18" charset="0"/>
                              </a:rPr>
                              <m:t>3</m:t>
                            </m:r>
                          </m:sup>
                        </m:sSup>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0</m:t>
                            </m:r>
                          </m:e>
                          <m:sup>
                            <m:r>
                              <a:rPr>
                                <a:latin typeface="Cambria Math" panose="02040503050406030204" pitchFamily="18" charset="0"/>
                              </a:rPr>
                              <m:t>2</m:t>
                            </m:r>
                          </m:sup>
                        </m:sSup>
                        <m:r>
                          <a:rPr>
                            <a:latin typeface="Cambria Math" panose="02040503050406030204" pitchFamily="18" charset="0"/>
                          </a:rPr>
                          <m:t>+2</m:t>
                        </m:r>
                        <m:d>
                          <m:dPr>
                            <m:ctrlPr>
                              <a:rPr i="1">
                                <a:latin typeface="Cambria Math" panose="02040503050406030204" pitchFamily="18" charset="0"/>
                              </a:rPr>
                            </m:ctrlPr>
                          </m:dPr>
                          <m:e>
                            <m:r>
                              <a:rPr>
                                <a:latin typeface="Cambria Math" panose="02040503050406030204" pitchFamily="18" charset="0"/>
                              </a:rPr>
                              <m:t>0</m:t>
                            </m:r>
                          </m:e>
                        </m:d>
                        <m:r>
                          <a:rPr>
                            <a:latin typeface="Cambria Math" panose="02040503050406030204" pitchFamily="18" charset="0"/>
                          </a:rPr>
                          <m:t>+2</m:t>
                        </m:r>
                      </m:num>
                      <m:den>
                        <m:sSup>
                          <m:sSupPr>
                            <m:ctrlPr>
                              <a:rPr i="1">
                                <a:latin typeface="Cambria Math" panose="02040503050406030204" pitchFamily="18" charset="0"/>
                              </a:rPr>
                            </m:ctrlPr>
                          </m:sSupPr>
                          <m:e>
                            <m:r>
                              <a:rPr>
                                <a:latin typeface="Cambria Math" panose="02040503050406030204" pitchFamily="18" charset="0"/>
                              </a:rPr>
                              <m:t>0</m:t>
                            </m:r>
                          </m:e>
                          <m:sup>
                            <m:r>
                              <a:rPr>
                                <a:latin typeface="Cambria Math" panose="02040503050406030204" pitchFamily="18" charset="0"/>
                              </a:rPr>
                              <m:t>2</m:t>
                            </m:r>
                          </m:sup>
                        </m:sSup>
                        <m:r>
                          <a:rPr>
                            <a:latin typeface="Cambria Math" panose="02040503050406030204" pitchFamily="18" charset="0"/>
                          </a:rPr>
                          <m:t>+9</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2</m:t>
                        </m:r>
                      </m:num>
                      <m:den>
                        <m:r>
                          <a:rPr>
                            <a:latin typeface="Cambria Math" panose="02040503050406030204" pitchFamily="18" charset="0"/>
                          </a:rPr>
                          <m:t>9</m:t>
                        </m:r>
                      </m:den>
                    </m:f>
                  </m:oMath>
                </a14:m>
                <a:endParaRPr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350" r="-1630"/>
                </a:stretch>
              </a:blipFill>
            </p:spPr>
            <p:txBody>
              <a:bodyPr/>
              <a:lstStyle/>
              <a:p>
                <a:r>
                  <a:rPr lang="en-US">
                    <a:noFill/>
                  </a:rPr>
                  <a:t> </a:t>
                </a:r>
              </a:p>
            </p:txBody>
          </p:sp>
        </mc:Fallback>
      </mc:AlternateContent>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Graphing Rational Functions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dirty="0"/>
                  <a:t>​</a:t>
                </a:r>
                <a:r>
                  <a:rPr sz="2800" dirty="0"/>
                  <a:t>There are different approaches to finding the </a:t>
                </a:r>
                <a:br>
                  <a:rPr lang="en-US" sz="2800" dirty="0"/>
                </a:br>
                <a14:m>
                  <m:oMath xmlns:m="http://schemas.openxmlformats.org/officeDocument/2006/math">
                    <m:r>
                      <a:rPr>
                        <a:latin typeface="Cambria Math" panose="02040503050406030204" pitchFamily="18" charset="0"/>
                      </a:rPr>
                      <m:t>𝑥</m:t>
                    </m:r>
                  </m:oMath>
                </a14:m>
                <a:r>
                  <a:rPr sz="2800" dirty="0"/>
                  <a:t>-intercepts. Looking at the numerator, we might guess that </a:t>
                </a:r>
                <a14:m>
                  <m:oMath xmlns:m="http://schemas.openxmlformats.org/officeDocument/2006/math">
                    <m:r>
                      <a:rPr>
                        <a:latin typeface="Cambria Math" panose="02040503050406030204" pitchFamily="18" charset="0"/>
                      </a:rPr>
                      <m:t>−1</m:t>
                    </m:r>
                  </m:oMath>
                </a14:m>
                <a:r>
                  <a:rPr sz="2800" dirty="0"/>
                  <a:t> is a zero of the numerator. A quick calculation confirms this: </a:t>
                </a:r>
                <a14:m>
                  <m:oMath xmlns:m="http://schemas.openxmlformats.org/officeDocument/2006/math">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−1</m:t>
                            </m:r>
                          </m:e>
                        </m:d>
                      </m:e>
                      <m:sup>
                        <m:r>
                          <a:rPr>
                            <a:latin typeface="Cambria Math" panose="02040503050406030204" pitchFamily="18" charset="0"/>
                          </a:rPr>
                          <m:t>3</m:t>
                        </m:r>
                      </m:sup>
                    </m:sSup>
                    <m:r>
                      <a:rPr>
                        <a:latin typeface="Cambria Math" panose="02040503050406030204" pitchFamily="18" charset="0"/>
                      </a:rPr>
                      <m:t>+</m:t>
                    </m:r>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−1</m:t>
                            </m:r>
                          </m:e>
                        </m:d>
                      </m:e>
                      <m:sup>
                        <m:r>
                          <a:rPr>
                            <a:latin typeface="Cambria Math" panose="02040503050406030204" pitchFamily="18" charset="0"/>
                          </a:rPr>
                          <m:t>2</m:t>
                        </m:r>
                      </m:sup>
                    </m:sSup>
                    <m:r>
                      <a:rPr>
                        <a:latin typeface="Cambria Math" panose="02040503050406030204" pitchFamily="18" charset="0"/>
                      </a:rPr>
                      <m:t>+2</m:t>
                    </m:r>
                    <m:d>
                      <m:dPr>
                        <m:ctrlPr>
                          <a:rPr i="1">
                            <a:latin typeface="Cambria Math" panose="02040503050406030204" pitchFamily="18" charset="0"/>
                          </a:rPr>
                        </m:ctrlPr>
                      </m:dPr>
                      <m:e>
                        <m:r>
                          <a:rPr>
                            <a:latin typeface="Cambria Math" panose="02040503050406030204" pitchFamily="18" charset="0"/>
                          </a:rPr>
                          <m:t>−1</m:t>
                        </m:r>
                      </m:e>
                    </m:d>
                    <m:r>
                      <a:rPr>
                        <a:latin typeface="Cambria Math" panose="02040503050406030204" pitchFamily="18" charset="0"/>
                      </a:rPr>
                      <m:t>+2=0</m:t>
                    </m:r>
                  </m:oMath>
                </a14:m>
                <a:r>
                  <a:rPr sz="2800" dirty="0"/>
                  <a:t>. This means we can factor the numerator. Using synthetic or long division, we have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+1</m:t>
                        </m:r>
                      </m:e>
                    </m:d>
                    <m:d>
                      <m:dPr>
                        <m:ctrlPr>
                          <a:rPr i="1">
                            <a:latin typeface="Cambria Math" panose="02040503050406030204" pitchFamily="18" charset="0"/>
                          </a:rPr>
                        </m:ctrlPr>
                      </m:dPr>
                      <m:e>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+2</m:t>
                        </m:r>
                      </m:e>
                    </m:d>
                  </m:oMath>
                </a14:m>
                <a:r>
                  <a:rPr sz="2800" dirty="0"/>
                  <a:t>. Thus, </a:t>
                </a:r>
                <a14:m>
                  <m:oMath xmlns:m="http://schemas.openxmlformats.org/officeDocument/2006/math">
                    <m:r>
                      <a:rPr>
                        <a:latin typeface="Cambria Math" panose="02040503050406030204" pitchFamily="18" charset="0"/>
                      </a:rPr>
                      <m:t>(−1,0)</m:t>
                    </m:r>
                  </m:oMath>
                </a14:m>
                <a:r>
                  <a:rPr sz="2800" dirty="0"/>
                  <a:t> is the only </a:t>
                </a:r>
                <a14:m>
                  <m:oMath xmlns:m="http://schemas.openxmlformats.org/officeDocument/2006/math">
                    <m:r>
                      <a:rPr>
                        <a:latin typeface="Cambria Math" panose="02040503050406030204" pitchFamily="18" charset="0"/>
                      </a:rPr>
                      <m:t>𝑥</m:t>
                    </m:r>
                  </m:oMath>
                </a14:m>
                <a:r>
                  <a:rPr sz="2800" dirty="0"/>
                  <a:t>-intercept.</a:t>
                </a:r>
              </a:p>
              <a:p>
                <a:pPr>
                  <a:defRPr sz="2800"/>
                </a:pPr>
                <a:r>
                  <a:rPr dirty="0"/>
                  <a:t>​</a:t>
                </a:r>
                <a:r>
                  <a:rPr sz="2800" dirty="0"/>
                  <a:t>With the intercepts and a few other plotted points, we obtain the graph of </a:t>
                </a:r>
                <a14:m>
                  <m:oMath xmlns:m="http://schemas.openxmlformats.org/officeDocument/2006/math">
                    <m:r>
                      <a:rPr>
                        <a:latin typeface="Cambria Math" panose="02040503050406030204" pitchFamily="18" charset="0"/>
                      </a:rPr>
                      <m:t>h</m:t>
                    </m:r>
                  </m:oMath>
                </a14:m>
                <a:r>
                  <a:rPr sz="2800" dirty="0"/>
                  <a:t>.</a:t>
                </a:r>
              </a:p>
              <a:p>
                <a:r>
                  <a:rPr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2000"/>
                </a:stretch>
              </a:blipFill>
            </p:spPr>
            <p:txBody>
              <a:bodyPr/>
              <a:lstStyle/>
              <a:p>
                <a:r>
                  <a:rPr lang="en-US">
                    <a:noFill/>
                  </a:rPr>
                  <a:t> </a:t>
                </a:r>
              </a:p>
            </p:txBody>
          </p:sp>
        </mc:Fallback>
      </mc:AlternateContent>
    </p:spTree>
    <p:extLst>
      <p:ext uri="{BB962C8B-B14F-4D97-AF65-F5344CB8AC3E}">
        <p14:creationId xmlns:p14="http://schemas.microsoft.com/office/powerpoint/2010/main" val="10755303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Graphing Rational Functions (cont.)</a:t>
            </a:r>
          </a:p>
        </p:txBody>
      </p:sp>
      <p:sp>
        <p:nvSpPr>
          <p:cNvPr id="3" name="TextBox 2">
            <a:extLst>
              <a:ext uri="{FF2B5EF4-FFF2-40B4-BE49-F238E27FC236}">
                <a16:creationId xmlns:a16="http://schemas.microsoft.com/office/drawing/2014/main" id="{8B68B4B6-65E8-47EC-9FDD-5E79A3E6DC4C}"/>
              </a:ext>
            </a:extLst>
          </p:cNvPr>
          <p:cNvSpPr txBox="1"/>
          <p:nvPr/>
        </p:nvSpPr>
        <p:spPr>
          <a:xfrm>
            <a:off x="266700" y="5526024"/>
            <a:ext cx="8610600" cy="523220"/>
          </a:xfrm>
          <a:prstGeom prst="rect">
            <a:avLst/>
          </a:prstGeom>
          <a:noFill/>
        </p:spPr>
        <p:txBody>
          <a:bodyPr wrap="square" rtlCol="0">
            <a:spAutoFit/>
          </a:bodyPr>
          <a:lstStyle/>
          <a:p>
            <a:pPr algn="ctr"/>
            <a:r>
              <a:rPr lang="en-US" sz="2800" dirty="0"/>
              <a:t>Figure 11</a:t>
            </a:r>
          </a:p>
        </p:txBody>
      </p:sp>
      <p:pic>
        <p:nvPicPr>
          <p:cNvPr id="8" name="Content Placeholder 7">
            <a:extLst>
              <a:ext uri="{FF2B5EF4-FFF2-40B4-BE49-F238E27FC236}">
                <a16:creationId xmlns:a16="http://schemas.microsoft.com/office/drawing/2014/main" id="{8D80C39F-A95C-428C-9EA9-EE7FCD17462F}"/>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86000" y="1054768"/>
            <a:ext cx="4572000" cy="4572000"/>
          </a:xfrm>
        </p:spPr>
      </p:pic>
    </p:spTree>
    <p:extLst>
      <p:ext uri="{BB962C8B-B14F-4D97-AF65-F5344CB8AC3E}">
        <p14:creationId xmlns:p14="http://schemas.microsoft.com/office/powerpoint/2010/main" val="39662562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Rational Inequalities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ctr">
                  <a:defRPr sz="2800" b="1"/>
                </a:pPr>
                <a:r>
                  <a:rPr dirty="0"/>
                  <a:t>Definition</a:t>
                </a:r>
              </a:p>
              <a:p>
                <a:r>
                  <a:rPr sz="2800" dirty="0"/>
                  <a:t>A </a:t>
                </a:r>
                <a:r>
                  <a:rPr sz="2800" b="1" dirty="0"/>
                  <a:t>rational inequality</a:t>
                </a:r>
                <a:r>
                  <a:rPr sz="2800" dirty="0"/>
                  <a:t> is any inequality that can be written in the form</a:t>
                </a:r>
                <a:endParaRPr lang="en-US" sz="2800" dirty="0"/>
              </a:p>
              <a:p>
                <a:endParaRPr lang="en-US" sz="1200" dirty="0"/>
              </a:p>
              <a:p>
                <a:pPr algn="ctr"/>
                <a14:m>
                  <m:oMath xmlns:m="http://schemas.openxmlformats.org/officeDocument/2006/math">
                    <m:r>
                      <a:rPr lang="ar-AE" smtClean="0">
                        <a:latin typeface="Cambria Math" panose="02040503050406030204" pitchFamily="18" charset="0"/>
                      </a:rPr>
                      <m:t>𝑓</m:t>
                    </m:r>
                    <m:r>
                      <a:rPr lang="ar-AE" smtClean="0">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𝑥</m:t>
                        </m:r>
                      </m:e>
                    </m:d>
                    <m:r>
                      <a:rPr lang="ar-AE">
                        <a:latin typeface="Cambria Math" panose="02040503050406030204" pitchFamily="18" charset="0"/>
                      </a:rPr>
                      <m:t>&lt;</m:t>
                    </m:r>
                    <m:r>
                      <a:rPr lang="ar-AE">
                        <a:latin typeface="Cambria Math" panose="02040503050406030204" pitchFamily="18" charset="0"/>
                      </a:rPr>
                      <m:t>0</m:t>
                    </m:r>
                  </m:oMath>
                </a14:m>
                <a:r>
                  <a:rPr lang="en-US" dirty="0">
                    <a:solidFill>
                      <a:srgbClr val="191E3F"/>
                    </a:solidFill>
                  </a:rPr>
                  <a:t>, </a:t>
                </a:r>
                <a14:m>
                  <m:oMath xmlns:m="http://schemas.openxmlformats.org/officeDocument/2006/math">
                    <m:r>
                      <a:rPr lang="ar-AE">
                        <a:latin typeface="Cambria Math" panose="02040503050406030204" pitchFamily="18" charset="0"/>
                      </a:rPr>
                      <m:t>𝑓</m:t>
                    </m:r>
                    <m:r>
                      <a:rPr lang="ar-AE">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𝑥</m:t>
                        </m:r>
                      </m:e>
                    </m:d>
                    <m:r>
                      <a:rPr lang="ar-AE">
                        <a:latin typeface="Cambria Math" panose="02040503050406030204" pitchFamily="18" charset="0"/>
                      </a:rPr>
                      <m:t>≤</m:t>
                    </m:r>
                    <m:r>
                      <a:rPr lang="ar-AE">
                        <a:latin typeface="Cambria Math" panose="02040503050406030204" pitchFamily="18" charset="0"/>
                      </a:rPr>
                      <m:t>0</m:t>
                    </m:r>
                  </m:oMath>
                </a14:m>
                <a:r>
                  <a:rPr lang="en-US" dirty="0">
                    <a:solidFill>
                      <a:srgbClr val="191E3F"/>
                    </a:solidFill>
                  </a:rPr>
                  <a:t>, </a:t>
                </a:r>
                <a14:m>
                  <m:oMath xmlns:m="http://schemas.openxmlformats.org/officeDocument/2006/math">
                    <m:r>
                      <a:rPr lang="ar-AE">
                        <a:latin typeface="Cambria Math" panose="02040503050406030204" pitchFamily="18" charset="0"/>
                      </a:rPr>
                      <m:t>𝑓</m:t>
                    </m:r>
                    <m:r>
                      <a:rPr lang="ar-AE">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𝑥</m:t>
                        </m:r>
                      </m:e>
                    </m:d>
                    <m:r>
                      <a:rPr lang="ar-AE">
                        <a:latin typeface="Cambria Math" panose="02040503050406030204" pitchFamily="18" charset="0"/>
                      </a:rPr>
                      <m:t>&gt;</m:t>
                    </m:r>
                    <m:r>
                      <a:rPr lang="ar-AE">
                        <a:latin typeface="Cambria Math" panose="02040503050406030204" pitchFamily="18" charset="0"/>
                      </a:rPr>
                      <m:t>0</m:t>
                    </m:r>
                  </m:oMath>
                </a14:m>
                <a:r>
                  <a:rPr lang="en-US" dirty="0">
                    <a:solidFill>
                      <a:srgbClr val="191E3F"/>
                    </a:solidFill>
                  </a:rPr>
                  <a:t>, or </a:t>
                </a:r>
                <a14:m>
                  <m:oMath xmlns:m="http://schemas.openxmlformats.org/officeDocument/2006/math">
                    <m:r>
                      <a:rPr lang="ar-AE">
                        <a:latin typeface="Cambria Math" panose="02040503050406030204" pitchFamily="18" charset="0"/>
                      </a:rPr>
                      <m:t>𝑓</m:t>
                    </m:r>
                    <m:r>
                      <a:rPr lang="ar-AE">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𝑥</m:t>
                        </m:r>
                      </m:e>
                    </m:d>
                    <m:r>
                      <a:rPr lang="ar-AE">
                        <a:latin typeface="Cambria Math" panose="02040503050406030204" pitchFamily="18" charset="0"/>
                      </a:rPr>
                      <m:t>≥</m:t>
                    </m:r>
                    <m:r>
                      <a:rPr lang="ar-AE">
                        <a:latin typeface="Cambria Math" panose="02040503050406030204" pitchFamily="18" charset="0"/>
                      </a:rPr>
                      <m:t>0</m:t>
                    </m:r>
                  </m:oMath>
                </a14:m>
                <a:r>
                  <a:rPr lang="en-US" dirty="0">
                    <a:solidFill>
                      <a:srgbClr val="191E3F"/>
                    </a:solidFill>
                  </a:rPr>
                  <a:t>,</a:t>
                </a:r>
                <a:endParaRPr sz="2800" dirty="0"/>
              </a:p>
              <a:p>
                <a:pPr>
                  <a:defRPr sz="2800"/>
                </a:pPr>
                <a:endParaRPr lang="en-US" sz="1200" dirty="0"/>
              </a:p>
              <a:p>
                <a:pPr>
                  <a:defRPr sz="2800"/>
                </a:pPr>
                <a:r>
                  <a:rPr sz="2800" dirty="0"/>
                  <a:t>where </a:t>
                </a:r>
                <a14:m>
                  <m:oMath xmlns:m="http://schemas.openxmlformats.org/officeDocument/2006/math">
                    <m:r>
                      <a:rPr>
                        <a:latin typeface="Cambria Math" panose="02040503050406030204" pitchFamily="18" charset="0"/>
                      </a:rPr>
                      <m:t>𝑓</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𝑥</m:t>
                        </m:r>
                      </m:e>
                    </m:d>
                  </m:oMath>
                </a14:m>
                <a:r>
                  <a:rPr sz="2800" dirty="0"/>
                  <a:t> is a rational function.</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a:stretch>
              </a:blipFill>
            </p:spPr>
            <p:txBody>
              <a:bodyPr/>
              <a:lstStyle/>
              <a:p>
                <a:r>
                  <a:rPr lang="en-US">
                    <a:noFill/>
                  </a:rPr>
                  <a:t> </a:t>
                </a:r>
              </a:p>
            </p:txBody>
          </p:sp>
        </mc:Fallback>
      </mc:AlternateContent>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Solving Rational Inequalities</a:t>
            </a:r>
            <a:r>
              <a:rPr lang="en-US" dirty="0"/>
              <a:t> Using the</a:t>
            </a:r>
            <a:r>
              <a:rPr dirty="0"/>
              <a:t> Sign-Test Method</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ctr">
                  <a:defRPr sz="2800" b="1"/>
                </a:pPr>
                <a:r>
                  <a:rPr lang="en-US" dirty="0"/>
                  <a:t>Procedure</a:t>
                </a:r>
              </a:p>
              <a:p>
                <a:pPr>
                  <a:defRPr sz="2800"/>
                </a:pPr>
                <a:r>
                  <a:rPr sz="2800" dirty="0"/>
                  <a:t>To solve a rational inequality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&lt;</m:t>
                    </m:r>
                    <m:r>
                      <a:rPr>
                        <a:latin typeface="Cambria Math" panose="02040503050406030204" pitchFamily="18" charset="0"/>
                      </a:rPr>
                      <m:t>0</m:t>
                    </m:r>
                  </m:oMath>
                </a14:m>
                <a:r>
                  <a:rPr sz="2800" dirty="0"/>
                  <a:t>,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r>
                      <a:rPr>
                        <a:latin typeface="Cambria Math" panose="02040503050406030204" pitchFamily="18" charset="0"/>
                      </a:rPr>
                      <m:t>0</m:t>
                    </m:r>
                  </m:oMath>
                </a14:m>
                <a:r>
                  <a:rPr sz="2800" dirty="0"/>
                  <a:t>,</a:t>
                </a:r>
                <a:br>
                  <a:rPr lang="en-US" sz="2800" dirty="0"/>
                </a:b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&gt;</m:t>
                    </m:r>
                    <m:r>
                      <a:rPr>
                        <a:latin typeface="Cambria Math" panose="02040503050406030204" pitchFamily="18" charset="0"/>
                      </a:rPr>
                      <m:t>0</m:t>
                    </m:r>
                  </m:oMath>
                </a14:m>
                <a:r>
                  <a:rPr sz="2800" dirty="0"/>
                  <a:t>, or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r>
                      <a:rPr>
                        <a:latin typeface="Cambria Math" panose="02040503050406030204" pitchFamily="18" charset="0"/>
                      </a:rPr>
                      <m:t>0</m:t>
                    </m:r>
                  </m:oMath>
                </a14:m>
                <a:r>
                  <a:rPr sz="2800" dirty="0"/>
                  <a:t>, where the rational function </a:t>
                </a:r>
                <a:br>
                  <a:rPr lang="en-US" sz="2800" dirty="0"/>
                </a:b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f>
                      <m:fPr>
                        <m:ctrlPr>
                          <a:rPr i="1">
                            <a:latin typeface="Cambria Math" panose="02040503050406030204" pitchFamily="18" charset="0"/>
                          </a:rPr>
                        </m:ctrlPr>
                      </m:fPr>
                      <m:num>
                        <m:func>
                          <m:funcPr>
                            <m:ctrlPr>
                              <a:rPr i="1">
                                <a:latin typeface="Cambria Math" panose="02040503050406030204" pitchFamily="18" charset="0"/>
                              </a:rPr>
                            </m:ctrlPr>
                          </m:funcPr>
                          <m:fName>
                            <m:r>
                              <a:rPr>
                                <a:latin typeface="Cambria Math" panose="02040503050406030204" pitchFamily="18" charset="0"/>
                              </a:rPr>
                              <m:t>𝑝</m:t>
                            </m:r>
                          </m:fName>
                          <m:e>
                            <m:d>
                              <m:dPr>
                                <m:ctrlPr>
                                  <a:rPr i="1">
                                    <a:latin typeface="Cambria Math" panose="02040503050406030204" pitchFamily="18" charset="0"/>
                                  </a:rPr>
                                </m:ctrlPr>
                              </m:dPr>
                              <m:e>
                                <m:r>
                                  <a:rPr>
                                    <a:latin typeface="Cambria Math" panose="02040503050406030204" pitchFamily="18" charset="0"/>
                                  </a:rPr>
                                  <m:t>𝑥</m:t>
                                </m:r>
                              </m:e>
                            </m:d>
                          </m:e>
                        </m:func>
                      </m:num>
                      <m:den>
                        <m:func>
                          <m:funcPr>
                            <m:ctrlPr>
                              <a:rPr i="1">
                                <a:latin typeface="Cambria Math" panose="02040503050406030204" pitchFamily="18" charset="0"/>
                              </a:rPr>
                            </m:ctrlPr>
                          </m:funcPr>
                          <m:fName>
                            <m:r>
                              <a:rPr>
                                <a:latin typeface="Cambria Math" panose="02040503050406030204" pitchFamily="18" charset="0"/>
                              </a:rPr>
                              <m:t>𝑞</m:t>
                            </m:r>
                          </m:fName>
                          <m:e>
                            <m:d>
                              <m:dPr>
                                <m:ctrlPr>
                                  <a:rPr i="1">
                                    <a:latin typeface="Cambria Math" panose="02040503050406030204" pitchFamily="18" charset="0"/>
                                  </a:rPr>
                                </m:ctrlPr>
                              </m:dPr>
                              <m:e>
                                <m:r>
                                  <a:rPr>
                                    <a:latin typeface="Cambria Math" panose="02040503050406030204" pitchFamily="18" charset="0"/>
                                  </a:rPr>
                                  <m:t>𝑥</m:t>
                                </m:r>
                              </m:e>
                            </m:d>
                          </m:e>
                        </m:func>
                      </m:den>
                    </m:f>
                  </m:oMath>
                </a14:m>
                <a:r>
                  <a:rPr sz="2800" dirty="0"/>
                  <a:t> is in reduced form:</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CED2E916-E18A-46E6-8C8B-77EAA20CD58A}"/>
                  </a:ext>
                </a:extLst>
              </p:cNvPr>
              <p:cNvGraphicFramePr>
                <a:graphicFrameLocks/>
              </p:cNvGraphicFramePr>
              <p:nvPr>
                <p:extLst>
                  <p:ext uri="{D42A27DB-BD31-4B8C-83A1-F6EECF244321}">
                    <p14:modId xmlns:p14="http://schemas.microsoft.com/office/powerpoint/2010/main" val="809675192"/>
                  </p:ext>
                </p:extLst>
              </p:nvPr>
            </p:nvGraphicFramePr>
            <p:xfrm>
              <a:off x="486936" y="3276601"/>
              <a:ext cx="8199863" cy="2514600"/>
            </p:xfrm>
            <a:graphic>
              <a:graphicData uri="http://schemas.openxmlformats.org/drawingml/2006/table">
                <a:tbl>
                  <a:tblPr firstRow="1" bandRow="1">
                    <a:tableStyleId>{2D5ABB26-0587-4C30-8999-92F81FD0307C}</a:tableStyleId>
                  </a:tblPr>
                  <a:tblGrid>
                    <a:gridCol w="1336485">
                      <a:extLst>
                        <a:ext uri="{9D8B030D-6E8A-4147-A177-3AD203B41FA5}">
                          <a16:colId xmlns:a16="http://schemas.microsoft.com/office/drawing/2014/main" val="20000"/>
                        </a:ext>
                      </a:extLst>
                    </a:gridCol>
                    <a:gridCol w="6863378">
                      <a:extLst>
                        <a:ext uri="{9D8B030D-6E8A-4147-A177-3AD203B41FA5}">
                          <a16:colId xmlns:a16="http://schemas.microsoft.com/office/drawing/2014/main" val="20001"/>
                        </a:ext>
                      </a:extLst>
                    </a:gridCol>
                  </a:tblGrid>
                  <a:tr h="1143000">
                    <a:tc>
                      <a:txBody>
                        <a:bodyPr/>
                        <a:lstStyle/>
                        <a:p>
                          <a:pPr algn="l"/>
                          <a:r>
                            <a:rPr sz="2800" b="1" dirty="0">
                              <a:solidFill>
                                <a:srgbClr val="000000"/>
                              </a:solidFill>
                            </a:rPr>
                            <a:t>Step 1:</a:t>
                          </a:r>
                        </a:p>
                      </a:txBody>
                      <a:tcPr/>
                    </a:tc>
                    <a:tc>
                      <a:txBody>
                        <a:bodyPr/>
                        <a:lstStyle/>
                        <a:p>
                          <a:pPr algn="l">
                            <a:defRPr sz="1800"/>
                          </a:pPr>
                          <a:r>
                            <a:rPr lang="en-US" sz="2800" dirty="0">
                              <a:solidFill>
                                <a:srgbClr val="000000"/>
                              </a:solidFill>
                            </a:rPr>
                            <a:t>Find the real zeros of the numerator </a:t>
                          </a:r>
                          <a14:m>
                            <m:oMath xmlns:m="http://schemas.openxmlformats.org/officeDocument/2006/math">
                              <m:r>
                                <a:rPr lang="en-US" sz="2800">
                                  <a:solidFill>
                                    <a:srgbClr val="000000"/>
                                  </a:solidFill>
                                  <a:latin typeface="Cambria Math" panose="02040503050406030204" pitchFamily="18" charset="0"/>
                                </a:rPr>
                                <m:t>𝑝</m:t>
                              </m:r>
                              <m:r>
                                <a:rPr lang="en-US" sz="2800">
                                  <a:solidFill>
                                    <a:srgbClr val="000000"/>
                                  </a:solidFill>
                                  <a:latin typeface="Cambria Math" panose="02040503050406030204" pitchFamily="18" charset="0"/>
                                </a:rPr>
                                <m:t>⁡</m:t>
                              </m:r>
                              <m:d>
                                <m:dPr>
                                  <m:ctrlPr>
                                    <a:rPr lang="ar-AE" sz="2800" i="1">
                                      <a:solidFill>
                                        <a:srgbClr val="000000"/>
                                      </a:solidFill>
                                      <a:latin typeface="Cambria Math" panose="02040503050406030204" pitchFamily="18" charset="0"/>
                                    </a:rPr>
                                  </m:ctrlPr>
                                </m:dPr>
                                <m:e>
                                  <m:r>
                                    <a:rPr lang="ar-AE" sz="2800">
                                      <a:solidFill>
                                        <a:srgbClr val="000000"/>
                                      </a:solidFill>
                                      <a:latin typeface="Cambria Math" panose="02040503050406030204" pitchFamily="18" charset="0"/>
                                    </a:rPr>
                                    <m:t>𝑥</m:t>
                                  </m:r>
                                </m:e>
                              </m:d>
                            </m:oMath>
                          </a14:m>
                          <a:r>
                            <a:rPr lang="en-US" sz="2800" dirty="0">
                              <a:solidFill>
                                <a:srgbClr val="000000"/>
                              </a:solidFill>
                            </a:rPr>
                            <a:t>.</a:t>
                          </a:r>
                          <a:r>
                            <a:rPr lang="ar-AE" sz="2800" dirty="0">
                              <a:solidFill>
                                <a:srgbClr val="000000"/>
                              </a:solidFill>
                            </a:rPr>
                            <a:t> </a:t>
                          </a:r>
                          <a:r>
                            <a:rPr lang="en-US" sz="2800" dirty="0">
                              <a:solidFill>
                                <a:srgbClr val="000000"/>
                              </a:solidFill>
                            </a:rPr>
                            <a:t>These values are the </a:t>
                          </a:r>
                          <a:r>
                            <a:rPr lang="en-US" sz="2800" b="1" i="0" dirty="0">
                              <a:solidFill>
                                <a:srgbClr val="000000"/>
                              </a:solidFill>
                            </a:rPr>
                            <a:t>zeros</a:t>
                          </a:r>
                          <a:r>
                            <a:rPr lang="en-US" sz="2800" dirty="0">
                              <a:solidFill>
                                <a:srgbClr val="000000"/>
                              </a:solidFill>
                            </a:rPr>
                            <a:t> of </a:t>
                          </a:r>
                          <a14:m>
                            <m:oMath xmlns:m="http://schemas.openxmlformats.org/officeDocument/2006/math">
                              <m:r>
                                <a:rPr lang="en-US" sz="2800">
                                  <a:solidFill>
                                    <a:srgbClr val="000000"/>
                                  </a:solidFill>
                                  <a:latin typeface="Cambria Math" panose="02040503050406030204" pitchFamily="18" charset="0"/>
                                </a:rPr>
                                <m:t>𝑓</m:t>
                              </m:r>
                            </m:oMath>
                          </a14:m>
                          <a:r>
                            <a:rPr lang="en-US" sz="2800" dirty="0">
                              <a:solidFill>
                                <a:srgbClr val="000000"/>
                              </a:solidFill>
                            </a:rPr>
                            <a:t>.</a:t>
                          </a:r>
                        </a:p>
                      </a:txBody>
                      <a:tcPr/>
                    </a:tc>
                    <a:extLst>
                      <a:ext uri="{0D108BD9-81ED-4DB2-BD59-A6C34878D82A}">
                        <a16:rowId xmlns:a16="http://schemas.microsoft.com/office/drawing/2014/main" val="10000"/>
                      </a:ext>
                    </a:extLst>
                  </a:tr>
                  <a:tr h="1238577">
                    <a:tc>
                      <a:txBody>
                        <a:bodyPr/>
                        <a:lstStyle/>
                        <a:p>
                          <a:pPr algn="l"/>
                          <a:r>
                            <a:rPr sz="2800" b="1" dirty="0">
                              <a:solidFill>
                                <a:srgbClr val="000000"/>
                              </a:solidFill>
                            </a:rPr>
                            <a:t>Step 2:</a:t>
                          </a:r>
                        </a:p>
                      </a:txBody>
                      <a:tcPr/>
                    </a:tc>
                    <a:tc>
                      <a:txBody>
                        <a:bodyPr/>
                        <a:lstStyle/>
                        <a:p>
                          <a:pPr algn="l">
                            <a:defRPr sz="1800"/>
                          </a:pPr>
                          <a:r>
                            <a:rPr lang="en-US" sz="2800" dirty="0">
                              <a:solidFill>
                                <a:srgbClr val="000000"/>
                              </a:solidFill>
                            </a:rPr>
                            <a:t>Find the real zeros of the denominator </a:t>
                          </a:r>
                          <a14:m>
                            <m:oMath xmlns:m="http://schemas.openxmlformats.org/officeDocument/2006/math">
                              <m:r>
                                <a:rPr lang="en-US" sz="2800">
                                  <a:solidFill>
                                    <a:srgbClr val="000000"/>
                                  </a:solidFill>
                                  <a:latin typeface="Cambria Math" panose="02040503050406030204" pitchFamily="18" charset="0"/>
                                </a:rPr>
                                <m:t>𝑞</m:t>
                              </m:r>
                              <m:r>
                                <a:rPr lang="en-US" sz="2800">
                                  <a:solidFill>
                                    <a:srgbClr val="000000"/>
                                  </a:solidFill>
                                  <a:latin typeface="Cambria Math" panose="02040503050406030204" pitchFamily="18" charset="0"/>
                                </a:rPr>
                                <m:t>⁡</m:t>
                              </m:r>
                              <m:d>
                                <m:dPr>
                                  <m:ctrlPr>
                                    <a:rPr lang="ar-AE" sz="2800" i="1">
                                      <a:solidFill>
                                        <a:srgbClr val="000000"/>
                                      </a:solidFill>
                                      <a:latin typeface="Cambria Math" panose="02040503050406030204" pitchFamily="18" charset="0"/>
                                    </a:rPr>
                                  </m:ctrlPr>
                                </m:dPr>
                                <m:e>
                                  <m:r>
                                    <a:rPr lang="ar-AE" sz="2800">
                                      <a:solidFill>
                                        <a:srgbClr val="000000"/>
                                      </a:solidFill>
                                      <a:latin typeface="Cambria Math" panose="02040503050406030204" pitchFamily="18" charset="0"/>
                                    </a:rPr>
                                    <m:t>𝑥</m:t>
                                  </m:r>
                                </m:e>
                              </m:d>
                            </m:oMath>
                          </a14:m>
                          <a:r>
                            <a:rPr lang="en-US" sz="2800" dirty="0">
                              <a:solidFill>
                                <a:srgbClr val="000000"/>
                              </a:solidFill>
                            </a:rPr>
                            <a:t>.</a:t>
                          </a:r>
                          <a:r>
                            <a:rPr lang="ar-AE" sz="2800" dirty="0">
                              <a:solidFill>
                                <a:srgbClr val="000000"/>
                              </a:solidFill>
                            </a:rPr>
                            <a:t> </a:t>
                          </a:r>
                          <a:r>
                            <a:rPr lang="en-US" sz="2800" dirty="0">
                              <a:solidFill>
                                <a:srgbClr val="000000"/>
                              </a:solidFill>
                            </a:rPr>
                            <a:t>These values are the locations of the </a:t>
                          </a:r>
                          <a:r>
                            <a:rPr lang="en-US" sz="2800" b="1" dirty="0">
                              <a:solidFill>
                                <a:srgbClr val="000000"/>
                              </a:solidFill>
                            </a:rPr>
                            <a:t>vertical asymptotes </a:t>
                          </a:r>
                          <a:r>
                            <a:rPr lang="en-US" sz="2800" dirty="0">
                              <a:solidFill>
                                <a:srgbClr val="000000"/>
                              </a:solidFill>
                            </a:rPr>
                            <a:t>of </a:t>
                          </a:r>
                          <a14:m>
                            <m:oMath xmlns:m="http://schemas.openxmlformats.org/officeDocument/2006/math">
                              <m:r>
                                <a:rPr lang="en-US" sz="2800">
                                  <a:solidFill>
                                    <a:srgbClr val="000000"/>
                                  </a:solidFill>
                                  <a:latin typeface="Cambria Math" panose="02040503050406030204" pitchFamily="18" charset="0"/>
                                </a:rPr>
                                <m:t>𝑓</m:t>
                              </m:r>
                            </m:oMath>
                          </a14:m>
                          <a:r>
                            <a:rPr lang="en-US" sz="2800" dirty="0">
                              <a:solidFill>
                                <a:srgbClr val="000000"/>
                              </a:solidFill>
                            </a:rPr>
                            <a:t>.</a:t>
                          </a:r>
                        </a:p>
                      </a:txBody>
                      <a:tcPr/>
                    </a:tc>
                    <a:extLst>
                      <a:ext uri="{0D108BD9-81ED-4DB2-BD59-A6C34878D82A}">
                        <a16:rowId xmlns:a16="http://schemas.microsoft.com/office/drawing/2014/main" val="10001"/>
                      </a:ext>
                    </a:extLst>
                  </a:tr>
                </a:tbl>
              </a:graphicData>
            </a:graphic>
          </p:graphicFrame>
        </mc:Choice>
        <mc:Fallback xmlns="">
          <p:graphicFrame>
            <p:nvGraphicFramePr>
              <p:cNvPr id="4" name="Table Placeholder 2">
                <a:extLst>
                  <a:ext uri="{FF2B5EF4-FFF2-40B4-BE49-F238E27FC236}">
                    <a16:creationId xmlns:a16="http://schemas.microsoft.com/office/drawing/2014/main" id="{CED2E916-E18A-46E6-8C8B-77EAA20CD58A}"/>
                  </a:ext>
                </a:extLst>
              </p:cNvPr>
              <p:cNvGraphicFramePr>
                <a:graphicFrameLocks/>
              </p:cNvGraphicFramePr>
              <p:nvPr>
                <p:extLst>
                  <p:ext uri="{D42A27DB-BD31-4B8C-83A1-F6EECF244321}">
                    <p14:modId xmlns:p14="http://schemas.microsoft.com/office/powerpoint/2010/main" val="809675192"/>
                  </p:ext>
                </p:extLst>
              </p:nvPr>
            </p:nvGraphicFramePr>
            <p:xfrm>
              <a:off x="486936" y="3276601"/>
              <a:ext cx="8199863" cy="2514600"/>
            </p:xfrm>
            <a:graphic>
              <a:graphicData uri="http://schemas.openxmlformats.org/drawingml/2006/table">
                <a:tbl>
                  <a:tblPr firstRow="1" bandRow="1">
                    <a:tableStyleId>{2D5ABB26-0587-4C30-8999-92F81FD0307C}</a:tableStyleId>
                  </a:tblPr>
                  <a:tblGrid>
                    <a:gridCol w="1336485">
                      <a:extLst>
                        <a:ext uri="{9D8B030D-6E8A-4147-A177-3AD203B41FA5}">
                          <a16:colId xmlns:a16="http://schemas.microsoft.com/office/drawing/2014/main" val="20000"/>
                        </a:ext>
                      </a:extLst>
                    </a:gridCol>
                    <a:gridCol w="6863378">
                      <a:extLst>
                        <a:ext uri="{9D8B030D-6E8A-4147-A177-3AD203B41FA5}">
                          <a16:colId xmlns:a16="http://schemas.microsoft.com/office/drawing/2014/main" val="20001"/>
                        </a:ext>
                      </a:extLst>
                    </a:gridCol>
                  </a:tblGrid>
                  <a:tr h="1143000">
                    <a:tc>
                      <a:txBody>
                        <a:bodyPr/>
                        <a:lstStyle/>
                        <a:p>
                          <a:pPr algn="l"/>
                          <a:r>
                            <a:rPr sz="2800" b="1" dirty="0">
                              <a:solidFill>
                                <a:srgbClr val="000000"/>
                              </a:solidFill>
                            </a:rPr>
                            <a:t>Step 1:</a:t>
                          </a:r>
                        </a:p>
                      </a:txBody>
                      <a:tcPr/>
                    </a:tc>
                    <a:tc>
                      <a:txBody>
                        <a:bodyPr/>
                        <a:lstStyle/>
                        <a:p>
                          <a:endParaRPr lang="en-US"/>
                        </a:p>
                      </a:txBody>
                      <a:tcPr>
                        <a:blipFill>
                          <a:blip r:embed="rId3"/>
                          <a:stretch>
                            <a:fillRect l="-19432" t="-6383" b="-135106"/>
                          </a:stretch>
                        </a:blipFill>
                      </a:tcPr>
                    </a:tc>
                    <a:extLst>
                      <a:ext uri="{0D108BD9-81ED-4DB2-BD59-A6C34878D82A}">
                        <a16:rowId xmlns:a16="http://schemas.microsoft.com/office/drawing/2014/main" val="10000"/>
                      </a:ext>
                    </a:extLst>
                  </a:tr>
                  <a:tr h="1371600">
                    <a:tc>
                      <a:txBody>
                        <a:bodyPr/>
                        <a:lstStyle/>
                        <a:p>
                          <a:pPr algn="l"/>
                          <a:r>
                            <a:rPr sz="2800" b="1" dirty="0">
                              <a:solidFill>
                                <a:srgbClr val="000000"/>
                              </a:solidFill>
                            </a:rPr>
                            <a:t>Step 2:</a:t>
                          </a:r>
                        </a:p>
                      </a:txBody>
                      <a:tcPr/>
                    </a:tc>
                    <a:tc>
                      <a:txBody>
                        <a:bodyPr/>
                        <a:lstStyle/>
                        <a:p>
                          <a:endParaRPr lang="en-US"/>
                        </a:p>
                      </a:txBody>
                      <a:tcPr>
                        <a:blipFill>
                          <a:blip r:embed="rId3"/>
                          <a:stretch>
                            <a:fillRect l="-19432" t="-88496" b="-12389"/>
                          </a:stretch>
                        </a:blipFill>
                      </a:tcPr>
                    </a:tc>
                    <a:extLst>
                      <a:ext uri="{0D108BD9-81ED-4DB2-BD59-A6C34878D82A}">
                        <a16:rowId xmlns:a16="http://schemas.microsoft.com/office/drawing/2014/main" val="10001"/>
                      </a:ext>
                    </a:extLst>
                  </a:tr>
                </a:tbl>
              </a:graphicData>
            </a:graphic>
          </p:graphicFrame>
        </mc:Fallback>
      </mc:AlternateContent>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Solving Rational Inequalities</a:t>
            </a:r>
            <a:r>
              <a:rPr lang="en-US" dirty="0"/>
              <a:t> Using the</a:t>
            </a:r>
            <a:r>
              <a:rPr dirty="0"/>
              <a:t> Sign-Test Method (cont.)</a:t>
            </a:r>
          </a:p>
        </p:txBody>
      </p:sp>
      <p:sp>
        <p:nvSpPr>
          <p:cNvPr id="3" name="Text Placeholder 2"/>
          <p:cNvSpPr>
            <a:spLocks noGrp="1"/>
          </p:cNvSpPr>
          <p:nvPr>
            <p:ph type="body" sz="quarter" idx="10"/>
          </p:nvPr>
        </p:nvSpPr>
        <p:spPr/>
        <p:txBody>
          <a:bodyPr>
            <a:normAutofit/>
          </a:bodyPr>
          <a:lstStyle/>
          <a:p>
            <a:r>
              <a:rPr lang="en-US" dirty="0"/>
              <a:t> </a:t>
            </a:r>
            <a:endParaRPr dirty="0"/>
          </a:p>
        </p:txBody>
      </p:sp>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6768DB81-73F6-49D4-BB6F-5EF0D74671F3}"/>
                  </a:ext>
                </a:extLst>
              </p:cNvPr>
              <p:cNvGraphicFramePr>
                <a:graphicFrameLocks/>
              </p:cNvGraphicFramePr>
              <p:nvPr>
                <p:extLst>
                  <p:ext uri="{D42A27DB-BD31-4B8C-83A1-F6EECF244321}">
                    <p14:modId xmlns:p14="http://schemas.microsoft.com/office/powerpoint/2010/main" val="3678422579"/>
                  </p:ext>
                </p:extLst>
              </p:nvPr>
            </p:nvGraphicFramePr>
            <p:xfrm>
              <a:off x="457200" y="1105522"/>
              <a:ext cx="8229600" cy="3686136"/>
            </p:xfrm>
            <a:graphic>
              <a:graphicData uri="http://schemas.openxmlformats.org/drawingml/2006/table">
                <a:tbl>
                  <a:tblPr firstRow="1" bandRow="1">
                    <a:tableStyleId>{2D5ABB26-0587-4C30-8999-92F81FD0307C}</a:tableStyleId>
                  </a:tblPr>
                  <a:tblGrid>
                    <a:gridCol w="1447800">
                      <a:extLst>
                        <a:ext uri="{9D8B030D-6E8A-4147-A177-3AD203B41FA5}">
                          <a16:colId xmlns:a16="http://schemas.microsoft.com/office/drawing/2014/main" val="20000"/>
                        </a:ext>
                      </a:extLst>
                    </a:gridCol>
                    <a:gridCol w="6781800">
                      <a:extLst>
                        <a:ext uri="{9D8B030D-6E8A-4147-A177-3AD203B41FA5}">
                          <a16:colId xmlns:a16="http://schemas.microsoft.com/office/drawing/2014/main" val="20001"/>
                        </a:ext>
                      </a:extLst>
                    </a:gridCol>
                  </a:tblGrid>
                  <a:tr h="1143000">
                    <a:tc>
                      <a:txBody>
                        <a:bodyPr/>
                        <a:lstStyle/>
                        <a:p>
                          <a:pPr algn="ctr"/>
                          <a:r>
                            <a:rPr sz="2800" b="1">
                              <a:solidFill>
                                <a:srgbClr val="000000"/>
                              </a:solidFill>
                            </a:rPr>
                            <a:t>Step 3:</a:t>
                          </a:r>
                        </a:p>
                      </a:txBody>
                      <a:tcPr/>
                    </a:tc>
                    <a:tc>
                      <a:txBody>
                        <a:bodyPr/>
                        <a:lstStyle/>
                        <a:p>
                          <a:pPr algn="l"/>
                          <a:r>
                            <a:rPr sz="2800" dirty="0">
                              <a:solidFill>
                                <a:srgbClr val="000000"/>
                              </a:solidFill>
                            </a:rPr>
                            <a:t>Place the values from </a:t>
                          </a:r>
                          <a:r>
                            <a:rPr lang="en-US" sz="2800" dirty="0">
                              <a:solidFill>
                                <a:srgbClr val="000000"/>
                              </a:solidFill>
                            </a:rPr>
                            <a:t>s</a:t>
                          </a:r>
                          <a:r>
                            <a:rPr sz="2800" dirty="0">
                              <a:solidFill>
                                <a:srgbClr val="000000"/>
                              </a:solidFill>
                            </a:rPr>
                            <a:t>teps 1 and 2 on a number line, splitting it into intervals.</a:t>
                          </a:r>
                        </a:p>
                      </a:txBody>
                      <a:tcPr/>
                    </a:tc>
                    <a:extLst>
                      <a:ext uri="{0D108BD9-81ED-4DB2-BD59-A6C34878D82A}">
                        <a16:rowId xmlns:a16="http://schemas.microsoft.com/office/drawing/2014/main" val="10002"/>
                      </a:ext>
                    </a:extLst>
                  </a:tr>
                  <a:tr h="2543136">
                    <a:tc>
                      <a:txBody>
                        <a:bodyPr/>
                        <a:lstStyle/>
                        <a:p>
                          <a:pPr algn="ctr"/>
                          <a:r>
                            <a:rPr sz="2800" b="1">
                              <a:solidFill>
                                <a:srgbClr val="000000"/>
                              </a:solidFill>
                            </a:rPr>
                            <a:t>Step 4:</a:t>
                          </a:r>
                        </a:p>
                      </a:txBody>
                      <a:tcPr/>
                    </a:tc>
                    <a:tc>
                      <a:txBody>
                        <a:bodyPr/>
                        <a:lstStyle/>
                        <a:p>
                          <a:pPr algn="l">
                            <a:defRPr sz="1800"/>
                          </a:pPr>
                          <a:r>
                            <a:rPr lang="en-US" sz="2800" dirty="0">
                              <a:solidFill>
                                <a:srgbClr val="000000"/>
                              </a:solidFill>
                            </a:rPr>
                            <a:t>Within each interval, select a </a:t>
                          </a:r>
                          <a:r>
                            <a:rPr lang="en-US" sz="2800" b="1" dirty="0">
                              <a:solidFill>
                                <a:srgbClr val="000000"/>
                              </a:solidFill>
                            </a:rPr>
                            <a:t>test point</a:t>
                          </a:r>
                          <a:r>
                            <a:rPr lang="en-US" sz="2800" dirty="0">
                              <a:solidFill>
                                <a:srgbClr val="000000"/>
                              </a:solidFill>
                            </a:rPr>
                            <a:t> and evaluate </a:t>
                          </a:r>
                          <a14:m>
                            <m:oMath xmlns:m="http://schemas.openxmlformats.org/officeDocument/2006/math">
                              <m:r>
                                <a:rPr lang="en-US" sz="2800">
                                  <a:solidFill>
                                    <a:srgbClr val="000000"/>
                                  </a:solidFill>
                                  <a:latin typeface="Cambria Math" panose="02040503050406030204" pitchFamily="18" charset="0"/>
                                </a:rPr>
                                <m:t>𝑓</m:t>
                              </m:r>
                            </m:oMath>
                          </a14:m>
                          <a:r>
                            <a:rPr lang="en-US" sz="2800" dirty="0">
                              <a:solidFill>
                                <a:srgbClr val="000000"/>
                              </a:solidFill>
                            </a:rPr>
                            <a:t> at that number. If the result is positive, then </a:t>
                          </a:r>
                          <a14:m>
                            <m:oMath xmlns:m="http://schemas.openxmlformats.org/officeDocument/2006/math">
                              <m:func>
                                <m:funcPr>
                                  <m:ctrlPr>
                                    <a:rPr lang="ar-AE" sz="2800" i="1">
                                      <a:solidFill>
                                        <a:srgbClr val="000000"/>
                                      </a:solidFill>
                                      <a:latin typeface="Cambria Math" panose="02040503050406030204" pitchFamily="18" charset="0"/>
                                    </a:rPr>
                                  </m:ctrlPr>
                                </m:funcPr>
                                <m:fName>
                                  <m:r>
                                    <a:rPr lang="ar-AE" sz="2800">
                                      <a:solidFill>
                                        <a:srgbClr val="000000"/>
                                      </a:solidFill>
                                      <a:latin typeface="Cambria Math" panose="02040503050406030204" pitchFamily="18" charset="0"/>
                                    </a:rPr>
                                    <m:t>𝑓</m:t>
                                  </m:r>
                                </m:fName>
                                <m:e>
                                  <m:d>
                                    <m:dPr>
                                      <m:ctrlPr>
                                        <a:rPr lang="ar-AE" sz="2800" i="1">
                                          <a:solidFill>
                                            <a:srgbClr val="000000"/>
                                          </a:solidFill>
                                          <a:latin typeface="Cambria Math" panose="02040503050406030204" pitchFamily="18" charset="0"/>
                                        </a:rPr>
                                      </m:ctrlPr>
                                    </m:dPr>
                                    <m:e>
                                      <m:r>
                                        <a:rPr lang="ar-AE" sz="2800">
                                          <a:solidFill>
                                            <a:srgbClr val="000000"/>
                                          </a:solidFill>
                                          <a:latin typeface="Cambria Math" panose="02040503050406030204" pitchFamily="18" charset="0"/>
                                        </a:rPr>
                                        <m:t>𝑥</m:t>
                                      </m:r>
                                    </m:e>
                                  </m:d>
                                </m:e>
                              </m:func>
                              <m:r>
                                <a:rPr lang="ar-AE" sz="2800">
                                  <a:solidFill>
                                    <a:srgbClr val="000000"/>
                                  </a:solidFill>
                                  <a:latin typeface="Cambria Math" panose="02040503050406030204" pitchFamily="18" charset="0"/>
                                </a:rPr>
                                <m:t>&gt;</m:t>
                              </m:r>
                              <m:r>
                                <a:rPr lang="ar-AE" sz="2800">
                                  <a:solidFill>
                                    <a:srgbClr val="000000"/>
                                  </a:solidFill>
                                  <a:latin typeface="Cambria Math" panose="02040503050406030204" pitchFamily="18" charset="0"/>
                                </a:rPr>
                                <m:t>0</m:t>
                              </m:r>
                            </m:oMath>
                          </a14:m>
                          <a:r>
                            <a:rPr lang="ar-AE" sz="2800" dirty="0">
                              <a:solidFill>
                                <a:srgbClr val="000000"/>
                              </a:solidFill>
                            </a:rPr>
                            <a:t> </a:t>
                          </a:r>
                          <a:r>
                            <a:rPr lang="en-US" sz="2800" dirty="0">
                              <a:solidFill>
                                <a:srgbClr val="000000"/>
                              </a:solidFill>
                            </a:rPr>
                            <a:t>for all </a:t>
                          </a:r>
                          <a14:m>
                            <m:oMath xmlns:m="http://schemas.openxmlformats.org/officeDocument/2006/math">
                              <m:r>
                                <a:rPr lang="en-US" sz="2800">
                                  <a:solidFill>
                                    <a:srgbClr val="000000"/>
                                  </a:solidFill>
                                  <a:latin typeface="Cambria Math" panose="02040503050406030204" pitchFamily="18" charset="0"/>
                                </a:rPr>
                                <m:t>𝑥</m:t>
                              </m:r>
                            </m:oMath>
                          </a14:m>
                          <a:r>
                            <a:rPr lang="en-US" sz="2800" dirty="0">
                              <a:solidFill>
                                <a:srgbClr val="000000"/>
                              </a:solidFill>
                            </a:rPr>
                            <a:t> in the interval. If the result is negative, then </a:t>
                          </a:r>
                          <a:br>
                            <a:rPr lang="en-US" sz="2800" dirty="0">
                              <a:solidFill>
                                <a:srgbClr val="000000"/>
                              </a:solidFill>
                            </a:rPr>
                          </a:br>
                          <a14:m>
                            <m:oMath xmlns:m="http://schemas.openxmlformats.org/officeDocument/2006/math">
                              <m:func>
                                <m:funcPr>
                                  <m:ctrlPr>
                                    <a:rPr lang="ar-AE" sz="2800" i="1">
                                      <a:solidFill>
                                        <a:srgbClr val="000000"/>
                                      </a:solidFill>
                                      <a:latin typeface="Cambria Math" panose="02040503050406030204" pitchFamily="18" charset="0"/>
                                    </a:rPr>
                                  </m:ctrlPr>
                                </m:funcPr>
                                <m:fName>
                                  <m:r>
                                    <a:rPr lang="ar-AE" sz="2800">
                                      <a:solidFill>
                                        <a:srgbClr val="000000"/>
                                      </a:solidFill>
                                      <a:latin typeface="Cambria Math" panose="02040503050406030204" pitchFamily="18" charset="0"/>
                                    </a:rPr>
                                    <m:t>𝑓</m:t>
                                  </m:r>
                                </m:fName>
                                <m:e>
                                  <m:d>
                                    <m:dPr>
                                      <m:ctrlPr>
                                        <a:rPr lang="ar-AE" sz="2800" i="1">
                                          <a:solidFill>
                                            <a:srgbClr val="000000"/>
                                          </a:solidFill>
                                          <a:latin typeface="Cambria Math" panose="02040503050406030204" pitchFamily="18" charset="0"/>
                                        </a:rPr>
                                      </m:ctrlPr>
                                    </m:dPr>
                                    <m:e>
                                      <m:r>
                                        <a:rPr lang="ar-AE" sz="2800">
                                          <a:solidFill>
                                            <a:srgbClr val="000000"/>
                                          </a:solidFill>
                                          <a:latin typeface="Cambria Math" panose="02040503050406030204" pitchFamily="18" charset="0"/>
                                        </a:rPr>
                                        <m:t>𝑥</m:t>
                                      </m:r>
                                    </m:e>
                                  </m:d>
                                </m:e>
                              </m:func>
                              <m:r>
                                <a:rPr lang="ar-AE" sz="2800">
                                  <a:solidFill>
                                    <a:srgbClr val="000000"/>
                                  </a:solidFill>
                                  <a:latin typeface="Cambria Math" panose="02040503050406030204" pitchFamily="18" charset="0"/>
                                </a:rPr>
                                <m:t>&lt;</m:t>
                              </m:r>
                              <m:r>
                                <a:rPr lang="ar-AE" sz="2800">
                                  <a:solidFill>
                                    <a:srgbClr val="000000"/>
                                  </a:solidFill>
                                  <a:latin typeface="Cambria Math" panose="02040503050406030204" pitchFamily="18" charset="0"/>
                                </a:rPr>
                                <m:t>0</m:t>
                              </m:r>
                            </m:oMath>
                          </a14:m>
                          <a:r>
                            <a:rPr lang="ar-AE" sz="2800" dirty="0">
                              <a:solidFill>
                                <a:srgbClr val="000000"/>
                              </a:solidFill>
                            </a:rPr>
                            <a:t> </a:t>
                          </a:r>
                          <a:r>
                            <a:rPr lang="en-US" sz="2800" dirty="0">
                              <a:solidFill>
                                <a:srgbClr val="000000"/>
                              </a:solidFill>
                            </a:rPr>
                            <a:t>for all </a:t>
                          </a:r>
                          <a14:m>
                            <m:oMath xmlns:m="http://schemas.openxmlformats.org/officeDocument/2006/math">
                              <m:r>
                                <a:rPr lang="en-US" sz="2800">
                                  <a:solidFill>
                                    <a:srgbClr val="000000"/>
                                  </a:solidFill>
                                  <a:latin typeface="Cambria Math" panose="02040503050406030204" pitchFamily="18" charset="0"/>
                                </a:rPr>
                                <m:t>𝑥</m:t>
                              </m:r>
                            </m:oMath>
                          </a14:m>
                          <a:r>
                            <a:rPr lang="en-US" sz="2800" dirty="0">
                              <a:solidFill>
                                <a:srgbClr val="000000"/>
                              </a:solidFill>
                            </a:rPr>
                            <a:t> in the interval.</a:t>
                          </a:r>
                        </a:p>
                      </a:txBody>
                      <a:tcPr/>
                    </a:tc>
                    <a:extLst>
                      <a:ext uri="{0D108BD9-81ED-4DB2-BD59-A6C34878D82A}">
                        <a16:rowId xmlns:a16="http://schemas.microsoft.com/office/drawing/2014/main" val="10003"/>
                      </a:ext>
                    </a:extLst>
                  </a:tr>
                </a:tbl>
              </a:graphicData>
            </a:graphic>
          </p:graphicFrame>
        </mc:Choice>
        <mc:Fallback xmlns="">
          <p:graphicFrame>
            <p:nvGraphicFramePr>
              <p:cNvPr id="4" name="Table Placeholder 2">
                <a:extLst>
                  <a:ext uri="{FF2B5EF4-FFF2-40B4-BE49-F238E27FC236}">
                    <a16:creationId xmlns:a16="http://schemas.microsoft.com/office/drawing/2014/main" id="{6768DB81-73F6-49D4-BB6F-5EF0D74671F3}"/>
                  </a:ext>
                </a:extLst>
              </p:cNvPr>
              <p:cNvGraphicFramePr>
                <a:graphicFrameLocks/>
              </p:cNvGraphicFramePr>
              <p:nvPr>
                <p:extLst>
                  <p:ext uri="{D42A27DB-BD31-4B8C-83A1-F6EECF244321}">
                    <p14:modId xmlns:p14="http://schemas.microsoft.com/office/powerpoint/2010/main" val="3678422579"/>
                  </p:ext>
                </p:extLst>
              </p:nvPr>
            </p:nvGraphicFramePr>
            <p:xfrm>
              <a:off x="457200" y="1105522"/>
              <a:ext cx="8229600" cy="3686136"/>
            </p:xfrm>
            <a:graphic>
              <a:graphicData uri="http://schemas.openxmlformats.org/drawingml/2006/table">
                <a:tbl>
                  <a:tblPr firstRow="1" bandRow="1">
                    <a:tableStyleId>{2D5ABB26-0587-4C30-8999-92F81FD0307C}</a:tableStyleId>
                  </a:tblPr>
                  <a:tblGrid>
                    <a:gridCol w="1447800">
                      <a:extLst>
                        <a:ext uri="{9D8B030D-6E8A-4147-A177-3AD203B41FA5}">
                          <a16:colId xmlns:a16="http://schemas.microsoft.com/office/drawing/2014/main" val="20000"/>
                        </a:ext>
                      </a:extLst>
                    </a:gridCol>
                    <a:gridCol w="6781800">
                      <a:extLst>
                        <a:ext uri="{9D8B030D-6E8A-4147-A177-3AD203B41FA5}">
                          <a16:colId xmlns:a16="http://schemas.microsoft.com/office/drawing/2014/main" val="20001"/>
                        </a:ext>
                      </a:extLst>
                    </a:gridCol>
                  </a:tblGrid>
                  <a:tr h="1143000">
                    <a:tc>
                      <a:txBody>
                        <a:bodyPr/>
                        <a:lstStyle/>
                        <a:p>
                          <a:pPr algn="ctr"/>
                          <a:r>
                            <a:rPr sz="2800" b="1">
                              <a:solidFill>
                                <a:srgbClr val="000000"/>
                              </a:solidFill>
                            </a:rPr>
                            <a:t>Step 3:</a:t>
                          </a:r>
                        </a:p>
                      </a:txBody>
                      <a:tcPr/>
                    </a:tc>
                    <a:tc>
                      <a:txBody>
                        <a:bodyPr/>
                        <a:lstStyle/>
                        <a:p>
                          <a:pPr algn="l"/>
                          <a:r>
                            <a:rPr sz="2800" dirty="0">
                              <a:solidFill>
                                <a:srgbClr val="000000"/>
                              </a:solidFill>
                            </a:rPr>
                            <a:t>Place the values from </a:t>
                          </a:r>
                          <a:r>
                            <a:rPr lang="en-US" sz="2800" dirty="0">
                              <a:solidFill>
                                <a:srgbClr val="000000"/>
                              </a:solidFill>
                            </a:rPr>
                            <a:t>s</a:t>
                          </a:r>
                          <a:r>
                            <a:rPr sz="2800" dirty="0">
                              <a:solidFill>
                                <a:srgbClr val="000000"/>
                              </a:solidFill>
                            </a:rPr>
                            <a:t>teps 1 and 2 on a number line, splitting it into intervals.</a:t>
                          </a:r>
                        </a:p>
                      </a:txBody>
                      <a:tcPr/>
                    </a:tc>
                    <a:extLst>
                      <a:ext uri="{0D108BD9-81ED-4DB2-BD59-A6C34878D82A}">
                        <a16:rowId xmlns:a16="http://schemas.microsoft.com/office/drawing/2014/main" val="10002"/>
                      </a:ext>
                    </a:extLst>
                  </a:tr>
                  <a:tr h="2543136">
                    <a:tc>
                      <a:txBody>
                        <a:bodyPr/>
                        <a:lstStyle/>
                        <a:p>
                          <a:pPr algn="ctr"/>
                          <a:r>
                            <a:rPr sz="2800" b="1">
                              <a:solidFill>
                                <a:srgbClr val="000000"/>
                              </a:solidFill>
                            </a:rPr>
                            <a:t>Step 4:</a:t>
                          </a:r>
                        </a:p>
                      </a:txBody>
                      <a:tcPr/>
                    </a:tc>
                    <a:tc>
                      <a:txBody>
                        <a:bodyPr/>
                        <a:lstStyle/>
                        <a:p>
                          <a:endParaRPr lang="en-US"/>
                        </a:p>
                      </a:txBody>
                      <a:tcPr>
                        <a:blipFill>
                          <a:blip r:embed="rId2"/>
                          <a:stretch>
                            <a:fillRect l="-21403" t="-47129"/>
                          </a:stretch>
                        </a:blipFill>
                      </a:tcPr>
                    </a:tc>
                    <a:extLst>
                      <a:ext uri="{0D108BD9-81ED-4DB2-BD59-A6C34878D82A}">
                        <a16:rowId xmlns:a16="http://schemas.microsoft.com/office/drawing/2014/main" val="10003"/>
                      </a:ext>
                    </a:extLst>
                  </a:tr>
                </a:tbl>
              </a:graphicData>
            </a:graphic>
          </p:graphicFrame>
        </mc:Fallback>
      </mc:AlternateContent>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Solving Rational Inequalities</a:t>
            </a:r>
            <a:r>
              <a:rPr lang="en-US" dirty="0"/>
              <a:t> Using the</a:t>
            </a:r>
            <a:r>
              <a:rPr dirty="0"/>
              <a:t> Sign-Test Method (cont.)</a:t>
            </a:r>
          </a:p>
        </p:txBody>
      </p:sp>
      <p:sp>
        <p:nvSpPr>
          <p:cNvPr id="3" name="Text Placeholder 2"/>
          <p:cNvSpPr>
            <a:spLocks noGrp="1"/>
          </p:cNvSpPr>
          <p:nvPr>
            <p:ph type="body" sz="quarter" idx="10"/>
          </p:nvPr>
        </p:nvSpPr>
        <p:spPr/>
        <p:txBody>
          <a:bodyPr>
            <a:normAutofit/>
          </a:bodyPr>
          <a:lstStyle/>
          <a:p>
            <a:r>
              <a:rPr lang="en-US" dirty="0"/>
              <a:t> </a:t>
            </a:r>
            <a:endParaRPr dirty="0"/>
          </a:p>
        </p:txBody>
      </p:sp>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6768DB81-73F6-49D4-BB6F-5EF0D74671F3}"/>
                  </a:ext>
                </a:extLst>
              </p:cNvPr>
              <p:cNvGraphicFramePr>
                <a:graphicFrameLocks/>
              </p:cNvGraphicFramePr>
              <p:nvPr>
                <p:extLst>
                  <p:ext uri="{D42A27DB-BD31-4B8C-83A1-F6EECF244321}">
                    <p14:modId xmlns:p14="http://schemas.microsoft.com/office/powerpoint/2010/main" val="3097135958"/>
                  </p:ext>
                </p:extLst>
              </p:nvPr>
            </p:nvGraphicFramePr>
            <p:xfrm>
              <a:off x="457200" y="1105522"/>
              <a:ext cx="8229600" cy="3618878"/>
            </p:xfrm>
            <a:graphic>
              <a:graphicData uri="http://schemas.openxmlformats.org/drawingml/2006/table">
                <a:tbl>
                  <a:tblPr firstRow="1" bandRow="1">
                    <a:tableStyleId>{2D5ABB26-0587-4C30-8999-92F81FD0307C}</a:tableStyleId>
                  </a:tblPr>
                  <a:tblGrid>
                    <a:gridCol w="1295400">
                      <a:extLst>
                        <a:ext uri="{9D8B030D-6E8A-4147-A177-3AD203B41FA5}">
                          <a16:colId xmlns:a16="http://schemas.microsoft.com/office/drawing/2014/main" val="20000"/>
                        </a:ext>
                      </a:extLst>
                    </a:gridCol>
                    <a:gridCol w="6934200">
                      <a:extLst>
                        <a:ext uri="{9D8B030D-6E8A-4147-A177-3AD203B41FA5}">
                          <a16:colId xmlns:a16="http://schemas.microsoft.com/office/drawing/2014/main" val="20001"/>
                        </a:ext>
                      </a:extLst>
                    </a:gridCol>
                  </a:tblGrid>
                  <a:tr h="3618878">
                    <a:tc>
                      <a:txBody>
                        <a:bodyPr/>
                        <a:lstStyle/>
                        <a:p>
                          <a:pPr algn="ctr"/>
                          <a:r>
                            <a:rPr sz="2800" b="1" dirty="0">
                              <a:solidFill>
                                <a:srgbClr val="000000"/>
                              </a:solidFill>
                            </a:rPr>
                            <a:t>Step 5:</a:t>
                          </a:r>
                        </a:p>
                      </a:txBody>
                      <a:tcPr/>
                    </a:tc>
                    <a:tc>
                      <a:txBody>
                        <a:bodyPr/>
                        <a:lstStyle/>
                        <a:p>
                          <a:pPr algn="l">
                            <a:defRPr sz="1800"/>
                          </a:pPr>
                          <a:r>
                            <a:rPr lang="en-US" sz="2800" dirty="0">
                              <a:solidFill>
                                <a:srgbClr val="000000"/>
                              </a:solidFill>
                            </a:rPr>
                            <a:t>Write the </a:t>
                          </a:r>
                          <a:r>
                            <a:rPr lang="en-US" sz="2800" b="1" dirty="0">
                              <a:solidFill>
                                <a:srgbClr val="000000"/>
                              </a:solidFill>
                            </a:rPr>
                            <a:t>solution set</a:t>
                          </a:r>
                          <a:r>
                            <a:rPr lang="en-US" sz="2800" dirty="0">
                              <a:solidFill>
                                <a:srgbClr val="000000"/>
                              </a:solidFill>
                            </a:rPr>
                            <a:t>, consisting of all of the intervals that satisfy the given inequality. If the inequality is not strict (uses </a:t>
                          </a:r>
                          <a14:m>
                            <m:oMath xmlns:m="http://schemas.openxmlformats.org/officeDocument/2006/math">
                              <m:r>
                                <a:rPr lang="en-US" sz="2800" i="1" dirty="0" smtClean="0">
                                  <a:solidFill>
                                    <a:srgbClr val="000000"/>
                                  </a:solidFill>
                                  <a:latin typeface="Cambria Math" panose="02040503050406030204" pitchFamily="18" charset="0"/>
                                </a:rPr>
                                <m:t>≤</m:t>
                              </m:r>
                            </m:oMath>
                          </a14:m>
                          <a:r>
                            <a:rPr lang="en-US" sz="2800" dirty="0">
                              <a:solidFill>
                                <a:srgbClr val="000000"/>
                              </a:solidFill>
                            </a:rPr>
                            <a:t> or </a:t>
                          </a:r>
                          <a14:m>
                            <m:oMath xmlns:m="http://schemas.openxmlformats.org/officeDocument/2006/math">
                              <m:r>
                                <a:rPr lang="en-US" sz="2800" i="1" dirty="0" smtClean="0">
                                  <a:solidFill>
                                    <a:srgbClr val="000000"/>
                                  </a:solidFill>
                                  <a:latin typeface="Cambria Math" panose="02040503050406030204" pitchFamily="18" charset="0"/>
                                </a:rPr>
                                <m:t>≥</m:t>
                              </m:r>
                            </m:oMath>
                          </a14:m>
                          <a:r>
                            <a:rPr lang="en-US" sz="2800" dirty="0">
                              <a:solidFill>
                                <a:srgbClr val="000000"/>
                              </a:solidFill>
                            </a:rPr>
                            <a:t>), then the zeros of </a:t>
                          </a:r>
                          <a14:m>
                            <m:oMath xmlns:m="http://schemas.openxmlformats.org/officeDocument/2006/math">
                              <m:r>
                                <a:rPr lang="en-US" sz="2800">
                                  <a:solidFill>
                                    <a:srgbClr val="000000"/>
                                  </a:solidFill>
                                  <a:latin typeface="Cambria Math" panose="02040503050406030204" pitchFamily="18" charset="0"/>
                                </a:rPr>
                                <m:t>𝑝</m:t>
                              </m:r>
                            </m:oMath>
                          </a14:m>
                          <a:r>
                            <a:rPr lang="en-US" sz="2800" dirty="0">
                              <a:solidFill>
                                <a:srgbClr val="000000"/>
                              </a:solidFill>
                            </a:rPr>
                            <a:t> are included in the solution set as well. The zeros of </a:t>
                          </a:r>
                          <a14:m>
                            <m:oMath xmlns:m="http://schemas.openxmlformats.org/officeDocument/2006/math">
                              <m:r>
                                <a:rPr lang="en-US" sz="2800">
                                  <a:solidFill>
                                    <a:srgbClr val="000000"/>
                                  </a:solidFill>
                                  <a:latin typeface="Cambria Math" panose="02040503050406030204" pitchFamily="18" charset="0"/>
                                </a:rPr>
                                <m:t>𝑞</m:t>
                              </m:r>
                            </m:oMath>
                          </a14:m>
                          <a:r>
                            <a:rPr lang="en-US" sz="2800" dirty="0">
                              <a:solidFill>
                                <a:srgbClr val="000000"/>
                              </a:solidFill>
                            </a:rPr>
                            <a:t> are never included in the solution set (as they are not in the domain of </a:t>
                          </a:r>
                          <a14:m>
                            <m:oMath xmlns:m="http://schemas.openxmlformats.org/officeDocument/2006/math">
                              <m:r>
                                <a:rPr lang="en-US" sz="2800">
                                  <a:solidFill>
                                    <a:srgbClr val="000000"/>
                                  </a:solidFill>
                                  <a:latin typeface="Cambria Math" panose="02040503050406030204" pitchFamily="18" charset="0"/>
                                </a:rPr>
                                <m:t>𝑓</m:t>
                              </m:r>
                            </m:oMath>
                          </a14:m>
                          <a:r>
                            <a:rPr lang="en-US" sz="2800" dirty="0">
                              <a:solidFill>
                                <a:srgbClr val="000000"/>
                              </a:solidFill>
                            </a:rPr>
                            <a:t>).</a:t>
                          </a:r>
                        </a:p>
                      </a:txBody>
                      <a:tcPr/>
                    </a:tc>
                    <a:extLst>
                      <a:ext uri="{0D108BD9-81ED-4DB2-BD59-A6C34878D82A}">
                        <a16:rowId xmlns:a16="http://schemas.microsoft.com/office/drawing/2014/main" val="10004"/>
                      </a:ext>
                    </a:extLst>
                  </a:tr>
                </a:tbl>
              </a:graphicData>
            </a:graphic>
          </p:graphicFrame>
        </mc:Choice>
        <mc:Fallback xmlns="">
          <p:graphicFrame>
            <p:nvGraphicFramePr>
              <p:cNvPr id="4" name="Table Placeholder 2">
                <a:extLst>
                  <a:ext uri="{FF2B5EF4-FFF2-40B4-BE49-F238E27FC236}">
                    <a16:creationId xmlns:a16="http://schemas.microsoft.com/office/drawing/2014/main" id="{6768DB81-73F6-49D4-BB6F-5EF0D74671F3}"/>
                  </a:ext>
                </a:extLst>
              </p:cNvPr>
              <p:cNvGraphicFramePr>
                <a:graphicFrameLocks/>
              </p:cNvGraphicFramePr>
              <p:nvPr>
                <p:extLst>
                  <p:ext uri="{D42A27DB-BD31-4B8C-83A1-F6EECF244321}">
                    <p14:modId xmlns:p14="http://schemas.microsoft.com/office/powerpoint/2010/main" val="3097135958"/>
                  </p:ext>
                </p:extLst>
              </p:nvPr>
            </p:nvGraphicFramePr>
            <p:xfrm>
              <a:off x="457200" y="1105522"/>
              <a:ext cx="8229600" cy="3618878"/>
            </p:xfrm>
            <a:graphic>
              <a:graphicData uri="http://schemas.openxmlformats.org/drawingml/2006/table">
                <a:tbl>
                  <a:tblPr firstRow="1" bandRow="1">
                    <a:tableStyleId>{2D5ABB26-0587-4C30-8999-92F81FD0307C}</a:tableStyleId>
                  </a:tblPr>
                  <a:tblGrid>
                    <a:gridCol w="1295400">
                      <a:extLst>
                        <a:ext uri="{9D8B030D-6E8A-4147-A177-3AD203B41FA5}">
                          <a16:colId xmlns:a16="http://schemas.microsoft.com/office/drawing/2014/main" val="20000"/>
                        </a:ext>
                      </a:extLst>
                    </a:gridCol>
                    <a:gridCol w="6934200">
                      <a:extLst>
                        <a:ext uri="{9D8B030D-6E8A-4147-A177-3AD203B41FA5}">
                          <a16:colId xmlns:a16="http://schemas.microsoft.com/office/drawing/2014/main" val="20001"/>
                        </a:ext>
                      </a:extLst>
                    </a:gridCol>
                  </a:tblGrid>
                  <a:tr h="3618878">
                    <a:tc>
                      <a:txBody>
                        <a:bodyPr/>
                        <a:lstStyle/>
                        <a:p>
                          <a:pPr algn="ctr"/>
                          <a:r>
                            <a:rPr sz="2800" b="1" dirty="0">
                              <a:solidFill>
                                <a:srgbClr val="000000"/>
                              </a:solidFill>
                            </a:rPr>
                            <a:t>Step 5:</a:t>
                          </a:r>
                        </a:p>
                      </a:txBody>
                      <a:tcPr/>
                    </a:tc>
                    <a:tc>
                      <a:txBody>
                        <a:bodyPr/>
                        <a:lstStyle/>
                        <a:p>
                          <a:endParaRPr lang="en-US"/>
                        </a:p>
                      </a:txBody>
                      <a:tcPr>
                        <a:blipFill>
                          <a:blip r:embed="rId2"/>
                          <a:stretch>
                            <a:fillRect l="-18734" t="-1515"/>
                          </a:stretch>
                        </a:blipFill>
                      </a:tcPr>
                    </a:tc>
                    <a:extLst>
                      <a:ext uri="{0D108BD9-81ED-4DB2-BD59-A6C34878D82A}">
                        <a16:rowId xmlns:a16="http://schemas.microsoft.com/office/drawing/2014/main" val="10004"/>
                      </a:ext>
                    </a:extLst>
                  </a:tr>
                </a:tbl>
              </a:graphicData>
            </a:graphic>
          </p:graphicFrame>
        </mc:Fallback>
      </mc:AlternateContent>
    </p:spTree>
    <p:extLst>
      <p:ext uri="{BB962C8B-B14F-4D97-AF65-F5344CB8AC3E}">
        <p14:creationId xmlns:p14="http://schemas.microsoft.com/office/powerpoint/2010/main" val="28110783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4: Solving Rational Inequalities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Solve the rational inequality </a:t>
                </a:r>
                <a14:m>
                  <m:oMath xmlns:m="http://schemas.openxmlformats.org/officeDocument/2006/math">
                    <m:f>
                      <m:fPr>
                        <m:ctrlPr>
                          <a:rPr i="1">
                            <a:latin typeface="Cambria Math" panose="02040503050406030204" pitchFamily="18" charset="0"/>
                          </a:rPr>
                        </m:ctrlPr>
                      </m:fPr>
                      <m:num>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+1</m:t>
                        </m:r>
                      </m:num>
                      <m:den>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+2</m:t>
                        </m:r>
                        <m:r>
                          <a:rPr>
                            <a:latin typeface="Cambria Math" panose="02040503050406030204" pitchFamily="18" charset="0"/>
                          </a:rPr>
                          <m:t>𝑥</m:t>
                        </m:r>
                        <m:r>
                          <a:rPr>
                            <a:latin typeface="Cambria Math" panose="02040503050406030204" pitchFamily="18" charset="0"/>
                          </a:rPr>
                          <m:t>−15</m:t>
                        </m:r>
                      </m:den>
                    </m:f>
                    <m:r>
                      <a:rPr>
                        <a:latin typeface="Cambria Math" panose="02040503050406030204" pitchFamily="18" charset="0"/>
                      </a:rPr>
                      <m:t>&gt;0</m:t>
                    </m:r>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a:stretch>
              </a:blipFill>
            </p:spPr>
            <p:txBody>
              <a:bodyPr/>
              <a:lstStyle/>
              <a:p>
                <a:r>
                  <a:rPr lang="en-US">
                    <a:noFill/>
                  </a:rPr>
                  <a:t> </a:t>
                </a:r>
              </a:p>
            </p:txBody>
          </p:sp>
        </mc:Fallback>
      </mc:AlternateContent>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Solving Rational Inequalities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p>
              <a:p>
                <a:r>
                  <a:rPr sz="2800" dirty="0"/>
                  <a:t>Begin by finding the zeros of the numerator and denominator. As w</a:t>
                </a:r>
                <a:r>
                  <a:rPr lang="en-US" sz="2800" dirty="0"/>
                  <a:t>e’ve</a:t>
                </a:r>
                <a:r>
                  <a:rPr sz="2800" dirty="0"/>
                  <a:t> seen in previous examples, the rational expression can be factored as follows</a:t>
                </a:r>
                <a:r>
                  <a:rPr lang="en-US" sz="2800" dirty="0"/>
                  <a:t>.</a:t>
                </a:r>
                <a:endParaRPr sz="2800" dirty="0"/>
              </a:p>
              <a:p>
                <a:pPr algn="ctr">
                  <a:defRPr sz="2800"/>
                </a:pPr>
                <a14:m>
                  <m:oMathPara xmlns:m="http://schemas.openxmlformats.org/officeDocument/2006/math">
                    <m:oMathParaPr>
                      <m:jc m:val="centerGroup"/>
                    </m:oMathParaPr>
                    <m:oMath xmlns:m="http://schemas.openxmlformats.org/officeDocument/2006/math">
                      <m:f>
                        <m:fPr>
                          <m:ctrlPr>
                            <a:rPr i="1">
                              <a:latin typeface="Cambria Math" panose="02040503050406030204" pitchFamily="18" charset="0"/>
                            </a:rPr>
                          </m:ctrlPr>
                        </m:fPr>
                        <m:num>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1</m:t>
                          </m:r>
                        </m:num>
                        <m:den>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2</m:t>
                          </m:r>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15</m:t>
                          </m:r>
                        </m:den>
                      </m:f>
                      <m:r>
                        <a:rPr>
                          <a:latin typeface="Cambria Math" panose="02040503050406030204" pitchFamily="18" charset="0"/>
                        </a:rPr>
                        <m:t>=</m:t>
                      </m:r>
                      <m:f>
                        <m:fPr>
                          <m:ctrlPr>
                            <a:rPr i="1">
                              <a:latin typeface="Cambria Math" panose="02040503050406030204" pitchFamily="18" charset="0"/>
                            </a:rPr>
                          </m:ctrlPr>
                        </m:fPr>
                        <m:num>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1</m:t>
                          </m:r>
                        </m:num>
                        <m:den>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5</m:t>
                              </m:r>
                            </m:e>
                          </m:d>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3</m:t>
                              </m:r>
                            </m:e>
                          </m:d>
                        </m:den>
                      </m:f>
                    </m:oMath>
                  </m:oMathPara>
                </a14:m>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D3901-63A9-4F71-8B2D-D1ABC70EEC2D}"/>
              </a:ext>
            </a:extLst>
          </p:cNvPr>
          <p:cNvSpPr>
            <a:spLocks noGrp="1"/>
          </p:cNvSpPr>
          <p:nvPr>
            <p:ph type="title"/>
          </p:nvPr>
        </p:nvSpPr>
        <p:spPr/>
        <p:txBody>
          <a:bodyPr/>
          <a:lstStyle/>
          <a:p>
            <a:r>
              <a:rPr lang="en-US" dirty="0"/>
              <a:t>Vertical Asymptotes (cont.)</a:t>
            </a:r>
          </a:p>
        </p:txBody>
      </p:sp>
      <p:sp>
        <p:nvSpPr>
          <p:cNvPr id="3" name="Text Placeholder 2">
            <a:extLst>
              <a:ext uri="{FF2B5EF4-FFF2-40B4-BE49-F238E27FC236}">
                <a16:creationId xmlns:a16="http://schemas.microsoft.com/office/drawing/2014/main" id="{8A20810B-0AC2-496F-BE0D-21F6EA5379EB}"/>
              </a:ext>
            </a:extLst>
          </p:cNvPr>
          <p:cNvSpPr>
            <a:spLocks noGrp="1"/>
          </p:cNvSpPr>
          <p:nvPr>
            <p:ph type="body" sz="quarter" idx="10"/>
          </p:nvPr>
        </p:nvSpPr>
        <p:spPr/>
        <p:txBody>
          <a:bodyPr anchor="b"/>
          <a:lstStyle/>
          <a:p>
            <a:pPr algn="ctr"/>
            <a:r>
              <a:rPr lang="en-US" dirty="0"/>
              <a:t> </a:t>
            </a:r>
          </a:p>
        </p:txBody>
      </p:sp>
      <p:pic>
        <p:nvPicPr>
          <p:cNvPr id="5" name="Graphic 4">
            <a:extLst>
              <a:ext uri="{FF2B5EF4-FFF2-40B4-BE49-F238E27FC236}">
                <a16:creationId xmlns:a16="http://schemas.microsoft.com/office/drawing/2014/main" id="{28ED52CA-C43D-462F-A0FA-9C4567EDDF1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7225" y="1719205"/>
            <a:ext cx="2476500" cy="2476500"/>
          </a:xfrm>
          <a:prstGeom prst="rect">
            <a:avLst/>
          </a:prstGeom>
        </p:spPr>
      </p:pic>
      <p:pic>
        <p:nvPicPr>
          <p:cNvPr id="7" name="Graphic 6">
            <a:extLst>
              <a:ext uri="{FF2B5EF4-FFF2-40B4-BE49-F238E27FC236}">
                <a16:creationId xmlns:a16="http://schemas.microsoft.com/office/drawing/2014/main" id="{130ABA84-D6DC-4E10-A7DD-92F87EDC875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33750" y="1719205"/>
            <a:ext cx="2476500" cy="2476500"/>
          </a:xfrm>
          <a:prstGeom prst="rect">
            <a:avLst/>
          </a:prstGeom>
        </p:spPr>
      </p:pic>
      <p:pic>
        <p:nvPicPr>
          <p:cNvPr id="9" name="Graphic 8">
            <a:extLst>
              <a:ext uri="{FF2B5EF4-FFF2-40B4-BE49-F238E27FC236}">
                <a16:creationId xmlns:a16="http://schemas.microsoft.com/office/drawing/2014/main" id="{FA0B74E4-1E78-4E99-B1E0-AF20DAAB4FE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010275" y="1719976"/>
            <a:ext cx="2476500" cy="2476500"/>
          </a:xfrm>
          <a:prstGeom prst="rect">
            <a:avLst/>
          </a:prstGeom>
        </p:spPr>
      </p:pic>
      <p:sp>
        <p:nvSpPr>
          <p:cNvPr id="8" name="TextBox 7">
            <a:extLst>
              <a:ext uri="{FF2B5EF4-FFF2-40B4-BE49-F238E27FC236}">
                <a16:creationId xmlns:a16="http://schemas.microsoft.com/office/drawing/2014/main" id="{C00DC4E0-5F67-431B-B030-1E446C43C8A4}"/>
              </a:ext>
            </a:extLst>
          </p:cNvPr>
          <p:cNvSpPr txBox="1"/>
          <p:nvPr/>
        </p:nvSpPr>
        <p:spPr>
          <a:xfrm>
            <a:off x="457200" y="4615576"/>
            <a:ext cx="8229600" cy="523220"/>
          </a:xfrm>
          <a:prstGeom prst="rect">
            <a:avLst/>
          </a:prstGeom>
          <a:noFill/>
        </p:spPr>
        <p:txBody>
          <a:bodyPr wrap="square" rtlCol="0">
            <a:spAutoFit/>
          </a:bodyPr>
          <a:lstStyle/>
          <a:p>
            <a:pPr algn="ctr"/>
            <a:r>
              <a:rPr lang="en-US" sz="2800" dirty="0">
                <a:solidFill>
                  <a:srgbClr val="000000"/>
                </a:solidFill>
              </a:rPr>
              <a:t>Figure 2: Vertical Asymptotes</a:t>
            </a:r>
          </a:p>
        </p:txBody>
      </p:sp>
    </p:spTree>
    <p:extLst>
      <p:ext uri="{BB962C8B-B14F-4D97-AF65-F5344CB8AC3E}">
        <p14:creationId xmlns:p14="http://schemas.microsoft.com/office/powerpoint/2010/main" val="355912123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Solving Rational Inequalities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Thus, we can see that the numerator has no zeros, while the denominator has zeros at </a:t>
                </a:r>
                <a14:m>
                  <m:oMath xmlns:m="http://schemas.openxmlformats.org/officeDocument/2006/math">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5</m:t>
                    </m:r>
                  </m:oMath>
                </a14:m>
                <a:r>
                  <a:rPr sz="2800" dirty="0"/>
                  <a:t> and </a:t>
                </a:r>
                <a14:m>
                  <m:oMath xmlns:m="http://schemas.openxmlformats.org/officeDocument/2006/math">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3</m:t>
                    </m:r>
                  </m:oMath>
                </a14:m>
                <a:r>
                  <a:rPr sz="2800" dirty="0"/>
                  <a:t>.</a:t>
                </a:r>
              </a:p>
              <a:p>
                <a:pPr>
                  <a:defRPr sz="2800"/>
                </a:pPr>
                <a:r>
                  <a:rPr sz="2800" dirty="0"/>
                  <a:t>Therefore, we place the values </a:t>
                </a:r>
                <a14:m>
                  <m:oMath xmlns:m="http://schemas.openxmlformats.org/officeDocument/2006/math">
                    <m:r>
                      <a:rPr>
                        <a:latin typeface="Cambria Math" panose="02040503050406030204" pitchFamily="18" charset="0"/>
                      </a:rPr>
                      <m:t>−</m:t>
                    </m:r>
                    <m:r>
                      <a:rPr>
                        <a:latin typeface="Cambria Math" panose="02040503050406030204" pitchFamily="18" charset="0"/>
                      </a:rPr>
                      <m:t>5</m:t>
                    </m:r>
                  </m:oMath>
                </a14:m>
                <a:r>
                  <a:rPr sz="2800" dirty="0"/>
                  <a:t> and </a:t>
                </a:r>
                <a:r>
                  <a:rPr sz="2800" dirty="0">
                    <a:latin typeface="Cambria Math"/>
                  </a:rPr>
                  <a:t>3</a:t>
                </a:r>
                <a:r>
                  <a:rPr sz="2800" dirty="0"/>
                  <a:t> on a number line.</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296"/>
                </a:stretch>
              </a:blipFill>
            </p:spPr>
            <p:txBody>
              <a:bodyPr/>
              <a:lstStyle/>
              <a:p>
                <a:r>
                  <a:rPr lang="en-US">
                    <a:noFill/>
                  </a:rPr>
                  <a:t> </a:t>
                </a:r>
              </a:p>
            </p:txBody>
          </p:sp>
        </mc:Fallback>
      </mc:AlternateContent>
      <p:pic>
        <p:nvPicPr>
          <p:cNvPr id="4" name="Content Placeholder 4">
            <a:extLst>
              <a:ext uri="{FF2B5EF4-FFF2-40B4-BE49-F238E27FC236}">
                <a16:creationId xmlns:a16="http://schemas.microsoft.com/office/drawing/2014/main" id="{3D6F3874-43A6-4BDC-894A-64D02022731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3172" y="3352800"/>
            <a:ext cx="7917656" cy="833438"/>
          </a:xfrm>
          <a:prstGeom prst="rect">
            <a:avLst/>
          </a:prstGeom>
        </p:spPr>
      </p:pic>
      <p:sp>
        <p:nvSpPr>
          <p:cNvPr id="5" name="TextBox 4">
            <a:extLst>
              <a:ext uri="{FF2B5EF4-FFF2-40B4-BE49-F238E27FC236}">
                <a16:creationId xmlns:a16="http://schemas.microsoft.com/office/drawing/2014/main" id="{42FC5D0D-ADB0-4654-ADF8-458BBE974179}"/>
              </a:ext>
            </a:extLst>
          </p:cNvPr>
          <p:cNvSpPr txBox="1"/>
          <p:nvPr/>
        </p:nvSpPr>
        <p:spPr>
          <a:xfrm>
            <a:off x="266700" y="3962400"/>
            <a:ext cx="8610600" cy="523220"/>
          </a:xfrm>
          <a:prstGeom prst="rect">
            <a:avLst/>
          </a:prstGeom>
          <a:noFill/>
        </p:spPr>
        <p:txBody>
          <a:bodyPr wrap="square" rtlCol="0">
            <a:spAutoFit/>
          </a:bodyPr>
          <a:lstStyle/>
          <a:p>
            <a:pPr algn="ctr"/>
            <a:r>
              <a:rPr lang="en-US" sz="2800" dirty="0"/>
              <a:t>Figure 12</a:t>
            </a:r>
          </a:p>
        </p:txBody>
      </p:sp>
    </p:spTree>
    <p:extLst>
      <p:ext uri="{BB962C8B-B14F-4D97-AF65-F5344CB8AC3E}">
        <p14:creationId xmlns:p14="http://schemas.microsoft.com/office/powerpoint/2010/main" val="313047481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Solving Rational Inequalities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This splits the number line into the intervals </a:t>
                </a:r>
                <a14:m>
                  <m:oMath xmlns:m="http://schemas.openxmlformats.org/officeDocument/2006/math">
                    <m:r>
                      <a:rPr>
                        <a:latin typeface="Cambria Math" panose="02040503050406030204" pitchFamily="18" charset="0"/>
                      </a:rPr>
                      <m:t>(−∞,−5)</m:t>
                    </m:r>
                  </m:oMath>
                </a14:m>
                <a:r>
                  <a:rPr sz="2800" dirty="0"/>
                  <a:t>, </a:t>
                </a:r>
                <a14:m>
                  <m:oMath xmlns:m="http://schemas.openxmlformats.org/officeDocument/2006/math">
                    <m:r>
                      <a:rPr>
                        <a:latin typeface="Cambria Math" panose="02040503050406030204" pitchFamily="18" charset="0"/>
                      </a:rPr>
                      <m:t>(−5,3)</m:t>
                    </m:r>
                  </m:oMath>
                </a14:m>
                <a:r>
                  <a:rPr sz="2800" dirty="0"/>
                  <a:t>, </a:t>
                </a:r>
                <a14:m>
                  <m:oMath xmlns:m="http://schemas.openxmlformats.org/officeDocument/2006/math">
                    <m:r>
                      <a:rPr>
                        <a:latin typeface="Cambria Math" panose="02040503050406030204" pitchFamily="18" charset="0"/>
                      </a:rPr>
                      <m:t>(3,∞)</m:t>
                    </m:r>
                  </m:oMath>
                </a14:m>
                <a:r>
                  <a:rPr sz="2800" dirty="0"/>
                  <a:t>. We then evaluate </a:t>
                </a:r>
                <a14:m>
                  <m:oMath xmlns:m="http://schemas.openxmlformats.org/officeDocument/2006/math">
                    <m:r>
                      <a:rPr>
                        <a:latin typeface="Cambria Math" panose="02040503050406030204" pitchFamily="18" charset="0"/>
                      </a:rPr>
                      <m:t>𝑓</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𝑥</m:t>
                        </m:r>
                      </m:e>
                    </m:d>
                  </m:oMath>
                </a14:m>
                <a:r>
                  <a:rPr sz="2800" dirty="0"/>
                  <a:t> for a test point in each interval.</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333"/>
                </a:stretch>
              </a:blipFill>
            </p:spPr>
            <p:txBody>
              <a:bodyPr/>
              <a:lstStyle/>
              <a:p>
                <a:r>
                  <a:rPr lang="en-US">
                    <a:noFill/>
                  </a:rPr>
                  <a:t> </a:t>
                </a:r>
              </a:p>
            </p:txBody>
          </p:sp>
        </mc:Fallback>
      </mc:AlternateContent>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Solving Rational Inequalities (cont.)</a:t>
            </a:r>
          </a:p>
        </p:txBody>
      </p:sp>
      <mc:AlternateContent xmlns:mc="http://schemas.openxmlformats.org/markup-compatibility/2006" xmlns:a14="http://schemas.microsoft.com/office/drawing/2010/main">
        <mc:Choice Requires="a14">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3629293670"/>
                  </p:ext>
                </p:extLst>
              </p:nvPr>
            </p:nvGraphicFramePr>
            <p:xfrm>
              <a:off x="457200" y="1105523"/>
              <a:ext cx="8229600" cy="4352481"/>
            </p:xfrm>
            <a:graphic>
              <a:graphicData uri="http://schemas.openxmlformats.org/drawingml/2006/table">
                <a:tbl>
                  <a:tblPr firstRow="1" bandRow="1">
                    <a:tableStyleId>{2D5ABB26-0587-4C30-8999-92F81FD0307C}</a:tableStyleId>
                  </a:tblPr>
                  <a:tblGrid>
                    <a:gridCol w="12192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3505200">
                      <a:extLst>
                        <a:ext uri="{9D8B030D-6E8A-4147-A177-3AD203B41FA5}">
                          <a16:colId xmlns:a16="http://schemas.microsoft.com/office/drawing/2014/main" val="20002"/>
                        </a:ext>
                      </a:extLst>
                    </a:gridCol>
                    <a:gridCol w="2286000">
                      <a:extLst>
                        <a:ext uri="{9D8B030D-6E8A-4147-A177-3AD203B41FA5}">
                          <a16:colId xmlns:a16="http://schemas.microsoft.com/office/drawing/2014/main" val="20003"/>
                        </a:ext>
                      </a:extLst>
                    </a:gridCol>
                  </a:tblGrid>
                  <a:tr h="370840">
                    <a:tc>
                      <a:txBody>
                        <a:bodyPr/>
                        <a:lstStyle/>
                        <a:p>
                          <a:pPr algn="ctr">
                            <a:defRPr sz="1600" b="1"/>
                          </a:pPr>
                          <a:r>
                            <a:rPr sz="2000" dirty="0"/>
                            <a:t>Interval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600" b="1"/>
                          </a:pPr>
                          <a:r>
                            <a:rPr sz="2000"/>
                            <a:t>Test Point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600" b="1"/>
                          </a:pPr>
                          <a:r>
                            <a:rPr sz="2000"/>
                            <a:t>Evaluate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600" b="1"/>
                          </a:pPr>
                          <a:r>
                            <a:rPr sz="2000"/>
                            <a:t>Result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ctr">
                            <a:defRPr sz="1600"/>
                          </a:pPr>
                          <a14:m>
                            <m:oMathPara xmlns:m="http://schemas.openxmlformats.org/officeDocument/2006/math">
                              <m:oMathParaPr>
                                <m:jc m:val="centerGroup"/>
                              </m:oMathParaPr>
                              <m:oMath xmlns:m="http://schemas.openxmlformats.org/officeDocument/2006/math">
                                <m:r>
                                  <a:rPr sz="2000">
                                    <a:latin typeface="Cambria Math"/>
                                  </a:rPr>
                                  <m:t>(−∞,−5)</m:t>
                                </m:r>
                              </m:oMath>
                            </m:oMathPara>
                          </a14:m>
                          <a:endParaRPr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600"/>
                          </a:pPr>
                          <a14:m>
                            <m:oMathPara xmlns:m="http://schemas.openxmlformats.org/officeDocument/2006/math">
                              <m:oMathParaPr>
                                <m:jc m:val="centerGroup"/>
                              </m:oMathParaPr>
                              <m:oMath xmlns:m="http://schemas.openxmlformats.org/officeDocument/2006/math">
                                <m:r>
                                  <a:rPr sz="2000">
                                    <a:latin typeface="Cambria Math"/>
                                  </a:rPr>
                                  <m:t>𝑥</m:t>
                                </m:r>
                                <m:r>
                                  <a:rPr sz="2000">
                                    <a:latin typeface="Cambria Math"/>
                                  </a:rPr>
                                  <m:t>=−6</m:t>
                                </m:r>
                              </m:oMath>
                            </m:oMathPara>
                          </a14:m>
                          <a:endParaRPr sz="2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func>
                                  <m:funcPr>
                                    <m:ctrlPr>
                                      <a:rPr lang="ar-AE" sz="2000" i="1" smtClean="0">
                                        <a:latin typeface="Cambria Math" panose="02040503050406030204" pitchFamily="18" charset="0"/>
                                      </a:rPr>
                                    </m:ctrlPr>
                                  </m:funcPr>
                                  <m:fName>
                                    <m:r>
                                      <a:rPr lang="ar-AE" sz="2000">
                                        <a:latin typeface="Cambria Math" panose="02040503050406030204" pitchFamily="18" charset="0"/>
                                      </a:rPr>
                                      <m:t>𝑓</m:t>
                                    </m:r>
                                  </m:fName>
                                  <m:e>
                                    <m:d>
                                      <m:dPr>
                                        <m:ctrlPr>
                                          <a:rPr lang="ar-AE" sz="2000" i="1">
                                            <a:latin typeface="Cambria Math" panose="02040503050406030204" pitchFamily="18" charset="0"/>
                                          </a:rPr>
                                        </m:ctrlPr>
                                      </m:dPr>
                                      <m:e>
                                        <m:r>
                                          <a:rPr lang="ar-AE" sz="2000">
                                            <a:latin typeface="Cambria Math" panose="02040503050406030204" pitchFamily="18" charset="0"/>
                                          </a:rPr>
                                          <m:t>−</m:t>
                                        </m:r>
                                        <m:r>
                                          <a:rPr lang="ar-AE" sz="2000">
                                            <a:latin typeface="Cambria Math" panose="02040503050406030204" pitchFamily="18" charset="0"/>
                                          </a:rPr>
                                          <m:t>6</m:t>
                                        </m:r>
                                      </m:e>
                                    </m:d>
                                  </m:e>
                                </m:func>
                                <m:r>
                                  <a:rPr lang="ar-AE" sz="2000">
                                    <a:latin typeface="Cambria Math" panose="02040503050406030204" pitchFamily="18" charset="0"/>
                                  </a:rPr>
                                  <m:t>=</m:t>
                                </m:r>
                                <m:f>
                                  <m:fPr>
                                    <m:ctrlPr>
                                      <a:rPr lang="ar-AE" sz="2000" i="1">
                                        <a:latin typeface="Cambria Math" panose="02040503050406030204" pitchFamily="18" charset="0"/>
                                      </a:rPr>
                                    </m:ctrlPr>
                                  </m:fPr>
                                  <m:num>
                                    <m:sSup>
                                      <m:sSupPr>
                                        <m:ctrlPr>
                                          <a:rPr lang="ar-AE" sz="2000" i="1">
                                            <a:latin typeface="Cambria Math" panose="02040503050406030204" pitchFamily="18" charset="0"/>
                                          </a:rPr>
                                        </m:ctrlPr>
                                      </m:sSupPr>
                                      <m:e>
                                        <m:d>
                                          <m:dPr>
                                            <m:ctrlPr>
                                              <a:rPr lang="ar-AE" sz="2000" i="1">
                                                <a:latin typeface="Cambria Math" panose="02040503050406030204" pitchFamily="18" charset="0"/>
                                              </a:rPr>
                                            </m:ctrlPr>
                                          </m:dPr>
                                          <m:e>
                                            <m:r>
                                              <a:rPr lang="ar-AE" sz="2000">
                                                <a:latin typeface="Cambria Math" panose="02040503050406030204" pitchFamily="18" charset="0"/>
                                              </a:rPr>
                                              <m:t>−</m:t>
                                            </m:r>
                                            <m:r>
                                              <a:rPr lang="ar-AE" sz="2000">
                                                <a:latin typeface="Cambria Math" panose="02040503050406030204" pitchFamily="18" charset="0"/>
                                              </a:rPr>
                                              <m:t>6</m:t>
                                            </m:r>
                                          </m:e>
                                        </m:d>
                                      </m:e>
                                      <m:sup>
                                        <m:r>
                                          <a:rPr lang="ar-AE" sz="2000">
                                            <a:latin typeface="Cambria Math" panose="02040503050406030204" pitchFamily="18" charset="0"/>
                                          </a:rPr>
                                          <m:t>2</m:t>
                                        </m:r>
                                      </m:sup>
                                    </m:sSup>
                                    <m:r>
                                      <a:rPr lang="ar-AE" sz="2000">
                                        <a:latin typeface="Cambria Math" panose="02040503050406030204" pitchFamily="18" charset="0"/>
                                      </a:rPr>
                                      <m:t>+</m:t>
                                    </m:r>
                                    <m:r>
                                      <a:rPr lang="ar-AE" sz="2000">
                                        <a:latin typeface="Cambria Math" panose="02040503050406030204" pitchFamily="18" charset="0"/>
                                      </a:rPr>
                                      <m:t>1</m:t>
                                    </m:r>
                                  </m:num>
                                  <m:den>
                                    <m:sSup>
                                      <m:sSupPr>
                                        <m:ctrlPr>
                                          <a:rPr lang="ar-AE" sz="2000" i="1">
                                            <a:latin typeface="Cambria Math" panose="02040503050406030204" pitchFamily="18" charset="0"/>
                                          </a:rPr>
                                        </m:ctrlPr>
                                      </m:sSupPr>
                                      <m:e>
                                        <m:d>
                                          <m:dPr>
                                            <m:ctrlPr>
                                              <a:rPr lang="ar-AE" sz="2000" i="1">
                                                <a:latin typeface="Cambria Math" panose="02040503050406030204" pitchFamily="18" charset="0"/>
                                              </a:rPr>
                                            </m:ctrlPr>
                                          </m:dPr>
                                          <m:e>
                                            <m:r>
                                              <a:rPr lang="ar-AE" sz="2000">
                                                <a:latin typeface="Cambria Math" panose="02040503050406030204" pitchFamily="18" charset="0"/>
                                              </a:rPr>
                                              <m:t>−</m:t>
                                            </m:r>
                                            <m:r>
                                              <a:rPr lang="ar-AE" sz="2000">
                                                <a:latin typeface="Cambria Math" panose="02040503050406030204" pitchFamily="18" charset="0"/>
                                              </a:rPr>
                                              <m:t>6</m:t>
                                            </m:r>
                                          </m:e>
                                        </m:d>
                                      </m:e>
                                      <m:sup>
                                        <m:r>
                                          <a:rPr lang="ar-AE" sz="2000">
                                            <a:latin typeface="Cambria Math" panose="02040503050406030204" pitchFamily="18" charset="0"/>
                                          </a:rPr>
                                          <m:t>2</m:t>
                                        </m:r>
                                      </m:sup>
                                    </m:sSup>
                                    <m:r>
                                      <a:rPr lang="ar-AE" sz="2000">
                                        <a:latin typeface="Cambria Math" panose="02040503050406030204" pitchFamily="18" charset="0"/>
                                      </a:rPr>
                                      <m:t>+</m:t>
                                    </m:r>
                                    <m:r>
                                      <a:rPr lang="ar-AE" sz="2000">
                                        <a:latin typeface="Cambria Math" panose="02040503050406030204" pitchFamily="18" charset="0"/>
                                      </a:rPr>
                                      <m:t>2</m:t>
                                    </m:r>
                                    <m:d>
                                      <m:dPr>
                                        <m:ctrlPr>
                                          <a:rPr lang="ar-AE" sz="2000" i="1">
                                            <a:latin typeface="Cambria Math" panose="02040503050406030204" pitchFamily="18" charset="0"/>
                                          </a:rPr>
                                        </m:ctrlPr>
                                      </m:dPr>
                                      <m:e>
                                        <m:r>
                                          <a:rPr lang="ar-AE" sz="2000">
                                            <a:latin typeface="Cambria Math" panose="02040503050406030204" pitchFamily="18" charset="0"/>
                                          </a:rPr>
                                          <m:t>−</m:t>
                                        </m:r>
                                        <m:r>
                                          <a:rPr lang="ar-AE" sz="2000">
                                            <a:latin typeface="Cambria Math" panose="02040503050406030204" pitchFamily="18" charset="0"/>
                                          </a:rPr>
                                          <m:t>6</m:t>
                                        </m:r>
                                      </m:e>
                                    </m:d>
                                    <m:r>
                                      <a:rPr lang="ar-AE" sz="2000">
                                        <a:latin typeface="Cambria Math" panose="02040503050406030204" pitchFamily="18" charset="0"/>
                                      </a:rPr>
                                      <m:t>−</m:t>
                                    </m:r>
                                    <m:r>
                                      <a:rPr lang="ar-AE" sz="2000">
                                        <a:latin typeface="Cambria Math" panose="02040503050406030204" pitchFamily="18" charset="0"/>
                                      </a:rPr>
                                      <m:t>15</m:t>
                                    </m:r>
                                  </m:den>
                                </m:f>
                              </m:oMath>
                              <m:oMath xmlns:m="http://schemas.openxmlformats.org/officeDocument/2006/math">
                                <m:phant>
                                  <m:phantPr>
                                    <m:show m:val="off"/>
                                    <m:ctrlPr>
                                      <a:rPr lang="ar-AE" sz="2000" i="1">
                                        <a:latin typeface="Cambria Math" panose="02040503050406030204" pitchFamily="18" charset="0"/>
                                      </a:rPr>
                                    </m:ctrlPr>
                                  </m:phantPr>
                                  <m:e>
                                    <m:r>
                                      <a:rPr lang="ar-AE" sz="2000">
                                        <a:latin typeface="Cambria Math" panose="02040503050406030204" pitchFamily="18" charset="0"/>
                                      </a:rPr>
                                      <m:t>𝑓</m:t>
                                    </m:r>
                                    <m:r>
                                      <a:rPr lang="ar-AE" sz="2000">
                                        <a:latin typeface="Cambria Math" panose="02040503050406030204" pitchFamily="18" charset="0"/>
                                      </a:rPr>
                                      <m:t>⁡</m:t>
                                    </m:r>
                                    <m:d>
                                      <m:dPr>
                                        <m:ctrlPr>
                                          <a:rPr lang="ar-AE" sz="2000" i="1">
                                            <a:latin typeface="Cambria Math" panose="02040503050406030204" pitchFamily="18" charset="0"/>
                                          </a:rPr>
                                        </m:ctrlPr>
                                      </m:dPr>
                                      <m:e>
                                        <m:r>
                                          <a:rPr lang="ar-AE" sz="2000">
                                            <a:latin typeface="Cambria Math" panose="02040503050406030204" pitchFamily="18" charset="0"/>
                                          </a:rPr>
                                          <m:t>−</m:t>
                                        </m:r>
                                        <m:r>
                                          <a:rPr lang="ar-AE" sz="2000">
                                            <a:latin typeface="Cambria Math" panose="02040503050406030204" pitchFamily="18" charset="0"/>
                                          </a:rPr>
                                          <m:t>6</m:t>
                                        </m:r>
                                      </m:e>
                                    </m:d>
                                  </m:e>
                                </m:phant>
                                <m:r>
                                  <a:rPr lang="ar-AE" sz="2000">
                                    <a:latin typeface="Cambria Math" panose="02040503050406030204" pitchFamily="18" charset="0"/>
                                  </a:rPr>
                                  <m:t>=</m:t>
                                </m:r>
                                <m:f>
                                  <m:fPr>
                                    <m:ctrlPr>
                                      <a:rPr lang="ar-AE" sz="2000" i="1">
                                        <a:latin typeface="Cambria Math" panose="02040503050406030204" pitchFamily="18" charset="0"/>
                                      </a:rPr>
                                    </m:ctrlPr>
                                  </m:fPr>
                                  <m:num>
                                    <m:r>
                                      <a:rPr lang="ar-AE" sz="2000">
                                        <a:latin typeface="Cambria Math" panose="02040503050406030204" pitchFamily="18" charset="0"/>
                                      </a:rPr>
                                      <m:t>37</m:t>
                                    </m:r>
                                  </m:num>
                                  <m:den>
                                    <m:r>
                                      <a:rPr lang="ar-AE" sz="2000">
                                        <a:latin typeface="Cambria Math" panose="02040503050406030204" pitchFamily="18" charset="0"/>
                                      </a:rPr>
                                      <m:t>9</m:t>
                                    </m:r>
                                  </m:den>
                                </m:f>
                              </m:oMath>
                            </m:oMathPara>
                          </a14:m>
                          <a:endParaRPr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600"/>
                          </a:pPr>
                          <a:r>
                            <a:rPr sz="2000" dirty="0"/>
                            <a:t> </a:t>
                          </a:r>
                          <a14:m>
                            <m:oMath xmlns:m="http://schemas.openxmlformats.org/officeDocument/2006/math">
                              <m:func>
                                <m:funcPr>
                                  <m:ctrlPr>
                                    <a:rPr sz="2000" i="1">
                                      <a:latin typeface="Cambria Math" panose="02040503050406030204" pitchFamily="18" charset="0"/>
                                    </a:rPr>
                                  </m:ctrlPr>
                                </m:funcPr>
                                <m:fName>
                                  <m:r>
                                    <a:rPr sz="2000">
                                      <a:latin typeface="Cambria Math"/>
                                    </a:rPr>
                                    <m:t>𝑓</m:t>
                                  </m:r>
                                </m:fName>
                                <m:e>
                                  <m:d>
                                    <m:dPr>
                                      <m:ctrlPr>
                                        <a:rPr sz="2000" i="1">
                                          <a:latin typeface="Cambria Math" panose="02040503050406030204" pitchFamily="18" charset="0"/>
                                        </a:rPr>
                                      </m:ctrlPr>
                                    </m:dPr>
                                    <m:e>
                                      <m:r>
                                        <a:rPr sz="2000">
                                          <a:latin typeface="Cambria Math"/>
                                        </a:rPr>
                                        <m:t>𝑥</m:t>
                                      </m:r>
                                    </m:e>
                                  </m:d>
                                </m:e>
                              </m:func>
                              <m:r>
                                <a:rPr sz="2000">
                                  <a:latin typeface="Cambria Math"/>
                                </a:rPr>
                                <m:t>&gt;</m:t>
                              </m:r>
                              <m:r>
                                <a:rPr sz="2000">
                                  <a:latin typeface="Cambria Math"/>
                                </a:rPr>
                                <m:t>0</m:t>
                              </m:r>
                            </m:oMath>
                          </a14:m>
                          <a:r>
                            <a:rPr sz="2000" dirty="0"/>
                            <a:t> on </a:t>
                          </a:r>
                          <a14:m>
                            <m:oMath xmlns:m="http://schemas.openxmlformats.org/officeDocument/2006/math">
                              <m:r>
                                <a:rPr sz="2000">
                                  <a:latin typeface="Cambria Math"/>
                                </a:rPr>
                                <m:t>(−</m:t>
                              </m:r>
                              <m:r>
                                <a:rPr sz="2000">
                                  <a:latin typeface="Cambria Math"/>
                                </a:rPr>
                                <m:t>∞</m:t>
                              </m:r>
                              <m:r>
                                <a:rPr sz="2000">
                                  <a:latin typeface="Cambria Math"/>
                                </a:rPr>
                                <m:t>,−</m:t>
                              </m:r>
                              <m:r>
                                <a:rPr sz="2000">
                                  <a:latin typeface="Cambria Math"/>
                                </a:rPr>
                                <m:t>5</m:t>
                              </m:r>
                              <m:r>
                                <a:rPr sz="2000">
                                  <a:latin typeface="Cambria Math"/>
                                </a:rPr>
                                <m:t>)</m:t>
                              </m:r>
                            </m:oMath>
                          </a14:m>
                          <a:endParaRPr lang="en-US" sz="2000" dirty="0"/>
                        </a:p>
                        <a:p>
                          <a:pPr algn="ctr">
                            <a:defRPr sz="1600"/>
                          </a:pPr>
                          <a:endParaRPr lang="en-US" sz="2000" dirty="0"/>
                        </a:p>
                        <a:p>
                          <a:pPr algn="ctr">
                            <a:defRPr sz="1600"/>
                          </a:pPr>
                          <a:r>
                            <a:rPr sz="2000" dirty="0"/>
                            <a:t> </a:t>
                          </a:r>
                          <a:r>
                            <a:rPr sz="2000" b="0" dirty="0"/>
                            <a:t>Positive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gn="ctr">
                            <a:defRPr sz="1600"/>
                          </a:pPr>
                          <a14:m>
                            <m:oMathPara xmlns:m="http://schemas.openxmlformats.org/officeDocument/2006/math">
                              <m:oMathParaPr>
                                <m:jc m:val="centerGroup"/>
                              </m:oMathParaPr>
                              <m:oMath xmlns:m="http://schemas.openxmlformats.org/officeDocument/2006/math">
                                <m:r>
                                  <a:rPr sz="2000">
                                    <a:latin typeface="Cambria Math"/>
                                  </a:rPr>
                                  <m:t>(−</m:t>
                                </m:r>
                                <m:r>
                                  <a:rPr sz="2000">
                                    <a:latin typeface="Cambria Math"/>
                                  </a:rPr>
                                  <m:t>5</m:t>
                                </m:r>
                                <m:r>
                                  <a:rPr sz="2000">
                                    <a:latin typeface="Cambria Math"/>
                                  </a:rPr>
                                  <m:t>,</m:t>
                                </m:r>
                                <m:r>
                                  <a:rPr sz="2000">
                                    <a:latin typeface="Cambria Math"/>
                                  </a:rPr>
                                  <m:t>3</m:t>
                                </m:r>
                                <m:r>
                                  <a:rPr sz="2000">
                                    <a:latin typeface="Cambria Math"/>
                                  </a:rPr>
                                  <m:t>)</m:t>
                                </m:r>
                              </m:oMath>
                            </m:oMathPara>
                          </a14:m>
                          <a:endParaRPr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600"/>
                          </a:pPr>
                          <a14:m>
                            <m:oMathPara xmlns:m="http://schemas.openxmlformats.org/officeDocument/2006/math">
                              <m:oMathParaPr>
                                <m:jc m:val="centerGroup"/>
                              </m:oMathParaPr>
                              <m:oMath xmlns:m="http://schemas.openxmlformats.org/officeDocument/2006/math">
                                <m:r>
                                  <a:rPr sz="2000">
                                    <a:latin typeface="Cambria Math"/>
                                  </a:rPr>
                                  <m:t>𝑥</m:t>
                                </m:r>
                                <m:r>
                                  <a:rPr sz="2000">
                                    <a:latin typeface="Cambria Math"/>
                                  </a:rPr>
                                  <m:t>=</m:t>
                                </m:r>
                                <m:r>
                                  <a:rPr sz="2000">
                                    <a:latin typeface="Cambria Math"/>
                                  </a:rPr>
                                  <m:t>0</m:t>
                                </m:r>
                              </m:oMath>
                            </m:oMathPara>
                          </a14:m>
                          <a:endParaRPr sz="2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func>
                                  <m:funcPr>
                                    <m:ctrlPr>
                                      <a:rPr lang="ar-AE" sz="2000" i="1" smtClean="0">
                                        <a:latin typeface="Cambria Math" panose="02040503050406030204" pitchFamily="18" charset="0"/>
                                      </a:rPr>
                                    </m:ctrlPr>
                                  </m:funcPr>
                                  <m:fName>
                                    <m:r>
                                      <a:rPr lang="ar-AE" sz="2000">
                                        <a:latin typeface="Cambria Math" panose="02040503050406030204" pitchFamily="18" charset="0"/>
                                      </a:rPr>
                                      <m:t>𝑓</m:t>
                                    </m:r>
                                  </m:fName>
                                  <m:e>
                                    <m:d>
                                      <m:dPr>
                                        <m:ctrlPr>
                                          <a:rPr lang="ar-AE" sz="2000" i="1">
                                            <a:latin typeface="Cambria Math" panose="02040503050406030204" pitchFamily="18" charset="0"/>
                                          </a:rPr>
                                        </m:ctrlPr>
                                      </m:dPr>
                                      <m:e>
                                        <m:r>
                                          <a:rPr lang="ar-AE" sz="2000">
                                            <a:latin typeface="Cambria Math" panose="02040503050406030204" pitchFamily="18" charset="0"/>
                                          </a:rPr>
                                          <m:t>0</m:t>
                                        </m:r>
                                      </m:e>
                                    </m:d>
                                  </m:e>
                                </m:func>
                                <m:r>
                                  <a:rPr lang="ar-AE" sz="2000">
                                    <a:latin typeface="Cambria Math" panose="02040503050406030204" pitchFamily="18" charset="0"/>
                                  </a:rPr>
                                  <m:t>=</m:t>
                                </m:r>
                                <m:f>
                                  <m:fPr>
                                    <m:ctrlPr>
                                      <a:rPr lang="ar-AE" sz="2000" i="1">
                                        <a:latin typeface="Cambria Math" panose="02040503050406030204" pitchFamily="18" charset="0"/>
                                      </a:rPr>
                                    </m:ctrlPr>
                                  </m:fPr>
                                  <m:num>
                                    <m:sSup>
                                      <m:sSupPr>
                                        <m:ctrlPr>
                                          <a:rPr lang="ar-AE" sz="2000" i="1">
                                            <a:latin typeface="Cambria Math" panose="02040503050406030204" pitchFamily="18" charset="0"/>
                                          </a:rPr>
                                        </m:ctrlPr>
                                      </m:sSupPr>
                                      <m:e>
                                        <m:d>
                                          <m:dPr>
                                            <m:ctrlPr>
                                              <a:rPr lang="ar-AE" sz="2000" i="1">
                                                <a:latin typeface="Cambria Math" panose="02040503050406030204" pitchFamily="18" charset="0"/>
                                              </a:rPr>
                                            </m:ctrlPr>
                                          </m:dPr>
                                          <m:e>
                                            <m:r>
                                              <a:rPr lang="ar-AE" sz="2000">
                                                <a:latin typeface="Cambria Math" panose="02040503050406030204" pitchFamily="18" charset="0"/>
                                              </a:rPr>
                                              <m:t>0</m:t>
                                            </m:r>
                                          </m:e>
                                        </m:d>
                                      </m:e>
                                      <m:sup>
                                        <m:r>
                                          <a:rPr lang="ar-AE" sz="2000">
                                            <a:latin typeface="Cambria Math" panose="02040503050406030204" pitchFamily="18" charset="0"/>
                                          </a:rPr>
                                          <m:t>2</m:t>
                                        </m:r>
                                      </m:sup>
                                    </m:sSup>
                                    <m:r>
                                      <a:rPr lang="ar-AE" sz="2000">
                                        <a:latin typeface="Cambria Math" panose="02040503050406030204" pitchFamily="18" charset="0"/>
                                      </a:rPr>
                                      <m:t>+</m:t>
                                    </m:r>
                                    <m:r>
                                      <a:rPr lang="ar-AE" sz="2000">
                                        <a:latin typeface="Cambria Math" panose="02040503050406030204" pitchFamily="18" charset="0"/>
                                      </a:rPr>
                                      <m:t>1</m:t>
                                    </m:r>
                                  </m:num>
                                  <m:den>
                                    <m:sSup>
                                      <m:sSupPr>
                                        <m:ctrlPr>
                                          <a:rPr lang="ar-AE" sz="2000" i="1">
                                            <a:latin typeface="Cambria Math" panose="02040503050406030204" pitchFamily="18" charset="0"/>
                                          </a:rPr>
                                        </m:ctrlPr>
                                      </m:sSupPr>
                                      <m:e>
                                        <m:d>
                                          <m:dPr>
                                            <m:ctrlPr>
                                              <a:rPr lang="ar-AE" sz="2000" i="1">
                                                <a:latin typeface="Cambria Math" panose="02040503050406030204" pitchFamily="18" charset="0"/>
                                              </a:rPr>
                                            </m:ctrlPr>
                                          </m:dPr>
                                          <m:e>
                                            <m:r>
                                              <a:rPr lang="ar-AE" sz="2000">
                                                <a:latin typeface="Cambria Math" panose="02040503050406030204" pitchFamily="18" charset="0"/>
                                              </a:rPr>
                                              <m:t>0</m:t>
                                            </m:r>
                                          </m:e>
                                        </m:d>
                                      </m:e>
                                      <m:sup>
                                        <m:r>
                                          <a:rPr lang="ar-AE" sz="2000">
                                            <a:latin typeface="Cambria Math" panose="02040503050406030204" pitchFamily="18" charset="0"/>
                                          </a:rPr>
                                          <m:t>2</m:t>
                                        </m:r>
                                      </m:sup>
                                    </m:sSup>
                                    <m:r>
                                      <a:rPr lang="ar-AE" sz="2000">
                                        <a:latin typeface="Cambria Math" panose="02040503050406030204" pitchFamily="18" charset="0"/>
                                      </a:rPr>
                                      <m:t>+</m:t>
                                    </m:r>
                                    <m:r>
                                      <a:rPr lang="ar-AE" sz="2000">
                                        <a:latin typeface="Cambria Math" panose="02040503050406030204" pitchFamily="18" charset="0"/>
                                      </a:rPr>
                                      <m:t>2</m:t>
                                    </m:r>
                                    <m:d>
                                      <m:dPr>
                                        <m:ctrlPr>
                                          <a:rPr lang="ar-AE" sz="2000" i="1">
                                            <a:latin typeface="Cambria Math" panose="02040503050406030204" pitchFamily="18" charset="0"/>
                                          </a:rPr>
                                        </m:ctrlPr>
                                      </m:dPr>
                                      <m:e>
                                        <m:r>
                                          <a:rPr lang="ar-AE" sz="2000">
                                            <a:latin typeface="Cambria Math" panose="02040503050406030204" pitchFamily="18" charset="0"/>
                                          </a:rPr>
                                          <m:t>0</m:t>
                                        </m:r>
                                      </m:e>
                                    </m:d>
                                    <m:r>
                                      <a:rPr lang="ar-AE" sz="2000">
                                        <a:latin typeface="Cambria Math" panose="02040503050406030204" pitchFamily="18" charset="0"/>
                                      </a:rPr>
                                      <m:t>−</m:t>
                                    </m:r>
                                    <m:r>
                                      <a:rPr lang="ar-AE" sz="2000">
                                        <a:latin typeface="Cambria Math" panose="02040503050406030204" pitchFamily="18" charset="0"/>
                                      </a:rPr>
                                      <m:t>15</m:t>
                                    </m:r>
                                  </m:den>
                                </m:f>
                              </m:oMath>
                              <m:oMath xmlns:m="http://schemas.openxmlformats.org/officeDocument/2006/math">
                                <m:phant>
                                  <m:phantPr>
                                    <m:show m:val="off"/>
                                    <m:ctrlPr>
                                      <a:rPr lang="ar-AE" sz="2000" i="1">
                                        <a:latin typeface="Cambria Math" panose="02040503050406030204" pitchFamily="18" charset="0"/>
                                      </a:rPr>
                                    </m:ctrlPr>
                                  </m:phantPr>
                                  <m:e>
                                    <m:r>
                                      <a:rPr lang="ar-AE" sz="2000">
                                        <a:latin typeface="Cambria Math" panose="02040503050406030204" pitchFamily="18" charset="0"/>
                                      </a:rPr>
                                      <m:t>𝑓</m:t>
                                    </m:r>
                                    <m:r>
                                      <a:rPr lang="ar-AE" sz="2000">
                                        <a:latin typeface="Cambria Math" panose="02040503050406030204" pitchFamily="18" charset="0"/>
                                      </a:rPr>
                                      <m:t>⁡</m:t>
                                    </m:r>
                                    <m:d>
                                      <m:dPr>
                                        <m:ctrlPr>
                                          <a:rPr lang="ar-AE" sz="2000" i="1">
                                            <a:latin typeface="Cambria Math" panose="02040503050406030204" pitchFamily="18" charset="0"/>
                                          </a:rPr>
                                        </m:ctrlPr>
                                      </m:dPr>
                                      <m:e>
                                        <m:r>
                                          <a:rPr lang="ar-AE" sz="2000">
                                            <a:latin typeface="Cambria Math" panose="02040503050406030204" pitchFamily="18" charset="0"/>
                                          </a:rPr>
                                          <m:t>0</m:t>
                                        </m:r>
                                      </m:e>
                                    </m:d>
                                  </m:e>
                                </m:phant>
                                <m:r>
                                  <a:rPr lang="ar-AE" sz="2000">
                                    <a:latin typeface="Cambria Math" panose="02040503050406030204" pitchFamily="18" charset="0"/>
                                  </a:rPr>
                                  <m:t>=−</m:t>
                                </m:r>
                                <m:f>
                                  <m:fPr>
                                    <m:ctrlPr>
                                      <a:rPr lang="ar-AE" sz="2000" i="1">
                                        <a:latin typeface="Cambria Math" panose="02040503050406030204" pitchFamily="18" charset="0"/>
                                      </a:rPr>
                                    </m:ctrlPr>
                                  </m:fPr>
                                  <m:num>
                                    <m:r>
                                      <a:rPr lang="ar-AE" sz="2000">
                                        <a:latin typeface="Cambria Math" panose="02040503050406030204" pitchFamily="18" charset="0"/>
                                      </a:rPr>
                                      <m:t>1</m:t>
                                    </m:r>
                                  </m:num>
                                  <m:den>
                                    <m:r>
                                      <a:rPr lang="ar-AE" sz="2000">
                                        <a:latin typeface="Cambria Math" panose="02040503050406030204" pitchFamily="18" charset="0"/>
                                      </a:rPr>
                                      <m:t>15</m:t>
                                    </m:r>
                                  </m:den>
                                </m:f>
                              </m:oMath>
                            </m:oMathPara>
                          </a14:m>
                          <a:endParaRPr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600"/>
                          </a:pPr>
                          <a:r>
                            <a:rPr sz="2000" dirty="0"/>
                            <a:t> </a:t>
                          </a:r>
                          <a14:m>
                            <m:oMath xmlns:m="http://schemas.openxmlformats.org/officeDocument/2006/math">
                              <m:r>
                                <a:rPr sz="2000">
                                  <a:latin typeface="Cambria Math"/>
                                </a:rPr>
                                <m:t>𝑓</m:t>
                              </m:r>
                              <m:r>
                                <a:rPr sz="2000">
                                  <a:latin typeface="Cambria Math"/>
                                </a:rPr>
                                <m:t>⁡</m:t>
                              </m:r>
                              <m:d>
                                <m:dPr>
                                  <m:ctrlPr>
                                    <a:rPr sz="2000" i="1">
                                      <a:latin typeface="Cambria Math" panose="02040503050406030204" pitchFamily="18" charset="0"/>
                                    </a:rPr>
                                  </m:ctrlPr>
                                </m:dPr>
                                <m:e>
                                  <m:r>
                                    <a:rPr sz="2000">
                                      <a:latin typeface="Cambria Math"/>
                                    </a:rPr>
                                    <m:t>𝑥</m:t>
                                  </m:r>
                                </m:e>
                              </m:d>
                              <m:r>
                                <a:rPr sz="2000">
                                  <a:latin typeface="Cambria Math"/>
                                </a:rPr>
                                <m:t>&lt;</m:t>
                              </m:r>
                              <m:r>
                                <a:rPr sz="2000">
                                  <a:latin typeface="Cambria Math"/>
                                </a:rPr>
                                <m:t>0</m:t>
                              </m:r>
                            </m:oMath>
                          </a14:m>
                          <a:r>
                            <a:rPr sz="2000" dirty="0"/>
                            <a:t> on </a:t>
                          </a:r>
                          <a14:m>
                            <m:oMath xmlns:m="http://schemas.openxmlformats.org/officeDocument/2006/math">
                              <m:r>
                                <a:rPr sz="2000">
                                  <a:latin typeface="Cambria Math"/>
                                </a:rPr>
                                <m:t>(−</m:t>
                              </m:r>
                              <m:r>
                                <a:rPr sz="2000">
                                  <a:latin typeface="Cambria Math"/>
                                </a:rPr>
                                <m:t>5</m:t>
                              </m:r>
                              <m:r>
                                <a:rPr sz="2000">
                                  <a:latin typeface="Cambria Math"/>
                                </a:rPr>
                                <m:t>,</m:t>
                              </m:r>
                              <m:r>
                                <a:rPr sz="2000">
                                  <a:latin typeface="Cambria Math"/>
                                </a:rPr>
                                <m:t>3</m:t>
                              </m:r>
                              <m:r>
                                <a:rPr sz="2000">
                                  <a:latin typeface="Cambria Math"/>
                                </a:rPr>
                                <m:t>)</m:t>
                              </m:r>
                            </m:oMath>
                          </a14:m>
                          <a:endParaRPr lang="en-US" sz="2000" dirty="0"/>
                        </a:p>
                        <a:p>
                          <a:pPr algn="ctr">
                            <a:defRPr sz="1600"/>
                          </a:pPr>
                          <a:endParaRPr lang="en-US" sz="2000" dirty="0"/>
                        </a:p>
                        <a:p>
                          <a:pPr algn="ctr">
                            <a:defRPr sz="1600"/>
                          </a:pPr>
                          <a:r>
                            <a:rPr sz="2000" b="0" dirty="0"/>
                            <a:t>Negative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algn="ctr">
                            <a:defRPr sz="1600"/>
                          </a:pPr>
                          <a14:m>
                            <m:oMathPara xmlns:m="http://schemas.openxmlformats.org/officeDocument/2006/math">
                              <m:oMathParaPr>
                                <m:jc m:val="centerGroup"/>
                              </m:oMathParaPr>
                              <m:oMath xmlns:m="http://schemas.openxmlformats.org/officeDocument/2006/math">
                                <m:r>
                                  <a:rPr sz="2000">
                                    <a:latin typeface="Cambria Math"/>
                                  </a:rPr>
                                  <m:t>(</m:t>
                                </m:r>
                                <m:r>
                                  <a:rPr sz="2000">
                                    <a:latin typeface="Cambria Math"/>
                                  </a:rPr>
                                  <m:t>3</m:t>
                                </m:r>
                                <m:r>
                                  <a:rPr sz="2000">
                                    <a:latin typeface="Cambria Math"/>
                                  </a:rPr>
                                  <m:t>,</m:t>
                                </m:r>
                                <m:r>
                                  <a:rPr sz="2000">
                                    <a:latin typeface="Cambria Math"/>
                                  </a:rPr>
                                  <m:t>∞</m:t>
                                </m:r>
                                <m:r>
                                  <a:rPr sz="2000">
                                    <a:latin typeface="Cambria Math"/>
                                  </a:rPr>
                                  <m:t>)</m:t>
                                </m:r>
                              </m:oMath>
                            </m:oMathPara>
                          </a14:m>
                          <a:endParaRPr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600"/>
                          </a:pPr>
                          <a14:m>
                            <m:oMathPara xmlns:m="http://schemas.openxmlformats.org/officeDocument/2006/math">
                              <m:oMathParaPr>
                                <m:jc m:val="centerGroup"/>
                              </m:oMathParaPr>
                              <m:oMath xmlns:m="http://schemas.openxmlformats.org/officeDocument/2006/math">
                                <m:r>
                                  <a:rPr sz="2000">
                                    <a:latin typeface="Cambria Math"/>
                                  </a:rPr>
                                  <m:t>𝑥</m:t>
                                </m:r>
                                <m:r>
                                  <a:rPr sz="2000">
                                    <a:latin typeface="Cambria Math"/>
                                  </a:rPr>
                                  <m:t>=</m:t>
                                </m:r>
                                <m:r>
                                  <a:rPr sz="2000">
                                    <a:latin typeface="Cambria Math"/>
                                  </a:rPr>
                                  <m:t>4</m:t>
                                </m:r>
                              </m:oMath>
                            </m:oMathPara>
                          </a14:m>
                          <a:endParaRPr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func>
                                  <m:funcPr>
                                    <m:ctrlPr>
                                      <a:rPr lang="ar-AE" sz="2000" i="1" smtClean="0">
                                        <a:latin typeface="Cambria Math" panose="02040503050406030204" pitchFamily="18" charset="0"/>
                                      </a:rPr>
                                    </m:ctrlPr>
                                  </m:funcPr>
                                  <m:fName>
                                    <m:r>
                                      <a:rPr lang="ar-AE" sz="2000">
                                        <a:latin typeface="Cambria Math" panose="02040503050406030204" pitchFamily="18" charset="0"/>
                                      </a:rPr>
                                      <m:t>𝑓</m:t>
                                    </m:r>
                                  </m:fName>
                                  <m:e>
                                    <m:d>
                                      <m:dPr>
                                        <m:ctrlPr>
                                          <a:rPr lang="ar-AE" sz="2000" i="1">
                                            <a:latin typeface="Cambria Math" panose="02040503050406030204" pitchFamily="18" charset="0"/>
                                          </a:rPr>
                                        </m:ctrlPr>
                                      </m:dPr>
                                      <m:e>
                                        <m:r>
                                          <a:rPr lang="ar-AE" sz="2000">
                                            <a:latin typeface="Cambria Math" panose="02040503050406030204" pitchFamily="18" charset="0"/>
                                          </a:rPr>
                                          <m:t>4</m:t>
                                        </m:r>
                                      </m:e>
                                    </m:d>
                                  </m:e>
                                </m:func>
                                <m:r>
                                  <a:rPr lang="ar-AE" sz="2000">
                                    <a:latin typeface="Cambria Math" panose="02040503050406030204" pitchFamily="18" charset="0"/>
                                  </a:rPr>
                                  <m:t>=</m:t>
                                </m:r>
                                <m:f>
                                  <m:fPr>
                                    <m:ctrlPr>
                                      <a:rPr lang="ar-AE" sz="2000" i="1">
                                        <a:latin typeface="Cambria Math" panose="02040503050406030204" pitchFamily="18" charset="0"/>
                                      </a:rPr>
                                    </m:ctrlPr>
                                  </m:fPr>
                                  <m:num>
                                    <m:sSup>
                                      <m:sSupPr>
                                        <m:ctrlPr>
                                          <a:rPr lang="ar-AE" sz="2000" i="1">
                                            <a:latin typeface="Cambria Math" panose="02040503050406030204" pitchFamily="18" charset="0"/>
                                          </a:rPr>
                                        </m:ctrlPr>
                                      </m:sSupPr>
                                      <m:e>
                                        <m:d>
                                          <m:dPr>
                                            <m:ctrlPr>
                                              <a:rPr lang="ar-AE" sz="2000" i="1">
                                                <a:latin typeface="Cambria Math" panose="02040503050406030204" pitchFamily="18" charset="0"/>
                                              </a:rPr>
                                            </m:ctrlPr>
                                          </m:dPr>
                                          <m:e>
                                            <m:r>
                                              <a:rPr lang="ar-AE" sz="2000">
                                                <a:latin typeface="Cambria Math" panose="02040503050406030204" pitchFamily="18" charset="0"/>
                                              </a:rPr>
                                              <m:t>4</m:t>
                                            </m:r>
                                          </m:e>
                                        </m:d>
                                      </m:e>
                                      <m:sup>
                                        <m:r>
                                          <a:rPr lang="ar-AE" sz="2000">
                                            <a:latin typeface="Cambria Math" panose="02040503050406030204" pitchFamily="18" charset="0"/>
                                          </a:rPr>
                                          <m:t>2</m:t>
                                        </m:r>
                                      </m:sup>
                                    </m:sSup>
                                    <m:r>
                                      <a:rPr lang="ar-AE" sz="2000">
                                        <a:latin typeface="Cambria Math" panose="02040503050406030204" pitchFamily="18" charset="0"/>
                                      </a:rPr>
                                      <m:t>+</m:t>
                                    </m:r>
                                    <m:r>
                                      <a:rPr lang="ar-AE" sz="2000">
                                        <a:latin typeface="Cambria Math" panose="02040503050406030204" pitchFamily="18" charset="0"/>
                                      </a:rPr>
                                      <m:t>1</m:t>
                                    </m:r>
                                  </m:num>
                                  <m:den>
                                    <m:sSup>
                                      <m:sSupPr>
                                        <m:ctrlPr>
                                          <a:rPr lang="ar-AE" sz="2000" i="1">
                                            <a:latin typeface="Cambria Math" panose="02040503050406030204" pitchFamily="18" charset="0"/>
                                          </a:rPr>
                                        </m:ctrlPr>
                                      </m:sSupPr>
                                      <m:e>
                                        <m:d>
                                          <m:dPr>
                                            <m:ctrlPr>
                                              <a:rPr lang="ar-AE" sz="2000" i="1">
                                                <a:latin typeface="Cambria Math" panose="02040503050406030204" pitchFamily="18" charset="0"/>
                                              </a:rPr>
                                            </m:ctrlPr>
                                          </m:dPr>
                                          <m:e>
                                            <m:r>
                                              <a:rPr lang="ar-AE" sz="2000">
                                                <a:latin typeface="Cambria Math" panose="02040503050406030204" pitchFamily="18" charset="0"/>
                                              </a:rPr>
                                              <m:t>4</m:t>
                                            </m:r>
                                          </m:e>
                                        </m:d>
                                      </m:e>
                                      <m:sup>
                                        <m:r>
                                          <a:rPr lang="ar-AE" sz="2000">
                                            <a:latin typeface="Cambria Math" panose="02040503050406030204" pitchFamily="18" charset="0"/>
                                          </a:rPr>
                                          <m:t>2</m:t>
                                        </m:r>
                                      </m:sup>
                                    </m:sSup>
                                    <m:r>
                                      <a:rPr lang="ar-AE" sz="2000">
                                        <a:latin typeface="Cambria Math" panose="02040503050406030204" pitchFamily="18" charset="0"/>
                                      </a:rPr>
                                      <m:t>+</m:t>
                                    </m:r>
                                    <m:r>
                                      <a:rPr lang="ar-AE" sz="2000">
                                        <a:latin typeface="Cambria Math" panose="02040503050406030204" pitchFamily="18" charset="0"/>
                                      </a:rPr>
                                      <m:t>2</m:t>
                                    </m:r>
                                    <m:d>
                                      <m:dPr>
                                        <m:ctrlPr>
                                          <a:rPr lang="ar-AE" sz="2000" i="1">
                                            <a:latin typeface="Cambria Math" panose="02040503050406030204" pitchFamily="18" charset="0"/>
                                          </a:rPr>
                                        </m:ctrlPr>
                                      </m:dPr>
                                      <m:e>
                                        <m:r>
                                          <a:rPr lang="ar-AE" sz="2000">
                                            <a:latin typeface="Cambria Math" panose="02040503050406030204" pitchFamily="18" charset="0"/>
                                          </a:rPr>
                                          <m:t>4</m:t>
                                        </m:r>
                                      </m:e>
                                    </m:d>
                                    <m:r>
                                      <a:rPr lang="ar-AE" sz="2000">
                                        <a:latin typeface="Cambria Math" panose="02040503050406030204" pitchFamily="18" charset="0"/>
                                      </a:rPr>
                                      <m:t>−</m:t>
                                    </m:r>
                                    <m:r>
                                      <a:rPr lang="ar-AE" sz="2000">
                                        <a:latin typeface="Cambria Math" panose="02040503050406030204" pitchFamily="18" charset="0"/>
                                      </a:rPr>
                                      <m:t>15</m:t>
                                    </m:r>
                                  </m:den>
                                </m:f>
                              </m:oMath>
                              <m:oMath xmlns:m="http://schemas.openxmlformats.org/officeDocument/2006/math">
                                <m:phant>
                                  <m:phantPr>
                                    <m:show m:val="off"/>
                                    <m:ctrlPr>
                                      <a:rPr lang="ar-AE" sz="2000" i="1">
                                        <a:latin typeface="Cambria Math" panose="02040503050406030204" pitchFamily="18" charset="0"/>
                                      </a:rPr>
                                    </m:ctrlPr>
                                  </m:phantPr>
                                  <m:e>
                                    <m:r>
                                      <a:rPr lang="ar-AE" sz="2000">
                                        <a:latin typeface="Cambria Math" panose="02040503050406030204" pitchFamily="18" charset="0"/>
                                      </a:rPr>
                                      <m:t>𝑓</m:t>
                                    </m:r>
                                    <m:r>
                                      <a:rPr lang="ar-AE" sz="2000">
                                        <a:latin typeface="Cambria Math" panose="02040503050406030204" pitchFamily="18" charset="0"/>
                                      </a:rPr>
                                      <m:t>⁡</m:t>
                                    </m:r>
                                    <m:d>
                                      <m:dPr>
                                        <m:ctrlPr>
                                          <a:rPr lang="ar-AE" sz="2000" i="1">
                                            <a:latin typeface="Cambria Math" panose="02040503050406030204" pitchFamily="18" charset="0"/>
                                          </a:rPr>
                                        </m:ctrlPr>
                                      </m:dPr>
                                      <m:e>
                                        <m:r>
                                          <a:rPr lang="ar-AE" sz="2000">
                                            <a:latin typeface="Cambria Math" panose="02040503050406030204" pitchFamily="18" charset="0"/>
                                          </a:rPr>
                                          <m:t>4</m:t>
                                        </m:r>
                                      </m:e>
                                    </m:d>
                                  </m:e>
                                </m:phant>
                                <m:r>
                                  <a:rPr lang="ar-AE" sz="2000">
                                    <a:latin typeface="Cambria Math" panose="02040503050406030204" pitchFamily="18" charset="0"/>
                                  </a:rPr>
                                  <m:t>=</m:t>
                                </m:r>
                                <m:f>
                                  <m:fPr>
                                    <m:ctrlPr>
                                      <a:rPr lang="ar-AE" sz="2000" i="1">
                                        <a:latin typeface="Cambria Math" panose="02040503050406030204" pitchFamily="18" charset="0"/>
                                      </a:rPr>
                                    </m:ctrlPr>
                                  </m:fPr>
                                  <m:num>
                                    <m:r>
                                      <a:rPr lang="ar-AE" sz="2000">
                                        <a:latin typeface="Cambria Math" panose="02040503050406030204" pitchFamily="18" charset="0"/>
                                      </a:rPr>
                                      <m:t>17</m:t>
                                    </m:r>
                                  </m:num>
                                  <m:den>
                                    <m:r>
                                      <a:rPr lang="ar-AE" sz="2000">
                                        <a:latin typeface="Cambria Math" panose="02040503050406030204" pitchFamily="18" charset="0"/>
                                      </a:rPr>
                                      <m:t>9</m:t>
                                    </m:r>
                                  </m:den>
                                </m:f>
                              </m:oMath>
                            </m:oMathPara>
                          </a14:m>
                          <a:endParaRPr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600"/>
                          </a:pPr>
                          <a:r>
                            <a:rPr sz="2000" dirty="0"/>
                            <a:t> </a:t>
                          </a:r>
                          <a14:m>
                            <m:oMath xmlns:m="http://schemas.openxmlformats.org/officeDocument/2006/math">
                              <m:func>
                                <m:funcPr>
                                  <m:ctrlPr>
                                    <a:rPr sz="2000" i="1">
                                      <a:latin typeface="Cambria Math" panose="02040503050406030204" pitchFamily="18" charset="0"/>
                                    </a:rPr>
                                  </m:ctrlPr>
                                </m:funcPr>
                                <m:fName>
                                  <m:r>
                                    <a:rPr sz="2000">
                                      <a:latin typeface="Cambria Math"/>
                                    </a:rPr>
                                    <m:t>𝑓</m:t>
                                  </m:r>
                                </m:fName>
                                <m:e>
                                  <m:d>
                                    <m:dPr>
                                      <m:ctrlPr>
                                        <a:rPr sz="2000" i="1">
                                          <a:latin typeface="Cambria Math" panose="02040503050406030204" pitchFamily="18" charset="0"/>
                                        </a:rPr>
                                      </m:ctrlPr>
                                    </m:dPr>
                                    <m:e>
                                      <m:r>
                                        <a:rPr sz="2000">
                                          <a:latin typeface="Cambria Math"/>
                                        </a:rPr>
                                        <m:t>𝑥</m:t>
                                      </m:r>
                                    </m:e>
                                  </m:d>
                                </m:e>
                              </m:func>
                              <m:r>
                                <a:rPr sz="2000">
                                  <a:latin typeface="Cambria Math"/>
                                </a:rPr>
                                <m:t>&gt;</m:t>
                              </m:r>
                              <m:r>
                                <a:rPr sz="2000">
                                  <a:latin typeface="Cambria Math"/>
                                </a:rPr>
                                <m:t>0</m:t>
                              </m:r>
                            </m:oMath>
                          </a14:m>
                          <a:r>
                            <a:rPr sz="2000" dirty="0"/>
                            <a:t> on </a:t>
                          </a:r>
                          <a14:m>
                            <m:oMath xmlns:m="http://schemas.openxmlformats.org/officeDocument/2006/math">
                              <m:r>
                                <a:rPr sz="2000">
                                  <a:latin typeface="Cambria Math"/>
                                </a:rPr>
                                <m:t>(</m:t>
                              </m:r>
                              <m:r>
                                <a:rPr sz="2000">
                                  <a:latin typeface="Cambria Math"/>
                                </a:rPr>
                                <m:t>3</m:t>
                              </m:r>
                              <m:r>
                                <a:rPr sz="2000">
                                  <a:latin typeface="Cambria Math"/>
                                </a:rPr>
                                <m:t>,</m:t>
                              </m:r>
                              <m:r>
                                <a:rPr sz="2000">
                                  <a:latin typeface="Cambria Math"/>
                                </a:rPr>
                                <m:t>∞</m:t>
                              </m:r>
                              <m:r>
                                <a:rPr sz="2000">
                                  <a:latin typeface="Cambria Math"/>
                                </a:rPr>
                                <m:t>)</m:t>
                              </m:r>
                            </m:oMath>
                          </a14:m>
                          <a:endParaRPr lang="en-US" sz="2000" dirty="0"/>
                        </a:p>
                        <a:p>
                          <a:pPr algn="ctr">
                            <a:defRPr sz="1600"/>
                          </a:pPr>
                          <a:endParaRPr lang="en-US" sz="2000" b="0" dirty="0"/>
                        </a:p>
                        <a:p>
                          <a:pPr algn="ctr">
                            <a:defRPr sz="1600"/>
                          </a:pPr>
                          <a:r>
                            <a:rPr sz="2000" b="0" dirty="0"/>
                            <a:t>Positive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mc:Choice>
        <mc:Fallback xmlns="">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3629293670"/>
                  </p:ext>
                </p:extLst>
              </p:nvPr>
            </p:nvGraphicFramePr>
            <p:xfrm>
              <a:off x="457200" y="1105523"/>
              <a:ext cx="8229600" cy="4352481"/>
            </p:xfrm>
            <a:graphic>
              <a:graphicData uri="http://schemas.openxmlformats.org/drawingml/2006/table">
                <a:tbl>
                  <a:tblPr firstRow="1" bandRow="1">
                    <a:tableStyleId>{2D5ABB26-0587-4C30-8999-92F81FD0307C}</a:tableStyleId>
                  </a:tblPr>
                  <a:tblGrid>
                    <a:gridCol w="12192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3505200">
                      <a:extLst>
                        <a:ext uri="{9D8B030D-6E8A-4147-A177-3AD203B41FA5}">
                          <a16:colId xmlns:a16="http://schemas.microsoft.com/office/drawing/2014/main" val="20002"/>
                        </a:ext>
                      </a:extLst>
                    </a:gridCol>
                    <a:gridCol w="2286000">
                      <a:extLst>
                        <a:ext uri="{9D8B030D-6E8A-4147-A177-3AD203B41FA5}">
                          <a16:colId xmlns:a16="http://schemas.microsoft.com/office/drawing/2014/main" val="20003"/>
                        </a:ext>
                      </a:extLst>
                    </a:gridCol>
                  </a:tblGrid>
                  <a:tr h="396240">
                    <a:tc>
                      <a:txBody>
                        <a:bodyPr/>
                        <a:lstStyle/>
                        <a:p>
                          <a:pPr algn="ctr">
                            <a:defRPr sz="1600" b="1"/>
                          </a:pPr>
                          <a:r>
                            <a:rPr sz="2000" dirty="0"/>
                            <a:t>Interval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600" b="1"/>
                          </a:pPr>
                          <a:r>
                            <a:rPr sz="2000"/>
                            <a:t>Test Point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600" b="1"/>
                          </a:pPr>
                          <a:r>
                            <a:rPr sz="2000"/>
                            <a:t>Evaluate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600" b="1"/>
                          </a:pPr>
                          <a:r>
                            <a:rPr sz="2000"/>
                            <a:t>Result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318768">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000" t="-32258" r="-576500" b="-200461"/>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01000" t="-32258" r="-476500" b="-200461"/>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69913" t="-32258" r="-65739" b="-200461"/>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260533" t="-32258" r="-800" b="-200461"/>
                          </a:stretch>
                        </a:blipFill>
                      </a:tcPr>
                    </a:tc>
                    <a:extLst>
                      <a:ext uri="{0D108BD9-81ED-4DB2-BD59-A6C34878D82A}">
                        <a16:rowId xmlns:a16="http://schemas.microsoft.com/office/drawing/2014/main" val="10001"/>
                      </a:ext>
                    </a:extLst>
                  </a:tr>
                  <a:tr h="1318705">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000" t="-132870" r="-576500" b="-101389"/>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01000" t="-132870" r="-476500" b="-101389"/>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69913" t="-132870" r="-65739" b="-101389"/>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260533" t="-132870" r="-800" b="-101389"/>
                          </a:stretch>
                        </a:blipFill>
                      </a:tcPr>
                    </a:tc>
                    <a:extLst>
                      <a:ext uri="{0D108BD9-81ED-4DB2-BD59-A6C34878D82A}">
                        <a16:rowId xmlns:a16="http://schemas.microsoft.com/office/drawing/2014/main" val="10002"/>
                      </a:ext>
                    </a:extLst>
                  </a:tr>
                  <a:tr h="1318768">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000" t="-231797" r="-576500" b="-922"/>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01000" t="-231797" r="-476500" b="-922"/>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69913" t="-231797" r="-65739" b="-922"/>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260533" t="-231797" r="-800" b="-922"/>
                          </a:stretch>
                        </a:blipFill>
                      </a:tcPr>
                    </a:tc>
                    <a:extLst>
                      <a:ext uri="{0D108BD9-81ED-4DB2-BD59-A6C34878D82A}">
                        <a16:rowId xmlns:a16="http://schemas.microsoft.com/office/drawing/2014/main" val="10003"/>
                      </a:ext>
                    </a:extLst>
                  </a:tr>
                </a:tbl>
              </a:graphicData>
            </a:graphic>
          </p:graphicFrame>
        </mc:Fallback>
      </mc:AlternateContent>
      <p:sp>
        <p:nvSpPr>
          <p:cNvPr id="4" name="TextBox 3">
            <a:extLst>
              <a:ext uri="{FF2B5EF4-FFF2-40B4-BE49-F238E27FC236}">
                <a16:creationId xmlns:a16="http://schemas.microsoft.com/office/drawing/2014/main" id="{3E7F1807-1F93-43E7-8568-8AA0B26FA2C6}"/>
              </a:ext>
            </a:extLst>
          </p:cNvPr>
          <p:cNvSpPr txBox="1"/>
          <p:nvPr/>
        </p:nvSpPr>
        <p:spPr>
          <a:xfrm>
            <a:off x="190500" y="5496580"/>
            <a:ext cx="8763000" cy="523220"/>
          </a:xfrm>
          <a:prstGeom prst="rect">
            <a:avLst/>
          </a:prstGeom>
          <a:noFill/>
        </p:spPr>
        <p:txBody>
          <a:bodyPr wrap="square" rtlCol="0">
            <a:spAutoFit/>
          </a:bodyPr>
          <a:lstStyle/>
          <a:p>
            <a:pPr algn="ctr"/>
            <a:r>
              <a:rPr lang="en-US" sz="2800" dirty="0"/>
              <a:t>Table 2</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Solving Rational Inequalities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Then, the solution to the inequality consists of those intervals where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&gt;0</m:t>
                    </m:r>
                  </m:oMath>
                </a14:m>
                <a:r>
                  <a:rPr sz="2800" dirty="0"/>
                  <a:t>, which is the set </a:t>
                </a:r>
                <a:br>
                  <a:rPr lang="en-US" sz="2800" dirty="0"/>
                </a:b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−∞,−5</m:t>
                        </m:r>
                      </m:e>
                    </m:d>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3,∞</m:t>
                        </m:r>
                      </m:e>
                    </m:d>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extLst>
      <p:ext uri="{BB962C8B-B14F-4D97-AF65-F5344CB8AC3E}">
        <p14:creationId xmlns:p14="http://schemas.microsoft.com/office/powerpoint/2010/main" val="359427655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CAUTION</a:t>
            </a:r>
            <a:r>
              <a:rPr lang="en-US" dirty="0"/>
              <a:t>!</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a:bodyPr>
              <a:lstStyle/>
              <a:p>
                <a:pPr>
                  <a:defRPr sz="2800"/>
                </a:pPr>
                <a:r>
                  <a:rPr sz="2800" dirty="0"/>
                  <a:t>It is very important to write rational inequalities in their proper form before solving them. Attempting to simplify them may cause us to neglect asymptotes. Suppose, for example, we tried to solve the inequality</a:t>
                </a:r>
                <a:endParaRPr lang="en-US" sz="2800" dirty="0"/>
              </a:p>
              <a:p>
                <a:pPr>
                  <a:defRPr sz="2800"/>
                </a:pPr>
                <a14:m>
                  <m:oMathPara xmlns:m="http://schemas.openxmlformats.org/officeDocument/2006/math">
                    <m:oMathParaPr>
                      <m:jc m:val="centerGroup"/>
                    </m:oMathParaPr>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𝑥</m:t>
                          </m:r>
                        </m:num>
                        <m:den>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2</m:t>
                          </m:r>
                        </m:den>
                      </m:f>
                      <m:r>
                        <a:rPr>
                          <a:latin typeface="Cambria Math" panose="02040503050406030204" pitchFamily="18" charset="0"/>
                        </a:rPr>
                        <m:t>&lt;</m:t>
                      </m:r>
                      <m:r>
                        <a:rPr>
                          <a:latin typeface="Cambria Math" panose="02040503050406030204" pitchFamily="18" charset="0"/>
                        </a:rPr>
                        <m:t>3</m:t>
                      </m:r>
                    </m:oMath>
                  </m:oMathPara>
                </a14:m>
                <a:endParaRPr sz="2800" dirty="0"/>
              </a:p>
              <a:p>
                <a:pPr>
                  <a:defRPr sz="2800"/>
                </a:pPr>
                <a:r>
                  <a:rPr sz="2800" dirty="0"/>
                  <a:t>by multiplying through by </a:t>
                </a:r>
                <a14:m>
                  <m:oMath xmlns:m="http://schemas.openxmlformats.org/officeDocument/2006/math">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2</m:t>
                    </m:r>
                  </m:oMath>
                </a14:m>
                <a:r>
                  <a:rPr sz="2800" dirty="0"/>
                  <a:t>, thus clearing the inequality of fractions. The result would be</a:t>
                </a:r>
              </a:p>
              <a:p>
                <a:pPr algn="ctr">
                  <a:defRPr sz="2800"/>
                </a:pPr>
                <a:r>
                  <a:rPr sz="2800" dirty="0"/>
                  <a:t> </a:t>
                </a:r>
                <a14:m>
                  <m:oMath xmlns:m="http://schemas.openxmlformats.org/officeDocument/2006/math">
                    <m:r>
                      <a:rPr>
                        <a:latin typeface="Cambria Math" panose="02040503050406030204" pitchFamily="18" charset="0"/>
                      </a:rPr>
                      <m:t>𝑥</m:t>
                    </m:r>
                    <m:r>
                      <a:rPr>
                        <a:latin typeface="Cambria Math" panose="02040503050406030204" pitchFamily="18" charset="0"/>
                      </a:rPr>
                      <m:t>&lt;</m:t>
                    </m:r>
                    <m:r>
                      <a:rPr>
                        <a:latin typeface="Cambria Math" panose="02040503050406030204" pitchFamily="18" charset="0"/>
                      </a:rPr>
                      <m:t>3</m:t>
                    </m:r>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6</m:t>
                    </m:r>
                  </m:oMath>
                </a14:m>
                <a:r>
                  <a:rPr sz="2800" dirty="0"/>
                  <a:t>,</a:t>
                </a:r>
              </a:p>
              <a:p>
                <a:pPr>
                  <a:defRPr sz="2800"/>
                </a:pPr>
                <a:r>
                  <a:rPr sz="2800" dirty="0"/>
                  <a:t>a simple linear inequality. We can solve this to obtain </a:t>
                </a:r>
                <a14:m>
                  <m:oMath xmlns:m="http://schemas.openxmlformats.org/officeDocument/2006/math">
                    <m:r>
                      <a:rPr>
                        <a:latin typeface="Cambria Math" panose="02040503050406030204" pitchFamily="18" charset="0"/>
                      </a:rPr>
                      <m:t>𝑥</m:t>
                    </m:r>
                    <m:r>
                      <a:rPr>
                        <a:latin typeface="Cambria Math" panose="02040503050406030204" pitchFamily="18" charset="0"/>
                      </a:rPr>
                      <m:t>&gt;−</m:t>
                    </m:r>
                    <m:r>
                      <a:rPr>
                        <a:latin typeface="Cambria Math" panose="02040503050406030204" pitchFamily="18" charset="0"/>
                      </a:rPr>
                      <m:t>3</m:t>
                    </m:r>
                  </m:oMath>
                </a14:m>
                <a:r>
                  <a:rPr sz="2800" dirty="0"/>
                  <a:t>, or the interval </a:t>
                </a:r>
                <a14:m>
                  <m:oMath xmlns:m="http://schemas.openxmlformats.org/officeDocument/2006/math">
                    <m:r>
                      <a:rPr>
                        <a:latin typeface="Cambria Math" panose="02040503050406030204" pitchFamily="18" charset="0"/>
                      </a:rPr>
                      <m:t>(−</m:t>
                    </m:r>
                    <m:r>
                      <a:rPr>
                        <a:latin typeface="Cambria Math" panose="02040503050406030204" pitchFamily="18" charset="0"/>
                      </a:rPr>
                      <m:t>3</m:t>
                    </m:r>
                    <m:r>
                      <a:rPr>
                        <a:latin typeface="Cambria Math" panose="02040503050406030204" pitchFamily="18" charset="0"/>
                      </a:rPr>
                      <m:t>,</m:t>
                    </m:r>
                    <m:r>
                      <a:rPr>
                        <a:latin typeface="Cambria Math" panose="02040503050406030204" pitchFamily="18" charset="0"/>
                      </a:rPr>
                      <m:t>∞</m:t>
                    </m:r>
                    <m:r>
                      <a:rPr>
                        <a:latin typeface="Cambria Math" panose="02040503050406030204" pitchFamily="18" charset="0"/>
                      </a:rPr>
                      <m:t>)</m:t>
                    </m:r>
                  </m:oMath>
                </a14:m>
                <a:r>
                  <a:rPr sz="2800" dirty="0"/>
                  <a:t>. But does this really work?</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181" t="-873"/>
                </a:stretch>
              </a:blipFill>
            </p:spPr>
            <p:txBody>
              <a:bodyPr/>
              <a:lstStyle/>
              <a:p>
                <a:r>
                  <a:rPr lang="en-US">
                    <a:noFill/>
                  </a:rPr>
                  <a:t> </a:t>
                </a:r>
              </a:p>
            </p:txBody>
          </p:sp>
        </mc:Fallback>
      </mc:AlternateContent>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CAUTION</a:t>
            </a:r>
            <a:r>
              <a:rPr lang="en-US" dirty="0"/>
              <a:t>! (cont.)</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lnSpcReduction="10000"/>
              </a:bodyPr>
              <a:lstStyle/>
              <a:p>
                <a:pPr>
                  <a:defRPr sz="2800"/>
                </a:pPr>
                <a:r>
                  <a:rPr sz="2800" dirty="0"/>
                  <a:t>The number </a:t>
                </a:r>
                <a14:m>
                  <m:oMath xmlns:m="http://schemas.openxmlformats.org/officeDocument/2006/math">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5</m:t>
                        </m:r>
                      </m:num>
                      <m:den>
                        <m:r>
                          <a:rPr>
                            <a:latin typeface="Cambria Math" panose="02040503050406030204" pitchFamily="18" charset="0"/>
                          </a:rPr>
                          <m:t>2</m:t>
                        </m:r>
                      </m:den>
                    </m:f>
                  </m:oMath>
                </a14:m>
                <a:r>
                  <a:rPr sz="2800" dirty="0"/>
                  <a:t> is in this interval, but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5</m:t>
                            </m:r>
                          </m:num>
                          <m:den>
                            <m:r>
                              <a:rPr>
                                <a:latin typeface="Cambria Math" panose="02040503050406030204" pitchFamily="18" charset="0"/>
                              </a:rPr>
                              <m:t>2</m:t>
                            </m:r>
                          </m:den>
                        </m:f>
                      </m:num>
                      <m:den>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5</m:t>
                            </m:r>
                          </m:num>
                          <m:den>
                            <m:r>
                              <a:rPr>
                                <a:latin typeface="Cambria Math" panose="02040503050406030204" pitchFamily="18" charset="0"/>
                              </a:rPr>
                              <m:t>2</m:t>
                            </m:r>
                          </m:den>
                        </m:f>
                        <m:r>
                          <a:rPr>
                            <a:latin typeface="Cambria Math" panose="02040503050406030204" pitchFamily="18" charset="0"/>
                          </a:rPr>
                          <m:t>+2</m:t>
                        </m:r>
                      </m:den>
                    </m:f>
                    <m:r>
                      <a:rPr>
                        <a:latin typeface="Cambria Math" panose="02040503050406030204" pitchFamily="18" charset="0"/>
                      </a:rPr>
                      <m:t>=5</m:t>
                    </m:r>
                  </m:oMath>
                </a14:m>
                <a:r>
                  <a:rPr sz="2800" dirty="0"/>
                  <a:t>,</a:t>
                </a:r>
              </a:p>
              <a:p>
                <a:pPr>
                  <a:defRPr sz="2800"/>
                </a:pPr>
                <a:r>
                  <a:rPr sz="2800" dirty="0"/>
                  <a:t>which is not less than </a:t>
                </a:r>
                <a:r>
                  <a:rPr sz="2800" dirty="0">
                    <a:latin typeface="Cambria Math"/>
                  </a:rPr>
                  <a:t>3</a:t>
                </a:r>
                <a:r>
                  <a:rPr sz="2800" dirty="0"/>
                  <a:t>. Also, note that </a:t>
                </a:r>
                <a14:m>
                  <m:oMath xmlns:m="http://schemas.openxmlformats.org/officeDocument/2006/math">
                    <m:r>
                      <a:rPr>
                        <a:latin typeface="Cambria Math" panose="02040503050406030204" pitchFamily="18" charset="0"/>
                      </a:rPr>
                      <m:t>−4</m:t>
                    </m:r>
                  </m:oMath>
                </a14:m>
                <a:r>
                  <a:rPr sz="2800" dirty="0"/>
                  <a:t> solves the inequality, but </a:t>
                </a:r>
                <a14:m>
                  <m:oMath xmlns:m="http://schemas.openxmlformats.org/officeDocument/2006/math">
                    <m:r>
                      <a:rPr>
                        <a:latin typeface="Cambria Math" panose="02040503050406030204" pitchFamily="18" charset="0"/>
                      </a:rPr>
                      <m:t>−4</m:t>
                    </m:r>
                  </m:oMath>
                </a14:m>
                <a:r>
                  <a:rPr sz="2800" dirty="0"/>
                  <a:t> is not in the interval </a:t>
                </a:r>
                <a14:m>
                  <m:oMath xmlns:m="http://schemas.openxmlformats.org/officeDocument/2006/math">
                    <m:r>
                      <a:rPr>
                        <a:latin typeface="Cambria Math" panose="02040503050406030204" pitchFamily="18" charset="0"/>
                      </a:rPr>
                      <m:t>(−3,∞)</m:t>
                    </m:r>
                  </m:oMath>
                </a14:m>
                <a:r>
                  <a:rPr sz="2800" dirty="0"/>
                  <a:t>.</a:t>
                </a:r>
              </a:p>
              <a:p>
                <a:pPr>
                  <a:defRPr sz="2800"/>
                </a:pPr>
                <a:r>
                  <a:rPr sz="2800" dirty="0"/>
                  <a:t>What went wrong? By multiplying through by </a:t>
                </a:r>
                <a14:m>
                  <m:oMath xmlns:m="http://schemas.openxmlformats.org/officeDocument/2006/math">
                    <m:r>
                      <a:rPr>
                        <a:latin typeface="Cambria Math" panose="02040503050406030204" pitchFamily="18" charset="0"/>
                      </a:rPr>
                      <m:t>𝑥</m:t>
                    </m:r>
                    <m:r>
                      <a:rPr>
                        <a:latin typeface="Cambria Math" panose="02040503050406030204" pitchFamily="18" charset="0"/>
                      </a:rPr>
                      <m:t>+2</m:t>
                    </m:r>
                  </m:oMath>
                </a14:m>
                <a:r>
                  <a:rPr sz="2800" dirty="0"/>
                  <a:t>, we made the assumption that </a:t>
                </a:r>
                <a14:m>
                  <m:oMath xmlns:m="http://schemas.openxmlformats.org/officeDocument/2006/math">
                    <m:r>
                      <a:rPr>
                        <a:latin typeface="Cambria Math" panose="02040503050406030204" pitchFamily="18" charset="0"/>
                      </a:rPr>
                      <m:t>𝑥</m:t>
                    </m:r>
                    <m:r>
                      <a:rPr>
                        <a:latin typeface="Cambria Math" panose="02040503050406030204" pitchFamily="18" charset="0"/>
                      </a:rPr>
                      <m:t>+2</m:t>
                    </m:r>
                  </m:oMath>
                </a14:m>
                <a:r>
                  <a:rPr sz="2800" dirty="0"/>
                  <a:t> was positive, since we did not worry about possibly reversing the inequality symbol. But we don't know beforehand if </a:t>
                </a:r>
                <a14:m>
                  <m:oMath xmlns:m="http://schemas.openxmlformats.org/officeDocument/2006/math">
                    <m:r>
                      <a:rPr>
                        <a:latin typeface="Cambria Math" panose="02040503050406030204" pitchFamily="18" charset="0"/>
                      </a:rPr>
                      <m:t>𝑥</m:t>
                    </m:r>
                    <m:r>
                      <a:rPr>
                        <a:latin typeface="Cambria Math" panose="02040503050406030204" pitchFamily="18" charset="0"/>
                      </a:rPr>
                      <m:t>+2</m:t>
                    </m:r>
                  </m:oMath>
                </a14:m>
                <a:r>
                  <a:rPr sz="2800" dirty="0"/>
                  <a:t> is positive or not, since we are trying to solve for the variable </a:t>
                </a:r>
                <a14:m>
                  <m:oMath xmlns:m="http://schemas.openxmlformats.org/officeDocument/2006/math">
                    <m:r>
                      <a:rPr>
                        <a:latin typeface="Cambria Math" panose="02040503050406030204" pitchFamily="18" charset="0"/>
                      </a:rPr>
                      <m:t>𝑥</m:t>
                    </m:r>
                  </m:oMath>
                </a14:m>
                <a:r>
                  <a:rPr sz="2800" dirty="0"/>
                  <a:t>.</a:t>
                </a:r>
              </a:p>
              <a:p>
                <a:r>
                  <a:rPr sz="2800" dirty="0"/>
                  <a:t>To solve this inequality correctly, we have to write it in the standard form of a rational inequality, as shown in Example 5.</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181" r="-369"/>
                </a:stretch>
              </a:blipFill>
            </p:spPr>
            <p:txBody>
              <a:bodyPr/>
              <a:lstStyle/>
              <a:p>
                <a:r>
                  <a:rPr lang="en-US">
                    <a:noFill/>
                  </a:rPr>
                  <a:t> </a:t>
                </a:r>
              </a:p>
            </p:txBody>
          </p:sp>
        </mc:Fallback>
      </mc:AlternateContent>
    </p:spTree>
    <p:extLst>
      <p:ext uri="{BB962C8B-B14F-4D97-AF65-F5344CB8AC3E}">
        <p14:creationId xmlns:p14="http://schemas.microsoft.com/office/powerpoint/2010/main" val="157564265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5: </a:t>
            </a:r>
            <a:r>
              <a:rPr lang="en-US" dirty="0"/>
              <a:t>Solving </a:t>
            </a:r>
            <a:r>
              <a:rPr dirty="0"/>
              <a:t>Rational Inequalities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Solve the rational inequalities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𝑥</m:t>
                        </m:r>
                      </m:num>
                      <m:den>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2</m:t>
                        </m:r>
                      </m:den>
                    </m:f>
                    <m:r>
                      <a:rPr>
                        <a:latin typeface="Cambria Math" panose="02040503050406030204" pitchFamily="18" charset="0"/>
                      </a:rPr>
                      <m:t>&lt;</m:t>
                    </m:r>
                    <m:r>
                      <a:rPr>
                        <a:latin typeface="Cambria Math" panose="02040503050406030204" pitchFamily="18" charset="0"/>
                      </a:rPr>
                      <m:t>3</m:t>
                    </m:r>
                  </m:oMath>
                </a14:m>
                <a:r>
                  <a:rPr sz="2800"/>
                  <a:t> and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𝑥</m:t>
                        </m:r>
                      </m:num>
                      <m:den>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2</m:t>
                        </m:r>
                      </m:den>
                    </m:f>
                    <m:r>
                      <a:rPr>
                        <a:latin typeface="Cambria Math" panose="02040503050406030204" pitchFamily="18" charset="0"/>
                      </a:rPr>
                      <m:t>≤</m:t>
                    </m:r>
                    <m:r>
                      <a:rPr>
                        <a:latin typeface="Cambria Math" panose="02040503050406030204" pitchFamily="18" charset="0"/>
                      </a:rPr>
                      <m:t>3</m:t>
                    </m:r>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3"/>
                </a:stretch>
              </a:blipFill>
            </p:spPr>
            <p:txBody>
              <a:bodyPr/>
              <a:lstStyle/>
              <a:p>
                <a:r>
                  <a:rPr lang="en-US">
                    <a:noFill/>
                  </a:rPr>
                  <a:t> </a:t>
                </a:r>
              </a:p>
            </p:txBody>
          </p:sp>
        </mc:Fallback>
      </mc:AlternateContent>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5: </a:t>
            </a:r>
            <a:r>
              <a:rPr lang="en-US" dirty="0"/>
              <a:t>Solving </a:t>
            </a:r>
            <a:r>
              <a:rPr dirty="0"/>
              <a:t>Rational Inequalities (cont.)</a:t>
            </a:r>
          </a:p>
        </p:txBody>
      </p:sp>
      <p:sp>
        <p:nvSpPr>
          <p:cNvPr id="3" name="Text Placeholder 2"/>
          <p:cNvSpPr>
            <a:spLocks noGrp="1"/>
          </p:cNvSpPr>
          <p:nvPr>
            <p:ph type="body" sz="quarter" idx="10"/>
          </p:nvPr>
        </p:nvSpPr>
        <p:spPr/>
        <p:txBody>
          <a:bodyPr>
            <a:normAutofit/>
          </a:bodyPr>
          <a:lstStyle/>
          <a:p>
            <a:r>
              <a:rPr sz="2800" b="1" dirty="0"/>
              <a:t>Solution</a:t>
            </a:r>
          </a:p>
          <a:p>
            <a:r>
              <a:rPr sz="2800" dirty="0"/>
              <a:t>Most of the work can be done for both inequalities at the same time.</a:t>
            </a:r>
          </a:p>
          <a:p>
            <a:r>
              <a:rPr sz="2800" dirty="0"/>
              <a:t>We begin by subtracting 3 from both sides and then write the left-hand side as a single rational function</a:t>
            </a:r>
            <a:r>
              <a:rPr lang="en-US" sz="2800" dirty="0"/>
              <a:t>.</a:t>
            </a:r>
            <a:endParaRPr dirty="0"/>
          </a:p>
          <a:p>
            <a:pPr algn="l"/>
            <a:endParaRPr dirty="0"/>
          </a:p>
        </p:txBody>
      </p:sp>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590395364"/>
                  </p:ext>
                </p:extLst>
              </p:nvPr>
            </p:nvGraphicFramePr>
            <p:xfrm>
              <a:off x="1072389" y="3601289"/>
              <a:ext cx="3804411" cy="2031747"/>
            </p:xfrm>
            <a:graphic>
              <a:graphicData uri="http://schemas.openxmlformats.org/drawingml/2006/table">
                <a:tbl>
                  <a:tblPr firstRow="1" bandRow="1">
                    <a:tableStyleId>{2D5ABB26-0587-4C30-8999-92F81FD0307C}</a:tableStyleId>
                  </a:tblPr>
                  <a:tblGrid>
                    <a:gridCol w="1944941">
                      <a:extLst>
                        <a:ext uri="{9D8B030D-6E8A-4147-A177-3AD203B41FA5}">
                          <a16:colId xmlns:a16="http://schemas.microsoft.com/office/drawing/2014/main" val="20000"/>
                        </a:ext>
                      </a:extLst>
                    </a:gridCol>
                    <a:gridCol w="716470">
                      <a:extLst>
                        <a:ext uri="{9D8B030D-6E8A-4147-A177-3AD203B41FA5}">
                          <a16:colId xmlns:a16="http://schemas.microsoft.com/office/drawing/2014/main" val="20001"/>
                        </a:ext>
                      </a:extLst>
                    </a:gridCol>
                    <a:gridCol w="1143000">
                      <a:extLst>
                        <a:ext uri="{9D8B030D-6E8A-4147-A177-3AD203B41FA5}">
                          <a16:colId xmlns:a16="http://schemas.microsoft.com/office/drawing/2014/main" val="3164387678"/>
                        </a:ext>
                      </a:extLst>
                    </a:gridCol>
                  </a:tblGrid>
                  <a:tr h="609600">
                    <a:tc>
                      <a:txBody>
                        <a:bodyPr/>
                        <a:lstStyle/>
                        <a:p>
                          <a:pPr algn="r">
                            <a:defRPr sz="1600"/>
                          </a:pPr>
                          <a:r>
                            <a:rPr sz="2800" dirty="0"/>
                            <a:t>​</a:t>
                          </a:r>
                          <a14:m>
                            <m:oMath xmlns:m="http://schemas.openxmlformats.org/officeDocument/2006/math">
                              <m:f>
                                <m:fPr>
                                  <m:ctrlPr>
                                    <a:rPr sz="2800" i="1">
                                      <a:latin typeface="Cambria Math" panose="02040503050406030204" pitchFamily="18" charset="0"/>
                                    </a:rPr>
                                  </m:ctrlPr>
                                </m:fPr>
                                <m:num>
                                  <m:r>
                                    <a:rPr sz="2800">
                                      <a:latin typeface="Cambria Math"/>
                                    </a:rPr>
                                    <m:t>𝑥</m:t>
                                  </m:r>
                                </m:num>
                                <m:den>
                                  <m:r>
                                    <a:rPr sz="2800">
                                      <a:latin typeface="Cambria Math"/>
                                    </a:rPr>
                                    <m:t>𝑥</m:t>
                                  </m:r>
                                  <m:r>
                                    <a:rPr sz="2800">
                                      <a:latin typeface="Cambria Math"/>
                                    </a:rPr>
                                    <m:t>+2</m:t>
                                  </m:r>
                                </m:den>
                              </m:f>
                              <m:r>
                                <a:rPr sz="2800">
                                  <a:latin typeface="Cambria Math"/>
                                </a:rPr>
                                <m:t>−3</m:t>
                              </m:r>
                            </m:oMath>
                          </a14:m>
                          <a:endParaRPr sz="2800" dirty="0"/>
                        </a:p>
                      </a:txBody>
                      <a:tcPr marL="36576" marR="36576" marT="36576" marB="36576" anchor="ctr"/>
                    </a:tc>
                    <a:tc>
                      <a:txBody>
                        <a:bodyPr/>
                        <a:lstStyle/>
                        <a:p>
                          <a:pPr algn="r">
                            <a:defRPr sz="1600"/>
                          </a:pPr>
                          <a:r>
                            <a:rPr sz="2800" dirty="0"/>
                            <a:t>​</a:t>
                          </a:r>
                          <a14:m>
                            <m:oMath xmlns:m="http://schemas.openxmlformats.org/officeDocument/2006/math">
                              <m:r>
                                <a:rPr sz="2800">
                                  <a:latin typeface="Cambria Math"/>
                                </a:rPr>
                                <m:t>&lt;0</m:t>
                              </m:r>
                            </m:oMath>
                          </a14:m>
                          <a:endParaRPr sz="2800" dirty="0"/>
                        </a:p>
                      </a:txBody>
                      <a:tcPr marL="36576" marR="36576" marT="36576" marB="36576" anchor="ctr"/>
                    </a:tc>
                    <a:tc>
                      <a:txBody>
                        <a:bodyPr/>
                        <a:lstStyle/>
                        <a:p>
                          <a:pPr algn="r">
                            <a:defRPr sz="1600"/>
                          </a:pPr>
                          <a:r>
                            <a:rPr lang="en-US" sz="2800" dirty="0"/>
                            <a:t>and</a:t>
                          </a:r>
                          <a:endParaRPr sz="2800" dirty="0"/>
                        </a:p>
                      </a:txBody>
                      <a:tcPr marL="36576" marR="36576" marT="36576" marB="36576" anchor="ctr"/>
                    </a:tc>
                    <a:extLst>
                      <a:ext uri="{0D108BD9-81ED-4DB2-BD59-A6C34878D82A}">
                        <a16:rowId xmlns:a16="http://schemas.microsoft.com/office/drawing/2014/main" val="10000"/>
                      </a:ext>
                    </a:extLst>
                  </a:tr>
                  <a:tr h="609600">
                    <a:tc>
                      <a:txBody>
                        <a:bodyPr/>
                        <a:lstStyle/>
                        <a:p>
                          <a:pPr algn="r">
                            <a:defRPr sz="1600"/>
                          </a:pPr>
                          <a:r>
                            <a:rPr sz="2800" dirty="0"/>
                            <a:t>​</a:t>
                          </a:r>
                          <a14:m>
                            <m:oMath xmlns:m="http://schemas.openxmlformats.org/officeDocument/2006/math">
                              <m:f>
                                <m:fPr>
                                  <m:ctrlPr>
                                    <a:rPr sz="2800" i="1">
                                      <a:latin typeface="Cambria Math" panose="02040503050406030204" pitchFamily="18" charset="0"/>
                                    </a:rPr>
                                  </m:ctrlPr>
                                </m:fPr>
                                <m:num>
                                  <m:r>
                                    <a:rPr sz="2800">
                                      <a:latin typeface="Cambria Math"/>
                                    </a:rPr>
                                    <m:t>𝑥</m:t>
                                  </m:r>
                                </m:num>
                                <m:den>
                                  <m:r>
                                    <a:rPr sz="2800">
                                      <a:latin typeface="Cambria Math"/>
                                    </a:rPr>
                                    <m:t>𝑥</m:t>
                                  </m:r>
                                  <m:r>
                                    <a:rPr sz="2800">
                                      <a:latin typeface="Cambria Math"/>
                                    </a:rPr>
                                    <m:t>+2</m:t>
                                  </m:r>
                                </m:den>
                              </m:f>
                              <m:r>
                                <a:rPr sz="2800">
                                  <a:latin typeface="Cambria Math"/>
                                </a:rPr>
                                <m:t>−</m:t>
                              </m:r>
                              <m:f>
                                <m:fPr>
                                  <m:ctrlPr>
                                    <a:rPr sz="2800" i="1">
                                      <a:latin typeface="Cambria Math" panose="02040503050406030204" pitchFamily="18" charset="0"/>
                                    </a:rPr>
                                  </m:ctrlPr>
                                </m:fPr>
                                <m:num>
                                  <m:r>
                                    <a:rPr sz="2800">
                                      <a:latin typeface="Cambria Math"/>
                                    </a:rPr>
                                    <m:t>3</m:t>
                                  </m:r>
                                  <m:d>
                                    <m:dPr>
                                      <m:ctrlPr>
                                        <a:rPr sz="2800" i="1">
                                          <a:latin typeface="Cambria Math" panose="02040503050406030204" pitchFamily="18" charset="0"/>
                                        </a:rPr>
                                      </m:ctrlPr>
                                    </m:dPr>
                                    <m:e>
                                      <m:r>
                                        <a:rPr sz="2800">
                                          <a:latin typeface="Cambria Math"/>
                                        </a:rPr>
                                        <m:t>𝑥</m:t>
                                      </m:r>
                                      <m:r>
                                        <a:rPr sz="2800">
                                          <a:latin typeface="Cambria Math"/>
                                        </a:rPr>
                                        <m:t>+2</m:t>
                                      </m:r>
                                    </m:e>
                                  </m:d>
                                </m:num>
                                <m:den>
                                  <m:r>
                                    <a:rPr sz="2800">
                                      <a:latin typeface="Cambria Math"/>
                                    </a:rPr>
                                    <m:t>𝑥</m:t>
                                  </m:r>
                                  <m:r>
                                    <a:rPr sz="2800">
                                      <a:latin typeface="Cambria Math"/>
                                    </a:rPr>
                                    <m:t>+2</m:t>
                                  </m:r>
                                </m:den>
                              </m:f>
                            </m:oMath>
                          </a14:m>
                          <a:endParaRPr sz="2800" dirty="0"/>
                        </a:p>
                      </a:txBody>
                      <a:tcPr marL="36576" marR="36576" marT="36576" marB="36576" anchor="ctr"/>
                    </a:tc>
                    <a:tc>
                      <a:txBody>
                        <a:bodyPr/>
                        <a:lstStyle/>
                        <a:p>
                          <a:pPr algn="r">
                            <a:defRPr sz="1600"/>
                          </a:pPr>
                          <a:r>
                            <a:rPr sz="2800" dirty="0"/>
                            <a:t>​</a:t>
                          </a:r>
                          <a14:m>
                            <m:oMath xmlns:m="http://schemas.openxmlformats.org/officeDocument/2006/math">
                              <m:r>
                                <a:rPr sz="2800">
                                  <a:latin typeface="Cambria Math"/>
                                </a:rPr>
                                <m:t>&lt;0</m:t>
                              </m:r>
                            </m:oMath>
                          </a14:m>
                          <a:endParaRPr sz="2800" dirty="0"/>
                        </a:p>
                      </a:txBody>
                      <a:tcPr marL="36576" marR="36576" marT="36576" marB="36576" anchor="ctr"/>
                    </a:tc>
                    <a:tc>
                      <a:txBody>
                        <a:bodyPr/>
                        <a:lstStyle/>
                        <a:p>
                          <a:pPr algn="r">
                            <a:defRPr sz="1600"/>
                          </a:pPr>
                          <a:endParaRPr sz="2800" dirty="0"/>
                        </a:p>
                      </a:txBody>
                      <a:tcPr marL="36576" marR="36576" marT="36576" marB="36576" anchor="ctr"/>
                    </a:tc>
                    <a:extLst>
                      <a:ext uri="{0D108BD9-81ED-4DB2-BD59-A6C34878D82A}">
                        <a16:rowId xmlns:a16="http://schemas.microsoft.com/office/drawing/2014/main" val="10001"/>
                      </a:ext>
                    </a:extLst>
                  </a:tr>
                  <a:tr h="609600">
                    <a:tc>
                      <a:txBody>
                        <a:bodyPr/>
                        <a:lstStyle/>
                        <a:p>
                          <a:pPr algn="r">
                            <a:defRPr sz="1600"/>
                          </a:pPr>
                          <a:r>
                            <a:rPr sz="2800" dirty="0"/>
                            <a:t>​</a:t>
                          </a:r>
                          <a14:m>
                            <m:oMath xmlns:m="http://schemas.openxmlformats.org/officeDocument/2006/math">
                              <m:f>
                                <m:fPr>
                                  <m:ctrlPr>
                                    <a:rPr sz="2800" i="1">
                                      <a:latin typeface="Cambria Math" panose="02040503050406030204" pitchFamily="18" charset="0"/>
                                    </a:rPr>
                                  </m:ctrlPr>
                                </m:fPr>
                                <m:num>
                                  <m:r>
                                    <a:rPr sz="2800">
                                      <a:latin typeface="Cambria Math"/>
                                    </a:rPr>
                                    <m:t>−2</m:t>
                                  </m:r>
                                  <m:r>
                                    <a:rPr sz="2800">
                                      <a:latin typeface="Cambria Math"/>
                                    </a:rPr>
                                    <m:t>𝑥</m:t>
                                  </m:r>
                                  <m:r>
                                    <a:rPr sz="2800">
                                      <a:latin typeface="Cambria Math"/>
                                    </a:rPr>
                                    <m:t>−6</m:t>
                                  </m:r>
                                </m:num>
                                <m:den>
                                  <m:r>
                                    <a:rPr sz="2800">
                                      <a:latin typeface="Cambria Math"/>
                                    </a:rPr>
                                    <m:t>𝑥</m:t>
                                  </m:r>
                                  <m:r>
                                    <a:rPr sz="2800">
                                      <a:latin typeface="Cambria Math"/>
                                    </a:rPr>
                                    <m:t>+2</m:t>
                                  </m:r>
                                </m:den>
                              </m:f>
                            </m:oMath>
                          </a14:m>
                          <a:endParaRPr sz="2800" dirty="0"/>
                        </a:p>
                      </a:txBody>
                      <a:tcPr marL="36576" marR="36576" marT="36576" marB="36576" anchor="ctr"/>
                    </a:tc>
                    <a:tc>
                      <a:txBody>
                        <a:bodyPr/>
                        <a:lstStyle/>
                        <a:p>
                          <a:pPr algn="r">
                            <a:defRPr sz="1600"/>
                          </a:pPr>
                          <a:r>
                            <a:rPr sz="2800" dirty="0"/>
                            <a:t>​</a:t>
                          </a:r>
                          <a14:m>
                            <m:oMath xmlns:m="http://schemas.openxmlformats.org/officeDocument/2006/math">
                              <m:r>
                                <a:rPr sz="2800">
                                  <a:latin typeface="Cambria Math"/>
                                </a:rPr>
                                <m:t>&lt;0</m:t>
                              </m:r>
                            </m:oMath>
                          </a14:m>
                          <a:endParaRPr sz="2800" dirty="0"/>
                        </a:p>
                      </a:txBody>
                      <a:tcPr marL="36576" marR="36576" marT="36576" marB="36576" anchor="ctr"/>
                    </a:tc>
                    <a:tc>
                      <a:txBody>
                        <a:bodyPr/>
                        <a:lstStyle/>
                        <a:p>
                          <a:pPr algn="r">
                            <a:defRPr sz="1600"/>
                          </a:pPr>
                          <a:endParaRPr sz="2800" dirty="0"/>
                        </a:p>
                      </a:txBody>
                      <a:tcPr marL="36576" marR="36576" marT="36576" marB="36576" anchor="ctr"/>
                    </a:tc>
                    <a:extLst>
                      <a:ext uri="{0D108BD9-81ED-4DB2-BD59-A6C34878D82A}">
                        <a16:rowId xmlns:a16="http://schemas.microsoft.com/office/drawing/2014/main" val="10002"/>
                      </a:ext>
                    </a:extLst>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590395364"/>
                  </p:ext>
                </p:extLst>
              </p:nvPr>
            </p:nvGraphicFramePr>
            <p:xfrm>
              <a:off x="1072389" y="3601289"/>
              <a:ext cx="3804411" cy="2031747"/>
            </p:xfrm>
            <a:graphic>
              <a:graphicData uri="http://schemas.openxmlformats.org/drawingml/2006/table">
                <a:tbl>
                  <a:tblPr firstRow="1" bandRow="1">
                    <a:tableStyleId>{2D5ABB26-0587-4C30-8999-92F81FD0307C}</a:tableStyleId>
                  </a:tblPr>
                  <a:tblGrid>
                    <a:gridCol w="1944941">
                      <a:extLst>
                        <a:ext uri="{9D8B030D-6E8A-4147-A177-3AD203B41FA5}">
                          <a16:colId xmlns:a16="http://schemas.microsoft.com/office/drawing/2014/main" val="20000"/>
                        </a:ext>
                      </a:extLst>
                    </a:gridCol>
                    <a:gridCol w="716470">
                      <a:extLst>
                        <a:ext uri="{9D8B030D-6E8A-4147-A177-3AD203B41FA5}">
                          <a16:colId xmlns:a16="http://schemas.microsoft.com/office/drawing/2014/main" val="20001"/>
                        </a:ext>
                      </a:extLst>
                    </a:gridCol>
                    <a:gridCol w="1143000">
                      <a:extLst>
                        <a:ext uri="{9D8B030D-6E8A-4147-A177-3AD203B41FA5}">
                          <a16:colId xmlns:a16="http://schemas.microsoft.com/office/drawing/2014/main" val="3164387678"/>
                        </a:ext>
                      </a:extLst>
                    </a:gridCol>
                  </a:tblGrid>
                  <a:tr h="644081">
                    <a:tc>
                      <a:txBody>
                        <a:bodyPr/>
                        <a:lstStyle/>
                        <a:p>
                          <a:endParaRPr lang="en-US"/>
                        </a:p>
                      </a:txBody>
                      <a:tcPr marL="36576" marR="36576" marT="36576" marB="36576" anchor="ctr">
                        <a:blipFill>
                          <a:blip r:embed="rId2"/>
                          <a:stretch>
                            <a:fillRect t="-943" r="-95313" b="-230189"/>
                          </a:stretch>
                        </a:blipFill>
                      </a:tcPr>
                    </a:tc>
                    <a:tc>
                      <a:txBody>
                        <a:bodyPr/>
                        <a:lstStyle/>
                        <a:p>
                          <a:endParaRPr lang="en-US"/>
                        </a:p>
                      </a:txBody>
                      <a:tcPr marL="36576" marR="36576" marT="36576" marB="36576" anchor="ctr">
                        <a:blipFill>
                          <a:blip r:embed="rId2"/>
                          <a:stretch>
                            <a:fillRect l="-273504" t="-943" r="-160684" b="-230189"/>
                          </a:stretch>
                        </a:blipFill>
                      </a:tcPr>
                    </a:tc>
                    <a:tc>
                      <a:txBody>
                        <a:bodyPr/>
                        <a:lstStyle/>
                        <a:p>
                          <a:pPr algn="r">
                            <a:defRPr sz="1600"/>
                          </a:pPr>
                          <a:r>
                            <a:rPr lang="en-US" sz="2800" dirty="0"/>
                            <a:t>and</a:t>
                          </a:r>
                          <a:endParaRPr sz="2800" dirty="0"/>
                        </a:p>
                      </a:txBody>
                      <a:tcPr marL="36576" marR="36576" marT="36576" marB="36576" anchor="ctr"/>
                    </a:tc>
                    <a:extLst>
                      <a:ext uri="{0D108BD9-81ED-4DB2-BD59-A6C34878D82A}">
                        <a16:rowId xmlns:a16="http://schemas.microsoft.com/office/drawing/2014/main" val="10000"/>
                      </a:ext>
                    </a:extLst>
                  </a:tr>
                  <a:tr h="708851">
                    <a:tc>
                      <a:txBody>
                        <a:bodyPr/>
                        <a:lstStyle/>
                        <a:p>
                          <a:endParaRPr lang="en-US"/>
                        </a:p>
                      </a:txBody>
                      <a:tcPr marL="36576" marR="36576" marT="36576" marB="36576" anchor="ctr">
                        <a:blipFill>
                          <a:blip r:embed="rId2"/>
                          <a:stretch>
                            <a:fillRect t="-91453" r="-95313" b="-108547"/>
                          </a:stretch>
                        </a:blipFill>
                      </a:tcPr>
                    </a:tc>
                    <a:tc>
                      <a:txBody>
                        <a:bodyPr/>
                        <a:lstStyle/>
                        <a:p>
                          <a:endParaRPr lang="en-US"/>
                        </a:p>
                      </a:txBody>
                      <a:tcPr marL="36576" marR="36576" marT="36576" marB="36576" anchor="ctr">
                        <a:blipFill>
                          <a:blip r:embed="rId2"/>
                          <a:stretch>
                            <a:fillRect l="-273504" t="-91453" r="-160684" b="-108547"/>
                          </a:stretch>
                        </a:blipFill>
                      </a:tcPr>
                    </a:tc>
                    <a:tc>
                      <a:txBody>
                        <a:bodyPr/>
                        <a:lstStyle/>
                        <a:p>
                          <a:pPr algn="r">
                            <a:defRPr sz="1600"/>
                          </a:pPr>
                          <a:endParaRPr sz="2800" dirty="0"/>
                        </a:p>
                      </a:txBody>
                      <a:tcPr marL="36576" marR="36576" marT="36576" marB="36576" anchor="ctr"/>
                    </a:tc>
                    <a:extLst>
                      <a:ext uri="{0D108BD9-81ED-4DB2-BD59-A6C34878D82A}">
                        <a16:rowId xmlns:a16="http://schemas.microsoft.com/office/drawing/2014/main" val="10001"/>
                      </a:ext>
                    </a:extLst>
                  </a:tr>
                  <a:tr h="678815">
                    <a:tc>
                      <a:txBody>
                        <a:bodyPr/>
                        <a:lstStyle/>
                        <a:p>
                          <a:endParaRPr lang="en-US"/>
                        </a:p>
                      </a:txBody>
                      <a:tcPr marL="36576" marR="36576" marT="36576" marB="36576" anchor="ctr">
                        <a:blipFill>
                          <a:blip r:embed="rId2"/>
                          <a:stretch>
                            <a:fillRect t="-200000" r="-95313" b="-13393"/>
                          </a:stretch>
                        </a:blipFill>
                      </a:tcPr>
                    </a:tc>
                    <a:tc>
                      <a:txBody>
                        <a:bodyPr/>
                        <a:lstStyle/>
                        <a:p>
                          <a:endParaRPr lang="en-US"/>
                        </a:p>
                      </a:txBody>
                      <a:tcPr marL="36576" marR="36576" marT="36576" marB="36576" anchor="ctr">
                        <a:blipFill>
                          <a:blip r:embed="rId2"/>
                          <a:stretch>
                            <a:fillRect l="-273504" t="-200000" r="-160684" b="-13393"/>
                          </a:stretch>
                        </a:blipFill>
                      </a:tcPr>
                    </a:tc>
                    <a:tc>
                      <a:txBody>
                        <a:bodyPr/>
                        <a:lstStyle/>
                        <a:p>
                          <a:pPr algn="r">
                            <a:defRPr sz="1600"/>
                          </a:pPr>
                          <a:endParaRPr sz="2800" dirty="0"/>
                        </a:p>
                      </a:txBody>
                      <a:tcPr marL="36576" marR="36576" marT="36576" marB="36576" anchor="ctr"/>
                    </a:tc>
                    <a:extLst>
                      <a:ext uri="{0D108BD9-81ED-4DB2-BD59-A6C34878D82A}">
                        <a16:rowId xmlns:a16="http://schemas.microsoft.com/office/drawing/2014/main" val="10002"/>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5" name="Table 4"/>
              <p:cNvGraphicFramePr>
                <a:graphicFrameLocks noGrp="1"/>
              </p:cNvGraphicFramePr>
              <p:nvPr>
                <p:extLst>
                  <p:ext uri="{D42A27DB-BD31-4B8C-83A1-F6EECF244321}">
                    <p14:modId xmlns:p14="http://schemas.microsoft.com/office/powerpoint/2010/main" val="3318692752"/>
                  </p:ext>
                </p:extLst>
              </p:nvPr>
            </p:nvGraphicFramePr>
            <p:xfrm>
              <a:off x="5410200" y="3601289"/>
              <a:ext cx="2661411" cy="2074005"/>
            </p:xfrm>
            <a:graphic>
              <a:graphicData uri="http://schemas.openxmlformats.org/drawingml/2006/table">
                <a:tbl>
                  <a:tblPr firstRow="1" bandRow="1">
                    <a:tableStyleId>{2D5ABB26-0587-4C30-8999-92F81FD0307C}</a:tableStyleId>
                  </a:tblPr>
                  <a:tblGrid>
                    <a:gridCol w="1944941">
                      <a:extLst>
                        <a:ext uri="{9D8B030D-6E8A-4147-A177-3AD203B41FA5}">
                          <a16:colId xmlns:a16="http://schemas.microsoft.com/office/drawing/2014/main" val="20000"/>
                        </a:ext>
                      </a:extLst>
                    </a:gridCol>
                    <a:gridCol w="716470">
                      <a:extLst>
                        <a:ext uri="{9D8B030D-6E8A-4147-A177-3AD203B41FA5}">
                          <a16:colId xmlns:a16="http://schemas.microsoft.com/office/drawing/2014/main" val="20001"/>
                        </a:ext>
                      </a:extLst>
                    </a:gridCol>
                  </a:tblGrid>
                  <a:tr h="682577">
                    <a:tc>
                      <a:txBody>
                        <a:bodyPr/>
                        <a:lstStyle/>
                        <a:p>
                          <a:pPr algn="r">
                            <a:defRPr sz="1600"/>
                          </a:pPr>
                          <a:r>
                            <a:rPr sz="2800" dirty="0"/>
                            <a:t>​</a:t>
                          </a:r>
                          <a14:m>
                            <m:oMath xmlns:m="http://schemas.openxmlformats.org/officeDocument/2006/math">
                              <m:f>
                                <m:fPr>
                                  <m:ctrlPr>
                                    <a:rPr sz="2800" i="1">
                                      <a:latin typeface="Cambria Math" panose="02040503050406030204" pitchFamily="18" charset="0"/>
                                    </a:rPr>
                                  </m:ctrlPr>
                                </m:fPr>
                                <m:num>
                                  <m:r>
                                    <a:rPr sz="2800">
                                      <a:latin typeface="Cambria Math"/>
                                    </a:rPr>
                                    <m:t>𝑥</m:t>
                                  </m:r>
                                </m:num>
                                <m:den>
                                  <m:r>
                                    <a:rPr sz="2800">
                                      <a:latin typeface="Cambria Math"/>
                                    </a:rPr>
                                    <m:t>𝑥</m:t>
                                  </m:r>
                                  <m:r>
                                    <a:rPr sz="2800">
                                      <a:latin typeface="Cambria Math"/>
                                    </a:rPr>
                                    <m:t>+2</m:t>
                                  </m:r>
                                </m:den>
                              </m:f>
                              <m:r>
                                <a:rPr sz="2800">
                                  <a:latin typeface="Cambria Math"/>
                                </a:rPr>
                                <m:t>−3</m:t>
                              </m:r>
                            </m:oMath>
                          </a14:m>
                          <a:endParaRPr sz="2800" dirty="0"/>
                        </a:p>
                      </a:txBody>
                      <a:tcPr marL="36576" marR="36576" marT="36576" marB="36576" anchor="ctr"/>
                    </a:tc>
                    <a:tc>
                      <a:txBody>
                        <a:bodyPr/>
                        <a:lstStyle/>
                        <a:p>
                          <a:pPr algn="r">
                            <a:defRPr sz="1600"/>
                          </a:pPr>
                          <a:r>
                            <a:rPr sz="2800"/>
                            <a:t>​</a:t>
                          </a:r>
                          <a14:m>
                            <m:oMath xmlns:m="http://schemas.openxmlformats.org/officeDocument/2006/math">
                              <m:r>
                                <a:rPr sz="2800">
                                  <a:latin typeface="Cambria Math"/>
                                </a:rPr>
                                <m:t>≤0</m:t>
                              </m:r>
                            </m:oMath>
                          </a14:m>
                          <a:endParaRPr sz="2800"/>
                        </a:p>
                      </a:txBody>
                      <a:tcPr marL="36576" marR="36576" marT="36576" marB="36576" anchor="ctr"/>
                    </a:tc>
                    <a:extLst>
                      <a:ext uri="{0D108BD9-81ED-4DB2-BD59-A6C34878D82A}">
                        <a16:rowId xmlns:a16="http://schemas.microsoft.com/office/drawing/2014/main" val="10000"/>
                      </a:ext>
                    </a:extLst>
                  </a:tr>
                  <a:tr h="692247">
                    <a:tc>
                      <a:txBody>
                        <a:bodyPr/>
                        <a:lstStyle/>
                        <a:p>
                          <a:pPr algn="r">
                            <a:defRPr sz="1600"/>
                          </a:pPr>
                          <a:r>
                            <a:rPr sz="2800" dirty="0"/>
                            <a:t>​</a:t>
                          </a:r>
                          <a14:m>
                            <m:oMath xmlns:m="http://schemas.openxmlformats.org/officeDocument/2006/math">
                              <m:f>
                                <m:fPr>
                                  <m:ctrlPr>
                                    <a:rPr sz="2800" i="1">
                                      <a:latin typeface="Cambria Math" panose="02040503050406030204" pitchFamily="18" charset="0"/>
                                    </a:rPr>
                                  </m:ctrlPr>
                                </m:fPr>
                                <m:num>
                                  <m:r>
                                    <a:rPr sz="2800">
                                      <a:latin typeface="Cambria Math"/>
                                    </a:rPr>
                                    <m:t>𝑥</m:t>
                                  </m:r>
                                </m:num>
                                <m:den>
                                  <m:r>
                                    <a:rPr sz="2800">
                                      <a:latin typeface="Cambria Math"/>
                                    </a:rPr>
                                    <m:t>𝑥</m:t>
                                  </m:r>
                                  <m:r>
                                    <a:rPr sz="2800">
                                      <a:latin typeface="Cambria Math"/>
                                    </a:rPr>
                                    <m:t>+2</m:t>
                                  </m:r>
                                </m:den>
                              </m:f>
                              <m:r>
                                <a:rPr sz="2800">
                                  <a:latin typeface="Cambria Math"/>
                                </a:rPr>
                                <m:t>−</m:t>
                              </m:r>
                              <m:f>
                                <m:fPr>
                                  <m:ctrlPr>
                                    <a:rPr sz="2800" i="1">
                                      <a:latin typeface="Cambria Math" panose="02040503050406030204" pitchFamily="18" charset="0"/>
                                    </a:rPr>
                                  </m:ctrlPr>
                                </m:fPr>
                                <m:num>
                                  <m:r>
                                    <a:rPr sz="2800">
                                      <a:latin typeface="Cambria Math"/>
                                    </a:rPr>
                                    <m:t>3</m:t>
                                  </m:r>
                                  <m:d>
                                    <m:dPr>
                                      <m:ctrlPr>
                                        <a:rPr sz="2800" i="1">
                                          <a:latin typeface="Cambria Math" panose="02040503050406030204" pitchFamily="18" charset="0"/>
                                        </a:rPr>
                                      </m:ctrlPr>
                                    </m:dPr>
                                    <m:e>
                                      <m:r>
                                        <a:rPr sz="2800">
                                          <a:latin typeface="Cambria Math"/>
                                        </a:rPr>
                                        <m:t>𝑥</m:t>
                                      </m:r>
                                      <m:r>
                                        <a:rPr sz="2800">
                                          <a:latin typeface="Cambria Math"/>
                                        </a:rPr>
                                        <m:t>+2</m:t>
                                      </m:r>
                                    </m:e>
                                  </m:d>
                                </m:num>
                                <m:den>
                                  <m:r>
                                    <a:rPr sz="2800">
                                      <a:latin typeface="Cambria Math"/>
                                    </a:rPr>
                                    <m:t>𝑥</m:t>
                                  </m:r>
                                  <m:r>
                                    <a:rPr sz="2800">
                                      <a:latin typeface="Cambria Math"/>
                                    </a:rPr>
                                    <m:t>+2</m:t>
                                  </m:r>
                                </m:den>
                              </m:f>
                            </m:oMath>
                          </a14:m>
                          <a:endParaRPr sz="2800" dirty="0"/>
                        </a:p>
                      </a:txBody>
                      <a:tcPr marL="36576" marR="36576" marT="36576" marB="36576" anchor="ctr"/>
                    </a:tc>
                    <a:tc>
                      <a:txBody>
                        <a:bodyPr/>
                        <a:lstStyle/>
                        <a:p>
                          <a:pPr algn="r">
                            <a:defRPr sz="1600"/>
                          </a:pPr>
                          <a:r>
                            <a:rPr sz="2800" dirty="0"/>
                            <a:t>​</a:t>
                          </a:r>
                          <a14:m>
                            <m:oMath xmlns:m="http://schemas.openxmlformats.org/officeDocument/2006/math">
                              <m:r>
                                <a:rPr sz="2800">
                                  <a:latin typeface="Cambria Math"/>
                                </a:rPr>
                                <m:t>≤0</m:t>
                              </m:r>
                            </m:oMath>
                          </a14:m>
                          <a:endParaRPr sz="2800" dirty="0"/>
                        </a:p>
                      </a:txBody>
                      <a:tcPr marL="36576" marR="36576" marT="36576" marB="36576" anchor="ctr"/>
                    </a:tc>
                    <a:extLst>
                      <a:ext uri="{0D108BD9-81ED-4DB2-BD59-A6C34878D82A}">
                        <a16:rowId xmlns:a16="http://schemas.microsoft.com/office/drawing/2014/main" val="10001"/>
                      </a:ext>
                    </a:extLst>
                  </a:tr>
                  <a:tr h="682577">
                    <a:tc>
                      <a:txBody>
                        <a:bodyPr/>
                        <a:lstStyle/>
                        <a:p>
                          <a:pPr algn="r">
                            <a:defRPr sz="1600"/>
                          </a:pPr>
                          <a:r>
                            <a:rPr sz="2800" dirty="0"/>
                            <a:t>​</a:t>
                          </a:r>
                          <a14:m>
                            <m:oMath xmlns:m="http://schemas.openxmlformats.org/officeDocument/2006/math">
                              <m:f>
                                <m:fPr>
                                  <m:ctrlPr>
                                    <a:rPr sz="2800" i="1">
                                      <a:latin typeface="Cambria Math" panose="02040503050406030204" pitchFamily="18" charset="0"/>
                                    </a:rPr>
                                  </m:ctrlPr>
                                </m:fPr>
                                <m:num>
                                  <m:r>
                                    <a:rPr sz="2800">
                                      <a:latin typeface="Cambria Math"/>
                                    </a:rPr>
                                    <m:t>−2</m:t>
                                  </m:r>
                                  <m:r>
                                    <a:rPr sz="2800">
                                      <a:latin typeface="Cambria Math"/>
                                    </a:rPr>
                                    <m:t>𝑥</m:t>
                                  </m:r>
                                  <m:r>
                                    <a:rPr sz="2800">
                                      <a:latin typeface="Cambria Math"/>
                                    </a:rPr>
                                    <m:t>−6</m:t>
                                  </m:r>
                                </m:num>
                                <m:den>
                                  <m:r>
                                    <a:rPr sz="2800">
                                      <a:latin typeface="Cambria Math"/>
                                    </a:rPr>
                                    <m:t>𝑥</m:t>
                                  </m:r>
                                  <m:r>
                                    <a:rPr sz="2800">
                                      <a:latin typeface="Cambria Math"/>
                                    </a:rPr>
                                    <m:t>+2</m:t>
                                  </m:r>
                                </m:den>
                              </m:f>
                            </m:oMath>
                          </a14:m>
                          <a:endParaRPr sz="2800" dirty="0"/>
                        </a:p>
                      </a:txBody>
                      <a:tcPr marL="36576" marR="36576" marT="36576" marB="36576" anchor="ctr"/>
                    </a:tc>
                    <a:tc>
                      <a:txBody>
                        <a:bodyPr/>
                        <a:lstStyle/>
                        <a:p>
                          <a:pPr algn="r">
                            <a:defRPr sz="1600"/>
                          </a:pPr>
                          <a:r>
                            <a:rPr sz="2800" dirty="0"/>
                            <a:t>​</a:t>
                          </a:r>
                          <a14:m>
                            <m:oMath xmlns:m="http://schemas.openxmlformats.org/officeDocument/2006/math">
                              <m:r>
                                <a:rPr sz="2800">
                                  <a:latin typeface="Cambria Math"/>
                                </a:rPr>
                                <m:t>≤0</m:t>
                              </m:r>
                            </m:oMath>
                          </a14:m>
                          <a:endParaRPr sz="2800" dirty="0"/>
                        </a:p>
                      </a:txBody>
                      <a:tcPr marL="36576" marR="36576" marT="36576" marB="36576" anchor="ctr"/>
                    </a:tc>
                    <a:extLst>
                      <a:ext uri="{0D108BD9-81ED-4DB2-BD59-A6C34878D82A}">
                        <a16:rowId xmlns:a16="http://schemas.microsoft.com/office/drawing/2014/main" val="10002"/>
                      </a:ext>
                    </a:extLst>
                  </a:tr>
                </a:tbl>
              </a:graphicData>
            </a:graphic>
          </p:graphicFrame>
        </mc:Choice>
        <mc:Fallback xmlns="">
          <p:graphicFrame>
            <p:nvGraphicFramePr>
              <p:cNvPr id="5" name="Table 4"/>
              <p:cNvGraphicFramePr>
                <a:graphicFrameLocks noGrp="1"/>
              </p:cNvGraphicFramePr>
              <p:nvPr>
                <p:extLst>
                  <p:ext uri="{D42A27DB-BD31-4B8C-83A1-F6EECF244321}">
                    <p14:modId xmlns:p14="http://schemas.microsoft.com/office/powerpoint/2010/main" val="3318692752"/>
                  </p:ext>
                </p:extLst>
              </p:nvPr>
            </p:nvGraphicFramePr>
            <p:xfrm>
              <a:off x="5410200" y="3601289"/>
              <a:ext cx="2661411" cy="2074005"/>
            </p:xfrm>
            <a:graphic>
              <a:graphicData uri="http://schemas.openxmlformats.org/drawingml/2006/table">
                <a:tbl>
                  <a:tblPr firstRow="1" bandRow="1">
                    <a:tableStyleId>{2D5ABB26-0587-4C30-8999-92F81FD0307C}</a:tableStyleId>
                  </a:tblPr>
                  <a:tblGrid>
                    <a:gridCol w="1944941">
                      <a:extLst>
                        <a:ext uri="{9D8B030D-6E8A-4147-A177-3AD203B41FA5}">
                          <a16:colId xmlns:a16="http://schemas.microsoft.com/office/drawing/2014/main" val="20000"/>
                        </a:ext>
                      </a:extLst>
                    </a:gridCol>
                    <a:gridCol w="716470">
                      <a:extLst>
                        <a:ext uri="{9D8B030D-6E8A-4147-A177-3AD203B41FA5}">
                          <a16:colId xmlns:a16="http://schemas.microsoft.com/office/drawing/2014/main" val="20001"/>
                        </a:ext>
                      </a:extLst>
                    </a:gridCol>
                  </a:tblGrid>
                  <a:tr h="682577">
                    <a:tc>
                      <a:txBody>
                        <a:bodyPr/>
                        <a:lstStyle/>
                        <a:p>
                          <a:endParaRPr lang="en-US"/>
                        </a:p>
                      </a:txBody>
                      <a:tcPr marL="36576" marR="36576" marT="36576" marB="36576" anchor="ctr">
                        <a:blipFill>
                          <a:blip r:embed="rId3"/>
                          <a:stretch>
                            <a:fillRect r="-36875" b="-218750"/>
                          </a:stretch>
                        </a:blipFill>
                      </a:tcPr>
                    </a:tc>
                    <a:tc>
                      <a:txBody>
                        <a:bodyPr/>
                        <a:lstStyle/>
                        <a:p>
                          <a:endParaRPr lang="en-US"/>
                        </a:p>
                      </a:txBody>
                      <a:tcPr marL="36576" marR="36576" marT="36576" marB="36576" anchor="ctr">
                        <a:blipFill>
                          <a:blip r:embed="rId3"/>
                          <a:stretch>
                            <a:fillRect l="-271186" b="-218750"/>
                          </a:stretch>
                        </a:blipFill>
                      </a:tcPr>
                    </a:tc>
                    <a:extLst>
                      <a:ext uri="{0D108BD9-81ED-4DB2-BD59-A6C34878D82A}">
                        <a16:rowId xmlns:a16="http://schemas.microsoft.com/office/drawing/2014/main" val="10000"/>
                      </a:ext>
                    </a:extLst>
                  </a:tr>
                  <a:tr h="708851">
                    <a:tc>
                      <a:txBody>
                        <a:bodyPr/>
                        <a:lstStyle/>
                        <a:p>
                          <a:endParaRPr lang="en-US"/>
                        </a:p>
                      </a:txBody>
                      <a:tcPr marL="36576" marR="36576" marT="36576" marB="36576" anchor="ctr">
                        <a:blipFill>
                          <a:blip r:embed="rId3"/>
                          <a:stretch>
                            <a:fillRect t="-95726" r="-36875" b="-109402"/>
                          </a:stretch>
                        </a:blipFill>
                      </a:tcPr>
                    </a:tc>
                    <a:tc>
                      <a:txBody>
                        <a:bodyPr/>
                        <a:lstStyle/>
                        <a:p>
                          <a:endParaRPr lang="en-US"/>
                        </a:p>
                      </a:txBody>
                      <a:tcPr marL="36576" marR="36576" marT="36576" marB="36576" anchor="ctr">
                        <a:blipFill>
                          <a:blip r:embed="rId3"/>
                          <a:stretch>
                            <a:fillRect l="-271186" t="-95726" b="-109402"/>
                          </a:stretch>
                        </a:blipFill>
                      </a:tcPr>
                    </a:tc>
                    <a:extLst>
                      <a:ext uri="{0D108BD9-81ED-4DB2-BD59-A6C34878D82A}">
                        <a16:rowId xmlns:a16="http://schemas.microsoft.com/office/drawing/2014/main" val="10001"/>
                      </a:ext>
                    </a:extLst>
                  </a:tr>
                  <a:tr h="682577">
                    <a:tc>
                      <a:txBody>
                        <a:bodyPr/>
                        <a:lstStyle/>
                        <a:p>
                          <a:endParaRPr lang="en-US"/>
                        </a:p>
                      </a:txBody>
                      <a:tcPr marL="36576" marR="36576" marT="36576" marB="36576" anchor="ctr">
                        <a:blipFill>
                          <a:blip r:embed="rId3"/>
                          <a:stretch>
                            <a:fillRect t="-204464" r="-36875" b="-14286"/>
                          </a:stretch>
                        </a:blipFill>
                      </a:tcPr>
                    </a:tc>
                    <a:tc>
                      <a:txBody>
                        <a:bodyPr/>
                        <a:lstStyle/>
                        <a:p>
                          <a:endParaRPr lang="en-US"/>
                        </a:p>
                      </a:txBody>
                      <a:tcPr marL="36576" marR="36576" marT="36576" marB="36576" anchor="ctr">
                        <a:blipFill>
                          <a:blip r:embed="rId3"/>
                          <a:stretch>
                            <a:fillRect l="-271186" t="-204464" b="-14286"/>
                          </a:stretch>
                        </a:blipFill>
                      </a:tcPr>
                    </a:tc>
                    <a:extLst>
                      <a:ext uri="{0D108BD9-81ED-4DB2-BD59-A6C34878D82A}">
                        <a16:rowId xmlns:a16="http://schemas.microsoft.com/office/drawing/2014/main" val="10002"/>
                      </a:ext>
                    </a:extLst>
                  </a:tr>
                </a:tbl>
              </a:graphicData>
            </a:graphic>
          </p:graphicFrame>
        </mc:Fallback>
      </mc:AlternateContent>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5: </a:t>
            </a:r>
            <a:r>
              <a:rPr lang="en-US" dirty="0"/>
              <a:t>Solving </a:t>
            </a:r>
            <a:r>
              <a:rPr dirty="0"/>
              <a:t>Rational Inequalities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l">
                  <a:defRPr sz="2800"/>
                </a:pPr>
                <a:r>
                  <a:rPr sz="2800" dirty="0"/>
                  <a:t>Then factor </a:t>
                </a:r>
                <a14:m>
                  <m:oMath xmlns:m="http://schemas.openxmlformats.org/officeDocument/2006/math">
                    <m:r>
                      <a:rPr>
                        <a:latin typeface="Cambria Math" panose="02040503050406030204" pitchFamily="18" charset="0"/>
                      </a:rPr>
                      <m:t>−2</m:t>
                    </m:r>
                  </m:oMath>
                </a14:m>
                <a:r>
                  <a:rPr sz="2800" dirty="0"/>
                  <a:t> from the numerator of the fraction and divide both sides by </a:t>
                </a:r>
                <a14:m>
                  <m:oMath xmlns:m="http://schemas.openxmlformats.org/officeDocument/2006/math">
                    <m:r>
                      <a:rPr>
                        <a:latin typeface="Cambria Math" panose="02040503050406030204" pitchFamily="18" charset="0"/>
                      </a:rPr>
                      <m:t>−2</m:t>
                    </m:r>
                  </m:oMath>
                </a14:m>
                <a:r>
                  <a:rPr sz="2800" dirty="0"/>
                  <a:t> (reversing the inequality symbol) to obtain the simpler inequalities</a:t>
                </a:r>
              </a:p>
              <a:p>
                <a:pPr algn="ctr">
                  <a:defRPr sz="2800"/>
                </a:pP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𝑥</m:t>
                        </m:r>
                        <m:r>
                          <a:rPr>
                            <a:latin typeface="Cambria Math" panose="02040503050406030204" pitchFamily="18" charset="0"/>
                          </a:rPr>
                          <m:t>+3</m:t>
                        </m:r>
                      </m:num>
                      <m:den>
                        <m:r>
                          <a:rPr>
                            <a:latin typeface="Cambria Math" panose="02040503050406030204" pitchFamily="18" charset="0"/>
                          </a:rPr>
                          <m:t>𝑥</m:t>
                        </m:r>
                        <m:r>
                          <a:rPr>
                            <a:latin typeface="Cambria Math" panose="02040503050406030204" pitchFamily="18" charset="0"/>
                          </a:rPr>
                          <m:t>+2</m:t>
                        </m:r>
                      </m:den>
                    </m:f>
                    <m:r>
                      <a:rPr>
                        <a:latin typeface="Cambria Math" panose="02040503050406030204" pitchFamily="18" charset="0"/>
                      </a:rPr>
                      <m:t>&gt;0</m:t>
                    </m:r>
                  </m:oMath>
                </a14:m>
                <a:r>
                  <a:rPr lang="en-US" dirty="0">
                    <a:solidFill>
                      <a:srgbClr val="191E3F"/>
                    </a:solidFill>
                  </a:rPr>
                  <a:t> </a:t>
                </a:r>
                <a:r>
                  <a:rPr sz="2800" dirty="0"/>
                  <a:t>and</a:t>
                </a:r>
                <a:r>
                  <a:rPr lang="en-US" dirty="0">
                    <a:solidFill>
                      <a:srgbClr val="191E3F"/>
                    </a:solidFill>
                  </a:rPr>
                  <a:t>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𝑥</m:t>
                        </m:r>
                        <m:r>
                          <a:rPr>
                            <a:latin typeface="Cambria Math" panose="02040503050406030204" pitchFamily="18" charset="0"/>
                          </a:rPr>
                          <m:t>+3</m:t>
                        </m:r>
                      </m:num>
                      <m:den>
                        <m:r>
                          <a:rPr>
                            <a:latin typeface="Cambria Math" panose="02040503050406030204" pitchFamily="18" charset="0"/>
                          </a:rPr>
                          <m:t>𝑥</m:t>
                        </m:r>
                        <m:r>
                          <a:rPr>
                            <a:latin typeface="Cambria Math" panose="02040503050406030204" pitchFamily="18" charset="0"/>
                          </a:rPr>
                          <m:t>+2</m:t>
                        </m:r>
                      </m:den>
                    </m:f>
                    <m:r>
                      <a:rPr>
                        <a:latin typeface="Cambria Math" panose="02040503050406030204" pitchFamily="18" charset="0"/>
                      </a:rPr>
                      <m:t>≥0</m:t>
                    </m:r>
                  </m:oMath>
                </a14:m>
                <a:r>
                  <a:rPr sz="2800" dirty="0"/>
                  <a:t>.</a:t>
                </a:r>
              </a:p>
              <a:p>
                <a:r>
                  <a:rPr sz="2800" dirty="0"/>
                  <a:t>Now that the inequalities are in standard form, we can follow the procedure for solving rational inequalities.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037"/>
                </a:stretch>
              </a:blipFill>
            </p:spPr>
            <p:txBody>
              <a:bodyPr/>
              <a:lstStyle/>
              <a:p>
                <a:r>
                  <a:rPr lang="en-US">
                    <a:noFill/>
                  </a:rPr>
                  <a:t> </a:t>
                </a:r>
              </a:p>
            </p:txBody>
          </p:sp>
        </mc:Fallback>
      </mc:AlternateContent>
    </p:spTree>
    <p:extLst>
      <p:ext uri="{BB962C8B-B14F-4D97-AF65-F5344CB8AC3E}">
        <p14:creationId xmlns:p14="http://schemas.microsoft.com/office/powerpoint/2010/main" val="44834057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5: </a:t>
            </a:r>
            <a:r>
              <a:rPr lang="en-US" dirty="0"/>
              <a:t>Solving </a:t>
            </a:r>
            <a:r>
              <a:rPr dirty="0"/>
              <a:t>Rational Inequalities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The zeros of the numerator and denominator are </a:t>
                </a:r>
                <a14:m>
                  <m:oMath xmlns:m="http://schemas.openxmlformats.org/officeDocument/2006/math">
                    <m:r>
                      <a:rPr>
                        <a:latin typeface="Cambria Math" panose="02040503050406030204" pitchFamily="18" charset="0"/>
                      </a:rPr>
                      <m:t>−3</m:t>
                    </m:r>
                  </m:oMath>
                </a14:m>
                <a:r>
                  <a:rPr sz="2800" dirty="0"/>
                  <a:t> and </a:t>
                </a:r>
                <a14:m>
                  <m:oMath xmlns:m="http://schemas.openxmlformats.org/officeDocument/2006/math">
                    <m:r>
                      <a:rPr>
                        <a:latin typeface="Cambria Math" panose="02040503050406030204" pitchFamily="18" charset="0"/>
                      </a:rPr>
                      <m:t>−2</m:t>
                    </m:r>
                  </m:oMath>
                </a14:m>
                <a:r>
                  <a:rPr sz="2800" dirty="0"/>
                  <a:t>, respectively. Placing these values on a number line,</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333"/>
                </a:stretch>
              </a:blipFill>
            </p:spPr>
            <p:txBody>
              <a:bodyPr/>
              <a:lstStyle/>
              <a:p>
                <a:r>
                  <a:rPr lang="en-US">
                    <a:noFill/>
                  </a:rPr>
                  <a:t> </a:t>
                </a:r>
              </a:p>
            </p:txBody>
          </p:sp>
        </mc:Fallback>
      </mc:AlternateContent>
      <p:pic>
        <p:nvPicPr>
          <p:cNvPr id="4" name="Content Placeholder 4">
            <a:extLst>
              <a:ext uri="{FF2B5EF4-FFF2-40B4-BE49-F238E27FC236}">
                <a16:creationId xmlns:a16="http://schemas.microsoft.com/office/drawing/2014/main" id="{353DA570-A411-4BAC-86C8-83ABC2C243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3172" y="2590800"/>
            <a:ext cx="7917656" cy="833438"/>
          </a:xfrm>
          <a:prstGeom prst="rect">
            <a:avLst/>
          </a:prstGeom>
        </p:spPr>
      </p:pic>
      <mc:AlternateContent xmlns:mc="http://schemas.openxmlformats.org/markup-compatibility/2006" xmlns:a14="http://schemas.microsoft.com/office/drawing/2010/main">
        <mc:Choice Requires="a14">
          <p:sp>
            <p:nvSpPr>
              <p:cNvPr id="5" name="Text Placeholder 2">
                <a:extLst>
                  <a:ext uri="{FF2B5EF4-FFF2-40B4-BE49-F238E27FC236}">
                    <a16:creationId xmlns:a16="http://schemas.microsoft.com/office/drawing/2014/main" id="{9B6ABEAF-F857-459D-8474-4AEAE772CFBF}"/>
                  </a:ext>
                </a:extLst>
              </p:cNvPr>
              <p:cNvSpPr txBox="1">
                <a:spLocks/>
              </p:cNvSpPr>
              <p:nvPr/>
            </p:nvSpPr>
            <p:spPr>
              <a:xfrm>
                <a:off x="457200" y="3833446"/>
                <a:ext cx="8229600" cy="1805354"/>
              </a:xfrm>
              <a:prstGeom prst="rect">
                <a:avLst/>
              </a:prstGeom>
            </p:spPr>
            <p:txBody>
              <a:bodyPr>
                <a:normAutofit/>
              </a:bodyPr>
              <a:lstStyle>
                <a:lvl1pPr marL="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sz="2800"/>
                </a:pPr>
                <a:r>
                  <a:rPr lang="en-US" dirty="0"/>
                  <a:t>we have the intervals </a:t>
                </a:r>
                <a14:m>
                  <m:oMath xmlns:m="http://schemas.openxmlformats.org/officeDocument/2006/math">
                    <m:r>
                      <a:rPr lang="en-US">
                        <a:latin typeface="Cambria Math" panose="02040503050406030204" pitchFamily="18" charset="0"/>
                      </a:rPr>
                      <m:t>(−∞,−3)</m:t>
                    </m:r>
                  </m:oMath>
                </a14:m>
                <a:r>
                  <a:rPr lang="en-US" dirty="0"/>
                  <a:t>, </a:t>
                </a:r>
                <a14:m>
                  <m:oMath xmlns:m="http://schemas.openxmlformats.org/officeDocument/2006/math">
                    <m:r>
                      <a:rPr lang="en-US">
                        <a:latin typeface="Cambria Math" panose="02040503050406030204" pitchFamily="18" charset="0"/>
                      </a:rPr>
                      <m:t>(−3,−2)</m:t>
                    </m:r>
                  </m:oMath>
                </a14:m>
                <a:r>
                  <a:rPr lang="en-US" dirty="0"/>
                  <a:t>, and </a:t>
                </a:r>
                <a14:m>
                  <m:oMath xmlns:m="http://schemas.openxmlformats.org/officeDocument/2006/math">
                    <m:r>
                      <a:rPr lang="en-US">
                        <a:latin typeface="Cambria Math" panose="02040503050406030204" pitchFamily="18" charset="0"/>
                      </a:rPr>
                      <m:t>(−2,∞)</m:t>
                    </m:r>
                  </m:oMath>
                </a14:m>
                <a:r>
                  <a:rPr lang="en-US" dirty="0"/>
                  <a:t>.</a:t>
                </a:r>
              </a:p>
            </p:txBody>
          </p:sp>
        </mc:Choice>
        <mc:Fallback xmlns="">
          <p:sp>
            <p:nvSpPr>
              <p:cNvPr id="5" name="Text Placeholder 2">
                <a:extLst>
                  <a:ext uri="{FF2B5EF4-FFF2-40B4-BE49-F238E27FC236}">
                    <a16:creationId xmlns:a16="http://schemas.microsoft.com/office/drawing/2014/main" id="{9B6ABEAF-F857-459D-8474-4AEAE772CFBF}"/>
                  </a:ext>
                </a:extLst>
              </p:cNvPr>
              <p:cNvSpPr txBox="1">
                <a:spLocks noRot="1" noChangeAspect="1" noMove="1" noResize="1" noEditPoints="1" noAdjustHandles="1" noChangeArrowheads="1" noChangeShapeType="1" noTextEdit="1"/>
              </p:cNvSpPr>
              <p:nvPr/>
            </p:nvSpPr>
            <p:spPr>
              <a:xfrm>
                <a:off x="457200" y="3833446"/>
                <a:ext cx="8229600" cy="1805354"/>
              </a:xfrm>
              <a:prstGeom prst="rect">
                <a:avLst/>
              </a:prstGeom>
              <a:blipFill>
                <a:blip r:embed="rId5"/>
                <a:stretch>
                  <a:fillRect l="-1481" t="-3378"/>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C275561C-60B1-4FEC-A412-CEB6D25B01B3}"/>
              </a:ext>
            </a:extLst>
          </p:cNvPr>
          <p:cNvSpPr txBox="1"/>
          <p:nvPr/>
        </p:nvSpPr>
        <p:spPr>
          <a:xfrm>
            <a:off x="457200" y="3200400"/>
            <a:ext cx="8229600" cy="523220"/>
          </a:xfrm>
          <a:prstGeom prst="rect">
            <a:avLst/>
          </a:prstGeom>
          <a:noFill/>
        </p:spPr>
        <p:txBody>
          <a:bodyPr wrap="square" rtlCol="0">
            <a:spAutoFit/>
          </a:bodyPr>
          <a:lstStyle/>
          <a:p>
            <a:pPr algn="ctr"/>
            <a:r>
              <a:rPr lang="en-US" sz="2800" dirty="0"/>
              <a:t>Figure 13</a:t>
            </a:r>
          </a:p>
        </p:txBody>
      </p:sp>
    </p:spTree>
    <p:extLst>
      <p:ext uri="{BB962C8B-B14F-4D97-AF65-F5344CB8AC3E}">
        <p14:creationId xmlns:p14="http://schemas.microsoft.com/office/powerpoint/2010/main" val="10932098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Horizontal Asymptotes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ctr">
                  <a:defRPr sz="2800" b="1"/>
                </a:pPr>
                <a:r>
                  <a:rPr dirty="0"/>
                  <a:t>Definition</a:t>
                </a:r>
              </a:p>
              <a:p>
                <a:pPr>
                  <a:defRPr sz="2800"/>
                </a:pPr>
                <a:r>
                  <a:rPr sz="2800" dirty="0"/>
                  <a:t>The horizontal line </a:t>
                </a:r>
                <a14:m>
                  <m:oMath xmlns:m="http://schemas.openxmlformats.org/officeDocument/2006/math">
                    <m:r>
                      <a:rPr>
                        <a:latin typeface="Cambria Math" panose="02040503050406030204" pitchFamily="18" charset="0"/>
                      </a:rPr>
                      <m:t>𝑦</m:t>
                    </m:r>
                    <m:r>
                      <a:rPr>
                        <a:latin typeface="Cambria Math" panose="02040503050406030204" pitchFamily="18" charset="0"/>
                      </a:rPr>
                      <m:t>=</m:t>
                    </m:r>
                    <m:r>
                      <a:rPr>
                        <a:latin typeface="Cambria Math" panose="02040503050406030204" pitchFamily="18" charset="0"/>
                      </a:rPr>
                      <m:t>𝑐</m:t>
                    </m:r>
                  </m:oMath>
                </a14:m>
                <a:r>
                  <a:rPr sz="2800" dirty="0"/>
                  <a:t> is a </a:t>
                </a:r>
                <a:r>
                  <a:rPr sz="2800" b="1" dirty="0"/>
                  <a:t>horizontal asymptote</a:t>
                </a:r>
                <a:r>
                  <a:rPr sz="2800" dirty="0"/>
                  <a:t> of a function </a:t>
                </a:r>
                <a14:m>
                  <m:oMath xmlns:m="http://schemas.openxmlformats.org/officeDocument/2006/math">
                    <m:r>
                      <a:rPr>
                        <a:latin typeface="Cambria Math" panose="02040503050406030204" pitchFamily="18" charset="0"/>
                      </a:rPr>
                      <m:t>𝑓</m:t>
                    </m:r>
                  </m:oMath>
                </a14:m>
                <a:r>
                  <a:rPr sz="2800" dirty="0"/>
                  <a:t> if </a:t>
                </a:r>
                <a14:m>
                  <m:oMath xmlns:m="http://schemas.openxmlformats.org/officeDocument/2006/math">
                    <m:r>
                      <a:rPr>
                        <a:latin typeface="Cambria Math" panose="02040503050406030204" pitchFamily="18" charset="0"/>
                      </a:rPr>
                      <m:t>𝑓</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𝑥</m:t>
                        </m:r>
                      </m:e>
                    </m:d>
                  </m:oMath>
                </a14:m>
                <a:r>
                  <a:rPr sz="2800" dirty="0"/>
                  <a:t> approaches the value </a:t>
                </a:r>
                <a14:m>
                  <m:oMath xmlns:m="http://schemas.openxmlformats.org/officeDocument/2006/math">
                    <m:r>
                      <a:rPr>
                        <a:latin typeface="Cambria Math" panose="02040503050406030204" pitchFamily="18" charset="0"/>
                      </a:rPr>
                      <m:t>𝑐</m:t>
                    </m:r>
                  </m:oMath>
                </a14:m>
                <a:r>
                  <a:rPr sz="2800" dirty="0"/>
                  <a:t> as </a:t>
                </a:r>
                <a14:m>
                  <m:oMath xmlns:m="http://schemas.openxmlformats.org/officeDocument/2006/math">
                    <m:r>
                      <a:rPr>
                        <a:latin typeface="Cambria Math" panose="02040503050406030204" pitchFamily="18" charset="0"/>
                      </a:rPr>
                      <m:t>𝑥</m:t>
                    </m:r>
                    <m:r>
                      <a:rPr>
                        <a:latin typeface="Cambria Math" panose="02040503050406030204" pitchFamily="18" charset="0"/>
                      </a:rPr>
                      <m:t>→−∞</m:t>
                    </m:r>
                  </m:oMath>
                </a14:m>
                <a:r>
                  <a:rPr sz="2800" dirty="0"/>
                  <a:t> or as </a:t>
                </a:r>
                <a14:m>
                  <m:oMath xmlns:m="http://schemas.openxmlformats.org/officeDocument/2006/math">
                    <m:r>
                      <a:rPr>
                        <a:latin typeface="Cambria Math" panose="02040503050406030204" pitchFamily="18" charset="0"/>
                      </a:rPr>
                      <m:t>𝑥</m:t>
                    </m:r>
                    <m:r>
                      <a:rPr>
                        <a:latin typeface="Cambria Math" panose="02040503050406030204" pitchFamily="18" charset="0"/>
                      </a:rPr>
                      <m:t>→∞</m:t>
                    </m:r>
                  </m:oMath>
                </a14:m>
                <a:r>
                  <a:rPr sz="2800" dirty="0"/>
                  <a:t>. Examples of horizontal asymptotes appear in Figure 3. The graph of a rational function may intersect a horizontal asymptote near the origin, but will eventually approach the asymptote from one side only as </a:t>
                </a:r>
                <a14:m>
                  <m:oMath xmlns:m="http://schemas.openxmlformats.org/officeDocument/2006/math">
                    <m:r>
                      <a:rPr>
                        <a:latin typeface="Cambria Math" panose="02040503050406030204" pitchFamily="18" charset="0"/>
                      </a:rPr>
                      <m:t>𝑥</m:t>
                    </m:r>
                  </m:oMath>
                </a14:m>
                <a:r>
                  <a:rPr sz="2800" dirty="0"/>
                  <a:t> increases in magnitude.</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r="-1845"/>
                </a:stretch>
              </a:blipFill>
            </p:spPr>
            <p:txBody>
              <a:bodyPr/>
              <a:lstStyle/>
              <a:p>
                <a:r>
                  <a:rPr lang="en-US">
                    <a:noFill/>
                  </a:rPr>
                  <a:t> </a:t>
                </a:r>
              </a:p>
            </p:txBody>
          </p:sp>
        </mc:Fallback>
      </mc:AlternateContent>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5: </a:t>
            </a:r>
            <a:r>
              <a:rPr lang="en-US" dirty="0"/>
              <a:t>Solving </a:t>
            </a:r>
            <a:r>
              <a:rPr dirty="0"/>
              <a:t>Rational Inequalities (cont.)</a:t>
            </a:r>
          </a:p>
        </p:txBody>
      </p:sp>
      <mc:AlternateContent xmlns:mc="http://schemas.openxmlformats.org/markup-compatibility/2006" xmlns:a14="http://schemas.microsoft.com/office/drawing/2010/main">
        <mc:Choice Requires="a14">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452065330"/>
                  </p:ext>
                </p:extLst>
              </p:nvPr>
            </p:nvGraphicFramePr>
            <p:xfrm>
              <a:off x="457200" y="1105523"/>
              <a:ext cx="8229600" cy="4020439"/>
            </p:xfrm>
            <a:graphic>
              <a:graphicData uri="http://schemas.openxmlformats.org/drawingml/2006/table">
                <a:tbl>
                  <a:tblPr firstRow="1" bandRow="1">
                    <a:tableStyleId>{2D5ABB26-0587-4C30-8999-92F81FD0307C}</a:tableStyleId>
                  </a:tblPr>
                  <a:tblGrid>
                    <a:gridCol w="1219200">
                      <a:extLst>
                        <a:ext uri="{9D8B030D-6E8A-4147-A177-3AD203B41FA5}">
                          <a16:colId xmlns:a16="http://schemas.microsoft.com/office/drawing/2014/main" val="20000"/>
                        </a:ext>
                      </a:extLst>
                    </a:gridCol>
                    <a:gridCol w="12954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gridCol w="2667000">
                      <a:extLst>
                        <a:ext uri="{9D8B030D-6E8A-4147-A177-3AD203B41FA5}">
                          <a16:colId xmlns:a16="http://schemas.microsoft.com/office/drawing/2014/main" val="20003"/>
                        </a:ext>
                      </a:extLst>
                    </a:gridCol>
                  </a:tblGrid>
                  <a:tr h="370840">
                    <a:tc>
                      <a:txBody>
                        <a:bodyPr/>
                        <a:lstStyle/>
                        <a:p>
                          <a:pPr algn="ctr">
                            <a:defRPr sz="1600" b="1"/>
                          </a:pPr>
                          <a:r>
                            <a:rPr sz="2000" dirty="0"/>
                            <a:t>Interval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600" b="1"/>
                          </a:pPr>
                          <a:r>
                            <a:rPr sz="2000"/>
                            <a:t>Test Point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600" b="1"/>
                          </a:pPr>
                          <a:r>
                            <a:rPr sz="2000"/>
                            <a:t>Evaluate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600" b="1"/>
                          </a:pPr>
                          <a:r>
                            <a:rPr sz="2000"/>
                            <a:t>Result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ctr">
                            <a:defRPr sz="1600"/>
                          </a:pPr>
                          <a14:m>
                            <m:oMathPara xmlns:m="http://schemas.openxmlformats.org/officeDocument/2006/math">
                              <m:oMathParaPr>
                                <m:jc m:val="centerGroup"/>
                              </m:oMathParaPr>
                              <m:oMath xmlns:m="http://schemas.openxmlformats.org/officeDocument/2006/math">
                                <m:r>
                                  <a:rPr sz="2000">
                                    <a:latin typeface="Cambria Math"/>
                                  </a:rPr>
                                  <m:t>(−∞,−3)</m:t>
                                </m:r>
                              </m:oMath>
                            </m:oMathPara>
                          </a14:m>
                          <a:endParaRPr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600"/>
                          </a:pPr>
                          <a14:m>
                            <m:oMathPara xmlns:m="http://schemas.openxmlformats.org/officeDocument/2006/math">
                              <m:oMathParaPr>
                                <m:jc m:val="centerGroup"/>
                              </m:oMathParaPr>
                              <m:oMath xmlns:m="http://schemas.openxmlformats.org/officeDocument/2006/math">
                                <m:r>
                                  <a:rPr sz="2000">
                                    <a:latin typeface="Cambria Math"/>
                                  </a:rPr>
                                  <m:t>𝑥</m:t>
                                </m:r>
                                <m:r>
                                  <a:rPr sz="2000">
                                    <a:latin typeface="Cambria Math"/>
                                  </a:rPr>
                                  <m:t>=−4</m:t>
                                </m:r>
                              </m:oMath>
                            </m:oMathPara>
                          </a14:m>
                          <a:endParaRPr sz="2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func>
                                  <m:funcPr>
                                    <m:ctrlPr>
                                      <a:rPr lang="ar-AE" sz="2000" i="1" smtClean="0">
                                        <a:latin typeface="Cambria Math" panose="02040503050406030204" pitchFamily="18" charset="0"/>
                                      </a:rPr>
                                    </m:ctrlPr>
                                  </m:funcPr>
                                  <m:fName>
                                    <m:r>
                                      <a:rPr lang="ar-AE" sz="2000">
                                        <a:latin typeface="Cambria Math" panose="02040503050406030204" pitchFamily="18" charset="0"/>
                                      </a:rPr>
                                      <m:t>𝑓</m:t>
                                    </m:r>
                                  </m:fName>
                                  <m:e>
                                    <m:d>
                                      <m:dPr>
                                        <m:ctrlPr>
                                          <a:rPr lang="ar-AE" sz="2000" i="1">
                                            <a:latin typeface="Cambria Math" panose="02040503050406030204" pitchFamily="18" charset="0"/>
                                          </a:rPr>
                                        </m:ctrlPr>
                                      </m:dPr>
                                      <m:e>
                                        <m:r>
                                          <a:rPr lang="ar-AE" sz="2000">
                                            <a:latin typeface="Cambria Math" panose="02040503050406030204" pitchFamily="18" charset="0"/>
                                          </a:rPr>
                                          <m:t>−</m:t>
                                        </m:r>
                                        <m:r>
                                          <a:rPr lang="ar-AE" sz="2000">
                                            <a:latin typeface="Cambria Math" panose="02040503050406030204" pitchFamily="18" charset="0"/>
                                          </a:rPr>
                                          <m:t>4</m:t>
                                        </m:r>
                                      </m:e>
                                    </m:d>
                                  </m:e>
                                </m:func>
                                <m:r>
                                  <a:rPr lang="ar-AE" sz="2000">
                                    <a:latin typeface="Cambria Math" panose="02040503050406030204" pitchFamily="18" charset="0"/>
                                  </a:rPr>
                                  <m:t>=</m:t>
                                </m:r>
                                <m:f>
                                  <m:fPr>
                                    <m:ctrlPr>
                                      <a:rPr lang="ar-AE" sz="2000" i="1">
                                        <a:latin typeface="Cambria Math" panose="02040503050406030204" pitchFamily="18" charset="0"/>
                                      </a:rPr>
                                    </m:ctrlPr>
                                  </m:fPr>
                                  <m:num>
                                    <m:d>
                                      <m:dPr>
                                        <m:ctrlPr>
                                          <a:rPr lang="ar-AE" sz="2000" i="1">
                                            <a:latin typeface="Cambria Math" panose="02040503050406030204" pitchFamily="18" charset="0"/>
                                          </a:rPr>
                                        </m:ctrlPr>
                                      </m:dPr>
                                      <m:e>
                                        <m:r>
                                          <a:rPr lang="ar-AE" sz="2000">
                                            <a:latin typeface="Cambria Math" panose="02040503050406030204" pitchFamily="18" charset="0"/>
                                          </a:rPr>
                                          <m:t>−</m:t>
                                        </m:r>
                                        <m:r>
                                          <a:rPr lang="ar-AE" sz="2000">
                                            <a:latin typeface="Cambria Math" panose="02040503050406030204" pitchFamily="18" charset="0"/>
                                          </a:rPr>
                                          <m:t>4</m:t>
                                        </m:r>
                                      </m:e>
                                    </m:d>
                                    <m:r>
                                      <a:rPr lang="ar-AE" sz="2000">
                                        <a:latin typeface="Cambria Math" panose="02040503050406030204" pitchFamily="18" charset="0"/>
                                      </a:rPr>
                                      <m:t>+</m:t>
                                    </m:r>
                                    <m:r>
                                      <a:rPr lang="ar-AE" sz="2000">
                                        <a:latin typeface="Cambria Math" panose="02040503050406030204" pitchFamily="18" charset="0"/>
                                      </a:rPr>
                                      <m:t>3</m:t>
                                    </m:r>
                                  </m:num>
                                  <m:den>
                                    <m:d>
                                      <m:dPr>
                                        <m:ctrlPr>
                                          <a:rPr lang="ar-AE" sz="2000" i="1">
                                            <a:latin typeface="Cambria Math" panose="02040503050406030204" pitchFamily="18" charset="0"/>
                                          </a:rPr>
                                        </m:ctrlPr>
                                      </m:dPr>
                                      <m:e>
                                        <m:r>
                                          <a:rPr lang="ar-AE" sz="2000">
                                            <a:latin typeface="Cambria Math" panose="02040503050406030204" pitchFamily="18" charset="0"/>
                                          </a:rPr>
                                          <m:t>−</m:t>
                                        </m:r>
                                        <m:r>
                                          <a:rPr lang="ar-AE" sz="2000">
                                            <a:latin typeface="Cambria Math" panose="02040503050406030204" pitchFamily="18" charset="0"/>
                                          </a:rPr>
                                          <m:t>4</m:t>
                                        </m:r>
                                      </m:e>
                                    </m:d>
                                    <m:r>
                                      <a:rPr lang="ar-AE" sz="2000">
                                        <a:latin typeface="Cambria Math" panose="02040503050406030204" pitchFamily="18" charset="0"/>
                                      </a:rPr>
                                      <m:t>+</m:t>
                                    </m:r>
                                    <m:r>
                                      <a:rPr lang="ar-AE" sz="2000">
                                        <a:latin typeface="Cambria Math" panose="02040503050406030204" pitchFamily="18" charset="0"/>
                                      </a:rPr>
                                      <m:t>2</m:t>
                                    </m:r>
                                  </m:den>
                                </m:f>
                              </m:oMath>
                              <m:oMath xmlns:m="http://schemas.openxmlformats.org/officeDocument/2006/math">
                                <m:phant>
                                  <m:phantPr>
                                    <m:show m:val="off"/>
                                    <m:ctrlPr>
                                      <a:rPr lang="ar-AE" sz="2000" i="1">
                                        <a:latin typeface="Cambria Math" panose="02040503050406030204" pitchFamily="18" charset="0"/>
                                      </a:rPr>
                                    </m:ctrlPr>
                                  </m:phantPr>
                                  <m:e>
                                    <m:r>
                                      <a:rPr lang="ar-AE" sz="2000">
                                        <a:latin typeface="Cambria Math" panose="02040503050406030204" pitchFamily="18" charset="0"/>
                                      </a:rPr>
                                      <m:t>𝑓</m:t>
                                    </m:r>
                                    <m:r>
                                      <a:rPr lang="ar-AE" sz="2000">
                                        <a:latin typeface="Cambria Math" panose="02040503050406030204" pitchFamily="18" charset="0"/>
                                      </a:rPr>
                                      <m:t>⁡</m:t>
                                    </m:r>
                                    <m:d>
                                      <m:dPr>
                                        <m:ctrlPr>
                                          <a:rPr lang="ar-AE" sz="2000" i="1">
                                            <a:latin typeface="Cambria Math" panose="02040503050406030204" pitchFamily="18" charset="0"/>
                                          </a:rPr>
                                        </m:ctrlPr>
                                      </m:dPr>
                                      <m:e>
                                        <m:r>
                                          <a:rPr lang="ar-AE" sz="2000">
                                            <a:latin typeface="Cambria Math" panose="02040503050406030204" pitchFamily="18" charset="0"/>
                                          </a:rPr>
                                          <m:t>−</m:t>
                                        </m:r>
                                        <m:r>
                                          <a:rPr lang="ar-AE" sz="2000">
                                            <a:latin typeface="Cambria Math" panose="02040503050406030204" pitchFamily="18" charset="0"/>
                                          </a:rPr>
                                          <m:t>4</m:t>
                                        </m:r>
                                      </m:e>
                                    </m:d>
                                  </m:e>
                                </m:phant>
                                <m:r>
                                  <a:rPr lang="ar-AE" sz="2000">
                                    <a:latin typeface="Cambria Math" panose="02040503050406030204" pitchFamily="18" charset="0"/>
                                  </a:rPr>
                                  <m:t>=</m:t>
                                </m:r>
                                <m:f>
                                  <m:fPr>
                                    <m:ctrlPr>
                                      <a:rPr lang="ar-AE" sz="2000" i="1">
                                        <a:latin typeface="Cambria Math" panose="02040503050406030204" pitchFamily="18" charset="0"/>
                                      </a:rPr>
                                    </m:ctrlPr>
                                  </m:fPr>
                                  <m:num>
                                    <m:r>
                                      <a:rPr lang="ar-AE" sz="2000">
                                        <a:latin typeface="Cambria Math" panose="02040503050406030204" pitchFamily="18" charset="0"/>
                                      </a:rPr>
                                      <m:t>1</m:t>
                                    </m:r>
                                  </m:num>
                                  <m:den>
                                    <m:r>
                                      <a:rPr lang="ar-AE" sz="2000">
                                        <a:latin typeface="Cambria Math" panose="02040503050406030204" pitchFamily="18" charset="0"/>
                                      </a:rPr>
                                      <m:t>2</m:t>
                                    </m:r>
                                  </m:den>
                                </m:f>
                              </m:oMath>
                            </m:oMathPara>
                          </a14:m>
                          <a:endParaRPr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600"/>
                          </a:pPr>
                          <a:r>
                            <a:rPr sz="2000" dirty="0"/>
                            <a:t> </a:t>
                          </a:r>
                          <a14:m>
                            <m:oMath xmlns:m="http://schemas.openxmlformats.org/officeDocument/2006/math">
                              <m:r>
                                <a:rPr sz="2000">
                                  <a:latin typeface="Cambria Math"/>
                                </a:rPr>
                                <m:t>𝑓</m:t>
                              </m:r>
                              <m:r>
                                <a:rPr sz="2000">
                                  <a:latin typeface="Cambria Math"/>
                                </a:rPr>
                                <m:t>⁡</m:t>
                              </m:r>
                              <m:d>
                                <m:dPr>
                                  <m:ctrlPr>
                                    <a:rPr sz="2000" i="1">
                                      <a:latin typeface="Cambria Math" panose="02040503050406030204" pitchFamily="18" charset="0"/>
                                    </a:rPr>
                                  </m:ctrlPr>
                                </m:dPr>
                                <m:e>
                                  <m:r>
                                    <a:rPr sz="2000">
                                      <a:latin typeface="Cambria Math"/>
                                    </a:rPr>
                                    <m:t>𝑥</m:t>
                                  </m:r>
                                </m:e>
                              </m:d>
                              <m:r>
                                <a:rPr sz="2000">
                                  <a:latin typeface="Cambria Math"/>
                                </a:rPr>
                                <m:t>&gt;</m:t>
                              </m:r>
                              <m:r>
                                <a:rPr sz="2000">
                                  <a:latin typeface="Cambria Math"/>
                                </a:rPr>
                                <m:t>0</m:t>
                              </m:r>
                            </m:oMath>
                          </a14:m>
                          <a:r>
                            <a:rPr sz="2000" dirty="0"/>
                            <a:t> on </a:t>
                          </a:r>
                          <a14:m>
                            <m:oMath xmlns:m="http://schemas.openxmlformats.org/officeDocument/2006/math">
                              <m:r>
                                <a:rPr sz="2000">
                                  <a:latin typeface="Cambria Math"/>
                                </a:rPr>
                                <m:t>(−</m:t>
                              </m:r>
                              <m:r>
                                <a:rPr sz="2000">
                                  <a:latin typeface="Cambria Math"/>
                                </a:rPr>
                                <m:t>∞</m:t>
                              </m:r>
                              <m:r>
                                <a:rPr sz="2000">
                                  <a:latin typeface="Cambria Math"/>
                                </a:rPr>
                                <m:t>,−</m:t>
                              </m:r>
                              <m:r>
                                <a:rPr sz="2000">
                                  <a:latin typeface="Cambria Math"/>
                                </a:rPr>
                                <m:t>3</m:t>
                              </m:r>
                              <m:r>
                                <a:rPr sz="2000">
                                  <a:latin typeface="Cambria Math"/>
                                </a:rPr>
                                <m:t>)</m:t>
                              </m:r>
                            </m:oMath>
                          </a14:m>
                          <a:endParaRPr lang="en-US" sz="2000" dirty="0"/>
                        </a:p>
                        <a:p>
                          <a:pPr algn="ctr">
                            <a:defRPr sz="1600"/>
                          </a:pPr>
                          <a:endParaRPr lang="en-US" sz="2000" b="1" dirty="0"/>
                        </a:p>
                        <a:p>
                          <a:pPr algn="ctr">
                            <a:defRPr sz="1600"/>
                          </a:pPr>
                          <a:r>
                            <a:rPr sz="2000" b="0" dirty="0"/>
                            <a:t>Positive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gn="ctr">
                            <a:defRPr sz="1600"/>
                          </a:pPr>
                          <a14:m>
                            <m:oMathPara xmlns:m="http://schemas.openxmlformats.org/officeDocument/2006/math">
                              <m:oMathParaPr>
                                <m:jc m:val="centerGroup"/>
                              </m:oMathParaPr>
                              <m:oMath xmlns:m="http://schemas.openxmlformats.org/officeDocument/2006/math">
                                <m:r>
                                  <a:rPr sz="2000">
                                    <a:latin typeface="Cambria Math"/>
                                  </a:rPr>
                                  <m:t>(−</m:t>
                                </m:r>
                                <m:r>
                                  <a:rPr sz="2000">
                                    <a:latin typeface="Cambria Math"/>
                                  </a:rPr>
                                  <m:t>3</m:t>
                                </m:r>
                                <m:r>
                                  <a:rPr sz="2000">
                                    <a:latin typeface="Cambria Math"/>
                                  </a:rPr>
                                  <m:t>,−</m:t>
                                </m:r>
                                <m:r>
                                  <a:rPr sz="2000">
                                    <a:latin typeface="Cambria Math"/>
                                  </a:rPr>
                                  <m:t>2</m:t>
                                </m:r>
                                <m:r>
                                  <a:rPr sz="2000">
                                    <a:latin typeface="Cambria Math"/>
                                  </a:rPr>
                                  <m:t>)</m:t>
                                </m:r>
                              </m:oMath>
                            </m:oMathPara>
                          </a14:m>
                          <a:endParaRPr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600"/>
                          </a:pPr>
                          <a14:m>
                            <m:oMathPara xmlns:m="http://schemas.openxmlformats.org/officeDocument/2006/math">
                              <m:oMathParaPr>
                                <m:jc m:val="centerGroup"/>
                              </m:oMathParaPr>
                              <m:oMath xmlns:m="http://schemas.openxmlformats.org/officeDocument/2006/math">
                                <m:r>
                                  <a:rPr sz="2000">
                                    <a:latin typeface="Cambria Math"/>
                                  </a:rPr>
                                  <m:t>𝑥</m:t>
                                </m:r>
                                <m:r>
                                  <a:rPr sz="2000">
                                    <a:latin typeface="Cambria Math"/>
                                  </a:rPr>
                                  <m:t>=−</m:t>
                                </m:r>
                                <m:r>
                                  <a:rPr sz="2000">
                                    <a:latin typeface="Cambria Math"/>
                                  </a:rPr>
                                  <m:t>2</m:t>
                                </m:r>
                                <m:r>
                                  <a:rPr sz="2000">
                                    <a:latin typeface="Cambria Math"/>
                                  </a:rPr>
                                  <m:t>.</m:t>
                                </m:r>
                                <m:r>
                                  <a:rPr sz="2000">
                                    <a:latin typeface="Cambria Math"/>
                                  </a:rPr>
                                  <m:t>5</m:t>
                                </m:r>
                              </m:oMath>
                            </m:oMathPara>
                          </a14:m>
                          <a:endParaRPr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func>
                                  <m:funcPr>
                                    <m:ctrlPr>
                                      <a:rPr lang="ar-AE" sz="2000" i="1" smtClean="0">
                                        <a:latin typeface="Cambria Math" panose="02040503050406030204" pitchFamily="18" charset="0"/>
                                      </a:rPr>
                                    </m:ctrlPr>
                                  </m:funcPr>
                                  <m:fName>
                                    <m:r>
                                      <a:rPr lang="ar-AE" sz="2000">
                                        <a:latin typeface="Cambria Math" panose="02040503050406030204" pitchFamily="18" charset="0"/>
                                      </a:rPr>
                                      <m:t>𝑓</m:t>
                                    </m:r>
                                  </m:fName>
                                  <m:e>
                                    <m:d>
                                      <m:dPr>
                                        <m:ctrlPr>
                                          <a:rPr lang="ar-AE" sz="2000" i="1">
                                            <a:latin typeface="Cambria Math" panose="02040503050406030204" pitchFamily="18" charset="0"/>
                                          </a:rPr>
                                        </m:ctrlPr>
                                      </m:dPr>
                                      <m:e>
                                        <m:r>
                                          <a:rPr lang="ar-AE" sz="2000">
                                            <a:latin typeface="Cambria Math" panose="02040503050406030204" pitchFamily="18" charset="0"/>
                                          </a:rPr>
                                          <m:t>−</m:t>
                                        </m:r>
                                        <m:r>
                                          <a:rPr lang="ar-AE" sz="2000">
                                            <a:latin typeface="Cambria Math" panose="02040503050406030204" pitchFamily="18" charset="0"/>
                                          </a:rPr>
                                          <m:t>2</m:t>
                                        </m:r>
                                        <m:r>
                                          <a:rPr lang="ar-AE" sz="2000">
                                            <a:latin typeface="Cambria Math" panose="02040503050406030204" pitchFamily="18" charset="0"/>
                                          </a:rPr>
                                          <m:t>.</m:t>
                                        </m:r>
                                        <m:r>
                                          <a:rPr lang="ar-AE" sz="2000">
                                            <a:latin typeface="Cambria Math" panose="02040503050406030204" pitchFamily="18" charset="0"/>
                                          </a:rPr>
                                          <m:t>5</m:t>
                                        </m:r>
                                      </m:e>
                                    </m:d>
                                  </m:e>
                                </m:func>
                                <m:r>
                                  <a:rPr lang="ar-AE" sz="2000">
                                    <a:latin typeface="Cambria Math" panose="02040503050406030204" pitchFamily="18" charset="0"/>
                                  </a:rPr>
                                  <m:t>=</m:t>
                                </m:r>
                                <m:f>
                                  <m:fPr>
                                    <m:ctrlPr>
                                      <a:rPr lang="ar-AE" sz="2000" i="1">
                                        <a:latin typeface="Cambria Math" panose="02040503050406030204" pitchFamily="18" charset="0"/>
                                      </a:rPr>
                                    </m:ctrlPr>
                                  </m:fPr>
                                  <m:num>
                                    <m:d>
                                      <m:dPr>
                                        <m:ctrlPr>
                                          <a:rPr lang="ar-AE" sz="2000" i="1">
                                            <a:latin typeface="Cambria Math" panose="02040503050406030204" pitchFamily="18" charset="0"/>
                                          </a:rPr>
                                        </m:ctrlPr>
                                      </m:dPr>
                                      <m:e>
                                        <m:r>
                                          <a:rPr lang="ar-AE" sz="2000">
                                            <a:latin typeface="Cambria Math" panose="02040503050406030204" pitchFamily="18" charset="0"/>
                                          </a:rPr>
                                          <m:t>−</m:t>
                                        </m:r>
                                        <m:r>
                                          <a:rPr lang="ar-AE" sz="2000">
                                            <a:latin typeface="Cambria Math" panose="02040503050406030204" pitchFamily="18" charset="0"/>
                                          </a:rPr>
                                          <m:t>2</m:t>
                                        </m:r>
                                        <m:r>
                                          <a:rPr lang="ar-AE" sz="2000">
                                            <a:latin typeface="Cambria Math" panose="02040503050406030204" pitchFamily="18" charset="0"/>
                                          </a:rPr>
                                          <m:t>.</m:t>
                                        </m:r>
                                        <m:r>
                                          <a:rPr lang="ar-AE" sz="2000">
                                            <a:latin typeface="Cambria Math" panose="02040503050406030204" pitchFamily="18" charset="0"/>
                                          </a:rPr>
                                          <m:t>5</m:t>
                                        </m:r>
                                      </m:e>
                                    </m:d>
                                    <m:r>
                                      <a:rPr lang="ar-AE" sz="2000">
                                        <a:latin typeface="Cambria Math" panose="02040503050406030204" pitchFamily="18" charset="0"/>
                                      </a:rPr>
                                      <m:t>+</m:t>
                                    </m:r>
                                    <m:r>
                                      <a:rPr lang="ar-AE" sz="2000">
                                        <a:latin typeface="Cambria Math" panose="02040503050406030204" pitchFamily="18" charset="0"/>
                                      </a:rPr>
                                      <m:t>3</m:t>
                                    </m:r>
                                  </m:num>
                                  <m:den>
                                    <m:d>
                                      <m:dPr>
                                        <m:ctrlPr>
                                          <a:rPr lang="ar-AE" sz="2000" i="1">
                                            <a:latin typeface="Cambria Math" panose="02040503050406030204" pitchFamily="18" charset="0"/>
                                          </a:rPr>
                                        </m:ctrlPr>
                                      </m:dPr>
                                      <m:e>
                                        <m:r>
                                          <a:rPr lang="ar-AE" sz="2000">
                                            <a:latin typeface="Cambria Math" panose="02040503050406030204" pitchFamily="18" charset="0"/>
                                          </a:rPr>
                                          <m:t>−</m:t>
                                        </m:r>
                                        <m:r>
                                          <a:rPr lang="ar-AE" sz="2000">
                                            <a:latin typeface="Cambria Math" panose="02040503050406030204" pitchFamily="18" charset="0"/>
                                          </a:rPr>
                                          <m:t>2</m:t>
                                        </m:r>
                                        <m:r>
                                          <a:rPr lang="ar-AE" sz="2000">
                                            <a:latin typeface="Cambria Math" panose="02040503050406030204" pitchFamily="18" charset="0"/>
                                          </a:rPr>
                                          <m:t>.</m:t>
                                        </m:r>
                                        <m:r>
                                          <a:rPr lang="ar-AE" sz="2000">
                                            <a:latin typeface="Cambria Math" panose="02040503050406030204" pitchFamily="18" charset="0"/>
                                          </a:rPr>
                                          <m:t>5</m:t>
                                        </m:r>
                                      </m:e>
                                    </m:d>
                                    <m:r>
                                      <a:rPr lang="ar-AE" sz="2000">
                                        <a:latin typeface="Cambria Math" panose="02040503050406030204" pitchFamily="18" charset="0"/>
                                      </a:rPr>
                                      <m:t>+</m:t>
                                    </m:r>
                                    <m:r>
                                      <a:rPr lang="ar-AE" sz="2000">
                                        <a:latin typeface="Cambria Math" panose="02040503050406030204" pitchFamily="18" charset="0"/>
                                      </a:rPr>
                                      <m:t>2</m:t>
                                    </m:r>
                                  </m:den>
                                </m:f>
                              </m:oMath>
                              <m:oMath xmlns:m="http://schemas.openxmlformats.org/officeDocument/2006/math">
                                <m:phant>
                                  <m:phantPr>
                                    <m:show m:val="off"/>
                                    <m:ctrlPr>
                                      <a:rPr lang="ar-AE" sz="2000" i="1">
                                        <a:latin typeface="Cambria Math" panose="02040503050406030204" pitchFamily="18" charset="0"/>
                                      </a:rPr>
                                    </m:ctrlPr>
                                  </m:phantPr>
                                  <m:e>
                                    <m:r>
                                      <a:rPr lang="ar-AE" sz="2000">
                                        <a:latin typeface="Cambria Math" panose="02040503050406030204" pitchFamily="18" charset="0"/>
                                      </a:rPr>
                                      <m:t>𝑓</m:t>
                                    </m:r>
                                    <m:r>
                                      <a:rPr lang="ar-AE" sz="2000">
                                        <a:latin typeface="Cambria Math" panose="02040503050406030204" pitchFamily="18" charset="0"/>
                                      </a:rPr>
                                      <m:t>⁡</m:t>
                                    </m:r>
                                    <m:d>
                                      <m:dPr>
                                        <m:ctrlPr>
                                          <a:rPr lang="ar-AE" sz="2000" i="1">
                                            <a:latin typeface="Cambria Math" panose="02040503050406030204" pitchFamily="18" charset="0"/>
                                          </a:rPr>
                                        </m:ctrlPr>
                                      </m:dPr>
                                      <m:e>
                                        <m:r>
                                          <a:rPr lang="ar-AE" sz="2000">
                                            <a:latin typeface="Cambria Math" panose="02040503050406030204" pitchFamily="18" charset="0"/>
                                          </a:rPr>
                                          <m:t>−</m:t>
                                        </m:r>
                                        <m:r>
                                          <a:rPr lang="ar-AE" sz="2000">
                                            <a:latin typeface="Cambria Math" panose="02040503050406030204" pitchFamily="18" charset="0"/>
                                          </a:rPr>
                                          <m:t>2</m:t>
                                        </m:r>
                                        <m:r>
                                          <a:rPr lang="ar-AE" sz="2000">
                                            <a:latin typeface="Cambria Math" panose="02040503050406030204" pitchFamily="18" charset="0"/>
                                          </a:rPr>
                                          <m:t>.</m:t>
                                        </m:r>
                                        <m:r>
                                          <a:rPr lang="ar-AE" sz="2000">
                                            <a:latin typeface="Cambria Math" panose="02040503050406030204" pitchFamily="18" charset="0"/>
                                          </a:rPr>
                                          <m:t>5</m:t>
                                        </m:r>
                                      </m:e>
                                    </m:d>
                                  </m:e>
                                </m:phant>
                                <m:r>
                                  <a:rPr lang="ar-AE" sz="2000">
                                    <a:latin typeface="Cambria Math" panose="02040503050406030204" pitchFamily="18" charset="0"/>
                                  </a:rPr>
                                  <m:t>=−</m:t>
                                </m:r>
                                <m:r>
                                  <a:rPr lang="ar-AE" sz="2000">
                                    <a:latin typeface="Cambria Math" panose="02040503050406030204" pitchFamily="18" charset="0"/>
                                  </a:rPr>
                                  <m:t>1</m:t>
                                </m:r>
                              </m:oMath>
                            </m:oMathPara>
                          </a14:m>
                          <a:endParaRPr lang="ar-AE"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600"/>
                          </a:pPr>
                          <a:r>
                            <a:rPr sz="2000" dirty="0"/>
                            <a:t> </a:t>
                          </a:r>
                          <a14:m>
                            <m:oMath xmlns:m="http://schemas.openxmlformats.org/officeDocument/2006/math">
                              <m:r>
                                <a:rPr sz="2000">
                                  <a:latin typeface="Cambria Math"/>
                                </a:rPr>
                                <m:t>𝑓</m:t>
                              </m:r>
                              <m:r>
                                <a:rPr sz="2000">
                                  <a:latin typeface="Cambria Math"/>
                                </a:rPr>
                                <m:t>⁡</m:t>
                              </m:r>
                              <m:d>
                                <m:dPr>
                                  <m:ctrlPr>
                                    <a:rPr sz="2000" i="1">
                                      <a:latin typeface="Cambria Math" panose="02040503050406030204" pitchFamily="18" charset="0"/>
                                    </a:rPr>
                                  </m:ctrlPr>
                                </m:dPr>
                                <m:e>
                                  <m:r>
                                    <a:rPr sz="2000">
                                      <a:latin typeface="Cambria Math"/>
                                    </a:rPr>
                                    <m:t>𝑥</m:t>
                                  </m:r>
                                </m:e>
                              </m:d>
                              <m:r>
                                <a:rPr sz="2000">
                                  <a:latin typeface="Cambria Math"/>
                                </a:rPr>
                                <m:t>&lt;</m:t>
                              </m:r>
                              <m:r>
                                <a:rPr sz="2000">
                                  <a:latin typeface="Cambria Math"/>
                                </a:rPr>
                                <m:t>0</m:t>
                              </m:r>
                            </m:oMath>
                          </a14:m>
                          <a:r>
                            <a:rPr sz="2000" dirty="0"/>
                            <a:t> on </a:t>
                          </a:r>
                          <a14:m>
                            <m:oMath xmlns:m="http://schemas.openxmlformats.org/officeDocument/2006/math">
                              <m:r>
                                <a:rPr sz="2000">
                                  <a:latin typeface="Cambria Math"/>
                                </a:rPr>
                                <m:t>(−</m:t>
                              </m:r>
                              <m:r>
                                <a:rPr sz="2000">
                                  <a:latin typeface="Cambria Math"/>
                                </a:rPr>
                                <m:t>3</m:t>
                              </m:r>
                              <m:r>
                                <a:rPr sz="2000">
                                  <a:latin typeface="Cambria Math"/>
                                </a:rPr>
                                <m:t>,−</m:t>
                              </m:r>
                              <m:r>
                                <a:rPr sz="2000">
                                  <a:latin typeface="Cambria Math"/>
                                </a:rPr>
                                <m:t>2</m:t>
                              </m:r>
                              <m:r>
                                <a:rPr sz="2000">
                                  <a:latin typeface="Cambria Math"/>
                                </a:rPr>
                                <m:t>)</m:t>
                              </m:r>
                            </m:oMath>
                          </a14:m>
                          <a:endParaRPr lang="en-US" sz="2000" dirty="0"/>
                        </a:p>
                        <a:p>
                          <a:pPr algn="ctr">
                            <a:defRPr sz="1600"/>
                          </a:pPr>
                          <a:endParaRPr lang="en-US" sz="2000" b="1" dirty="0"/>
                        </a:p>
                        <a:p>
                          <a:pPr algn="ctr">
                            <a:defRPr sz="1600"/>
                          </a:pPr>
                          <a:r>
                            <a:rPr sz="2000" b="0" dirty="0"/>
                            <a:t>Negative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algn="ctr">
                            <a:defRPr sz="1600"/>
                          </a:pPr>
                          <a14:m>
                            <m:oMathPara xmlns:m="http://schemas.openxmlformats.org/officeDocument/2006/math">
                              <m:oMathParaPr>
                                <m:jc m:val="centerGroup"/>
                              </m:oMathParaPr>
                              <m:oMath xmlns:m="http://schemas.openxmlformats.org/officeDocument/2006/math">
                                <m:r>
                                  <a:rPr sz="2000">
                                    <a:latin typeface="Cambria Math"/>
                                  </a:rPr>
                                  <m:t>(−</m:t>
                                </m:r>
                                <m:r>
                                  <a:rPr sz="2000">
                                    <a:latin typeface="Cambria Math"/>
                                  </a:rPr>
                                  <m:t>2</m:t>
                                </m:r>
                                <m:r>
                                  <a:rPr sz="2000">
                                    <a:latin typeface="Cambria Math"/>
                                  </a:rPr>
                                  <m:t>,</m:t>
                                </m:r>
                                <m:r>
                                  <a:rPr sz="2000">
                                    <a:latin typeface="Cambria Math"/>
                                  </a:rPr>
                                  <m:t>∞</m:t>
                                </m:r>
                                <m:r>
                                  <a:rPr sz="2000">
                                    <a:latin typeface="Cambria Math"/>
                                  </a:rPr>
                                  <m:t>)</m:t>
                                </m:r>
                              </m:oMath>
                            </m:oMathPara>
                          </a14:m>
                          <a:endParaRPr sz="2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600"/>
                          </a:pPr>
                          <a14:m>
                            <m:oMathPara xmlns:m="http://schemas.openxmlformats.org/officeDocument/2006/math">
                              <m:oMathParaPr>
                                <m:jc m:val="centerGroup"/>
                              </m:oMathParaPr>
                              <m:oMath xmlns:m="http://schemas.openxmlformats.org/officeDocument/2006/math">
                                <m:r>
                                  <a:rPr sz="2000">
                                    <a:latin typeface="Cambria Math"/>
                                  </a:rPr>
                                  <m:t>𝑥</m:t>
                                </m:r>
                                <m:r>
                                  <a:rPr sz="2000">
                                    <a:latin typeface="Cambria Math"/>
                                  </a:rPr>
                                  <m:t>=</m:t>
                                </m:r>
                                <m:r>
                                  <a:rPr sz="2000">
                                    <a:latin typeface="Cambria Math"/>
                                  </a:rPr>
                                  <m:t>0</m:t>
                                </m:r>
                              </m:oMath>
                            </m:oMathPara>
                          </a14:m>
                          <a:endParaRPr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func>
                                  <m:funcPr>
                                    <m:ctrlPr>
                                      <a:rPr lang="ar-AE" sz="2000" i="1" smtClean="0">
                                        <a:latin typeface="Cambria Math" panose="02040503050406030204" pitchFamily="18" charset="0"/>
                                      </a:rPr>
                                    </m:ctrlPr>
                                  </m:funcPr>
                                  <m:fName>
                                    <m:r>
                                      <a:rPr lang="ar-AE" sz="2000">
                                        <a:latin typeface="Cambria Math" panose="02040503050406030204" pitchFamily="18" charset="0"/>
                                      </a:rPr>
                                      <m:t>𝑓</m:t>
                                    </m:r>
                                  </m:fName>
                                  <m:e>
                                    <m:d>
                                      <m:dPr>
                                        <m:ctrlPr>
                                          <a:rPr lang="ar-AE" sz="2000" i="1">
                                            <a:latin typeface="Cambria Math" panose="02040503050406030204" pitchFamily="18" charset="0"/>
                                          </a:rPr>
                                        </m:ctrlPr>
                                      </m:dPr>
                                      <m:e>
                                        <m:r>
                                          <a:rPr lang="ar-AE" sz="2000">
                                            <a:latin typeface="Cambria Math" panose="02040503050406030204" pitchFamily="18" charset="0"/>
                                          </a:rPr>
                                          <m:t>0</m:t>
                                        </m:r>
                                      </m:e>
                                    </m:d>
                                  </m:e>
                                </m:func>
                                <m:r>
                                  <a:rPr lang="ar-AE" sz="2000">
                                    <a:latin typeface="Cambria Math" panose="02040503050406030204" pitchFamily="18" charset="0"/>
                                  </a:rPr>
                                  <m:t>=</m:t>
                                </m:r>
                                <m:f>
                                  <m:fPr>
                                    <m:ctrlPr>
                                      <a:rPr lang="ar-AE" sz="2000" i="1">
                                        <a:latin typeface="Cambria Math" panose="02040503050406030204" pitchFamily="18" charset="0"/>
                                      </a:rPr>
                                    </m:ctrlPr>
                                  </m:fPr>
                                  <m:num>
                                    <m:d>
                                      <m:dPr>
                                        <m:ctrlPr>
                                          <a:rPr lang="ar-AE" sz="2000" i="1">
                                            <a:latin typeface="Cambria Math" panose="02040503050406030204" pitchFamily="18" charset="0"/>
                                          </a:rPr>
                                        </m:ctrlPr>
                                      </m:dPr>
                                      <m:e>
                                        <m:r>
                                          <a:rPr lang="ar-AE" sz="2000">
                                            <a:latin typeface="Cambria Math" panose="02040503050406030204" pitchFamily="18" charset="0"/>
                                          </a:rPr>
                                          <m:t>0</m:t>
                                        </m:r>
                                      </m:e>
                                    </m:d>
                                    <m:r>
                                      <a:rPr lang="ar-AE" sz="2000">
                                        <a:latin typeface="Cambria Math" panose="02040503050406030204" pitchFamily="18" charset="0"/>
                                      </a:rPr>
                                      <m:t>+</m:t>
                                    </m:r>
                                    <m:r>
                                      <a:rPr lang="ar-AE" sz="2000">
                                        <a:latin typeface="Cambria Math" panose="02040503050406030204" pitchFamily="18" charset="0"/>
                                      </a:rPr>
                                      <m:t>3</m:t>
                                    </m:r>
                                  </m:num>
                                  <m:den>
                                    <m:d>
                                      <m:dPr>
                                        <m:ctrlPr>
                                          <a:rPr lang="ar-AE" sz="2000" i="1">
                                            <a:latin typeface="Cambria Math" panose="02040503050406030204" pitchFamily="18" charset="0"/>
                                          </a:rPr>
                                        </m:ctrlPr>
                                      </m:dPr>
                                      <m:e>
                                        <m:r>
                                          <a:rPr lang="ar-AE" sz="2000">
                                            <a:latin typeface="Cambria Math" panose="02040503050406030204" pitchFamily="18" charset="0"/>
                                          </a:rPr>
                                          <m:t>0</m:t>
                                        </m:r>
                                      </m:e>
                                    </m:d>
                                    <m:r>
                                      <a:rPr lang="ar-AE" sz="2000">
                                        <a:latin typeface="Cambria Math" panose="02040503050406030204" pitchFamily="18" charset="0"/>
                                      </a:rPr>
                                      <m:t>+</m:t>
                                    </m:r>
                                    <m:r>
                                      <a:rPr lang="ar-AE" sz="2000">
                                        <a:latin typeface="Cambria Math" panose="02040503050406030204" pitchFamily="18" charset="0"/>
                                      </a:rPr>
                                      <m:t>2</m:t>
                                    </m:r>
                                  </m:den>
                                </m:f>
                              </m:oMath>
                              <m:oMath xmlns:m="http://schemas.openxmlformats.org/officeDocument/2006/math">
                                <m:phant>
                                  <m:phantPr>
                                    <m:show m:val="off"/>
                                    <m:ctrlPr>
                                      <a:rPr lang="ar-AE" sz="2000" i="1">
                                        <a:latin typeface="Cambria Math" panose="02040503050406030204" pitchFamily="18" charset="0"/>
                                      </a:rPr>
                                    </m:ctrlPr>
                                  </m:phantPr>
                                  <m:e>
                                    <m:r>
                                      <a:rPr lang="ar-AE" sz="2000">
                                        <a:latin typeface="Cambria Math" panose="02040503050406030204" pitchFamily="18" charset="0"/>
                                      </a:rPr>
                                      <m:t>𝑓</m:t>
                                    </m:r>
                                    <m:r>
                                      <a:rPr lang="ar-AE" sz="2000">
                                        <a:latin typeface="Cambria Math" panose="02040503050406030204" pitchFamily="18" charset="0"/>
                                      </a:rPr>
                                      <m:t>⁡</m:t>
                                    </m:r>
                                    <m:d>
                                      <m:dPr>
                                        <m:ctrlPr>
                                          <a:rPr lang="ar-AE" sz="2000" i="1">
                                            <a:latin typeface="Cambria Math" panose="02040503050406030204" pitchFamily="18" charset="0"/>
                                          </a:rPr>
                                        </m:ctrlPr>
                                      </m:dPr>
                                      <m:e>
                                        <m:r>
                                          <a:rPr lang="ar-AE" sz="2000">
                                            <a:latin typeface="Cambria Math" panose="02040503050406030204" pitchFamily="18" charset="0"/>
                                          </a:rPr>
                                          <m:t>0</m:t>
                                        </m:r>
                                      </m:e>
                                    </m:d>
                                  </m:e>
                                </m:phant>
                                <m:r>
                                  <a:rPr lang="ar-AE" sz="2000">
                                    <a:latin typeface="Cambria Math" panose="02040503050406030204" pitchFamily="18" charset="0"/>
                                  </a:rPr>
                                  <m:t>=</m:t>
                                </m:r>
                                <m:f>
                                  <m:fPr>
                                    <m:ctrlPr>
                                      <a:rPr lang="ar-AE" sz="2000" i="1">
                                        <a:latin typeface="Cambria Math" panose="02040503050406030204" pitchFamily="18" charset="0"/>
                                      </a:rPr>
                                    </m:ctrlPr>
                                  </m:fPr>
                                  <m:num>
                                    <m:r>
                                      <a:rPr lang="ar-AE" sz="2000">
                                        <a:latin typeface="Cambria Math" panose="02040503050406030204" pitchFamily="18" charset="0"/>
                                      </a:rPr>
                                      <m:t>3</m:t>
                                    </m:r>
                                  </m:num>
                                  <m:den>
                                    <m:r>
                                      <a:rPr lang="ar-AE" sz="2000">
                                        <a:latin typeface="Cambria Math" panose="02040503050406030204" pitchFamily="18" charset="0"/>
                                      </a:rPr>
                                      <m:t>2</m:t>
                                    </m:r>
                                  </m:den>
                                </m:f>
                              </m:oMath>
                            </m:oMathPara>
                          </a14:m>
                          <a:endParaRPr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600"/>
                          </a:pPr>
                          <a:r>
                            <a:rPr sz="2000" dirty="0"/>
                            <a:t> </a:t>
                          </a:r>
                          <a14:m>
                            <m:oMath xmlns:m="http://schemas.openxmlformats.org/officeDocument/2006/math">
                              <m:r>
                                <a:rPr sz="2000">
                                  <a:latin typeface="Cambria Math"/>
                                </a:rPr>
                                <m:t>𝑓</m:t>
                              </m:r>
                              <m:r>
                                <a:rPr sz="2000">
                                  <a:latin typeface="Cambria Math"/>
                                </a:rPr>
                                <m:t>⁡</m:t>
                              </m:r>
                              <m:d>
                                <m:dPr>
                                  <m:ctrlPr>
                                    <a:rPr sz="2000" i="1">
                                      <a:latin typeface="Cambria Math" panose="02040503050406030204" pitchFamily="18" charset="0"/>
                                    </a:rPr>
                                  </m:ctrlPr>
                                </m:dPr>
                                <m:e>
                                  <m:r>
                                    <a:rPr sz="2000">
                                      <a:latin typeface="Cambria Math"/>
                                    </a:rPr>
                                    <m:t>𝑥</m:t>
                                  </m:r>
                                </m:e>
                              </m:d>
                              <m:r>
                                <a:rPr sz="2000">
                                  <a:latin typeface="Cambria Math"/>
                                </a:rPr>
                                <m:t>&gt;</m:t>
                              </m:r>
                              <m:r>
                                <a:rPr sz="2000">
                                  <a:latin typeface="Cambria Math"/>
                                </a:rPr>
                                <m:t>0</m:t>
                              </m:r>
                            </m:oMath>
                          </a14:m>
                          <a:r>
                            <a:rPr sz="2000" dirty="0"/>
                            <a:t> on </a:t>
                          </a:r>
                          <a14:m>
                            <m:oMath xmlns:m="http://schemas.openxmlformats.org/officeDocument/2006/math">
                              <m:r>
                                <a:rPr sz="2000">
                                  <a:latin typeface="Cambria Math"/>
                                </a:rPr>
                                <m:t>(−</m:t>
                              </m:r>
                              <m:r>
                                <a:rPr sz="2000">
                                  <a:latin typeface="Cambria Math"/>
                                </a:rPr>
                                <m:t>2</m:t>
                              </m:r>
                              <m:r>
                                <a:rPr sz="2000">
                                  <a:latin typeface="Cambria Math"/>
                                </a:rPr>
                                <m:t>,</m:t>
                              </m:r>
                              <m:r>
                                <a:rPr sz="2000">
                                  <a:latin typeface="Cambria Math"/>
                                </a:rPr>
                                <m:t>∞</m:t>
                              </m:r>
                              <m:r>
                                <a:rPr sz="2000">
                                  <a:latin typeface="Cambria Math"/>
                                </a:rPr>
                                <m:t>)</m:t>
                              </m:r>
                            </m:oMath>
                          </a14:m>
                          <a:endParaRPr lang="en-US" sz="2000" dirty="0"/>
                        </a:p>
                        <a:p>
                          <a:pPr algn="ctr">
                            <a:defRPr sz="1600"/>
                          </a:pPr>
                          <a:endParaRPr lang="en-US" sz="2000" b="1" dirty="0"/>
                        </a:p>
                        <a:p>
                          <a:pPr algn="ctr">
                            <a:defRPr sz="1600"/>
                          </a:pPr>
                          <a:r>
                            <a:rPr sz="2000" b="0" dirty="0"/>
                            <a:t>Positive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mc:Choice>
        <mc:Fallback xmlns="">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452065330"/>
                  </p:ext>
                </p:extLst>
              </p:nvPr>
            </p:nvGraphicFramePr>
            <p:xfrm>
              <a:off x="457200" y="1105523"/>
              <a:ext cx="8229600" cy="4020439"/>
            </p:xfrm>
            <a:graphic>
              <a:graphicData uri="http://schemas.openxmlformats.org/drawingml/2006/table">
                <a:tbl>
                  <a:tblPr firstRow="1" bandRow="1">
                    <a:tableStyleId>{2D5ABB26-0587-4C30-8999-92F81FD0307C}</a:tableStyleId>
                  </a:tblPr>
                  <a:tblGrid>
                    <a:gridCol w="1219200">
                      <a:extLst>
                        <a:ext uri="{9D8B030D-6E8A-4147-A177-3AD203B41FA5}">
                          <a16:colId xmlns:a16="http://schemas.microsoft.com/office/drawing/2014/main" val="20000"/>
                        </a:ext>
                      </a:extLst>
                    </a:gridCol>
                    <a:gridCol w="12954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gridCol w="2667000">
                      <a:extLst>
                        <a:ext uri="{9D8B030D-6E8A-4147-A177-3AD203B41FA5}">
                          <a16:colId xmlns:a16="http://schemas.microsoft.com/office/drawing/2014/main" val="20003"/>
                        </a:ext>
                      </a:extLst>
                    </a:gridCol>
                  </a:tblGrid>
                  <a:tr h="396240">
                    <a:tc>
                      <a:txBody>
                        <a:bodyPr/>
                        <a:lstStyle/>
                        <a:p>
                          <a:pPr algn="ctr">
                            <a:defRPr sz="1600" b="1"/>
                          </a:pPr>
                          <a:r>
                            <a:rPr sz="2000" dirty="0"/>
                            <a:t>Interval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600" b="1"/>
                          </a:pPr>
                          <a:r>
                            <a:rPr sz="2000"/>
                            <a:t>Test Point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600" b="1"/>
                          </a:pPr>
                          <a:r>
                            <a:rPr sz="2000"/>
                            <a:t>Evaluate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600" b="1"/>
                          </a:pPr>
                          <a:r>
                            <a:rPr sz="2000"/>
                            <a:t>Result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296670">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000" t="-32864" r="-576500" b="-180282"/>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94836" t="-32864" r="-441315" b="-180282"/>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83000" t="-32864" r="-88000" b="-180282"/>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209382" t="-32864" r="-686" b="-180282"/>
                          </a:stretch>
                        </a:blipFill>
                      </a:tcPr>
                    </a:tc>
                    <a:extLst>
                      <a:ext uri="{0D108BD9-81ED-4DB2-BD59-A6C34878D82A}">
                        <a16:rowId xmlns:a16="http://schemas.microsoft.com/office/drawing/2014/main" val="10001"/>
                      </a:ext>
                    </a:extLst>
                  </a:tr>
                  <a:tr h="1030859">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000" t="-167456" r="-576500" b="-127219"/>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94836" t="-167456" r="-441315" b="-127219"/>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83000" t="-167456" r="-88000" b="-127219"/>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209382" t="-167456" r="-686" b="-127219"/>
                          </a:stretch>
                        </a:blipFill>
                      </a:tcPr>
                    </a:tc>
                    <a:extLst>
                      <a:ext uri="{0D108BD9-81ED-4DB2-BD59-A6C34878D82A}">
                        <a16:rowId xmlns:a16="http://schemas.microsoft.com/office/drawing/2014/main" val="10002"/>
                      </a:ext>
                    </a:extLst>
                  </a:tr>
                  <a:tr h="1296670">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000" t="-212207" r="-576500" b="-939"/>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94836" t="-212207" r="-441315" b="-939"/>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83000" t="-212207" r="-88000" b="-939"/>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209382" t="-212207" r="-686" b="-939"/>
                          </a:stretch>
                        </a:blipFill>
                      </a:tcPr>
                    </a:tc>
                    <a:extLst>
                      <a:ext uri="{0D108BD9-81ED-4DB2-BD59-A6C34878D82A}">
                        <a16:rowId xmlns:a16="http://schemas.microsoft.com/office/drawing/2014/main" val="10003"/>
                      </a:ext>
                    </a:extLst>
                  </a:tr>
                </a:tbl>
              </a:graphicData>
            </a:graphic>
          </p:graphicFrame>
        </mc:Fallback>
      </mc:AlternateContent>
      <p:sp>
        <p:nvSpPr>
          <p:cNvPr id="4" name="TextBox 3">
            <a:extLst>
              <a:ext uri="{FF2B5EF4-FFF2-40B4-BE49-F238E27FC236}">
                <a16:creationId xmlns:a16="http://schemas.microsoft.com/office/drawing/2014/main" id="{EF1E42F7-8D95-4E7D-A5EC-2D59B0B52F01}"/>
              </a:ext>
            </a:extLst>
          </p:cNvPr>
          <p:cNvSpPr txBox="1"/>
          <p:nvPr/>
        </p:nvSpPr>
        <p:spPr>
          <a:xfrm>
            <a:off x="457200" y="5172456"/>
            <a:ext cx="8229600" cy="523220"/>
          </a:xfrm>
          <a:prstGeom prst="rect">
            <a:avLst/>
          </a:prstGeom>
          <a:noFill/>
        </p:spPr>
        <p:txBody>
          <a:bodyPr wrap="square" rtlCol="0">
            <a:spAutoFit/>
          </a:bodyPr>
          <a:lstStyle/>
          <a:p>
            <a:pPr algn="ctr"/>
            <a:r>
              <a:rPr lang="en-US" sz="2800" dirty="0"/>
              <a:t>Table 3</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5: </a:t>
            </a:r>
            <a:r>
              <a:rPr lang="en-US" dirty="0"/>
              <a:t>Solving </a:t>
            </a:r>
            <a:r>
              <a:rPr dirty="0"/>
              <a:t>Rational Inequalities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The final step is to evaluate which intervals satisfy each inequality. The solution to the first inequality is the union of the two intervals where </a:t>
                </a:r>
                <a14:m>
                  <m:oMath xmlns:m="http://schemas.openxmlformats.org/officeDocument/2006/math">
                    <m:r>
                      <a:rPr>
                        <a:latin typeface="Cambria Math" panose="02040503050406030204" pitchFamily="18" charset="0"/>
                      </a:rPr>
                      <m:t>𝑓</m:t>
                    </m:r>
                  </m:oMath>
                </a14:m>
                <a:r>
                  <a:rPr sz="2800" dirty="0"/>
                  <a:t> is positive</a:t>
                </a:r>
                <a:r>
                  <a:rPr lang="en-US" sz="2800" dirty="0"/>
                  <a:t>.</a:t>
                </a:r>
                <a:endParaRPr sz="2800" dirty="0"/>
              </a:p>
              <a:p>
                <a:pPr algn="ctr">
                  <a:defRPr sz="2800"/>
                </a:pPr>
                <a14:m>
                  <m:oMathPara xmlns:m="http://schemas.openxmlformats.org/officeDocument/2006/math">
                    <m:oMathParaPr>
                      <m:jc m:val="centerGroup"/>
                    </m:oMathParaPr>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−∞,−3</m:t>
                          </m:r>
                        </m:e>
                      </m:d>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−2,∞</m:t>
                          </m:r>
                        </m:e>
                      </m:d>
                    </m:oMath>
                  </m:oMathPara>
                </a14:m>
                <a:endParaRPr sz="2800" dirty="0"/>
              </a:p>
              <a:p>
                <a:pPr>
                  <a:defRPr sz="2800"/>
                </a:pPr>
                <a:r>
                  <a:rPr sz="2800" dirty="0"/>
                  <a:t>For the second inequality, we have to decide which endpoints to include. We include </a:t>
                </a:r>
                <a14:m>
                  <m:oMath xmlns:m="http://schemas.openxmlformats.org/officeDocument/2006/math">
                    <m:r>
                      <a:rPr>
                        <a:latin typeface="Cambria Math" panose="02040503050406030204" pitchFamily="18" charset="0"/>
                      </a:rPr>
                      <m:t>𝑥</m:t>
                    </m:r>
                    <m:r>
                      <a:rPr>
                        <a:latin typeface="Cambria Math" panose="02040503050406030204" pitchFamily="18" charset="0"/>
                      </a:rPr>
                      <m:t>=−3</m:t>
                    </m:r>
                  </m:oMath>
                </a14:m>
                <a:r>
                  <a:rPr sz="2800" dirty="0"/>
                  <a:t>, since this is a zero of the rational function, but we do not include </a:t>
                </a:r>
                <a:br>
                  <a:rPr lang="en-US" sz="2800" dirty="0"/>
                </a:br>
                <a14:m>
                  <m:oMath xmlns:m="http://schemas.openxmlformats.org/officeDocument/2006/math">
                    <m:r>
                      <a:rPr>
                        <a:latin typeface="Cambria Math" panose="02040503050406030204" pitchFamily="18" charset="0"/>
                      </a:rPr>
                      <m:t>𝑥</m:t>
                    </m:r>
                    <m:r>
                      <a:rPr>
                        <a:latin typeface="Cambria Math" panose="02040503050406030204" pitchFamily="18" charset="0"/>
                      </a:rPr>
                      <m:t>=−2</m:t>
                    </m:r>
                  </m:oMath>
                </a14:m>
                <a:r>
                  <a:rPr sz="2800" dirty="0"/>
                  <a:t>, since the value is not in the domain of </a:t>
                </a:r>
                <a14:m>
                  <m:oMath xmlns:m="http://schemas.openxmlformats.org/officeDocument/2006/math">
                    <m:r>
                      <a:rPr>
                        <a:latin typeface="Cambria Math" panose="02040503050406030204" pitchFamily="18" charset="0"/>
                      </a:rPr>
                      <m:t>𝑓</m:t>
                    </m:r>
                  </m:oMath>
                </a14:m>
                <a:r>
                  <a:rPr sz="2800" dirty="0"/>
                  <a:t>. Thus, the solution to the second inequality is</a:t>
                </a:r>
              </a:p>
              <a:p>
                <a:pPr algn="ctr">
                  <a:defRPr sz="2800"/>
                </a:pPr>
                <a14:m>
                  <m:oMath xmlns:m="http://schemas.openxmlformats.org/officeDocument/2006/math">
                    <m:d>
                      <m:dPr>
                        <m:endChr m:val="]"/>
                        <m:ctrlPr>
                          <a:rPr i="1">
                            <a:latin typeface="Cambria Math" panose="02040503050406030204" pitchFamily="18" charset="0"/>
                          </a:rPr>
                        </m:ctrlPr>
                      </m:dPr>
                      <m:e>
                        <m:r>
                          <a:rPr>
                            <a:latin typeface="Cambria Math" panose="02040503050406030204" pitchFamily="18" charset="0"/>
                          </a:rPr>
                          <m:t>−∞,−3</m:t>
                        </m:r>
                      </m:e>
                    </m:d>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−2,∞</m:t>
                        </m:r>
                      </m:e>
                    </m:d>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2148"/>
                </a:stretch>
              </a:blipFill>
            </p:spPr>
            <p:txBody>
              <a:bodyPr/>
              <a:lstStyle/>
              <a:p>
                <a:r>
                  <a:rPr lang="en-US">
                    <a:noFill/>
                  </a:rPr>
                  <a:t> </a:t>
                </a:r>
              </a:p>
            </p:txBody>
          </p:sp>
        </mc:Fallback>
      </mc:AlternateContent>
    </p:spTree>
    <p:extLst>
      <p:ext uri="{BB962C8B-B14F-4D97-AF65-F5344CB8AC3E}">
        <p14:creationId xmlns:p14="http://schemas.microsoft.com/office/powerpoint/2010/main" val="37421057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38686-3FA1-4539-882A-8198296D8159}"/>
              </a:ext>
            </a:extLst>
          </p:cNvPr>
          <p:cNvSpPr>
            <a:spLocks noGrp="1"/>
          </p:cNvSpPr>
          <p:nvPr>
            <p:ph type="title"/>
          </p:nvPr>
        </p:nvSpPr>
        <p:spPr/>
        <p:txBody>
          <a:bodyPr/>
          <a:lstStyle/>
          <a:p>
            <a:r>
              <a:rPr lang="en-US" dirty="0"/>
              <a:t>Horizontal Asymptotes (cont.)</a:t>
            </a:r>
          </a:p>
        </p:txBody>
      </p:sp>
      <p:sp>
        <p:nvSpPr>
          <p:cNvPr id="3" name="Text Placeholder 2">
            <a:extLst>
              <a:ext uri="{FF2B5EF4-FFF2-40B4-BE49-F238E27FC236}">
                <a16:creationId xmlns:a16="http://schemas.microsoft.com/office/drawing/2014/main" id="{966C876E-0D6F-41A2-9D39-89B5BF3C75C6}"/>
              </a:ext>
            </a:extLst>
          </p:cNvPr>
          <p:cNvSpPr>
            <a:spLocks noGrp="1"/>
          </p:cNvSpPr>
          <p:nvPr>
            <p:ph type="body" sz="quarter" idx="10"/>
          </p:nvPr>
        </p:nvSpPr>
        <p:spPr/>
        <p:txBody>
          <a:bodyPr anchor="b"/>
          <a:lstStyle/>
          <a:p>
            <a:pPr algn="ctr"/>
            <a:r>
              <a:rPr lang="en-US" dirty="0"/>
              <a:t> </a:t>
            </a:r>
          </a:p>
        </p:txBody>
      </p:sp>
      <p:grpSp>
        <p:nvGrpSpPr>
          <p:cNvPr id="4" name="Group 3">
            <a:extLst>
              <a:ext uri="{FF2B5EF4-FFF2-40B4-BE49-F238E27FC236}">
                <a16:creationId xmlns:a16="http://schemas.microsoft.com/office/drawing/2014/main" id="{547B2E1A-EFCD-4DDB-BF71-A10C1DC02F0D}"/>
              </a:ext>
            </a:extLst>
          </p:cNvPr>
          <p:cNvGrpSpPr/>
          <p:nvPr/>
        </p:nvGrpSpPr>
        <p:grpSpPr>
          <a:xfrm>
            <a:off x="457200" y="1724255"/>
            <a:ext cx="8229600" cy="3409490"/>
            <a:chOff x="457200" y="2295330"/>
            <a:chExt cx="8229600" cy="3409490"/>
          </a:xfrm>
        </p:grpSpPr>
        <p:pic>
          <p:nvPicPr>
            <p:cNvPr id="5" name="Graphic 4">
              <a:extLst>
                <a:ext uri="{FF2B5EF4-FFF2-40B4-BE49-F238E27FC236}">
                  <a16:creationId xmlns:a16="http://schemas.microsoft.com/office/drawing/2014/main" id="{E520B4D3-9FDF-4D76-8608-7995DB1863C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7225" y="2295330"/>
              <a:ext cx="2476500" cy="2476500"/>
            </a:xfrm>
            <a:prstGeom prst="rect">
              <a:avLst/>
            </a:prstGeom>
          </p:spPr>
        </p:pic>
        <p:pic>
          <p:nvPicPr>
            <p:cNvPr id="7" name="Graphic 6">
              <a:extLst>
                <a:ext uri="{FF2B5EF4-FFF2-40B4-BE49-F238E27FC236}">
                  <a16:creationId xmlns:a16="http://schemas.microsoft.com/office/drawing/2014/main" id="{CADF82B6-DC89-4F76-A742-BCD90CB3904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33750" y="2295330"/>
              <a:ext cx="2476500" cy="2476500"/>
            </a:xfrm>
            <a:prstGeom prst="rect">
              <a:avLst/>
            </a:prstGeom>
          </p:spPr>
        </p:pic>
        <p:pic>
          <p:nvPicPr>
            <p:cNvPr id="9" name="Graphic 8">
              <a:extLst>
                <a:ext uri="{FF2B5EF4-FFF2-40B4-BE49-F238E27FC236}">
                  <a16:creationId xmlns:a16="http://schemas.microsoft.com/office/drawing/2014/main" id="{8C874601-11C8-422E-A755-F453BE707C0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010275" y="2295330"/>
              <a:ext cx="2476500" cy="2476500"/>
            </a:xfrm>
            <a:prstGeom prst="rect">
              <a:avLst/>
            </a:prstGeom>
          </p:spPr>
        </p:pic>
        <p:sp>
          <p:nvSpPr>
            <p:cNvPr id="6" name="TextBox 5">
              <a:extLst>
                <a:ext uri="{FF2B5EF4-FFF2-40B4-BE49-F238E27FC236}">
                  <a16:creationId xmlns:a16="http://schemas.microsoft.com/office/drawing/2014/main" id="{6DA4325D-B713-4CA2-B660-0A98EFAD861B}"/>
                </a:ext>
              </a:extLst>
            </p:cNvPr>
            <p:cNvSpPr txBox="1"/>
            <p:nvPr/>
          </p:nvSpPr>
          <p:spPr>
            <a:xfrm>
              <a:off x="457200" y="5181600"/>
              <a:ext cx="8229600" cy="523220"/>
            </a:xfrm>
            <a:prstGeom prst="rect">
              <a:avLst/>
            </a:prstGeom>
            <a:noFill/>
          </p:spPr>
          <p:txBody>
            <a:bodyPr wrap="square" rtlCol="0">
              <a:spAutoFit/>
            </a:bodyPr>
            <a:lstStyle/>
            <a:p>
              <a:pPr algn="ctr"/>
              <a:r>
                <a:rPr lang="en-US" sz="2800" dirty="0">
                  <a:solidFill>
                    <a:srgbClr val="000000"/>
                  </a:solidFill>
                </a:rPr>
                <a:t>Figure 3: Horizontal Asymptotes</a:t>
              </a:r>
            </a:p>
          </p:txBody>
        </p:sp>
      </p:grpSp>
    </p:spTree>
    <p:extLst>
      <p:ext uri="{BB962C8B-B14F-4D97-AF65-F5344CB8AC3E}">
        <p14:creationId xmlns:p14="http://schemas.microsoft.com/office/powerpoint/2010/main" val="3923398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Oblique Asymptotes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ctr">
                  <a:defRPr sz="2800" b="1"/>
                </a:pPr>
                <a:r>
                  <a:rPr dirty="0"/>
                  <a:t>Definition</a:t>
                </a:r>
              </a:p>
              <a:p>
                <a:pPr>
                  <a:defRPr sz="2800"/>
                </a:pPr>
                <a:r>
                  <a:rPr sz="2800" dirty="0"/>
                  <a:t>A nonvertical, nonhorizontal line may also be an asymptote of a function </a:t>
                </a:r>
                <a14:m>
                  <m:oMath xmlns:m="http://schemas.openxmlformats.org/officeDocument/2006/math">
                    <m:r>
                      <a:rPr>
                        <a:latin typeface="Cambria Math" panose="02040503050406030204" pitchFamily="18" charset="0"/>
                      </a:rPr>
                      <m:t>𝑓</m:t>
                    </m:r>
                  </m:oMath>
                </a14:m>
                <a:r>
                  <a:rPr sz="2800" dirty="0"/>
                  <a:t>. Examples of </a:t>
                </a:r>
                <a:r>
                  <a:rPr sz="2800" b="1" dirty="0"/>
                  <a:t>oblique</a:t>
                </a:r>
                <a:r>
                  <a:rPr sz="2800" dirty="0"/>
                  <a:t> (or </a:t>
                </a:r>
                <a:r>
                  <a:rPr sz="2800" b="1" dirty="0"/>
                  <a:t>slant</a:t>
                </a:r>
                <a:r>
                  <a:rPr sz="2800" dirty="0"/>
                  <a:t>) </a:t>
                </a:r>
                <a:r>
                  <a:rPr sz="2800" b="1" dirty="0"/>
                  <a:t>asymptotes</a:t>
                </a:r>
                <a:r>
                  <a:rPr sz="2800" dirty="0"/>
                  <a:t> appear in Figure 4. Again, the graph of a rational function may intersect an oblique asymptote near the origin, but will eventually approach the asymptote from one side only as </a:t>
                </a:r>
                <a14:m>
                  <m:oMath xmlns:m="http://schemas.openxmlformats.org/officeDocument/2006/math">
                    <m:r>
                      <a:rPr>
                        <a:latin typeface="Cambria Math" panose="02040503050406030204" pitchFamily="18" charset="0"/>
                      </a:rPr>
                      <m:t>𝑥</m:t>
                    </m:r>
                    <m:r>
                      <a:rPr>
                        <a:latin typeface="Cambria Math" panose="02040503050406030204" pitchFamily="18" charset="0"/>
                      </a:rPr>
                      <m:t>→∞</m:t>
                    </m:r>
                  </m:oMath>
                </a14:m>
                <a:r>
                  <a:rPr sz="2800" dirty="0"/>
                  <a:t> or </a:t>
                </a:r>
                <a:br>
                  <a:rPr lang="en-US" dirty="0">
                    <a:latin typeface="Cambria Math" panose="02040503050406030204" pitchFamily="18" charset="0"/>
                  </a:rPr>
                </a:br>
                <a14:m>
                  <m:oMath xmlns:m="http://schemas.openxmlformats.org/officeDocument/2006/math">
                    <m:r>
                      <a:rPr>
                        <a:latin typeface="Cambria Math" panose="02040503050406030204" pitchFamily="18" charset="0"/>
                      </a:rPr>
                      <m:t>𝑥</m:t>
                    </m:r>
                    <m:r>
                      <a:rPr>
                        <a:latin typeface="Cambria Math" panose="02040503050406030204" pitchFamily="18" charset="0"/>
                      </a:rPr>
                      <m:t>→−∞</m:t>
                    </m:r>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r="-1550"/>
                </a:stretch>
              </a:blipFill>
            </p:spPr>
            <p:txBody>
              <a:bodyPr/>
              <a:lstStyle/>
              <a:p>
                <a:r>
                  <a:rPr lang="en-US">
                    <a:noFill/>
                  </a:rPr>
                  <a:t> </a:t>
                </a:r>
              </a:p>
            </p:txBody>
          </p:sp>
        </mc:Fallback>
      </mc:AlternateContent>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7CF75-73E7-4ECC-B076-60C682C34D92}"/>
              </a:ext>
            </a:extLst>
          </p:cNvPr>
          <p:cNvSpPr>
            <a:spLocks noGrp="1"/>
          </p:cNvSpPr>
          <p:nvPr>
            <p:ph type="title"/>
          </p:nvPr>
        </p:nvSpPr>
        <p:spPr/>
        <p:txBody>
          <a:bodyPr/>
          <a:lstStyle/>
          <a:p>
            <a:r>
              <a:rPr lang="en-US" dirty="0"/>
              <a:t>Oblique Asymptotes (cont.)</a:t>
            </a:r>
          </a:p>
        </p:txBody>
      </p:sp>
      <p:sp>
        <p:nvSpPr>
          <p:cNvPr id="3" name="Text Placeholder 2">
            <a:extLst>
              <a:ext uri="{FF2B5EF4-FFF2-40B4-BE49-F238E27FC236}">
                <a16:creationId xmlns:a16="http://schemas.microsoft.com/office/drawing/2014/main" id="{DC447EC8-C500-45C3-B6D3-7F8A61E9AD22}"/>
              </a:ext>
            </a:extLst>
          </p:cNvPr>
          <p:cNvSpPr>
            <a:spLocks noGrp="1"/>
          </p:cNvSpPr>
          <p:nvPr>
            <p:ph type="body" sz="quarter" idx="10"/>
          </p:nvPr>
        </p:nvSpPr>
        <p:spPr/>
        <p:txBody>
          <a:bodyPr anchor="b"/>
          <a:lstStyle/>
          <a:p>
            <a:pPr algn="ctr"/>
            <a:r>
              <a:rPr lang="en-US" dirty="0"/>
              <a:t> </a:t>
            </a:r>
          </a:p>
        </p:txBody>
      </p:sp>
      <p:pic>
        <p:nvPicPr>
          <p:cNvPr id="5" name="Graphic 4">
            <a:extLst>
              <a:ext uri="{FF2B5EF4-FFF2-40B4-BE49-F238E27FC236}">
                <a16:creationId xmlns:a16="http://schemas.microsoft.com/office/drawing/2014/main" id="{E735E280-9BC4-4B20-8817-E9E44712BBA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7225" y="1719590"/>
            <a:ext cx="2476500" cy="2476500"/>
          </a:xfrm>
          <a:prstGeom prst="rect">
            <a:avLst/>
          </a:prstGeom>
        </p:spPr>
      </p:pic>
      <p:pic>
        <p:nvPicPr>
          <p:cNvPr id="7" name="Graphic 6">
            <a:extLst>
              <a:ext uri="{FF2B5EF4-FFF2-40B4-BE49-F238E27FC236}">
                <a16:creationId xmlns:a16="http://schemas.microsoft.com/office/drawing/2014/main" id="{F02894B7-95A5-43FA-8847-A0AD44EAF6D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33750" y="1719590"/>
            <a:ext cx="2476500" cy="2476500"/>
          </a:xfrm>
          <a:prstGeom prst="rect">
            <a:avLst/>
          </a:prstGeom>
        </p:spPr>
      </p:pic>
      <p:pic>
        <p:nvPicPr>
          <p:cNvPr id="9" name="Graphic 8">
            <a:extLst>
              <a:ext uri="{FF2B5EF4-FFF2-40B4-BE49-F238E27FC236}">
                <a16:creationId xmlns:a16="http://schemas.microsoft.com/office/drawing/2014/main" id="{EAEC2398-16C2-483C-B28B-3ABC8038D46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010275" y="1719590"/>
            <a:ext cx="2476500" cy="2476500"/>
          </a:xfrm>
          <a:prstGeom prst="rect">
            <a:avLst/>
          </a:prstGeom>
        </p:spPr>
      </p:pic>
      <p:sp>
        <p:nvSpPr>
          <p:cNvPr id="8" name="TextBox 7">
            <a:extLst>
              <a:ext uri="{FF2B5EF4-FFF2-40B4-BE49-F238E27FC236}">
                <a16:creationId xmlns:a16="http://schemas.microsoft.com/office/drawing/2014/main" id="{82CAF57A-1C43-4483-BF6D-A4690C5EA1A3}"/>
              </a:ext>
            </a:extLst>
          </p:cNvPr>
          <p:cNvSpPr txBox="1"/>
          <p:nvPr/>
        </p:nvSpPr>
        <p:spPr>
          <a:xfrm>
            <a:off x="457200" y="4615190"/>
            <a:ext cx="8229600" cy="523220"/>
          </a:xfrm>
          <a:prstGeom prst="rect">
            <a:avLst/>
          </a:prstGeom>
          <a:noFill/>
        </p:spPr>
        <p:txBody>
          <a:bodyPr wrap="square" rtlCol="0">
            <a:spAutoFit/>
          </a:bodyPr>
          <a:lstStyle/>
          <a:p>
            <a:pPr algn="ctr"/>
            <a:r>
              <a:rPr lang="en-US" sz="2800" dirty="0">
                <a:solidFill>
                  <a:srgbClr val="000000"/>
                </a:solidFill>
              </a:rPr>
              <a:t>Figure 4: Oblique Asymptotes</a:t>
            </a:r>
          </a:p>
        </p:txBody>
      </p:sp>
    </p:spTree>
    <p:extLst>
      <p:ext uri="{BB962C8B-B14F-4D97-AF65-F5344CB8AC3E}">
        <p14:creationId xmlns:p14="http://schemas.microsoft.com/office/powerpoint/2010/main" val="3982628460"/>
      </p:ext>
    </p:extLst>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845</TotalTime>
  <Words>3690</Words>
  <Application>Microsoft Office PowerPoint</Application>
  <PresentationFormat>On-screen Show (4:3)</PresentationFormat>
  <Paragraphs>295</Paragraphs>
  <Slides>61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61</vt:i4>
      </vt:variant>
    </vt:vector>
  </HeadingPairs>
  <TitlesOfParts>
    <vt:vector size="66" baseType="lpstr">
      <vt:lpstr>Cambria Math</vt:lpstr>
      <vt:lpstr>Courier New</vt:lpstr>
      <vt:lpstr>Calibri</vt:lpstr>
      <vt:lpstr>Arial</vt:lpstr>
      <vt:lpstr>Office Theme</vt:lpstr>
      <vt:lpstr>Section 6.5</vt:lpstr>
      <vt:lpstr>Rational Functions</vt:lpstr>
      <vt:lpstr>Rational Functions (cont.)</vt:lpstr>
      <vt:lpstr>Vertical Asymptotes</vt:lpstr>
      <vt:lpstr>Vertical Asymptotes (cont.)</vt:lpstr>
      <vt:lpstr>Horizontal Asymptotes</vt:lpstr>
      <vt:lpstr>Horizontal Asymptotes (cont.)</vt:lpstr>
      <vt:lpstr>Oblique Asymptotes</vt:lpstr>
      <vt:lpstr>Oblique Asymptotes (cont.)</vt:lpstr>
      <vt:lpstr>Asymptote Notation</vt:lpstr>
      <vt:lpstr>Asymptote Notation (cont.)</vt:lpstr>
      <vt:lpstr>Equations for Vertical Asymptotes</vt:lpstr>
      <vt:lpstr>Example 1: Vertical Asymptotes</vt:lpstr>
      <vt:lpstr>Note:</vt:lpstr>
      <vt:lpstr>Example 1: Vertical Asymptotes (cont.)</vt:lpstr>
      <vt:lpstr>Example 1: Vertical Asymptotes (cont.)</vt:lpstr>
      <vt:lpstr>Example 1: Vertical Asymptotes (cont.)</vt:lpstr>
      <vt:lpstr>Example 1: Vertical Asymptotes (cont.)</vt:lpstr>
      <vt:lpstr>Equations for Horizontal and Oblique Asymptotes</vt:lpstr>
      <vt:lpstr>Equations for Horizontal and Oblique Asymptotes (cont.)</vt:lpstr>
      <vt:lpstr>Example 2: Horizontal and Oblique Asymptotes</vt:lpstr>
      <vt:lpstr>Note:</vt:lpstr>
      <vt:lpstr>Example 2: Horizontal and Oblique Asymptotes (cont.)</vt:lpstr>
      <vt:lpstr>Example 2: Horizontal and Oblique Asymptotes (cont.)</vt:lpstr>
      <vt:lpstr>Example 2: Horizontal and Oblique Asymptotes (cont.)</vt:lpstr>
      <vt:lpstr>Example 2: Horizontal and Oblique Asymptotes (cont.)</vt:lpstr>
      <vt:lpstr>Graphing Rational Functions</vt:lpstr>
      <vt:lpstr>Graphing Rational Functions (cont.)</vt:lpstr>
      <vt:lpstr>Example 3: Graphing Rational Functions</vt:lpstr>
      <vt:lpstr>Example 3: Graphing Rational Functions (cont.)</vt:lpstr>
      <vt:lpstr>Example 3: Graphing Rational Functions (cont.)</vt:lpstr>
      <vt:lpstr>Example 3: Graphing Rational Functions (cont.)</vt:lpstr>
      <vt:lpstr>Example 3: Graphing Rational Functions (cont.)</vt:lpstr>
      <vt:lpstr>Example 3: Graphing Rational Functions (cont.)</vt:lpstr>
      <vt:lpstr>Example 3: Graphing Rational Functions (cont.)</vt:lpstr>
      <vt:lpstr>Example 3: Graphing Rational Functions (cont.)</vt:lpstr>
      <vt:lpstr>Example 3: Graphing Rational Functions (cont.)</vt:lpstr>
      <vt:lpstr>Note:</vt:lpstr>
      <vt:lpstr>Example 3: Graphing Rational Functions (cont.)</vt:lpstr>
      <vt:lpstr>Example 3: Graphing Rational Functions (cont.)</vt:lpstr>
      <vt:lpstr>Example 3: Graphing Rational Functions (cont.)</vt:lpstr>
      <vt:lpstr>Example 3: Graphing Rational Functions (cont.)</vt:lpstr>
      <vt:lpstr>Example 3: Graphing Rational Functions (cont.)</vt:lpstr>
      <vt:lpstr>Rational Inequalities</vt:lpstr>
      <vt:lpstr>Solving Rational Inequalities Using the Sign-Test Method</vt:lpstr>
      <vt:lpstr>Solving Rational Inequalities Using the Sign-Test Method (cont.)</vt:lpstr>
      <vt:lpstr>Solving Rational Inequalities Using the Sign-Test Method (cont.)</vt:lpstr>
      <vt:lpstr>Example 4: Solving Rational Inequalities</vt:lpstr>
      <vt:lpstr>Example 4: Solving Rational Inequalities (cont.)</vt:lpstr>
      <vt:lpstr>Example 4: Solving Rational Inequalities (cont.)</vt:lpstr>
      <vt:lpstr>Example 4: Solving Rational Inequalities (cont.)</vt:lpstr>
      <vt:lpstr>Example 4: Solving Rational Inequalities (cont.)</vt:lpstr>
      <vt:lpstr>Example 4: Solving Rational Inequalities (cont.)</vt:lpstr>
      <vt:lpstr>CAUTION!</vt:lpstr>
      <vt:lpstr>CAUTION! (cont.)</vt:lpstr>
      <vt:lpstr>Example 5: Solving Rational Inequalities</vt:lpstr>
      <vt:lpstr>Example 5: Solving Rational Inequalities (cont.)</vt:lpstr>
      <vt:lpstr>Example 5: Solving Rational Inequalities (cont.)</vt:lpstr>
      <vt:lpstr>Example 5: Solving Rational Inequalities (cont.)</vt:lpstr>
      <vt:lpstr>Example 5: Solving Rational Inequalities (cont.)</vt:lpstr>
      <vt:lpstr>Example 5: Solving Rational Inequalities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College Algebra 3rd Edition</dc:title>
  <dc:creator>Hawkes Learning</dc:creator>
  <cp:lastModifiedBy>Danielle Bess</cp:lastModifiedBy>
  <cp:revision>162</cp:revision>
  <dcterms:created xsi:type="dcterms:W3CDTF">2013-04-26T14:43:13Z</dcterms:created>
  <dcterms:modified xsi:type="dcterms:W3CDTF">2020-07-30T18:54:19Z</dcterms:modified>
</cp:coreProperties>
</file>