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59" r:id="rId4"/>
    <p:sldId id="260" r:id="rId5"/>
    <p:sldId id="262" r:id="rId6"/>
    <p:sldId id="261" r:id="rId7"/>
    <p:sldId id="279" r:id="rId8"/>
    <p:sldId id="280" r:id="rId9"/>
    <p:sldId id="263" r:id="rId10"/>
    <p:sldId id="265" r:id="rId11"/>
    <p:sldId id="264" r:id="rId12"/>
    <p:sldId id="281" r:id="rId13"/>
    <p:sldId id="284" r:id="rId14"/>
    <p:sldId id="282" r:id="rId15"/>
    <p:sldId id="283" r:id="rId16"/>
    <p:sldId id="285" r:id="rId17"/>
    <p:sldId id="286" r:id="rId18"/>
    <p:sldId id="287" r:id="rId19"/>
    <p:sldId id="288" r:id="rId20"/>
    <p:sldId id="266" r:id="rId21"/>
    <p:sldId id="269" r:id="rId22"/>
    <p:sldId id="278" r:id="rId23"/>
    <p:sldId id="270" r:id="rId24"/>
    <p:sldId id="273" r:id="rId25"/>
    <p:sldId id="276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Allison Conger" initials="AC" lastIdx="1" clrIdx="1">
    <p:extLst>
      <p:ext uri="{19B8F6BF-5375-455C-9EA6-DF929625EA0E}">
        <p15:presenceInfo xmlns:p15="http://schemas.microsoft.com/office/powerpoint/2012/main" userId="S::aconger@hawkeslearning.com::ade6c5c3-e633-4050-96d1-34f11caf60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86" d="100"/>
          <a:sy n="86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Exponential Functions and Their Graphs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</a:t>
            </a:r>
            <a:r>
              <a:rPr lang="en-US"/>
              <a:t>7</a:t>
            </a:r>
            <a:r>
              <a:t>.1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For each example, first graph the base function, then apply any transformations.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Exponential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sz="2800" dirty="0"/>
                  <a:t>First, draw the graph of the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dirty="0"/>
                  <a:t>, as in Example 1b. Then, since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has been replaced by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2800" dirty="0"/>
                  <a:t>, shift the graph to the left by 3 units.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F57FD-3DCC-4714-AF32-8FDE5ABFC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Exponential Functions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DB867-9183-4AE8-AF5C-7CCBC9B56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5525087"/>
            <a:ext cx="8229600" cy="647113"/>
          </a:xfrm>
        </p:spPr>
        <p:txBody>
          <a:bodyPr/>
          <a:lstStyle/>
          <a:p>
            <a:pPr algn="ctr"/>
            <a:r>
              <a:rPr lang="en-US" dirty="0"/>
              <a:t>Figure 4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E563458-FB14-40E8-AA97-7B9B74F0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66213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2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F57FD-3DCC-4714-AF32-8FDE5ABFC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Exponential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88DB867-9183-4AE8-AF5C-7CCBC9B5601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143000"/>
                <a:ext cx="8229600" cy="647113"/>
              </a:xfrm>
            </p:spPr>
            <p:txBody>
              <a:bodyPr/>
              <a:lstStyle/>
              <a:p>
                <a:r>
                  <a:rPr lang="en-US" dirty="0"/>
                  <a:t>Domain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∞)</m:t>
                    </m:r>
                  </m:oMath>
                </a14:m>
                <a:r>
                  <a:rPr lang="en-US" dirty="0"/>
                  <a:t>, Range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=(0,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88DB867-9183-4AE8-AF5C-7CCBC9B560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143000"/>
                <a:ext cx="8229600" cy="647113"/>
              </a:xfrm>
              <a:blipFill>
                <a:blip r:embed="rId2"/>
                <a:stretch>
                  <a:fillRect l="-1481" t="-9434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2908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0941-D892-49D8-8E08-75480CB4F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Exponential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65DD4FB-5EEF-44CC-8683-73CEAAC575E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514350" indent="-514350">
                  <a:buAutoNum type="alphaLcPeriod" startAt="2"/>
                </a:pPr>
                <a:r>
                  <a:rPr lang="en-US" dirty="0"/>
                  <a:t>Begin with the graph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 shown as a dashed curve. The effect of multiplying a function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is to reflect the graph with respect to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–axis. Following this, the second transformation of adding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a function causes a vertical shift of the graph. The solid line curve is the graph of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buAutoNum type="alphaLcPeriod" startAt="2"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65DD4FB-5EEF-44CC-8683-73CEAAC575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59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95F9F-E726-4BC4-BDE2-DB6C4A4CE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Exponential Functions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882F7-8768-4ACB-B7AB-D967D4030B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5525087"/>
            <a:ext cx="8229600" cy="570913"/>
          </a:xfrm>
        </p:spPr>
        <p:txBody>
          <a:bodyPr/>
          <a:lstStyle/>
          <a:p>
            <a:pPr algn="ctr"/>
            <a:r>
              <a:rPr lang="en-US" dirty="0"/>
              <a:t>Figure 5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F398894-3F83-4917-BE7E-D08729D26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5792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27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F57FD-3DCC-4714-AF32-8FDE5ABFC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Exponential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88DB867-9183-4AE8-AF5C-7CCBC9B5601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143000"/>
                <a:ext cx="8229600" cy="647113"/>
              </a:xfrm>
            </p:spPr>
            <p:txBody>
              <a:bodyPr/>
              <a:lstStyle/>
              <a:p>
                <a:r>
                  <a:rPr lang="en-US" dirty="0"/>
                  <a:t>Domain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∞)</m:t>
                    </m:r>
                  </m:oMath>
                </a14:m>
                <a:r>
                  <a:rPr lang="en-US" dirty="0"/>
                  <a:t>, Range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88DB867-9183-4AE8-AF5C-7CCBC9B560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143000"/>
                <a:ext cx="8229600" cy="647113"/>
              </a:xfrm>
              <a:blipFill>
                <a:blip r:embed="rId2"/>
                <a:stretch>
                  <a:fillRect l="-1481" t="-9434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001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0941-D892-49D8-8E08-75480CB4F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Exponential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65DD4FB-5EEF-44CC-8683-73CEAAC575E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lphaLcPeriod" startAt="3"/>
                </a:pPr>
                <a:r>
                  <a:rPr lang="en-US" dirty="0"/>
                  <a:t>Begin </a:t>
                </a:r>
                <a:r>
                  <a:rPr lang="en-US" b="0" i="0" u="none" strike="noStrike" baseline="0" dirty="0"/>
                  <a:t>by graphing the base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u="none" strike="noStrike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u="none" strike="noStrike" baseline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b="0" i="0" u="none" strike="noStrike" baseline="0" dirty="0"/>
                  <a:t>, shown as a dashed curve. For </a:t>
                </a:r>
                <a14:m>
                  <m:oMath xmlns:m="http://schemas.openxmlformats.org/officeDocument/2006/math">
                    <m:r>
                      <a:rPr lang="en-US" b="0" i="1" u="none" strike="noStrike" baseline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b="0" i="0" u="none" strike="noStrike" baseline="0" dirty="0"/>
                  <a:t>, </a:t>
                </a:r>
                <a14:m>
                  <m:oMath xmlns:m="http://schemas.openxmlformats.org/officeDocument/2006/math">
                    <m:r>
                      <a:rPr lang="en-US" b="0" i="1" u="none" strike="noStrike" baseline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i="0" u="none" strike="noStrike" baseline="0" dirty="0"/>
                  <a:t> has been replaced by </a:t>
                </a:r>
                <a14:m>
                  <m:oMath xmlns:m="http://schemas.openxmlformats.org/officeDocument/2006/math">
                    <m:r>
                      <a:rPr lang="en-US" b="0" i="1" u="none" strike="noStrike" baseline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u="none" strike="noStrike" baseline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so we reflect the graph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 across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-axis to obtain the graph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, shown as a solid curve.</a:t>
                </a:r>
              </a:p>
              <a:p>
                <a:pPr marL="457200" lvl="1" indent="0">
                  <a:buNone/>
                </a:pPr>
                <a:r>
                  <a:rPr lang="en-US" dirty="0"/>
                  <a:t>Note that this graph is also the graph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. Using properties of exponents is another way to think about this problem: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buFont typeface="+mj-lt"/>
                  <a:buAutoNum type="alphaLcPeriod" startAt="3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65DD4FB-5EEF-44CC-8683-73CEAAC575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180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95F9F-E726-4BC4-BDE2-DB6C4A4CE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Exponential Functions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882F7-8768-4ACB-B7AB-D967D4030B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5525087"/>
            <a:ext cx="8229600" cy="570913"/>
          </a:xfrm>
        </p:spPr>
        <p:txBody>
          <a:bodyPr/>
          <a:lstStyle/>
          <a:p>
            <a:pPr algn="ctr"/>
            <a:r>
              <a:rPr lang="en-US" dirty="0"/>
              <a:t>Figure 6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41AD015-8FA9-4A06-9AA3-ADE7C5A9B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668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66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F57FD-3DCC-4714-AF32-8FDE5ABFC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Exponential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88DB867-9183-4AE8-AF5C-7CCBC9B5601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143000"/>
                <a:ext cx="8229600" cy="647113"/>
              </a:xfrm>
            </p:spPr>
            <p:txBody>
              <a:bodyPr/>
              <a:lstStyle/>
              <a:p>
                <a:r>
                  <a:rPr lang="en-US" dirty="0"/>
                  <a:t>Domain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∞)</m:t>
                    </m:r>
                  </m:oMath>
                </a14:m>
                <a:r>
                  <a:rPr lang="en-US" dirty="0"/>
                  <a:t>, Range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=(0,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88DB867-9183-4AE8-AF5C-7CCBC9B560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143000"/>
                <a:ext cx="8229600" cy="647113"/>
              </a:xfrm>
              <a:blipFill>
                <a:blip r:embed="rId2"/>
                <a:stretch>
                  <a:fillRect l="-1481" t="-9434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6860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Exponential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be a fixed, positive real number not equal to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. The </a:t>
                </a:r>
                <a:r>
                  <a:rPr sz="2800" b="1" dirty="0"/>
                  <a:t>exponential function with base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sz="2800" dirty="0"/>
                  <a:t> is the function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Solving Elementary Exponential Equations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defRPr sz="2800" b="1"/>
            </a:pPr>
            <a:r>
              <a:rPr lang="en-US" dirty="0"/>
              <a:t>Procedure</a:t>
            </a:r>
          </a:p>
          <a:p>
            <a:r>
              <a:rPr sz="2600" dirty="0"/>
              <a:t>To solve an elementary exponential equation</a:t>
            </a:r>
            <a:r>
              <a:rPr lang="en-US" sz="2600" dirty="0"/>
              <a:t> perform the following steps.</a:t>
            </a:r>
            <a:endParaRPr sz="2600" dirty="0"/>
          </a:p>
          <a:p>
            <a:endParaRPr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A3CECC7-2B67-490C-A498-F31CE75FE01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1504043"/>
                  </p:ext>
                </p:extLst>
              </p:nvPr>
            </p:nvGraphicFramePr>
            <p:xfrm>
              <a:off x="461555" y="2499360"/>
              <a:ext cx="8225246" cy="3444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221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0030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600" b="1" dirty="0">
                              <a:solidFill>
                                <a:srgbClr val="000000"/>
                              </a:solidFill>
                            </a:rPr>
                            <a:t>Step 1: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600" dirty="0">
                              <a:solidFill>
                                <a:srgbClr val="000000"/>
                              </a:solidFill>
                            </a:rPr>
                            <a:t>Isolate the exponential. Move the exponential containing </a:t>
                          </a:r>
                          <a14:m>
                            <m:oMath xmlns:m="http://schemas.openxmlformats.org/officeDocument/2006/math">
                              <m:r>
                                <a:rPr lang="en-US" sz="26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600" dirty="0">
                              <a:solidFill>
                                <a:srgbClr val="000000"/>
                              </a:solidFill>
                            </a:rPr>
                            <a:t> to one side of the equation and any constants or other variables in the expression to the other side. Simplify, if necessary.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600" b="1" dirty="0">
                              <a:solidFill>
                                <a:srgbClr val="000000"/>
                              </a:solidFill>
                            </a:rPr>
                            <a:t>Step 2: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600" dirty="0">
                              <a:solidFill>
                                <a:srgbClr val="000000"/>
                              </a:solidFill>
                            </a:rPr>
                            <a:t>Find a base that can be used to rewrite both sides of the equation.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600" b="1" dirty="0">
                              <a:solidFill>
                                <a:srgbClr val="000000"/>
                              </a:solidFill>
                            </a:rPr>
                            <a:t>Step 3: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600" dirty="0">
                              <a:solidFill>
                                <a:srgbClr val="000000"/>
                              </a:solidFill>
                            </a:rPr>
                            <a:t>Equate the powers, and solve the resulting equation.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A3CECC7-2B67-490C-A498-F31CE75FE01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1504043"/>
                  </p:ext>
                </p:extLst>
              </p:nvPr>
            </p:nvGraphicFramePr>
            <p:xfrm>
              <a:off x="461555" y="2499360"/>
              <a:ext cx="8225246" cy="3444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221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0030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6764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600" b="1" dirty="0">
                              <a:solidFill>
                                <a:srgbClr val="000000"/>
                              </a:solidFill>
                            </a:rPr>
                            <a:t>Step 1: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478" t="-2909" r="87" b="-114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839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600" b="1" dirty="0">
                              <a:solidFill>
                                <a:srgbClr val="000000"/>
                              </a:solidFill>
                            </a:rPr>
                            <a:t>Step 2: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600" dirty="0">
                              <a:solidFill>
                                <a:srgbClr val="000000"/>
                              </a:solidFill>
                            </a:rPr>
                            <a:t>Find a base that can be used to rewrite both sides of the equation.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839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600" b="1" dirty="0">
                              <a:solidFill>
                                <a:srgbClr val="000000"/>
                              </a:solidFill>
                            </a:rPr>
                            <a:t>Step 3: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600" dirty="0">
                              <a:solidFill>
                                <a:srgbClr val="000000"/>
                              </a:solidFill>
                            </a:rPr>
                            <a:t>Equate the powers, and solve the resulting equation.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Solving Elementary Exponential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Solve the following exponential equations.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−125=0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As always, it is good practice to check your solution in the original equation.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Solving Elementary Exponential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51A4340-B51F-47CB-B4F2-976DC7CCBBD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18471997"/>
                  </p:ext>
                </p:extLst>
              </p:nvPr>
            </p:nvGraphicFramePr>
            <p:xfrm>
              <a:off x="914400" y="1531385"/>
              <a:ext cx="7772400" cy="424256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038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78352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25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−125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b="1"/>
                          </a:pPr>
                          <a:r>
                            <a:rPr lang="en-US" sz="2000" b="0" dirty="0"/>
                            <a:t>Begin by isolating the term with the variable on one side.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142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25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=125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69074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e>
                                        <m:sup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We can write both sides with the same base since </a:t>
                          </a:r>
                          <a:r>
                            <a:rPr sz="2000" b="0" dirty="0">
                              <a:latin typeface="Cambria Math"/>
                            </a:rPr>
                            <a:t>25</a:t>
                          </a:r>
                          <a:r>
                            <a:rPr sz="2000" b="0" dirty="0"/>
                            <a:t> and </a:t>
                          </a:r>
                          <a:r>
                            <a:rPr sz="2000" b="0" dirty="0">
                              <a:latin typeface="Cambria Math"/>
                            </a:rPr>
                            <a:t>125</a:t>
                          </a:r>
                          <a:r>
                            <a:rPr sz="2000" b="0" dirty="0"/>
                            <a:t> are both powers of </a:t>
                          </a:r>
                          <a:r>
                            <a:rPr sz="2000" b="0" dirty="0">
                              <a:latin typeface="Cambria Math"/>
                            </a:rPr>
                            <a:t>5</a:t>
                          </a:r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142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Simplify using properties of exponents.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142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=3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We then equate the exponents, resulting in a linear equation, which we can easily solve.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36362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51A4340-B51F-47CB-B4F2-976DC7CCBBD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18471997"/>
                  </p:ext>
                </p:extLst>
              </p:nvPr>
            </p:nvGraphicFramePr>
            <p:xfrm>
              <a:off x="914400" y="1531385"/>
              <a:ext cx="7772400" cy="424256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038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826" r="-325000" b="-51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5847" t="-7826" r="-211502" b="-51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b="1"/>
                          </a:pPr>
                          <a:r>
                            <a:rPr lang="en-US" sz="2000" b="0" dirty="0"/>
                            <a:t>Begin by isolating the term with the variable on one side.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37778" r="-325000" b="-55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5847" t="-137778" r="-211502" b="-55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28916" r="-325000" b="-2006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5847" t="-128916" r="-211502" b="-2006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We can write both sides with the same base since </a:t>
                          </a:r>
                          <a:r>
                            <a:rPr sz="2000" b="0" dirty="0">
                              <a:latin typeface="Cambria Math"/>
                            </a:rPr>
                            <a:t>25</a:t>
                          </a:r>
                          <a:r>
                            <a:rPr sz="2000" b="0" dirty="0"/>
                            <a:t> and </a:t>
                          </a:r>
                          <a:r>
                            <a:rPr sz="2000" b="0" dirty="0">
                              <a:latin typeface="Cambria Math"/>
                            </a:rPr>
                            <a:t>125</a:t>
                          </a:r>
                          <a:r>
                            <a:rPr sz="2000" b="0" dirty="0"/>
                            <a:t> are both powers of </a:t>
                          </a:r>
                          <a:r>
                            <a:rPr sz="2000" b="0" dirty="0">
                              <a:latin typeface="Cambria Math"/>
                            </a:rPr>
                            <a:t>5</a:t>
                          </a:r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30435" r="-325000" b="-18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5847" t="-330435" r="-211502" b="-18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Simplify using properties of exponents.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50000" r="-325000" b="-14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5847" t="-550000" r="-211502" b="-142222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We then equate the exponents, resulting in a linear equation, which we can easily solve.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363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83471" r="-325000" b="-57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5847" t="-483471" r="-211502" b="-578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Solving Elementary Exponential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02312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E96002EC-CEEE-48AF-BDC8-4E935B3CEFF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9416984"/>
                  </p:ext>
                </p:extLst>
              </p:nvPr>
            </p:nvGraphicFramePr>
            <p:xfrm>
              <a:off x="838200" y="1105522"/>
              <a:ext cx="7848600" cy="420605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91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64772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Again, we need to rewrite both sides using the same base.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29996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We see that </a:t>
                          </a:r>
                          <a:r>
                            <a:rPr sz="2000" b="0" dirty="0">
                              <a:latin typeface="Cambria Math"/>
                            </a:rPr>
                            <a:t>8</a:t>
                          </a:r>
                          <a:r>
                            <a:rPr sz="2000" b="0" dirty="0"/>
                            <a:t> and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sz="2000" b="0" dirty="0"/>
                            <a:t> can both be written as a power of </a:t>
                          </a:r>
                          <a:r>
                            <a:rPr sz="2000" b="0" dirty="0">
                              <a:latin typeface="Cambria Math"/>
                            </a:rPr>
                            <a:t>2</a:t>
                          </a:r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1059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Simplify using properties of exponents.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1059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3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=−1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Set the exponents equal to each other.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1059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3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=2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Solve the resulting linear equations.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68131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E96002EC-CEEE-48AF-BDC8-4E935B3CEFF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9416984"/>
                  </p:ext>
                </p:extLst>
              </p:nvPr>
            </p:nvGraphicFramePr>
            <p:xfrm>
              <a:off x="838200" y="1105522"/>
              <a:ext cx="7848600" cy="420605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91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647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143" r="-389734" b="-4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8042" t="-7143" r="-204154" b="-4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Again, we need to rewrite both sides using the same base.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299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9265" r="-389734" b="-3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8042" t="-99265" r="-204154" b="-3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7209" t="-99265" b="-3169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35652" r="-389734" b="-27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8042" t="-235652" r="-204154" b="-27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Simplify using properties of exponents.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10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10638" r="-389734" b="-2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8042" t="-410638" r="-204154" b="-2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Set the exponents equal to each other.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10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10638" r="-389734" b="-1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8042" t="-510638" r="-204154" b="-1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Solve the resulting linear equations.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681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55556" r="-389734" b="-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8042" t="-455556" r="-204154" b="-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Solving Elementary Exponential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96255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4D7A2306-A538-430E-BEEE-31D79E99C2B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3560543"/>
                  </p:ext>
                </p:extLst>
              </p:nvPr>
            </p:nvGraphicFramePr>
            <p:xfrm>
              <a:off x="914400" y="1105522"/>
              <a:ext cx="7848600" cy="361887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57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9403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sz="26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6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600">
                                      <a:latin typeface="Cambria Math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sz="260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Sometimes, the choice of base is not obvious.</a:t>
                          </a:r>
                          <a:r>
                            <a:rPr sz="20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05394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sz="26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6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6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sz="2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Initially, we write the right-hand side as shown.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05394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sz="26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6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sz="26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Then we can make the two bases equal by using properties of exponents.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9403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6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6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600">
                                  <a:latin typeface="Cambria Math"/>
                                </a:rPr>
                                <m:t>=−2</m:t>
                              </m:r>
                            </m:oMath>
                          </a14:m>
                          <a:endParaRPr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After making both bases the same, we equate the exponents to find the solution.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003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216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4D7A2306-A538-430E-BEEE-31D79E99C2B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3560543"/>
                  </p:ext>
                </p:extLst>
              </p:nvPr>
            </p:nvGraphicFramePr>
            <p:xfrm>
              <a:off x="914400" y="1105522"/>
              <a:ext cx="7848600" cy="361887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57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940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846" r="-833333" b="-35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4500" t="-3846" r="-187500" b="-35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Sometimes, the choice of base is not obvious.</a:t>
                          </a:r>
                          <a:r>
                            <a:rPr sz="20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053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1504" r="-833333" b="-248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500" t="-101504" r="-187500" b="-248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Initially, we write the right-hand side as shown.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053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3030" r="-833333" b="-150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500" t="-203030" r="-187500" b="-150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Then we can make the two bases equal by using properties of exponents.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940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7692" r="-833333" b="-5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500" t="-307692" r="-187500" b="-5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After making both bases the same, we equate the exponents to find the solution.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003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216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Behavior of Exponential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ctr">
                  <a:defRPr sz="2800" b="1"/>
                </a:pPr>
                <a:r>
                  <a:rPr lang="en-US" dirty="0"/>
                  <a:t>Properties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Given a positive real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not equal to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,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sz="2800" dirty="0"/>
                  <a:t> is</a:t>
                </a:r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:r>
                  <a:rPr sz="2800" dirty="0"/>
                  <a:t>a </a:t>
                </a:r>
                <a:r>
                  <a:rPr sz="2800" b="1" dirty="0"/>
                  <a:t>decreasing function</a:t>
                </a:r>
                <a:r>
                  <a:rPr sz="2800" dirty="0"/>
                  <a:t>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0&lt;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sz="2800" dirty="0"/>
                  <a:t>,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sz="2800" dirty="0"/>
                  <a:t>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sz="2800" dirty="0"/>
                  <a:t>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2800" dirty="0"/>
                  <a:t>, and is</a:t>
                </a:r>
                <a:endParaRPr sz="2800" dirty="0"/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:r>
                  <a:rPr sz="2800" dirty="0"/>
                  <a:t>an </a:t>
                </a:r>
                <a:r>
                  <a:rPr sz="2800" b="1" dirty="0"/>
                  <a:t>increasing function</a:t>
                </a:r>
                <a:r>
                  <a:rPr sz="2800" dirty="0"/>
                  <a:t>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sz="2800" dirty="0"/>
                  <a:t>,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sz="2800" dirty="0"/>
                  <a:t>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sz="2800" dirty="0"/>
                  <a:t>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In either case,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lies on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, the domain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the set of real numbers, and the range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the set of positive real numbers.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1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Graphing Exponential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Sketch the graphs of the following exponential functions</a:t>
                </a:r>
                <a:r>
                  <a:rPr lang="en-US" sz="2800" dirty="0"/>
                  <a:t>.</a:t>
                </a:r>
                <a:endParaRPr sz="2800" dirty="0"/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Plugging 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/>
                  <a:t> will produce a good idea of the shape of the graph.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Graphing Exponential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>
                  <a:defRPr sz="2800"/>
                </a:pPr>
                <a:r>
                  <a:rPr sz="2800"/>
                  <a:t>In both cases, we plot </a:t>
                </a:r>
                <a:r>
                  <a:rPr sz="2800">
                    <a:latin typeface="Cambria Math"/>
                  </a:rPr>
                  <a:t>3</a:t>
                </a:r>
                <a:r>
                  <a:rPr sz="2800"/>
                  <a:t> points by plugging 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/>
                  <a:t>. We then connect the points with a smooth curve.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F361A-83F2-4804-8CFC-0A8969A8F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Graphing Exponential Functions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717F3-14B6-481E-9E73-6A88EDEFF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852D662-E16C-4B19-A4F3-199D849AA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8855" y="1057335"/>
            <a:ext cx="4606290" cy="460629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36311E1-9A13-430E-8559-C0A31FEEDA75}"/>
              </a:ext>
            </a:extLst>
          </p:cNvPr>
          <p:cNvSpPr txBox="1">
            <a:spLocks/>
          </p:cNvSpPr>
          <p:nvPr/>
        </p:nvSpPr>
        <p:spPr>
          <a:xfrm>
            <a:off x="2133600" y="5553722"/>
            <a:ext cx="5053361" cy="6471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Figure 2</a:t>
            </a:r>
          </a:p>
        </p:txBody>
      </p:sp>
    </p:spTree>
    <p:extLst>
      <p:ext uri="{BB962C8B-B14F-4D97-AF65-F5344CB8AC3E}">
        <p14:creationId xmlns:p14="http://schemas.microsoft.com/office/powerpoint/2010/main" val="3285760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F361A-83F2-4804-8CFC-0A8969A8F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Graphing Exponential Functions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717F3-14B6-481E-9E73-6A88EDEFF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b.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A771B4E-378E-4B62-920B-5177F777B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8855" y="1066212"/>
            <a:ext cx="4606290" cy="460629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D6E2F9C-1298-42D9-B137-51C82E49AE01}"/>
              </a:ext>
            </a:extLst>
          </p:cNvPr>
          <p:cNvSpPr txBox="1">
            <a:spLocks/>
          </p:cNvSpPr>
          <p:nvPr/>
        </p:nvSpPr>
        <p:spPr>
          <a:xfrm>
            <a:off x="533400" y="5525087"/>
            <a:ext cx="8229600" cy="6471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Figure 3</a:t>
            </a:r>
          </a:p>
        </p:txBody>
      </p:sp>
    </p:spTree>
    <p:extLst>
      <p:ext uri="{BB962C8B-B14F-4D97-AF65-F5344CB8AC3E}">
        <p14:creationId xmlns:p14="http://schemas.microsoft.com/office/powerpoint/2010/main" val="1458295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Graphing Exponential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Sketch the graphs of each of the following functions. State their domain and range.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+3</m:t>
                        </m:r>
                      </m:sup>
                    </m:sSup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1042</Words>
  <Application>Microsoft Office PowerPoint</Application>
  <PresentationFormat>On-screen Show (4:3)</PresentationFormat>
  <Paragraphs>124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Cambria Math</vt:lpstr>
      <vt:lpstr>Courier New</vt:lpstr>
      <vt:lpstr>Calibri</vt:lpstr>
      <vt:lpstr>Arial</vt:lpstr>
      <vt:lpstr>Office Theme</vt:lpstr>
      <vt:lpstr>Section 7.1</vt:lpstr>
      <vt:lpstr>Exponential Functions</vt:lpstr>
      <vt:lpstr>Behavior of Exponential Functions</vt:lpstr>
      <vt:lpstr>Example 1: Graphing Exponential Functions</vt:lpstr>
      <vt:lpstr>Note:</vt:lpstr>
      <vt:lpstr>Example 1: Graphing Exponential Functions (cont.)</vt:lpstr>
      <vt:lpstr>Example 1: Graphing Exponential Functions (cont.)</vt:lpstr>
      <vt:lpstr>Example 1: Graphing Exponential Functions (cont.)</vt:lpstr>
      <vt:lpstr>Example 2: Graphing Exponential Functions</vt:lpstr>
      <vt:lpstr>Note:</vt:lpstr>
      <vt:lpstr>Example 2: Graphing Exponential Functions (cont.)</vt:lpstr>
      <vt:lpstr>Example 2: Graphing Exponential Functions (cont.)</vt:lpstr>
      <vt:lpstr>Example 2: Graphing Exponential Functions (cont.)</vt:lpstr>
      <vt:lpstr>Example 2: Graphing Exponential Functions (cont.)</vt:lpstr>
      <vt:lpstr>Example 2: Graphing Exponential Functions (cont.)</vt:lpstr>
      <vt:lpstr>Example 2: Graphing Exponential Functions (cont.)</vt:lpstr>
      <vt:lpstr>Example 2: Graphing Exponential Functions (cont.)</vt:lpstr>
      <vt:lpstr>Example 2: Graphing Exponential Functions (cont.)</vt:lpstr>
      <vt:lpstr>Example 2: Graphing Exponential Functions (cont.)</vt:lpstr>
      <vt:lpstr>Solving Elementary Exponential Equations</vt:lpstr>
      <vt:lpstr>Example 3: Solving Elementary Exponential Equations</vt:lpstr>
      <vt:lpstr>Note:</vt:lpstr>
      <vt:lpstr>Example 3: Solving Elementary Exponential Equations (cont.)</vt:lpstr>
      <vt:lpstr>Example 3: Solving Elementary Exponential Equations (cont.)</vt:lpstr>
      <vt:lpstr>Example 3: Solving Elementary Exponential Equations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</dc:title>
  <dc:creator>Hawkes Learning</dc:creator>
  <cp:lastModifiedBy>Claudia Vance</cp:lastModifiedBy>
  <cp:revision>144</cp:revision>
  <dcterms:created xsi:type="dcterms:W3CDTF">2013-04-26T14:43:13Z</dcterms:created>
  <dcterms:modified xsi:type="dcterms:W3CDTF">2020-07-30T13:06:51Z</dcterms:modified>
</cp:coreProperties>
</file>