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256" r:id="rId2"/>
    <p:sldId id="257" r:id="rId3"/>
    <p:sldId id="258" r:id="rId4"/>
    <p:sldId id="259" r:id="rId5"/>
    <p:sldId id="261" r:id="rId6"/>
    <p:sldId id="264" r:id="rId7"/>
    <p:sldId id="265" r:id="rId8"/>
    <p:sldId id="266" r:id="rId9"/>
    <p:sldId id="281" r:id="rId10"/>
    <p:sldId id="282"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5" r:id="rId24"/>
    <p:sldId id="283" r:id="rId25"/>
    <p:sldId id="286" r:id="rId26"/>
    <p:sldId id="287" r:id="rId27"/>
    <p:sldId id="288" r:id="rId28"/>
    <p:sldId id="284" r:id="rId29"/>
    <p:sldId id="289" r:id="rId30"/>
    <p:sldId id="280" r:id="rId31"/>
    <p:sldId id="290" r:id="rId32"/>
    <p:sldId id="291" r:id="rId33"/>
    <p:sldId id="293" r:id="rId34"/>
    <p:sldId id="294" r:id="rId35"/>
    <p:sldId id="295" r:id="rId36"/>
    <p:sldId id="298" r:id="rId37"/>
    <p:sldId id="297" r:id="rId38"/>
    <p:sldId id="300" r:id="rId39"/>
    <p:sldId id="299" r:id="rId40"/>
    <p:sldId id="301" r:id="rId41"/>
    <p:sldId id="296" r:id="rId42"/>
  </p:sldIdLst>
  <p:sldSz cx="9144000" cy="6858000" type="screen4x3"/>
  <p:notesSz cx="6858000" cy="9144000"/>
  <p:embeddedFontLst>
    <p:embeddedFont>
      <p:font typeface="Calibri" panose="020F0502020204030204" pitchFamily="34" charset="0"/>
      <p:regular r:id="rId45"/>
      <p:bold r:id="rId46"/>
      <p:italic r:id="rId47"/>
      <p:boldItalic r:id="rId48"/>
    </p:embeddedFon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4"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Exponential Models</a:t>
            </a:r>
          </a:p>
        </p:txBody>
      </p:sp>
      <p:sp>
        <p:nvSpPr>
          <p:cNvPr id="3" name="Title 2"/>
          <p:cNvSpPr>
            <a:spLocks noGrp="1"/>
          </p:cNvSpPr>
          <p:nvPr>
            <p:ph type="title"/>
          </p:nvPr>
        </p:nvSpPr>
        <p:spPr/>
        <p:txBody>
          <a:bodyPr/>
          <a:lstStyle/>
          <a:p>
            <a:r>
              <a:t>Section </a:t>
            </a:r>
            <a:r>
              <a:rPr lang="en-US"/>
              <a:t>7</a:t>
            </a:r>
            <a:r>
              <a:t>.2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Radioactive Decay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function is thus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0.999879</m:t>
                            </m:r>
                          </m:e>
                        </m:d>
                      </m:e>
                      <m:sup>
                        <m:r>
                          <a:rPr>
                            <a:latin typeface="Cambria Math" panose="02040503050406030204" pitchFamily="18" charset="0"/>
                          </a:rPr>
                          <m:t>𝑡</m:t>
                        </m:r>
                      </m:sup>
                    </m:sSup>
                  </m:oMath>
                </a14:m>
                <a:r>
                  <a:rPr sz="2800" dirty="0"/>
                  <a:t> (using our approximate value for </a:t>
                </a:r>
                <a14:m>
                  <m:oMath xmlns:m="http://schemas.openxmlformats.org/officeDocument/2006/math">
                    <m:r>
                      <a:rPr>
                        <a:latin typeface="Cambria Math" panose="02040503050406030204" pitchFamily="18" charset="0"/>
                      </a:rPr>
                      <m:t>𝑎</m:t>
                    </m:r>
                  </m:oMath>
                </a14:m>
                <a:r>
                  <a:rPr sz="2800" dirty="0"/>
                  <a:t>). We can now verify that the function behaves as expected by evaluating </a:t>
                </a:r>
                <a14:m>
                  <m:oMath xmlns:m="http://schemas.openxmlformats.org/officeDocument/2006/math">
                    <m:r>
                      <a:rPr>
                        <a:latin typeface="Cambria Math" panose="02040503050406030204" pitchFamily="18" charset="0"/>
                      </a:rPr>
                      <m:t>𝐴</m:t>
                    </m:r>
                  </m:oMath>
                </a14:m>
                <a:r>
                  <a:rPr sz="2800" dirty="0"/>
                  <a:t> at various multiples of the half-life for carbon-14, as shown.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80EB258E-C112-4D55-83E7-5C0471712D13}"/>
                  </a:ext>
                </a:extLst>
              </p:cNvPr>
              <p:cNvGraphicFramePr>
                <a:graphicFrameLocks noGrp="1"/>
              </p:cNvGraphicFramePr>
              <p:nvPr>
                <p:extLst>
                  <p:ext uri="{D42A27DB-BD31-4B8C-83A1-F6EECF244321}">
                    <p14:modId xmlns:p14="http://schemas.microsoft.com/office/powerpoint/2010/main" val="2588145162"/>
                  </p:ext>
                </p:extLst>
              </p:nvPr>
            </p:nvGraphicFramePr>
            <p:xfrm>
              <a:off x="723900" y="3429000"/>
              <a:ext cx="7696200" cy="1467485"/>
            </p:xfrm>
            <a:graphic>
              <a:graphicData uri="http://schemas.openxmlformats.org/drawingml/2006/table">
                <a:tbl>
                  <a:tblPr firstRow="1" bandRow="1">
                    <a:tableStyleId>{2D5ABB26-0587-4C30-8999-92F81FD0307C}</a:tableStyleId>
                  </a:tblPr>
                  <a:tblGrid>
                    <a:gridCol w="1962150">
                      <a:extLst>
                        <a:ext uri="{9D8B030D-6E8A-4147-A177-3AD203B41FA5}">
                          <a16:colId xmlns:a16="http://schemas.microsoft.com/office/drawing/2014/main" val="1197526663"/>
                        </a:ext>
                      </a:extLst>
                    </a:gridCol>
                    <a:gridCol w="476250">
                      <a:extLst>
                        <a:ext uri="{9D8B030D-6E8A-4147-A177-3AD203B41FA5}">
                          <a16:colId xmlns:a16="http://schemas.microsoft.com/office/drawing/2014/main" val="2662824616"/>
                        </a:ext>
                      </a:extLst>
                    </a:gridCol>
                    <a:gridCol w="2933700">
                      <a:extLst>
                        <a:ext uri="{9D8B030D-6E8A-4147-A177-3AD203B41FA5}">
                          <a16:colId xmlns:a16="http://schemas.microsoft.com/office/drawing/2014/main" val="4012112963"/>
                        </a:ext>
                      </a:extLst>
                    </a:gridCol>
                    <a:gridCol w="609600">
                      <a:extLst>
                        <a:ext uri="{9D8B030D-6E8A-4147-A177-3AD203B41FA5}">
                          <a16:colId xmlns:a16="http://schemas.microsoft.com/office/drawing/2014/main" val="3672634124"/>
                        </a:ext>
                      </a:extLst>
                    </a:gridCol>
                    <a:gridCol w="1714500">
                      <a:extLst>
                        <a:ext uri="{9D8B030D-6E8A-4147-A177-3AD203B41FA5}">
                          <a16:colId xmlns:a16="http://schemas.microsoft.com/office/drawing/2014/main" val="3260193747"/>
                        </a:ext>
                      </a:extLst>
                    </a:gridCol>
                  </a:tblGrid>
                  <a:tr h="370840">
                    <a:tc>
                      <a:txBody>
                        <a:bodyPr/>
                        <a:lstStyle/>
                        <a:p>
                          <a:pPr algn="l"/>
                          <a14:m>
                            <m:oMathPara xmlns:m="http://schemas.openxmlformats.org/officeDocument/2006/math">
                              <m:oMathParaPr>
                                <m:jc m:val="centerGroup"/>
                              </m:oMathParaPr>
                              <m:oMath xmlns:m="http://schemas.openxmlformats.org/officeDocument/2006/math">
                                <m:func>
                                  <m:funcPr>
                                    <m:ctrlPr>
                                      <a:rPr lang="ar-AE" sz="2600" i="1" smtClean="0">
                                        <a:latin typeface="Cambria Math" panose="02040503050406030204" pitchFamily="18" charset="0"/>
                                      </a:rPr>
                                    </m:ctrlPr>
                                  </m:funcPr>
                                  <m:fName>
                                    <m:r>
                                      <a:rPr lang="ar-AE" sz="2600">
                                        <a:latin typeface="Cambria Math" panose="02040503050406030204" pitchFamily="18" charset="0"/>
                                      </a:rPr>
                                      <m:t>𝐴</m:t>
                                    </m:r>
                                  </m:fName>
                                  <m:e>
                                    <m:d>
                                      <m:dPr>
                                        <m:ctrlPr>
                                          <a:rPr lang="ar-AE" sz="2600" i="1">
                                            <a:latin typeface="Cambria Math" panose="02040503050406030204" pitchFamily="18" charset="0"/>
                                          </a:rPr>
                                        </m:ctrlPr>
                                      </m:dPr>
                                      <m:e>
                                        <m:r>
                                          <a:rPr lang="ar-AE" sz="2600">
                                            <a:latin typeface="Cambria Math" panose="02040503050406030204" pitchFamily="18" charset="0"/>
                                          </a:rPr>
                                          <m:t>1</m:t>
                                        </m:r>
                                        <m:r>
                                          <a:rPr lang="ar-AE" sz="2600">
                                            <a:latin typeface="Cambria Math" panose="02040503050406030204" pitchFamily="18" charset="0"/>
                                          </a:rPr>
                                          <m:t>⋅</m:t>
                                        </m:r>
                                        <m:r>
                                          <a:rPr lang="ar-AE" sz="2600">
                                            <a:latin typeface="Cambria Math" panose="02040503050406030204" pitchFamily="18" charset="0"/>
                                          </a:rPr>
                                          <m:t>5730</m:t>
                                        </m:r>
                                      </m:e>
                                    </m:d>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Para xmlns:m="http://schemas.openxmlformats.org/officeDocument/2006/math">
                              <m:oMathParaPr>
                                <m:jc m:val="left"/>
                              </m:oMathParaPr>
                              <m:oMath xmlns:m="http://schemas.openxmlformats.org/officeDocument/2006/math">
                                <m:func>
                                  <m:funcPr>
                                    <m:ctrlPr>
                                      <a:rPr lang="ar-AE" sz="2600" i="1" smtClean="0">
                                        <a:latin typeface="Cambria Math" panose="02040503050406030204" pitchFamily="18" charset="0"/>
                                      </a:rPr>
                                    </m:ctrlPr>
                                  </m:funcPr>
                                  <m:fName>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fName>
                                  <m:e>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999879</m:t>
                                            </m:r>
                                          </m:e>
                                        </m:d>
                                      </m:e>
                                      <m:sup>
                                        <m:r>
                                          <a:rPr lang="ar-AE" sz="2600">
                                            <a:latin typeface="Cambria Math" panose="02040503050406030204" pitchFamily="18" charset="0"/>
                                          </a:rPr>
                                          <m:t>5730</m:t>
                                        </m:r>
                                      </m:sup>
                                    </m:sSup>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 xmlns:m="http://schemas.openxmlformats.org/officeDocument/2006/math">
                              <m:r>
                                <a:rPr lang="ar-AE" sz="2600" smtClean="0">
                                  <a:latin typeface="Cambria Math" panose="02040503050406030204" pitchFamily="18" charset="0"/>
                                </a:rPr>
                                <m:t>0</m:t>
                              </m:r>
                              <m:r>
                                <a:rPr lang="ar-AE" sz="2600" smtClean="0">
                                  <a:latin typeface="Cambria Math" panose="02040503050406030204" pitchFamily="18" charset="0"/>
                                </a:rPr>
                                <m:t>.</m:t>
                              </m:r>
                              <m:r>
                                <a:rPr lang="ar-AE" sz="2600" smtClean="0">
                                  <a:latin typeface="Cambria Math" panose="02040503050406030204" pitchFamily="18" charset="0"/>
                                </a:rPr>
                                <m:t>5</m:t>
                              </m:r>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oMath>
                          </a14:m>
                          <a:r>
                            <a:rPr lang="en-US" sz="2600" dirty="0"/>
                            <a:t> </a:t>
                          </a:r>
                        </a:p>
                      </a:txBody>
                      <a:tcPr/>
                    </a:tc>
                    <a:extLst>
                      <a:ext uri="{0D108BD9-81ED-4DB2-BD59-A6C34878D82A}">
                        <a16:rowId xmlns:a16="http://schemas.microsoft.com/office/drawing/2014/main" val="4171142363"/>
                      </a:ext>
                    </a:extLst>
                  </a:tr>
                  <a:tr h="370840">
                    <a:tc>
                      <a:txBody>
                        <a:bodyPr/>
                        <a:lstStyle/>
                        <a:p>
                          <a:pPr algn="l"/>
                          <a14:m>
                            <m:oMathPara xmlns:m="http://schemas.openxmlformats.org/officeDocument/2006/math">
                              <m:oMathParaPr>
                                <m:jc m:val="centerGroup"/>
                              </m:oMathParaPr>
                              <m:oMath xmlns:m="http://schemas.openxmlformats.org/officeDocument/2006/math">
                                <m:func>
                                  <m:funcPr>
                                    <m:ctrlPr>
                                      <a:rPr lang="ar-AE" sz="2600" i="1" smtClean="0">
                                        <a:latin typeface="Cambria Math" panose="02040503050406030204" pitchFamily="18" charset="0"/>
                                      </a:rPr>
                                    </m:ctrlPr>
                                  </m:funcPr>
                                  <m:fName>
                                    <m:r>
                                      <a:rPr lang="ar-AE" sz="2600">
                                        <a:latin typeface="Cambria Math" panose="02040503050406030204" pitchFamily="18" charset="0"/>
                                      </a:rPr>
                                      <m:t>𝐴</m:t>
                                    </m:r>
                                  </m:fName>
                                  <m:e>
                                    <m:d>
                                      <m:dPr>
                                        <m:ctrlPr>
                                          <a:rPr lang="ar-AE" sz="2600" i="1">
                                            <a:latin typeface="Cambria Math" panose="02040503050406030204" pitchFamily="18" charset="0"/>
                                          </a:rPr>
                                        </m:ctrlPr>
                                      </m:dPr>
                                      <m:e>
                                        <m:r>
                                          <a:rPr lang="ar-AE" sz="2600">
                                            <a:latin typeface="Cambria Math" panose="02040503050406030204" pitchFamily="18" charset="0"/>
                                          </a:rPr>
                                          <m:t>2</m:t>
                                        </m:r>
                                        <m:r>
                                          <a:rPr lang="ar-AE" sz="2600">
                                            <a:latin typeface="Cambria Math" panose="02040503050406030204" pitchFamily="18" charset="0"/>
                                          </a:rPr>
                                          <m:t>⋅</m:t>
                                        </m:r>
                                        <m:r>
                                          <a:rPr lang="ar-AE" sz="2600">
                                            <a:latin typeface="Cambria Math" panose="02040503050406030204" pitchFamily="18" charset="0"/>
                                          </a:rPr>
                                          <m:t>5730</m:t>
                                        </m:r>
                                      </m:e>
                                    </m:d>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Para xmlns:m="http://schemas.openxmlformats.org/officeDocument/2006/math">
                              <m:oMathParaPr>
                                <m:jc m:val="left"/>
                              </m:oMathParaPr>
                              <m:oMath xmlns:m="http://schemas.openxmlformats.org/officeDocument/2006/math">
                                <m:func>
                                  <m:funcPr>
                                    <m:ctrlPr>
                                      <a:rPr lang="ar-AE" sz="2600" i="1" smtClean="0">
                                        <a:latin typeface="Cambria Math" panose="02040503050406030204" pitchFamily="18" charset="0"/>
                                      </a:rPr>
                                    </m:ctrlPr>
                                  </m:funcPr>
                                  <m:fName>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fName>
                                  <m:e>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999879</m:t>
                                            </m:r>
                                          </m:e>
                                        </m:d>
                                      </m:e>
                                      <m:sup>
                                        <m:r>
                                          <a:rPr lang="ar-AE" sz="2600">
                                            <a:latin typeface="Cambria Math" panose="02040503050406030204" pitchFamily="18" charset="0"/>
                                          </a:rPr>
                                          <m:t>11</m:t>
                                        </m:r>
                                        <m:r>
                                          <a:rPr lang="ar-AE" sz="2600">
                                            <a:latin typeface="Cambria Math" panose="02040503050406030204" pitchFamily="18" charset="0"/>
                                          </a:rPr>
                                          <m:t>,</m:t>
                                        </m:r>
                                        <m:r>
                                          <a:rPr lang="ar-AE" sz="2600">
                                            <a:latin typeface="Cambria Math" panose="02040503050406030204" pitchFamily="18" charset="0"/>
                                          </a:rPr>
                                          <m:t>460</m:t>
                                        </m:r>
                                      </m:sup>
                                    </m:sSup>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 xmlns:m="http://schemas.openxmlformats.org/officeDocument/2006/math">
                              <m:r>
                                <a:rPr lang="ar-AE" sz="2600" smtClean="0">
                                  <a:latin typeface="Cambria Math" panose="02040503050406030204" pitchFamily="18" charset="0"/>
                                </a:rPr>
                                <m:t>0</m:t>
                              </m:r>
                              <m:r>
                                <a:rPr lang="ar-AE" sz="2600" smtClean="0">
                                  <a:latin typeface="Cambria Math" panose="02040503050406030204" pitchFamily="18" charset="0"/>
                                </a:rPr>
                                <m:t>.</m:t>
                              </m:r>
                              <m:r>
                                <a:rPr lang="ar-AE" sz="2600" smtClean="0">
                                  <a:latin typeface="Cambria Math" panose="02040503050406030204" pitchFamily="18" charset="0"/>
                                </a:rPr>
                                <m:t>25</m:t>
                              </m:r>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oMath>
                          </a14:m>
                          <a:r>
                            <a:rPr lang="en-US" sz="2600" dirty="0"/>
                            <a:t> </a:t>
                          </a:r>
                        </a:p>
                      </a:txBody>
                      <a:tcPr/>
                    </a:tc>
                    <a:extLst>
                      <a:ext uri="{0D108BD9-81ED-4DB2-BD59-A6C34878D82A}">
                        <a16:rowId xmlns:a16="http://schemas.microsoft.com/office/drawing/2014/main" val="3452016048"/>
                      </a:ext>
                    </a:extLst>
                  </a:tr>
                  <a:tr h="370840">
                    <a:tc>
                      <a:txBody>
                        <a:bodyPr/>
                        <a:lstStyle/>
                        <a:p>
                          <a:pPr algn="l"/>
                          <a14:m>
                            <m:oMathPara xmlns:m="http://schemas.openxmlformats.org/officeDocument/2006/math">
                              <m:oMathParaPr>
                                <m:jc m:val="centerGroup"/>
                              </m:oMathParaPr>
                              <m:oMath xmlns:m="http://schemas.openxmlformats.org/officeDocument/2006/math">
                                <m:func>
                                  <m:funcPr>
                                    <m:ctrlPr>
                                      <a:rPr lang="ar-AE" sz="2600" i="1" smtClean="0">
                                        <a:latin typeface="Cambria Math" panose="02040503050406030204" pitchFamily="18" charset="0"/>
                                      </a:rPr>
                                    </m:ctrlPr>
                                  </m:funcPr>
                                  <m:fName>
                                    <m:r>
                                      <a:rPr lang="ar-AE" sz="2600">
                                        <a:latin typeface="Cambria Math" panose="02040503050406030204" pitchFamily="18" charset="0"/>
                                      </a:rPr>
                                      <m:t>𝐴</m:t>
                                    </m:r>
                                  </m:fName>
                                  <m:e>
                                    <m:r>
                                      <a:rPr lang="en-US" sz="2600" b="0" i="0" smtClean="0">
                                        <a:latin typeface="Cambria Math" panose="02040503050406030204" pitchFamily="18" charset="0"/>
                                      </a:rPr>
                                      <m:t>(</m:t>
                                    </m:r>
                                    <m:r>
                                      <a:rPr lang="ar-AE" sz="2600">
                                        <a:latin typeface="Cambria Math" panose="02040503050406030204" pitchFamily="18" charset="0"/>
                                      </a:rPr>
                                      <m:t>3</m:t>
                                    </m:r>
                                    <m:r>
                                      <a:rPr lang="ar-AE" sz="2600">
                                        <a:latin typeface="Cambria Math" panose="02040503050406030204" pitchFamily="18" charset="0"/>
                                      </a:rPr>
                                      <m:t>⋅</m:t>
                                    </m:r>
                                    <m:r>
                                      <a:rPr lang="ar-AE" sz="2600">
                                        <a:latin typeface="Cambria Math" panose="02040503050406030204" pitchFamily="18" charset="0"/>
                                      </a:rPr>
                                      <m:t>5730</m:t>
                                    </m:r>
                                    <m:r>
                                      <a:rPr lang="en-US" sz="2600" b="0" i="0" smtClean="0">
                                        <a:latin typeface="Cambria Math" panose="02040503050406030204" pitchFamily="18" charset="0"/>
                                      </a:rPr>
                                      <m:t>)</m:t>
                                    </m:r>
                                  </m:e>
                                </m:func>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Para xmlns:m="http://schemas.openxmlformats.org/officeDocument/2006/math">
                              <m:oMathParaPr>
                                <m:jc m:val="left"/>
                              </m:oMathParaPr>
                              <m:oMath xmlns:m="http://schemas.openxmlformats.org/officeDocument/2006/math">
                                <m:sSub>
                                  <m:sSubPr>
                                    <m:ctrlPr>
                                      <a:rPr lang="ar-AE" sz="2600" i="1" smtClean="0">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sSup>
                                  <m:sSupPr>
                                    <m:ctrlPr>
                                      <a:rPr lang="ar-AE" sz="2600" i="1" smtClean="0">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999879</m:t>
                                        </m:r>
                                      </m:e>
                                    </m:d>
                                  </m:e>
                                  <m:sup>
                                    <m:r>
                                      <a:rPr lang="ar-AE" sz="2600">
                                        <a:latin typeface="Cambria Math" panose="02040503050406030204" pitchFamily="18" charset="0"/>
                                      </a:rPr>
                                      <m:t>17</m:t>
                                    </m:r>
                                    <m:r>
                                      <a:rPr lang="ar-AE" sz="2600">
                                        <a:latin typeface="Cambria Math" panose="02040503050406030204" pitchFamily="18" charset="0"/>
                                      </a:rPr>
                                      <m:t>,</m:t>
                                    </m:r>
                                    <m:r>
                                      <a:rPr lang="ar-AE" sz="2600">
                                        <a:latin typeface="Cambria Math" panose="02040503050406030204" pitchFamily="18" charset="0"/>
                                      </a:rPr>
                                      <m:t>190</m:t>
                                    </m:r>
                                  </m:sup>
                                </m:sSup>
                              </m:oMath>
                            </m:oMathPara>
                          </a14:m>
                          <a:endParaRPr lang="en-US" sz="2600" dirty="0"/>
                        </a:p>
                      </a:txBody>
                      <a:tcPr/>
                    </a:tc>
                    <a:tc>
                      <a:txBody>
                        <a:bodyPr/>
                        <a:lstStyle/>
                        <a:p>
                          <a:pPr algn="l"/>
                          <a14:m>
                            <m:oMathPara xmlns:m="http://schemas.openxmlformats.org/officeDocument/2006/math">
                              <m:oMathParaPr>
                                <m:jc m:val="centerGroup"/>
                              </m:oMathParaPr>
                              <m:oMath xmlns:m="http://schemas.openxmlformats.org/officeDocument/2006/math">
                                <m:r>
                                  <a:rPr lang="en-US" sz="2600" smtClean="0">
                                    <a:latin typeface="Cambria Math" panose="02040503050406030204" pitchFamily="18" charset="0"/>
                                  </a:rPr>
                                  <m:t>≈</m:t>
                                </m:r>
                              </m:oMath>
                            </m:oMathPara>
                          </a14:m>
                          <a:endParaRPr lang="en-US" sz="2600" dirty="0"/>
                        </a:p>
                      </a:txBody>
                      <a:tcPr/>
                    </a:tc>
                    <a:tc>
                      <a:txBody>
                        <a:bodyPr/>
                        <a:lstStyle/>
                        <a:p>
                          <a:pPr algn="l"/>
                          <a14:m>
                            <m:oMath xmlns:m="http://schemas.openxmlformats.org/officeDocument/2006/math">
                              <m:r>
                                <a:rPr lang="ar-AE" sz="2600" smtClean="0">
                                  <a:latin typeface="Cambria Math" panose="02040503050406030204" pitchFamily="18" charset="0"/>
                                </a:rPr>
                                <m:t>0</m:t>
                              </m:r>
                              <m:r>
                                <a:rPr lang="ar-AE" sz="2600" smtClean="0">
                                  <a:latin typeface="Cambria Math" panose="02040503050406030204" pitchFamily="18" charset="0"/>
                                </a:rPr>
                                <m:t>.</m:t>
                              </m:r>
                              <m:r>
                                <a:rPr lang="ar-AE" sz="2600" smtClean="0">
                                  <a:latin typeface="Cambria Math" panose="02040503050406030204" pitchFamily="18" charset="0"/>
                                </a:rPr>
                                <m:t>125</m:t>
                              </m:r>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0</m:t>
                                  </m:r>
                                </m:sub>
                              </m:sSub>
                            </m:oMath>
                          </a14:m>
                          <a:r>
                            <a:rPr lang="en-US" sz="2600" dirty="0"/>
                            <a:t> </a:t>
                          </a:r>
                        </a:p>
                      </a:txBody>
                      <a:tcPr/>
                    </a:tc>
                    <a:extLst>
                      <a:ext uri="{0D108BD9-81ED-4DB2-BD59-A6C34878D82A}">
                        <a16:rowId xmlns:a16="http://schemas.microsoft.com/office/drawing/2014/main" val="1205046216"/>
                      </a:ext>
                    </a:extLst>
                  </a:tr>
                </a:tbl>
              </a:graphicData>
            </a:graphic>
          </p:graphicFrame>
        </mc:Choice>
        <mc:Fallback xmlns="">
          <p:graphicFrame>
            <p:nvGraphicFramePr>
              <p:cNvPr id="8" name="Table 8">
                <a:extLst>
                  <a:ext uri="{FF2B5EF4-FFF2-40B4-BE49-F238E27FC236}">
                    <a16:creationId xmlns:a16="http://schemas.microsoft.com/office/drawing/2014/main" id="{80EB258E-C112-4D55-83E7-5C0471712D13}"/>
                  </a:ext>
                </a:extLst>
              </p:cNvPr>
              <p:cNvGraphicFramePr>
                <a:graphicFrameLocks noGrp="1"/>
              </p:cNvGraphicFramePr>
              <p:nvPr>
                <p:extLst>
                  <p:ext uri="{D42A27DB-BD31-4B8C-83A1-F6EECF244321}">
                    <p14:modId xmlns:p14="http://schemas.microsoft.com/office/powerpoint/2010/main" val="2588145162"/>
                  </p:ext>
                </p:extLst>
              </p:nvPr>
            </p:nvGraphicFramePr>
            <p:xfrm>
              <a:off x="723900" y="3429000"/>
              <a:ext cx="7696200" cy="1467485"/>
            </p:xfrm>
            <a:graphic>
              <a:graphicData uri="http://schemas.openxmlformats.org/drawingml/2006/table">
                <a:tbl>
                  <a:tblPr firstRow="1" bandRow="1">
                    <a:tableStyleId>{2D5ABB26-0587-4C30-8999-92F81FD0307C}</a:tableStyleId>
                  </a:tblPr>
                  <a:tblGrid>
                    <a:gridCol w="1962150">
                      <a:extLst>
                        <a:ext uri="{9D8B030D-6E8A-4147-A177-3AD203B41FA5}">
                          <a16:colId xmlns:a16="http://schemas.microsoft.com/office/drawing/2014/main" val="1197526663"/>
                        </a:ext>
                      </a:extLst>
                    </a:gridCol>
                    <a:gridCol w="476250">
                      <a:extLst>
                        <a:ext uri="{9D8B030D-6E8A-4147-A177-3AD203B41FA5}">
                          <a16:colId xmlns:a16="http://schemas.microsoft.com/office/drawing/2014/main" val="2662824616"/>
                        </a:ext>
                      </a:extLst>
                    </a:gridCol>
                    <a:gridCol w="2933700">
                      <a:extLst>
                        <a:ext uri="{9D8B030D-6E8A-4147-A177-3AD203B41FA5}">
                          <a16:colId xmlns:a16="http://schemas.microsoft.com/office/drawing/2014/main" val="4012112963"/>
                        </a:ext>
                      </a:extLst>
                    </a:gridCol>
                    <a:gridCol w="609600">
                      <a:extLst>
                        <a:ext uri="{9D8B030D-6E8A-4147-A177-3AD203B41FA5}">
                          <a16:colId xmlns:a16="http://schemas.microsoft.com/office/drawing/2014/main" val="3672634124"/>
                        </a:ext>
                      </a:extLst>
                    </a:gridCol>
                    <a:gridCol w="1714500">
                      <a:extLst>
                        <a:ext uri="{9D8B030D-6E8A-4147-A177-3AD203B41FA5}">
                          <a16:colId xmlns:a16="http://schemas.microsoft.com/office/drawing/2014/main" val="3260193747"/>
                        </a:ext>
                      </a:extLst>
                    </a:gridCol>
                  </a:tblGrid>
                  <a:tr h="492125">
                    <a:tc>
                      <a:txBody>
                        <a:bodyPr/>
                        <a:lstStyle/>
                        <a:p>
                          <a:endParaRPr lang="en-US"/>
                        </a:p>
                      </a:txBody>
                      <a:tcPr>
                        <a:blipFill>
                          <a:blip r:embed="rId3"/>
                          <a:stretch>
                            <a:fillRect r="-292547" b="-198765"/>
                          </a:stretch>
                        </a:blipFill>
                      </a:tcPr>
                    </a:tc>
                    <a:tc>
                      <a:txBody>
                        <a:bodyPr/>
                        <a:lstStyle/>
                        <a:p>
                          <a:endParaRPr lang="en-US"/>
                        </a:p>
                      </a:txBody>
                      <a:tcPr>
                        <a:blipFill>
                          <a:blip r:embed="rId3"/>
                          <a:stretch>
                            <a:fillRect l="-412821" r="-1107692" b="-198765"/>
                          </a:stretch>
                        </a:blipFill>
                      </a:tcPr>
                    </a:tc>
                    <a:tc>
                      <a:txBody>
                        <a:bodyPr/>
                        <a:lstStyle/>
                        <a:p>
                          <a:endParaRPr lang="en-US"/>
                        </a:p>
                      </a:txBody>
                      <a:tcPr>
                        <a:blipFill>
                          <a:blip r:embed="rId3"/>
                          <a:stretch>
                            <a:fillRect l="-82988" r="-79253" b="-198765"/>
                          </a:stretch>
                        </a:blipFill>
                      </a:tcPr>
                    </a:tc>
                    <a:tc>
                      <a:txBody>
                        <a:bodyPr/>
                        <a:lstStyle/>
                        <a:p>
                          <a:endParaRPr lang="en-US"/>
                        </a:p>
                      </a:txBody>
                      <a:tcPr>
                        <a:blipFill>
                          <a:blip r:embed="rId3"/>
                          <a:stretch>
                            <a:fillRect l="-882000" r="-282000" b="-198765"/>
                          </a:stretch>
                        </a:blipFill>
                      </a:tcPr>
                    </a:tc>
                    <a:tc>
                      <a:txBody>
                        <a:bodyPr/>
                        <a:lstStyle/>
                        <a:p>
                          <a:endParaRPr lang="en-US"/>
                        </a:p>
                      </a:txBody>
                      <a:tcPr>
                        <a:blipFill>
                          <a:blip r:embed="rId3"/>
                          <a:stretch>
                            <a:fillRect l="-348227" b="-198765"/>
                          </a:stretch>
                        </a:blipFill>
                      </a:tcPr>
                    </a:tc>
                    <a:extLst>
                      <a:ext uri="{0D108BD9-81ED-4DB2-BD59-A6C34878D82A}">
                        <a16:rowId xmlns:a16="http://schemas.microsoft.com/office/drawing/2014/main" val="4171142363"/>
                      </a:ext>
                    </a:extLst>
                  </a:tr>
                  <a:tr h="487680">
                    <a:tc>
                      <a:txBody>
                        <a:bodyPr/>
                        <a:lstStyle/>
                        <a:p>
                          <a:endParaRPr lang="en-US"/>
                        </a:p>
                      </a:txBody>
                      <a:tcPr>
                        <a:blipFill>
                          <a:blip r:embed="rId3"/>
                          <a:stretch>
                            <a:fillRect t="-100000" r="-292547" b="-98765"/>
                          </a:stretch>
                        </a:blipFill>
                      </a:tcPr>
                    </a:tc>
                    <a:tc>
                      <a:txBody>
                        <a:bodyPr/>
                        <a:lstStyle/>
                        <a:p>
                          <a:endParaRPr lang="en-US"/>
                        </a:p>
                      </a:txBody>
                      <a:tcPr>
                        <a:blipFill>
                          <a:blip r:embed="rId3"/>
                          <a:stretch>
                            <a:fillRect l="-412821" t="-100000" r="-1107692" b="-98765"/>
                          </a:stretch>
                        </a:blipFill>
                      </a:tcPr>
                    </a:tc>
                    <a:tc>
                      <a:txBody>
                        <a:bodyPr/>
                        <a:lstStyle/>
                        <a:p>
                          <a:endParaRPr lang="en-US"/>
                        </a:p>
                      </a:txBody>
                      <a:tcPr>
                        <a:blipFill>
                          <a:blip r:embed="rId3"/>
                          <a:stretch>
                            <a:fillRect l="-82988" t="-100000" r="-79253" b="-98765"/>
                          </a:stretch>
                        </a:blipFill>
                      </a:tcPr>
                    </a:tc>
                    <a:tc>
                      <a:txBody>
                        <a:bodyPr/>
                        <a:lstStyle/>
                        <a:p>
                          <a:endParaRPr lang="en-US"/>
                        </a:p>
                      </a:txBody>
                      <a:tcPr>
                        <a:blipFill>
                          <a:blip r:embed="rId3"/>
                          <a:stretch>
                            <a:fillRect l="-882000" t="-100000" r="-282000" b="-98765"/>
                          </a:stretch>
                        </a:blipFill>
                      </a:tcPr>
                    </a:tc>
                    <a:tc>
                      <a:txBody>
                        <a:bodyPr/>
                        <a:lstStyle/>
                        <a:p>
                          <a:endParaRPr lang="en-US"/>
                        </a:p>
                      </a:txBody>
                      <a:tcPr>
                        <a:blipFill>
                          <a:blip r:embed="rId3"/>
                          <a:stretch>
                            <a:fillRect l="-348227" t="-100000" b="-98765"/>
                          </a:stretch>
                        </a:blipFill>
                      </a:tcPr>
                    </a:tc>
                    <a:extLst>
                      <a:ext uri="{0D108BD9-81ED-4DB2-BD59-A6C34878D82A}">
                        <a16:rowId xmlns:a16="http://schemas.microsoft.com/office/drawing/2014/main" val="3452016048"/>
                      </a:ext>
                    </a:extLst>
                  </a:tr>
                  <a:tr h="487680">
                    <a:tc>
                      <a:txBody>
                        <a:bodyPr/>
                        <a:lstStyle/>
                        <a:p>
                          <a:endParaRPr lang="en-US"/>
                        </a:p>
                      </a:txBody>
                      <a:tcPr>
                        <a:blipFill>
                          <a:blip r:embed="rId3"/>
                          <a:stretch>
                            <a:fillRect t="-202500" r="-292547"/>
                          </a:stretch>
                        </a:blipFill>
                      </a:tcPr>
                    </a:tc>
                    <a:tc>
                      <a:txBody>
                        <a:bodyPr/>
                        <a:lstStyle/>
                        <a:p>
                          <a:endParaRPr lang="en-US"/>
                        </a:p>
                      </a:txBody>
                      <a:tcPr>
                        <a:blipFill>
                          <a:blip r:embed="rId3"/>
                          <a:stretch>
                            <a:fillRect l="-412821" t="-202500" r="-1107692"/>
                          </a:stretch>
                        </a:blipFill>
                      </a:tcPr>
                    </a:tc>
                    <a:tc>
                      <a:txBody>
                        <a:bodyPr/>
                        <a:lstStyle/>
                        <a:p>
                          <a:endParaRPr lang="en-US"/>
                        </a:p>
                      </a:txBody>
                      <a:tcPr>
                        <a:blipFill>
                          <a:blip r:embed="rId3"/>
                          <a:stretch>
                            <a:fillRect l="-82988" t="-202500" r="-79253"/>
                          </a:stretch>
                        </a:blipFill>
                      </a:tcPr>
                    </a:tc>
                    <a:tc>
                      <a:txBody>
                        <a:bodyPr/>
                        <a:lstStyle/>
                        <a:p>
                          <a:endParaRPr lang="en-US"/>
                        </a:p>
                      </a:txBody>
                      <a:tcPr>
                        <a:blipFill>
                          <a:blip r:embed="rId3"/>
                          <a:stretch>
                            <a:fillRect l="-882000" t="-202500" r="-282000"/>
                          </a:stretch>
                        </a:blipFill>
                      </a:tcPr>
                    </a:tc>
                    <a:tc>
                      <a:txBody>
                        <a:bodyPr/>
                        <a:lstStyle/>
                        <a:p>
                          <a:endParaRPr lang="en-US"/>
                        </a:p>
                      </a:txBody>
                      <a:tcPr>
                        <a:blipFill>
                          <a:blip r:embed="rId3"/>
                          <a:stretch>
                            <a:fillRect l="-348227" t="-202500"/>
                          </a:stretch>
                        </a:blipFill>
                      </a:tcPr>
                    </a:tc>
                    <a:extLst>
                      <a:ext uri="{0D108BD9-81ED-4DB2-BD59-A6C34878D82A}">
                        <a16:rowId xmlns:a16="http://schemas.microsoft.com/office/drawing/2014/main" val="1205046216"/>
                      </a:ext>
                    </a:extLst>
                  </a:tr>
                </a:tbl>
              </a:graphicData>
            </a:graphic>
          </p:graphicFrame>
        </mc:Fallback>
      </mc:AlternateContent>
    </p:spTree>
    <p:extLst>
      <p:ext uri="{BB962C8B-B14F-4D97-AF65-F5344CB8AC3E}">
        <p14:creationId xmlns:p14="http://schemas.microsoft.com/office/powerpoint/2010/main" val="142664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Compound Interest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An investment of </a:t>
                </a:r>
                <a14:m>
                  <m:oMath xmlns:m="http://schemas.openxmlformats.org/officeDocument/2006/math">
                    <m:r>
                      <a:rPr>
                        <a:latin typeface="Cambria Math" panose="02040503050406030204" pitchFamily="18" charset="0"/>
                      </a:rPr>
                      <m:t>𝑃</m:t>
                    </m:r>
                  </m:oMath>
                </a14:m>
                <a:r>
                  <a:rPr sz="2800" dirty="0"/>
                  <a:t> dollars, compounded </a:t>
                </a:r>
                <a14:m>
                  <m:oMath xmlns:m="http://schemas.openxmlformats.org/officeDocument/2006/math">
                    <m:r>
                      <a:rPr>
                        <a:latin typeface="Cambria Math" panose="02040503050406030204" pitchFamily="18" charset="0"/>
                      </a:rPr>
                      <m:t>𝑛</m:t>
                    </m:r>
                  </m:oMath>
                </a14:m>
                <a:r>
                  <a:rPr sz="2800" dirty="0"/>
                  <a:t> times per year at an annual interest rate of </a:t>
                </a:r>
                <a14:m>
                  <m:oMath xmlns:m="http://schemas.openxmlformats.org/officeDocument/2006/math">
                    <m:r>
                      <a:rPr>
                        <a:latin typeface="Cambria Math" panose="02040503050406030204" pitchFamily="18" charset="0"/>
                      </a:rPr>
                      <m:t>𝑟</m:t>
                    </m:r>
                  </m:oMath>
                </a14:m>
                <a:r>
                  <a:rPr sz="2800" dirty="0"/>
                  <a:t>, has a value after </a:t>
                </a:r>
                <a14:m>
                  <m:oMath xmlns:m="http://schemas.openxmlformats.org/officeDocument/2006/math">
                    <m:r>
                      <a:rPr>
                        <a:latin typeface="Cambria Math" panose="02040503050406030204" pitchFamily="18" charset="0"/>
                      </a:rPr>
                      <m:t>𝑡</m:t>
                    </m:r>
                  </m:oMath>
                </a14:m>
                <a:r>
                  <a:rPr sz="2800" dirty="0"/>
                  <a:t> years of</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𝑃</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𝑟</m:t>
                                </m:r>
                              </m:num>
                              <m:den>
                                <m:r>
                                  <a:rPr>
                                    <a:latin typeface="Cambria Math" panose="02040503050406030204" pitchFamily="18" charset="0"/>
                                  </a:rPr>
                                  <m:t>𝑛</m:t>
                                </m:r>
                              </m:den>
                            </m:f>
                          </m:e>
                        </m:d>
                      </m:e>
                      <m:sup>
                        <m:r>
                          <a:rPr>
                            <a:latin typeface="Cambria Math" panose="02040503050406030204" pitchFamily="18" charset="0"/>
                          </a:rPr>
                          <m:t>𝑛𝑡</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Compound Interest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Sandy invests </a:t>
                </a:r>
                <a14:m>
                  <m:oMath xmlns:m="http://schemas.openxmlformats.org/officeDocument/2006/math">
                    <m:r>
                      <a:rPr>
                        <a:latin typeface="Cambria Math" panose="02040503050406030204" pitchFamily="18" charset="0"/>
                      </a:rPr>
                      <m:t>$10,000</m:t>
                    </m:r>
                  </m:oMath>
                </a14:m>
                <a:r>
                  <a:rPr sz="2800"/>
                  <a:t> in a savings account earning </a:t>
                </a:r>
                <a14:m>
                  <m:oMath xmlns:m="http://schemas.openxmlformats.org/officeDocument/2006/math">
                    <m:r>
                      <a:rPr>
                        <a:latin typeface="Cambria Math" panose="02040503050406030204" pitchFamily="18" charset="0"/>
                      </a:rPr>
                      <m:t>4.5%</m:t>
                    </m:r>
                  </m:oMath>
                </a14:m>
                <a:r>
                  <a:rPr sz="2800"/>
                  <a:t> annual interest compounded quarterly. What is the value of her investment after three and a half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Compound Interest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a:defRPr sz="2800"/>
                </a:pPr>
                <a:r>
                  <a:rPr sz="2800" dirty="0"/>
                  <a:t>We know that </a:t>
                </a:r>
                <a14:m>
                  <m:oMath xmlns:m="http://schemas.openxmlformats.org/officeDocument/2006/math">
                    <m:r>
                      <a:rPr>
                        <a:latin typeface="Cambria Math" panose="02040503050406030204" pitchFamily="18" charset="0"/>
                      </a:rPr>
                      <m:t>𝑃</m:t>
                    </m:r>
                    <m:r>
                      <a:rPr>
                        <a:latin typeface="Cambria Math" panose="02040503050406030204" pitchFamily="18" charset="0"/>
                      </a:rPr>
                      <m:t>=10,000</m:t>
                    </m:r>
                  </m:oMath>
                </a14:m>
                <a:r>
                  <a:rPr sz="2800" dirty="0"/>
                  <a:t>, </a:t>
                </a:r>
                <a14:m>
                  <m:oMath xmlns:m="http://schemas.openxmlformats.org/officeDocument/2006/math">
                    <m:r>
                      <a:rPr>
                        <a:latin typeface="Cambria Math" panose="02040503050406030204" pitchFamily="18" charset="0"/>
                      </a:rPr>
                      <m:t>𝑟</m:t>
                    </m:r>
                    <m:r>
                      <a:rPr>
                        <a:latin typeface="Cambria Math" panose="02040503050406030204" pitchFamily="18" charset="0"/>
                      </a:rPr>
                      <m:t>=0.045</m:t>
                    </m:r>
                  </m:oMath>
                </a14:m>
                <a:r>
                  <a:rPr sz="2800" dirty="0"/>
                  <a:t> (remember to express the interest rate in decimal form), </a:t>
                </a:r>
                <a14:m>
                  <m:oMath xmlns:m="http://schemas.openxmlformats.org/officeDocument/2006/math">
                    <m:r>
                      <a:rPr>
                        <a:latin typeface="Cambria Math" panose="02040503050406030204" pitchFamily="18" charset="0"/>
                      </a:rPr>
                      <m:t>𝑛</m:t>
                    </m:r>
                    <m:r>
                      <a:rPr>
                        <a:latin typeface="Cambria Math" panose="02040503050406030204" pitchFamily="18" charset="0"/>
                      </a:rPr>
                      <m:t>=4</m:t>
                    </m:r>
                  </m:oMath>
                </a14:m>
                <a:r>
                  <a:rPr sz="2800" dirty="0"/>
                  <a:t> (since the account is compounded four times per year), and </a:t>
                </a:r>
                <a:br>
                  <a:rPr lang="en-US" sz="2800" dirty="0"/>
                </a:br>
                <a14:m>
                  <m:oMath xmlns:m="http://schemas.openxmlformats.org/officeDocument/2006/math">
                    <m:r>
                      <a:rPr>
                        <a:latin typeface="Cambria Math" panose="02040503050406030204" pitchFamily="18" charset="0"/>
                      </a:rPr>
                      <m:t>𝑡</m:t>
                    </m:r>
                    <m:r>
                      <a:rPr>
                        <a:latin typeface="Cambria Math" panose="02040503050406030204" pitchFamily="18" charset="0"/>
                      </a:rPr>
                      <m:t>=3.5</m:t>
                    </m:r>
                  </m:oMath>
                </a14:m>
                <a:r>
                  <a:rPr sz="2800" dirty="0"/>
                  <a:t>. Now we substitute and evaluate.</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3.5</m:t>
                              </m:r>
                            </m:e>
                          </m:d>
                        </m:e>
                      </m:func>
                      <m:r>
                        <a:rPr>
                          <a:latin typeface="Cambria Math" panose="02040503050406030204" pitchFamily="18" charset="0"/>
                        </a:rPr>
                        <m:t>=10,000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0.045</m:t>
                                  </m:r>
                                </m:num>
                                <m:den>
                                  <m:r>
                                    <a:rPr>
                                      <a:latin typeface="Cambria Math" panose="02040503050406030204" pitchFamily="18" charset="0"/>
                                    </a:rPr>
                                    <m:t>4</m:t>
                                  </m:r>
                                </m:den>
                              </m:f>
                            </m:e>
                          </m:d>
                        </m:e>
                        <m:sup>
                          <m:d>
                            <m:dPr>
                              <m:ctrlPr>
                                <a:rPr i="1">
                                  <a:latin typeface="Cambria Math" panose="02040503050406030204" pitchFamily="18" charset="0"/>
                                </a:rPr>
                              </m:ctrlPr>
                            </m:dPr>
                            <m:e>
                              <m:r>
                                <a:rPr>
                                  <a:latin typeface="Cambria Math" panose="02040503050406030204" pitchFamily="18" charset="0"/>
                                </a:rPr>
                                <m:t>4</m:t>
                              </m:r>
                            </m:e>
                          </m:d>
                          <m:d>
                            <m:dPr>
                              <m:ctrlPr>
                                <a:rPr i="1">
                                  <a:latin typeface="Cambria Math" panose="02040503050406030204" pitchFamily="18" charset="0"/>
                                </a:rPr>
                              </m:ctrlPr>
                            </m:dPr>
                            <m:e>
                              <m:r>
                                <a:rPr>
                                  <a:latin typeface="Cambria Math" panose="02040503050406030204" pitchFamily="18" charset="0"/>
                                </a:rPr>
                                <m:t>3.5</m:t>
                              </m:r>
                            </m:e>
                          </m:d>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3.5</m:t>
                              </m:r>
                            </m:e>
                          </m:d>
                        </m:e>
                      </m:phant>
                      <m:r>
                        <a:rPr>
                          <a:latin typeface="Cambria Math" panose="02040503050406030204" pitchFamily="18" charset="0"/>
                        </a:rPr>
                        <m:t>=10,000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1.01125</m:t>
                              </m:r>
                            </m:e>
                          </m:d>
                        </m:e>
                        <m:sup>
                          <m:r>
                            <a:rPr>
                              <a:latin typeface="Cambria Math" panose="02040503050406030204" pitchFamily="18" charset="0"/>
                            </a:rPr>
                            <m:t>14</m:t>
                          </m:r>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3.5</m:t>
                              </m:r>
                            </m:e>
                          </m:d>
                        </m:e>
                      </m:phant>
                      <m:r>
                        <a:rPr>
                          <a:latin typeface="Cambria Math" panose="02040503050406030204" pitchFamily="18" charset="0"/>
                        </a:rPr>
                        <m:t>≈$11,695.52</m:t>
                      </m:r>
                    </m:oMath>
                  </m:oMathPara>
                </a14:m>
                <a:endParaRPr sz="2800" dirty="0"/>
              </a:p>
              <a:p>
                <a:pPr>
                  <a:defRPr sz="2800"/>
                </a:pPr>
                <a:r>
                  <a:rPr sz="2800" dirty="0"/>
                  <a:t>Thus, after three and a half years, Sandy's investment grows to </a:t>
                </a:r>
                <a14:m>
                  <m:oMath xmlns:m="http://schemas.openxmlformats.org/officeDocument/2006/math">
                    <m:r>
                      <a:rPr>
                        <a:latin typeface="Cambria Math" panose="02040503050406030204" pitchFamily="18" charset="0"/>
                      </a:rPr>
                      <m:t>$11,695.52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741" b="-1718"/>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Compound Interest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Nine months after depositing </a:t>
                </a:r>
                <a14:m>
                  <m:oMath xmlns:m="http://schemas.openxmlformats.org/officeDocument/2006/math">
                    <m:r>
                      <a:rPr>
                        <a:latin typeface="Cambria Math" panose="02040503050406030204" pitchFamily="18" charset="0"/>
                      </a:rPr>
                      <m:t>$520.00</m:t>
                    </m:r>
                  </m:oMath>
                </a14:m>
                <a:r>
                  <a:rPr sz="2800" dirty="0"/>
                  <a:t> in a monthly</a:t>
                </a:r>
                <a:r>
                  <a:rPr lang="en-US" sz="2800" dirty="0"/>
                  <a:t> </a:t>
                </a:r>
                <a:r>
                  <a:rPr sz="2800" dirty="0"/>
                  <a:t>compounded savings account, Frank checks his balance and finds the account has </a:t>
                </a:r>
                <a14:m>
                  <m:oMath xmlns:m="http://schemas.openxmlformats.org/officeDocument/2006/math">
                    <m:r>
                      <a:rPr>
                        <a:latin typeface="Cambria Math" panose="02040503050406030204" pitchFamily="18" charset="0"/>
                      </a:rPr>
                      <m:t>$528.84</m:t>
                    </m:r>
                  </m:oMath>
                </a14:m>
                <a:r>
                  <a:rPr sz="2800" dirty="0"/>
                  <a:t>. Being the forgetful type, he can't remember what the annual interest rate for his account is, and sees the bank is advertising a rate of </a:t>
                </a:r>
                <a14:m>
                  <m:oMath xmlns:m="http://schemas.openxmlformats.org/officeDocument/2006/math">
                    <m:r>
                      <a:rPr>
                        <a:latin typeface="Cambria Math" panose="02040503050406030204" pitchFamily="18" charset="0"/>
                      </a:rPr>
                      <m:t>2.5%</m:t>
                    </m:r>
                  </m:oMath>
                </a14:m>
                <a:r>
                  <a:rPr sz="2800" dirty="0"/>
                  <a:t> for new accounts. Should he close out his existing account and open a new one?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Compound Interest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As in Example 3, we will begin by identifying the known quantities in the compound interest formula: </a:t>
                </a:r>
                <a14:m>
                  <m:oMath xmlns:m="http://schemas.openxmlformats.org/officeDocument/2006/math">
                    <m:r>
                      <a:rPr lang="en-US">
                        <a:latin typeface="Cambria Math" panose="02040503050406030204" pitchFamily="18" charset="0"/>
                      </a:rPr>
                      <m:t>𝑃</m:t>
                    </m:r>
                    <m:r>
                      <a:rPr lang="en-US">
                        <a:latin typeface="Cambria Math" panose="02040503050406030204" pitchFamily="18" charset="0"/>
                      </a:rPr>
                      <m:t>=</m:t>
                    </m:r>
                    <m:r>
                      <a:rPr lang="en-US">
                        <a:latin typeface="Cambria Math" panose="02040503050406030204" pitchFamily="18" charset="0"/>
                      </a:rPr>
                      <m:t>520</m:t>
                    </m:r>
                  </m:oMath>
                </a14:m>
                <a:r>
                  <a:rPr lang="en-US" sz="2800" dirty="0"/>
                  <a:t>,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r>
                      <a:rPr lang="en-US">
                        <a:latin typeface="Cambria Math" panose="02040503050406030204" pitchFamily="18" charset="0"/>
                      </a:rPr>
                      <m:t>12</m:t>
                    </m:r>
                  </m:oMath>
                </a14:m>
                <a:r>
                  <a:rPr lang="en-US" sz="2800" dirty="0"/>
                  <a:t> (</a:t>
                </a:r>
                <a:r>
                  <a:rPr lang="en-US" sz="2800" dirty="0">
                    <a:latin typeface="Cambria Math"/>
                  </a:rPr>
                  <a:t>12</a:t>
                </a:r>
                <a:r>
                  <a:rPr lang="en-US" sz="2800" dirty="0"/>
                  <a:t> </a:t>
                </a:r>
                <a:r>
                  <a:rPr lang="en-US" sz="2800" dirty="0" err="1"/>
                  <a:t>compoundings</a:t>
                </a:r>
                <a:r>
                  <a:rPr lang="en-US" sz="2800" dirty="0"/>
                  <a:t> per year), and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75</m:t>
                    </m:r>
                  </m:oMath>
                </a14:m>
                <a:r>
                  <a:rPr lang="en-US" sz="2800" dirty="0"/>
                  <a:t> (nine months is three-quarters of a year).</a:t>
                </a:r>
              </a:p>
              <a:p>
                <a:pPr>
                  <a:defRPr sz="2800"/>
                </a:pPr>
                <a:r>
                  <a:rPr lang="en-US" sz="2800" dirty="0"/>
                  <a:t>Further, the amount in the account at this time is </a:t>
                </a:r>
                <a:br>
                  <a:rPr lang="en-US" sz="2800" dirty="0"/>
                </a:br>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m:t>
                    </m:r>
                    <m:r>
                      <a:rPr lang="en-US" sz="2800" b="0" i="1" smtClean="0">
                        <a:latin typeface="Cambria Math" panose="02040503050406030204" pitchFamily="18" charset="0"/>
                      </a:rPr>
                      <m:t>528</m:t>
                    </m:r>
                    <m:r>
                      <a:rPr lang="en-US" sz="2800" b="0" i="1" smtClean="0">
                        <a:latin typeface="Cambria Math" panose="02040503050406030204" pitchFamily="18" charset="0"/>
                      </a:rPr>
                      <m:t>.</m:t>
                    </m:r>
                    <m:r>
                      <a:rPr lang="en-US" sz="2800" b="0" i="1" smtClean="0">
                        <a:latin typeface="Cambria Math" panose="02040503050406030204" pitchFamily="18" charset="0"/>
                      </a:rPr>
                      <m:t>84</m:t>
                    </m:r>
                  </m:oMath>
                </a14:m>
                <a:r>
                  <a:rPr lang="en-US" sz="2800" dirty="0"/>
                  <a:t>. This gives us the equation</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528</m:t>
                      </m:r>
                      <m:r>
                        <a:rPr lang="en-US">
                          <a:latin typeface="Cambria Math" panose="02040503050406030204" pitchFamily="18" charset="0"/>
                        </a:rPr>
                        <m:t>.</m:t>
                      </m:r>
                      <m:r>
                        <a:rPr lang="en-US">
                          <a:latin typeface="Cambria Math" panose="02040503050406030204" pitchFamily="18" charset="0"/>
                        </a:rPr>
                        <m:t>84</m:t>
                      </m:r>
                      <m:r>
                        <a:rPr lang="en-US">
                          <a:latin typeface="Cambria Math" panose="02040503050406030204" pitchFamily="18" charset="0"/>
                        </a:rPr>
                        <m:t>=</m:t>
                      </m:r>
                      <m:r>
                        <a:rPr lang="en-US">
                          <a:latin typeface="Cambria Math" panose="02040503050406030204" pitchFamily="18" charset="0"/>
                        </a:rPr>
                        <m:t>520</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𝑟</m:t>
                                  </m:r>
                                </m:num>
                                <m:den>
                                  <m:r>
                                    <a:rPr lang="ar-AE">
                                      <a:latin typeface="Cambria Math" panose="02040503050406030204" pitchFamily="18" charset="0"/>
                                    </a:rPr>
                                    <m:t>12</m:t>
                                  </m:r>
                                </m:den>
                              </m:f>
                            </m:e>
                          </m:d>
                        </m:e>
                        <m:sup>
                          <m:d>
                            <m:dPr>
                              <m:ctrlPr>
                                <a:rPr lang="ar-AE" i="1">
                                  <a:latin typeface="Cambria Math" panose="02040503050406030204" pitchFamily="18" charset="0"/>
                                </a:rPr>
                              </m:ctrlPr>
                            </m:dPr>
                            <m:e>
                              <m:r>
                                <a:rPr lang="ar-AE">
                                  <a:latin typeface="Cambria Math" panose="02040503050406030204" pitchFamily="18" charset="0"/>
                                </a:rPr>
                                <m:t>12</m:t>
                              </m:r>
                            </m:e>
                          </m:d>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75</m:t>
                              </m:r>
                            </m:e>
                          </m:d>
                        </m:sup>
                      </m:sSup>
                    </m:oMath>
                  </m:oMathPara>
                </a14:m>
                <a:endParaRPr lang="ar-AE" sz="2800" dirty="0"/>
              </a:p>
              <a:p>
                <a:pPr>
                  <a:defRPr sz="2800"/>
                </a:pPr>
                <a:r>
                  <a:rPr lang="en-US" sz="2800" dirty="0"/>
                  <a:t>to solve for </a:t>
                </a:r>
                <a14:m>
                  <m:oMath xmlns:m="http://schemas.openxmlformats.org/officeDocument/2006/math">
                    <m:r>
                      <a:rPr lang="en-US">
                        <a:latin typeface="Cambria Math" panose="02040503050406030204" pitchFamily="18" charset="0"/>
                      </a:rPr>
                      <m:t>𝑟</m:t>
                    </m:r>
                  </m:oMath>
                </a14:m>
                <a:r>
                  <a:rPr lang="en-US" sz="2800" dirty="0"/>
                  <a:t>, the annual interest rate.</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556"/>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Compound Interest Formula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044952067"/>
                  </p:ext>
                </p:extLst>
              </p:nvPr>
            </p:nvGraphicFramePr>
            <p:xfrm>
              <a:off x="838200" y="1105522"/>
              <a:ext cx="7924800" cy="3237876"/>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758054">
                    <a:tc>
                      <a:txBody>
                        <a:bodyPr/>
                        <a:lstStyle/>
                        <a:p>
                          <a:pPr algn="l">
                            <a:defRPr sz="1800"/>
                          </a:pPr>
                          <a:r>
                            <a:rPr sz="240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00</m:t>
                                  </m:r>
                                </m:e>
                              </m:phant>
                              <m:r>
                                <a:rPr sz="2400">
                                  <a:latin typeface="Cambria Math"/>
                                </a:rPr>
                                <m:t>528.84=520</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𝑟</m:t>
                                          </m:r>
                                        </m:num>
                                        <m:den>
                                          <m:r>
                                            <a:rPr sz="2400">
                                              <a:latin typeface="Cambria Math"/>
                                            </a:rPr>
                                            <m:t>12</m:t>
                                          </m:r>
                                        </m:den>
                                      </m:f>
                                    </m:e>
                                  </m:d>
                                </m:e>
                                <m:sup>
                                  <m:r>
                                    <a:rPr sz="2400">
                                      <a:latin typeface="Cambria Math"/>
                                    </a:rPr>
                                    <m:t>9</m:t>
                                  </m:r>
                                </m:sup>
                              </m:sSup>
                            </m:oMath>
                          </a14:m>
                          <a:endParaRPr sz="2400"/>
                        </a:p>
                      </a:txBody>
                      <a:tcPr/>
                    </a:tc>
                    <a:tc>
                      <a:txBody>
                        <a:bodyPr/>
                        <a:lstStyle/>
                        <a:p>
                          <a:pPr algn="l">
                            <a:defRPr b="1"/>
                          </a:pPr>
                          <a:r>
                            <a:rPr lang="en-US" sz="2000" b="0" dirty="0"/>
                            <a:t>Simplify the exponent.</a:t>
                          </a:r>
                          <a:endParaRPr sz="2000" b="0" dirty="0"/>
                        </a:p>
                      </a:txBody>
                      <a:tcPr/>
                    </a:tc>
                    <a:extLst>
                      <a:ext uri="{0D108BD9-81ED-4DB2-BD59-A6C34878D82A}">
                        <a16:rowId xmlns:a16="http://schemas.microsoft.com/office/drawing/2014/main" val="10000"/>
                      </a:ext>
                    </a:extLst>
                  </a:tr>
                  <a:tr h="758054">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000</m:t>
                                  </m:r>
                                </m:e>
                              </m:phant>
                              <m:r>
                                <a:rPr sz="2400">
                                  <a:latin typeface="Cambria Math"/>
                                </a:rPr>
                                <m:t>1.017=</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f>
                                        <m:fPr>
                                          <m:ctrlPr>
                                            <a:rPr sz="2400" i="1">
                                              <a:latin typeface="Cambria Math" panose="02040503050406030204" pitchFamily="18" charset="0"/>
                                            </a:rPr>
                                          </m:ctrlPr>
                                        </m:fPr>
                                        <m:num>
                                          <m:r>
                                            <a:rPr sz="2400">
                                              <a:latin typeface="Cambria Math"/>
                                            </a:rPr>
                                            <m:t>𝑟</m:t>
                                          </m:r>
                                        </m:num>
                                        <m:den>
                                          <m:r>
                                            <a:rPr sz="2400">
                                              <a:latin typeface="Cambria Math"/>
                                            </a:rPr>
                                            <m:t>12</m:t>
                                          </m:r>
                                        </m:den>
                                      </m:f>
                                    </m:e>
                                  </m:d>
                                </m:e>
                                <m:sup>
                                  <m:r>
                                    <a:rPr sz="2400">
                                      <a:latin typeface="Cambria Math"/>
                                    </a:rPr>
                                    <m:t>9</m:t>
                                  </m:r>
                                </m:sup>
                              </m:sSup>
                            </m:oMath>
                          </a14:m>
                          <a:endParaRPr sz="2400" dirty="0"/>
                        </a:p>
                      </a:txBody>
                      <a:tcPr/>
                    </a:tc>
                    <a:tc>
                      <a:txBody>
                        <a:bodyPr/>
                        <a:lstStyle/>
                        <a:p>
                          <a:pPr algn="l">
                            <a:defRPr b="1"/>
                          </a:pPr>
                          <a:r>
                            <a:rPr sz="2000" b="0" dirty="0"/>
                            <a:t>Divide both sides by </a:t>
                          </a:r>
                          <a:r>
                            <a:rPr sz="2000" b="0" dirty="0">
                              <a:latin typeface="Cambria Math"/>
                            </a:rPr>
                            <a:t>520</a:t>
                          </a:r>
                          <a:r>
                            <a:rPr sz="2000" b="0" dirty="0"/>
                            <a:t>.</a:t>
                          </a:r>
                        </a:p>
                      </a:txBody>
                      <a:tcPr/>
                    </a:tc>
                    <a:extLst>
                      <a:ext uri="{0D108BD9-81ED-4DB2-BD59-A6C34878D82A}">
                        <a16:rowId xmlns:a16="http://schemas.microsoft.com/office/drawing/2014/main" val="10001"/>
                      </a:ext>
                    </a:extLst>
                  </a:tr>
                  <a:tr h="617180">
                    <a:tc>
                      <a:txBody>
                        <a:bodyPr/>
                        <a:lstStyle/>
                        <a:p>
                          <a:pPr algn="l">
                            <a:defRPr sz="1800"/>
                          </a:pPr>
                          <a:r>
                            <a:rPr sz="2400" dirty="0"/>
                            <a:t>​</a:t>
                          </a:r>
                          <a14:m>
                            <m:oMath xmlns:m="http://schemas.openxmlformats.org/officeDocument/2006/math">
                              <m:r>
                                <a:rPr sz="2400">
                                  <a:latin typeface="Cambria Math"/>
                                </a:rPr>
                                <m:t>1.001875≈1+</m:t>
                              </m:r>
                              <m:f>
                                <m:fPr>
                                  <m:ctrlPr>
                                    <a:rPr sz="2400" i="1">
                                      <a:latin typeface="Cambria Math" panose="02040503050406030204" pitchFamily="18" charset="0"/>
                                    </a:rPr>
                                  </m:ctrlPr>
                                </m:fPr>
                                <m:num>
                                  <m:r>
                                    <a:rPr sz="2400">
                                      <a:latin typeface="Cambria Math"/>
                                    </a:rPr>
                                    <m:t>𝑟</m:t>
                                  </m:r>
                                </m:num>
                                <m:den>
                                  <m:r>
                                    <a:rPr sz="2400">
                                      <a:latin typeface="Cambria Math"/>
                                    </a:rPr>
                                    <m:t>12</m:t>
                                  </m:r>
                                </m:den>
                              </m:f>
                            </m:oMath>
                          </a14:m>
                          <a:endParaRPr sz="2400" dirty="0"/>
                        </a:p>
                      </a:txBody>
                      <a:tcPr/>
                    </a:tc>
                    <a:tc>
                      <a:txBody>
                        <a:bodyPr/>
                        <a:lstStyle/>
                        <a:p>
                          <a:pPr algn="l">
                            <a:defRPr b="1"/>
                          </a:pPr>
                          <a:r>
                            <a:rPr lang="en-US" sz="2000" b="0" dirty="0"/>
                            <a:t>Take the ninth root of both sides.</a:t>
                          </a:r>
                          <a:endParaRPr sz="2000" b="0" dirty="0"/>
                        </a:p>
                      </a:txBody>
                      <a:tcPr/>
                    </a:tc>
                    <a:extLst>
                      <a:ext uri="{0D108BD9-81ED-4DB2-BD59-A6C34878D82A}">
                        <a16:rowId xmlns:a16="http://schemas.microsoft.com/office/drawing/2014/main" val="10002"/>
                      </a:ext>
                    </a:extLst>
                  </a:tr>
                  <a:tr h="617180">
                    <a:tc>
                      <a:txBody>
                        <a:bodyPr/>
                        <a:lstStyle/>
                        <a:p>
                          <a:pPr algn="l">
                            <a:defRPr sz="1800"/>
                          </a:pPr>
                          <a:r>
                            <a:rPr sz="2400"/>
                            <a:t>​</a:t>
                          </a:r>
                          <a14:m>
                            <m:oMath xmlns:m="http://schemas.openxmlformats.org/officeDocument/2006/math">
                              <m:r>
                                <a:rPr sz="2400">
                                  <a:latin typeface="Cambria Math"/>
                                </a:rPr>
                                <m:t>0.001875≈</m:t>
                              </m:r>
                              <m:f>
                                <m:fPr>
                                  <m:ctrlPr>
                                    <a:rPr sz="2400" i="1">
                                      <a:latin typeface="Cambria Math" panose="02040503050406030204" pitchFamily="18" charset="0"/>
                                    </a:rPr>
                                  </m:ctrlPr>
                                </m:fPr>
                                <m:num>
                                  <m:r>
                                    <a:rPr sz="2400">
                                      <a:latin typeface="Cambria Math"/>
                                    </a:rPr>
                                    <m:t>𝑟</m:t>
                                  </m:r>
                                </m:num>
                                <m:den>
                                  <m:r>
                                    <a:rPr sz="2400">
                                      <a:latin typeface="Cambria Math"/>
                                    </a:rPr>
                                    <m:t>12</m:t>
                                  </m:r>
                                </m:den>
                              </m:f>
                            </m:oMath>
                          </a14:m>
                          <a:endParaRPr sz="2400"/>
                        </a:p>
                      </a:txBody>
                      <a:tcPr/>
                    </a:tc>
                    <a:tc>
                      <a:txBody>
                        <a:bodyPr/>
                        <a:lstStyle/>
                        <a:p>
                          <a:pPr algn="l">
                            <a:defRPr sz="1100" b="1"/>
                          </a:pPr>
                          <a:r>
                            <a:rPr sz="2000" b="0" dirty="0"/>
                            <a:t>Simplify to solve for </a:t>
                          </a:r>
                          <a14:m>
                            <m:oMath xmlns:m="http://schemas.openxmlformats.org/officeDocument/2006/math">
                              <m:r>
                                <a:rPr lang="en-US" sz="2000" b="0" i="1" smtClean="0">
                                  <a:latin typeface="Cambria Math"/>
                                </a:rPr>
                                <m:t>𝑟</m:t>
                              </m:r>
                            </m:oMath>
                          </a14:m>
                          <a:r>
                            <a:rPr sz="2000" b="0" dirty="0"/>
                            <a:t>.</a:t>
                          </a:r>
                        </a:p>
                      </a:txBody>
                      <a:tcPr/>
                    </a:tc>
                    <a:extLst>
                      <a:ext uri="{0D108BD9-81ED-4DB2-BD59-A6C34878D82A}">
                        <a16:rowId xmlns:a16="http://schemas.microsoft.com/office/drawing/2014/main" val="10003"/>
                      </a:ext>
                    </a:extLst>
                  </a:tr>
                  <a:tr h="487408">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00</m:t>
                                  </m:r>
                                </m:e>
                              </m:phant>
                              <m:r>
                                <a:rPr sz="2400">
                                  <a:latin typeface="Cambria Math"/>
                                </a:rPr>
                                <m:t>0.0225≈</m:t>
                              </m:r>
                              <m:r>
                                <a:rPr sz="2400">
                                  <a:latin typeface="Cambria Math"/>
                                </a:rPr>
                                <m:t>𝑟</m:t>
                              </m:r>
                            </m:oMath>
                          </a14:m>
                          <a:endParaRPr sz="2400" dirty="0"/>
                        </a:p>
                      </a:txBody>
                      <a:tcPr/>
                    </a:tc>
                    <a:tc>
                      <a:txBody>
                        <a:bodyPr/>
                        <a:lstStyle/>
                        <a:p>
                          <a:pPr algn="l"/>
                          <a:endParaRPr sz="1800" b="0"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044952067"/>
                  </p:ext>
                </p:extLst>
              </p:nvPr>
            </p:nvGraphicFramePr>
            <p:xfrm>
              <a:off x="838200" y="1105522"/>
              <a:ext cx="7924800" cy="3237876"/>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758054">
                    <a:tc>
                      <a:txBody>
                        <a:bodyPr/>
                        <a:lstStyle/>
                        <a:p>
                          <a:endParaRPr lang="en-US"/>
                        </a:p>
                      </a:txBody>
                      <a:tcPr>
                        <a:blipFill>
                          <a:blip r:embed="rId2"/>
                          <a:stretch>
                            <a:fillRect t="-4000" r="-92456" b="-340000"/>
                          </a:stretch>
                        </a:blipFill>
                      </a:tcPr>
                    </a:tc>
                    <a:tc>
                      <a:txBody>
                        <a:bodyPr/>
                        <a:lstStyle/>
                        <a:p>
                          <a:pPr algn="l">
                            <a:defRPr b="1"/>
                          </a:pPr>
                          <a:r>
                            <a:rPr lang="en-US" sz="2000" b="0" dirty="0"/>
                            <a:t>Simplify the exponent.</a:t>
                          </a:r>
                          <a:endParaRPr sz="2000" b="0" dirty="0"/>
                        </a:p>
                      </a:txBody>
                      <a:tcPr/>
                    </a:tc>
                    <a:extLst>
                      <a:ext uri="{0D108BD9-81ED-4DB2-BD59-A6C34878D82A}">
                        <a16:rowId xmlns:a16="http://schemas.microsoft.com/office/drawing/2014/main" val="10000"/>
                      </a:ext>
                    </a:extLst>
                  </a:tr>
                  <a:tr h="758054">
                    <a:tc>
                      <a:txBody>
                        <a:bodyPr/>
                        <a:lstStyle/>
                        <a:p>
                          <a:endParaRPr lang="en-US"/>
                        </a:p>
                      </a:txBody>
                      <a:tcPr>
                        <a:blipFill>
                          <a:blip r:embed="rId2"/>
                          <a:stretch>
                            <a:fillRect t="-104839" r="-92456" b="-242742"/>
                          </a:stretch>
                        </a:blipFill>
                      </a:tcPr>
                    </a:tc>
                    <a:tc>
                      <a:txBody>
                        <a:bodyPr/>
                        <a:lstStyle/>
                        <a:p>
                          <a:pPr algn="l">
                            <a:defRPr b="1"/>
                          </a:pPr>
                          <a:r>
                            <a:rPr sz="2000" b="0" dirty="0"/>
                            <a:t>Divide both sides by </a:t>
                          </a:r>
                          <a:r>
                            <a:rPr sz="2000" b="0" dirty="0">
                              <a:latin typeface="Cambria Math"/>
                            </a:rPr>
                            <a:t>520</a:t>
                          </a:r>
                          <a:r>
                            <a:rPr sz="2000" b="0" dirty="0"/>
                            <a:t>.</a:t>
                          </a:r>
                        </a:p>
                      </a:txBody>
                      <a:tcPr/>
                    </a:tc>
                    <a:extLst>
                      <a:ext uri="{0D108BD9-81ED-4DB2-BD59-A6C34878D82A}">
                        <a16:rowId xmlns:a16="http://schemas.microsoft.com/office/drawing/2014/main" val="10001"/>
                      </a:ext>
                    </a:extLst>
                  </a:tr>
                  <a:tr h="617180">
                    <a:tc>
                      <a:txBody>
                        <a:bodyPr/>
                        <a:lstStyle/>
                        <a:p>
                          <a:endParaRPr lang="en-US"/>
                        </a:p>
                      </a:txBody>
                      <a:tcPr>
                        <a:blipFill>
                          <a:blip r:embed="rId2"/>
                          <a:stretch>
                            <a:fillRect t="-249020" r="-92456" b="-195098"/>
                          </a:stretch>
                        </a:blipFill>
                      </a:tcPr>
                    </a:tc>
                    <a:tc>
                      <a:txBody>
                        <a:bodyPr/>
                        <a:lstStyle/>
                        <a:p>
                          <a:pPr algn="l">
                            <a:defRPr b="1"/>
                          </a:pPr>
                          <a:r>
                            <a:rPr lang="en-US" sz="2000" b="0" dirty="0"/>
                            <a:t>Take the ninth root of both sides.</a:t>
                          </a:r>
                          <a:endParaRPr sz="2000" b="0" dirty="0"/>
                        </a:p>
                      </a:txBody>
                      <a:tcPr/>
                    </a:tc>
                    <a:extLst>
                      <a:ext uri="{0D108BD9-81ED-4DB2-BD59-A6C34878D82A}">
                        <a16:rowId xmlns:a16="http://schemas.microsoft.com/office/drawing/2014/main" val="10002"/>
                      </a:ext>
                    </a:extLst>
                  </a:tr>
                  <a:tr h="617180">
                    <a:tc>
                      <a:txBody>
                        <a:bodyPr/>
                        <a:lstStyle/>
                        <a:p>
                          <a:endParaRPr lang="en-US"/>
                        </a:p>
                      </a:txBody>
                      <a:tcPr>
                        <a:blipFill>
                          <a:blip r:embed="rId2"/>
                          <a:stretch>
                            <a:fillRect t="-352475" r="-92456" b="-97030"/>
                          </a:stretch>
                        </a:blipFill>
                      </a:tcPr>
                    </a:tc>
                    <a:tc>
                      <a:txBody>
                        <a:bodyPr/>
                        <a:lstStyle/>
                        <a:p>
                          <a:endParaRPr lang="en-US"/>
                        </a:p>
                      </a:txBody>
                      <a:tcPr>
                        <a:blipFill>
                          <a:blip r:embed="rId2"/>
                          <a:stretch>
                            <a:fillRect l="-108160" t="-352475" b="-97030"/>
                          </a:stretch>
                        </a:blipFill>
                      </a:tcPr>
                    </a:tc>
                    <a:extLst>
                      <a:ext uri="{0D108BD9-81ED-4DB2-BD59-A6C34878D82A}">
                        <a16:rowId xmlns:a16="http://schemas.microsoft.com/office/drawing/2014/main" val="10003"/>
                      </a:ext>
                    </a:extLst>
                  </a:tr>
                  <a:tr h="487408">
                    <a:tc>
                      <a:txBody>
                        <a:bodyPr/>
                        <a:lstStyle/>
                        <a:p>
                          <a:endParaRPr lang="en-US"/>
                        </a:p>
                      </a:txBody>
                      <a:tcPr>
                        <a:blipFill>
                          <a:blip r:embed="rId2"/>
                          <a:stretch>
                            <a:fillRect t="-571250" r="-92456" b="-22500"/>
                          </a:stretch>
                        </a:blipFill>
                      </a:tcPr>
                    </a:tc>
                    <a:tc>
                      <a:txBody>
                        <a:bodyPr/>
                        <a:lstStyle/>
                        <a:p>
                          <a:pPr algn="l"/>
                          <a:endParaRPr sz="1800" b="0" dirty="0"/>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028837A6-8A79-40E7-AED3-3577364B3AFE}"/>
                  </a:ext>
                </a:extLst>
              </p:cNvPr>
              <p:cNvSpPr txBox="1">
                <a:spLocks/>
              </p:cNvSpPr>
              <p:nvPr/>
            </p:nvSpPr>
            <p:spPr>
              <a:xfrm>
                <a:off x="457200" y="4382087"/>
                <a:ext cx="8229600" cy="17901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dirty="0"/>
                  <a:t>Thus, Frank's current savings account is paying an annual interest rate of </a:t>
                </a:r>
                <a14:m>
                  <m:oMath xmlns:m="http://schemas.openxmlformats.org/officeDocument/2006/math">
                    <m:r>
                      <a:rPr lang="en-US">
                        <a:latin typeface="Cambria Math" panose="02040503050406030204" pitchFamily="18" charset="0"/>
                      </a:rPr>
                      <m:t>2.25%</m:t>
                    </m:r>
                  </m:oMath>
                </a14:m>
                <a:r>
                  <a:rPr lang="en-US" dirty="0"/>
                  <a:t>, so he would gain a slight advantage by switching to a new account.</a:t>
                </a:r>
              </a:p>
            </p:txBody>
          </p:sp>
        </mc:Choice>
        <mc:Fallback xmlns="">
          <p:sp>
            <p:nvSpPr>
              <p:cNvPr id="4" name="Text Placeholder 2">
                <a:extLst>
                  <a:ext uri="{FF2B5EF4-FFF2-40B4-BE49-F238E27FC236}">
                    <a16:creationId xmlns:a16="http://schemas.microsoft.com/office/drawing/2014/main" id="{028837A6-8A79-40E7-AED3-3577364B3AFE}"/>
                  </a:ext>
                </a:extLst>
              </p:cNvPr>
              <p:cNvSpPr txBox="1">
                <a:spLocks noRot="1" noChangeAspect="1" noMove="1" noResize="1" noEditPoints="1" noAdjustHandles="1" noChangeArrowheads="1" noChangeShapeType="1" noTextEdit="1"/>
              </p:cNvSpPr>
              <p:nvPr/>
            </p:nvSpPr>
            <p:spPr>
              <a:xfrm>
                <a:off x="457200" y="4382087"/>
                <a:ext cx="8229600" cy="1790113"/>
              </a:xfrm>
              <a:prstGeom prst="rect">
                <a:avLst/>
              </a:prstGeom>
              <a:blipFill>
                <a:blip r:embed="rId3"/>
                <a:stretch>
                  <a:fillRect l="-1481" t="-3401" r="-1481"/>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The Number</a:t>
                </a:r>
                <a:r>
                  <a:rPr sz="2800"/>
                  <a:t> </a:t>
                </a:r>
                <a14:m>
                  <m:oMath xmlns:m="http://schemas.openxmlformats.org/officeDocument/2006/math">
                    <m:r>
                      <a:rPr sz="3200">
                        <a:latin typeface="Cambria Math"/>
                      </a:rPr>
                      <m:t>𝑒</m:t>
                    </m:r>
                  </m:oMath>
                </a14:m>
                <a:endParaRPr sz="280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number </a:t>
                </a:r>
                <a14:m>
                  <m:oMath xmlns:m="http://schemas.openxmlformats.org/officeDocument/2006/math">
                    <m:r>
                      <a:rPr>
                        <a:latin typeface="Cambria Math" panose="02040503050406030204" pitchFamily="18" charset="0"/>
                      </a:rPr>
                      <m:t>𝑒</m:t>
                    </m:r>
                  </m:oMath>
                </a14:m>
                <a:r>
                  <a:rPr sz="2800" dirty="0"/>
                  <a:t> is defined as the value of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𝑚</m:t>
                                </m:r>
                              </m:den>
                            </m:f>
                          </m:e>
                        </m:d>
                      </m:e>
                      <m:sup>
                        <m:r>
                          <a:rPr>
                            <a:latin typeface="Cambria Math" panose="02040503050406030204" pitchFamily="18" charset="0"/>
                          </a:rPr>
                          <m:t>𝑚</m:t>
                        </m:r>
                      </m:sup>
                    </m:sSup>
                  </m:oMath>
                </a14:m>
                <a:r>
                  <a:rPr sz="2800" dirty="0"/>
                  <a:t> as </a:t>
                </a:r>
                <a:br>
                  <a:rPr lang="en-US" sz="2800" dirty="0"/>
                </a:br>
                <a14:m>
                  <m:oMath xmlns:m="http://schemas.openxmlformats.org/officeDocument/2006/math">
                    <m:r>
                      <a:rPr>
                        <a:latin typeface="Cambria Math" panose="02040503050406030204" pitchFamily="18" charset="0"/>
                      </a:rPr>
                      <m:t>𝑚</m:t>
                    </m:r>
                    <m:r>
                      <a:rPr>
                        <a:latin typeface="Cambria Math" panose="02040503050406030204" pitchFamily="18" charset="0"/>
                      </a:rPr>
                      <m:t>→∞</m:t>
                    </m:r>
                  </m:oMath>
                </a14:m>
                <a:r>
                  <a:rPr sz="2800" dirty="0"/>
                  <a:t>.</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𝑒</m:t>
                      </m:r>
                      <m:r>
                        <a:rPr>
                          <a:latin typeface="Cambria Math" panose="02040503050406030204" pitchFamily="18" charset="0"/>
                        </a:rPr>
                        <m:t>≈2.71828182846</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986"/>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Continuous Compounding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An investment of </a:t>
                </a:r>
                <a14:m>
                  <m:oMath xmlns:m="http://schemas.openxmlformats.org/officeDocument/2006/math">
                    <m:r>
                      <a:rPr>
                        <a:latin typeface="Cambria Math" panose="02040503050406030204" pitchFamily="18" charset="0"/>
                      </a:rPr>
                      <m:t>𝑃</m:t>
                    </m:r>
                  </m:oMath>
                </a14:m>
                <a:r>
                  <a:rPr sz="2800" dirty="0"/>
                  <a:t> dollars, compounded continuously at an annual interest rate of </a:t>
                </a:r>
                <a14:m>
                  <m:oMath xmlns:m="http://schemas.openxmlformats.org/officeDocument/2006/math">
                    <m:r>
                      <a:rPr>
                        <a:latin typeface="Cambria Math" panose="02040503050406030204" pitchFamily="18" charset="0"/>
                      </a:rPr>
                      <m:t>𝑟</m:t>
                    </m:r>
                  </m:oMath>
                </a14:m>
                <a:r>
                  <a:rPr sz="2800" dirty="0"/>
                  <a:t>, has a value after </a:t>
                </a:r>
                <a14:m>
                  <m:oMath xmlns:m="http://schemas.openxmlformats.org/officeDocument/2006/math">
                    <m:r>
                      <a:rPr>
                        <a:latin typeface="Cambria Math" panose="02040503050406030204" pitchFamily="18" charset="0"/>
                      </a:rPr>
                      <m:t>𝑡</m:t>
                    </m:r>
                  </m:oMath>
                </a14:m>
                <a:r>
                  <a:rPr sz="2800" dirty="0"/>
                  <a:t> years of</a:t>
                </a:r>
              </a:p>
              <a:p>
                <a:pPr algn="ctr">
                  <a:defRPr sz="2800"/>
                </a:pP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r>
                      <a:rPr>
                        <a:latin typeface="Cambria Math" panose="02040503050406030204" pitchFamily="18" charset="0"/>
                      </a:rPr>
                      <m:t>𝑃</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𝑟𝑡</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48"/>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Continuous Compounding Formula</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If Sandy (last seen in Example 3) has the option of investing her </a:t>
                </a:r>
                <a14:m>
                  <m:oMath xmlns:m="http://schemas.openxmlformats.org/officeDocument/2006/math">
                    <m:r>
                      <a:rPr>
                        <a:latin typeface="Cambria Math" panose="02040503050406030204" pitchFamily="18" charset="0"/>
                      </a:rPr>
                      <m:t>$10,000</m:t>
                    </m:r>
                  </m:oMath>
                </a14:m>
                <a:r>
                  <a:rPr sz="2800"/>
                  <a:t> in a continuously compounded account earning </a:t>
                </a:r>
                <a14:m>
                  <m:oMath xmlns:m="http://schemas.openxmlformats.org/officeDocument/2006/math">
                    <m:r>
                      <a:rPr>
                        <a:latin typeface="Cambria Math" panose="02040503050406030204" pitchFamily="18" charset="0"/>
                      </a:rPr>
                      <m:t>4.5%</m:t>
                    </m:r>
                  </m:oMath>
                </a14:m>
                <a:r>
                  <a:rPr sz="2800"/>
                  <a:t> annual interest, what will be the value of her account in three and a half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8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Population Growth</a:t>
            </a:r>
          </a:p>
        </p:txBody>
      </p:sp>
      <p:sp>
        <p:nvSpPr>
          <p:cNvPr id="3" name="Text Placeholder 2"/>
          <p:cNvSpPr>
            <a:spLocks noGrp="1"/>
          </p:cNvSpPr>
          <p:nvPr>
            <p:ph type="body" sz="quarter" idx="10"/>
          </p:nvPr>
        </p:nvSpPr>
        <p:spPr/>
        <p:txBody>
          <a:bodyPr>
            <a:normAutofit/>
          </a:bodyPr>
          <a:lstStyle/>
          <a:p>
            <a:r>
              <a:rPr sz="2800"/>
              <a:t>A biologist is culturing bacteria in a large Petri dish. She begins with </a:t>
            </a:r>
            <a:r>
              <a:rPr sz="2800">
                <a:latin typeface="Cambria Math"/>
              </a:rPr>
              <a:t>1000</a:t>
            </a:r>
            <a:r>
              <a:rPr sz="2800"/>
              <a:t> bacteria, and supplies sufficient food so that for the first five hours the bacteria population grows exponentially, doubling every hour.</a:t>
            </a:r>
          </a:p>
          <a:p>
            <a:pPr marL="514350" indent="-514350">
              <a:buFont typeface="+mj-lt"/>
              <a:buAutoNum type="alphaLcPeriod"/>
              <a:defRPr sz="2800"/>
            </a:pPr>
            <a:r>
              <a:t>​</a:t>
            </a:r>
            <a:r>
              <a:rPr sz="2800"/>
              <a:t>Find a function that models the population growth of this bacteria culture.</a:t>
            </a:r>
          </a:p>
          <a:p>
            <a:pPr marL="514350" indent="-514350">
              <a:buFont typeface="+mj-lt"/>
              <a:buAutoNum type="alphaLcPeriod" startAt="2"/>
              <a:defRPr sz="2800"/>
            </a:pPr>
            <a:r>
              <a:t>​</a:t>
            </a:r>
            <a:r>
              <a:rPr sz="2800"/>
              <a:t>Determine when the population reaches </a:t>
            </a:r>
            <a:r>
              <a:rPr sz="2800">
                <a:latin typeface="Cambria Math"/>
              </a:rPr>
              <a:t>16,000</a:t>
            </a:r>
            <a:r>
              <a:rPr sz="2800"/>
              <a:t> bacteria.</a:t>
            </a:r>
          </a:p>
          <a:p>
            <a:pPr marL="514350" indent="-514350">
              <a:buFont typeface="+mj-lt"/>
              <a:buAutoNum type="alphaLcPeriod" startAt="3"/>
              <a:defRPr sz="2800"/>
            </a:pPr>
            <a:r>
              <a:t>​</a:t>
            </a:r>
            <a:r>
              <a:rPr sz="2800"/>
              <a:t>Calculate the population two and a half hours after the scientist begins.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Continuous Compounding Formula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Again, the solution boils down to substituting the correct values and evaluating the result. Here, </a:t>
                </a:r>
                <a:br>
                  <a:rPr lang="en-US" sz="2800" dirty="0"/>
                </a:br>
                <a14:m>
                  <m:oMath xmlns:m="http://schemas.openxmlformats.org/officeDocument/2006/math">
                    <m:r>
                      <a:rPr>
                        <a:latin typeface="Cambria Math" panose="02040503050406030204" pitchFamily="18" charset="0"/>
                      </a:rPr>
                      <m:t>𝑃</m:t>
                    </m:r>
                    <m:r>
                      <a:rPr>
                        <a:latin typeface="Cambria Math" panose="02040503050406030204" pitchFamily="18" charset="0"/>
                      </a:rPr>
                      <m:t>=10,000</m:t>
                    </m:r>
                  </m:oMath>
                </a14:m>
                <a:r>
                  <a:rPr sz="2800" dirty="0"/>
                  <a:t>, </a:t>
                </a:r>
                <a14:m>
                  <m:oMath xmlns:m="http://schemas.openxmlformats.org/officeDocument/2006/math">
                    <m:r>
                      <a:rPr>
                        <a:latin typeface="Cambria Math" panose="02040503050406030204" pitchFamily="18" charset="0"/>
                      </a:rPr>
                      <m:t>𝑟</m:t>
                    </m:r>
                    <m:r>
                      <a:rPr>
                        <a:latin typeface="Cambria Math" panose="02040503050406030204" pitchFamily="18" charset="0"/>
                      </a:rPr>
                      <m:t>=0.045</m:t>
                    </m:r>
                  </m:oMath>
                </a14:m>
                <a:r>
                  <a:rPr sz="2800" dirty="0"/>
                  <a:t>, and </a:t>
                </a:r>
                <a14:m>
                  <m:oMath xmlns:m="http://schemas.openxmlformats.org/officeDocument/2006/math">
                    <m:r>
                      <a:rPr>
                        <a:latin typeface="Cambria Math" panose="02040503050406030204" pitchFamily="18" charset="0"/>
                      </a:rPr>
                      <m:t>𝑡</m:t>
                    </m:r>
                    <m:r>
                      <a:rPr>
                        <a:latin typeface="Cambria Math" panose="02040503050406030204" pitchFamily="18" charset="0"/>
                      </a:rPr>
                      <m:t>=3.5</m:t>
                    </m:r>
                  </m:oMath>
                </a14:m>
                <a:r>
                  <a:rPr sz="2800" dirty="0"/>
                  <a:t>.</a:t>
                </a:r>
              </a:p>
              <a:p>
                <a:pPr>
                  <a:lnSpc>
                    <a:spcPct val="150000"/>
                  </a:lnSpc>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3.5</m:t>
                              </m:r>
                            </m:e>
                          </m:d>
                        </m:e>
                      </m:func>
                      <m:r>
                        <a:rPr>
                          <a:latin typeface="Cambria Math" panose="02040503050406030204" pitchFamily="18" charset="0"/>
                        </a:rPr>
                        <m:t>=10,000</m:t>
                      </m:r>
                      <m:sSup>
                        <m:sSupPr>
                          <m:ctrlPr>
                            <a:rPr i="1">
                              <a:latin typeface="Cambria Math" panose="02040503050406030204" pitchFamily="18" charset="0"/>
                            </a:rPr>
                          </m:ctrlPr>
                        </m:sSupPr>
                        <m:e>
                          <m:r>
                            <a:rPr>
                              <a:latin typeface="Cambria Math" panose="02040503050406030204" pitchFamily="18" charset="0"/>
                            </a:rPr>
                            <m:t>𝑒</m:t>
                          </m:r>
                        </m:e>
                        <m:sup>
                          <m:d>
                            <m:dPr>
                              <m:ctrlPr>
                                <a:rPr i="1">
                                  <a:latin typeface="Cambria Math" panose="02040503050406030204" pitchFamily="18" charset="0"/>
                                </a:rPr>
                              </m:ctrlPr>
                            </m:dPr>
                            <m:e>
                              <m:r>
                                <a:rPr>
                                  <a:latin typeface="Cambria Math" panose="02040503050406030204" pitchFamily="18" charset="0"/>
                                </a:rPr>
                                <m:t>0.045</m:t>
                              </m:r>
                            </m:e>
                          </m:d>
                          <m:d>
                            <m:dPr>
                              <m:ctrlPr>
                                <a:rPr i="1">
                                  <a:latin typeface="Cambria Math" panose="02040503050406030204" pitchFamily="18" charset="0"/>
                                </a:rPr>
                              </m:ctrlPr>
                            </m:dPr>
                            <m:e>
                              <m:r>
                                <a:rPr>
                                  <a:latin typeface="Cambria Math" panose="02040503050406030204" pitchFamily="18" charset="0"/>
                                </a:rPr>
                                <m:t>3.5</m:t>
                              </m:r>
                            </m:e>
                          </m:d>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3.5</m:t>
                              </m:r>
                            </m:e>
                          </m:d>
                        </m:e>
                      </m:phant>
                      <m:r>
                        <a:rPr>
                          <a:latin typeface="Cambria Math" panose="02040503050406030204" pitchFamily="18" charset="0"/>
                        </a:rPr>
                        <m:t>=10,000</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0.1575</m:t>
                          </m:r>
                        </m:sup>
                      </m:sSup>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𝐴</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3.5</m:t>
                              </m:r>
                            </m:e>
                          </m:d>
                        </m:e>
                      </m:phant>
                      <m:r>
                        <a:rPr>
                          <a:latin typeface="Cambria Math" panose="02040503050406030204" pitchFamily="18" charset="0"/>
                        </a:rPr>
                        <m:t>≈$11,705.81</m:t>
                      </m:r>
                    </m:oMath>
                  </m:oMathPara>
                </a14:m>
                <a:endParaRPr sz="2800" dirty="0"/>
              </a:p>
              <a:p>
                <a:pPr>
                  <a:defRPr sz="2800"/>
                </a:pPr>
                <a:r>
                  <a:rPr sz="2800" dirty="0"/>
                  <a:t>This account earns </a:t>
                </a:r>
                <a14:m>
                  <m:oMath xmlns:m="http://schemas.openxmlformats.org/officeDocument/2006/math">
                    <m:r>
                      <a:rPr>
                        <a:latin typeface="Cambria Math" panose="02040503050406030204" pitchFamily="18" charset="0"/>
                      </a:rPr>
                      <m:t>$10.29</m:t>
                    </m:r>
                  </m:oMath>
                </a14:m>
                <a:r>
                  <a:rPr sz="2800" dirty="0"/>
                  <a:t> more than the quarterly compounded account in Example 3.</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Exponential Regression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Given the points</a:t>
                </a:r>
              </a:p>
              <a:p>
                <a:pPr algn="ctr">
                  <a:defRPr sz="2800"/>
                </a:pPr>
                <a:r>
                  <a:rPr lang="en-US" sz="2800" dirty="0"/>
                  <a:t> </a:t>
                </a:r>
                <a14:m>
                  <m:oMath xmlns:m="http://schemas.openxmlformats.org/officeDocument/2006/math">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5</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7</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6</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5</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5</m:t>
                            </m:r>
                          </m:e>
                        </m:d>
                      </m:e>
                    </m:d>
                  </m:oMath>
                </a14:m>
                <a:r>
                  <a:rPr lang="ar-AE" sz="2800" dirty="0"/>
                  <a:t>,</a:t>
                </a:r>
              </a:p>
              <a:p>
                <a:pPr marL="514350" indent="-514350">
                  <a:buFont typeface="+mj-lt"/>
                  <a:buAutoNum type="alphaLcPeriod"/>
                  <a:defRPr sz="2800"/>
                </a:pPr>
                <a:r>
                  <a:rPr lang="ar-AE" dirty="0"/>
                  <a:t>​</a:t>
                </a:r>
                <a:r>
                  <a:rPr lang="en-US" sz="2800" dirty="0"/>
                  <a:t>use a TI-84 Plus to fit both an exponential curve and a parabola to the points, and</a:t>
                </a:r>
              </a:p>
              <a:p>
                <a:pPr marL="514350" indent="-514350">
                  <a:buFont typeface="+mj-lt"/>
                  <a:buAutoNum type="alphaLcPeriod" startAt="2"/>
                  <a:defRPr sz="2800"/>
                </a:pPr>
                <a:r>
                  <a:rPr lang="en-US" dirty="0"/>
                  <a:t>​</a:t>
                </a:r>
                <a:r>
                  <a:rPr lang="en-US" sz="2800" dirty="0"/>
                  <a:t>compare the results by calculating the sums of the squares of the differences between the </a:t>
                </a:r>
                <a14:m>
                  <m:oMath xmlns:m="http://schemas.openxmlformats.org/officeDocument/2006/math">
                    <m:r>
                      <a:rPr lang="en-US">
                        <a:latin typeface="Cambria Math" panose="02040503050406030204" pitchFamily="18" charset="0"/>
                      </a:rPr>
                      <m:t>𝑦</m:t>
                    </m:r>
                  </m:oMath>
                </a14:m>
                <a:r>
                  <a:rPr lang="en-US" sz="2800" dirty="0"/>
                  <a:t>-values of the given points and the values of the regression functions at the corresponding </a:t>
                </a:r>
                <a14:m>
                  <m:oMath xmlns:m="http://schemas.openxmlformats.org/officeDocument/2006/math">
                    <m:r>
                      <a:rPr lang="en-US">
                        <a:latin typeface="Cambria Math" panose="02040503050406030204" pitchFamily="18" charset="0"/>
                      </a:rPr>
                      <m:t>𝑥</m:t>
                    </m:r>
                  </m:oMath>
                </a14:m>
                <a:r>
                  <a:rPr lang="en-US" sz="2800" dirty="0"/>
                  <a:t>-values.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00"/>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For the given five points in this example, a TI-84 Plus returns the following exponential function of best fit as shown in Figure 1.</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3180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707</m:t>
                            </m:r>
                          </m:e>
                        </m:d>
                      </m:e>
                      <m:sup>
                        <m:r>
                          <a:rPr>
                            <a:latin typeface="Cambria Math" panose="02040503050406030204" pitchFamily="18" charset="0"/>
                          </a:rPr>
                          <m:t>𝑥</m:t>
                        </m:r>
                      </m:sup>
                    </m:sSup>
                  </m:oMath>
                </a14:m>
                <a:endParaRPr dirty="0"/>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62B6-9B3A-444F-86E5-507843BEBB23}"/>
              </a:ext>
            </a:extLst>
          </p:cNvPr>
          <p:cNvSpPr>
            <a:spLocks noGrp="1"/>
          </p:cNvSpPr>
          <p:nvPr>
            <p:ph type="title"/>
          </p:nvPr>
        </p:nvSpPr>
        <p:spPr/>
        <p:txBody>
          <a:bodyPr/>
          <a:lstStyle/>
          <a:p>
            <a:r>
              <a:rPr lang="en-US" dirty="0"/>
              <a:t>Example 6: Exponential Regression (cont.)</a:t>
            </a:r>
          </a:p>
        </p:txBody>
      </p:sp>
      <p:sp>
        <p:nvSpPr>
          <p:cNvPr id="3" name="Text Placeholder 2">
            <a:extLst>
              <a:ext uri="{FF2B5EF4-FFF2-40B4-BE49-F238E27FC236}">
                <a16:creationId xmlns:a16="http://schemas.microsoft.com/office/drawing/2014/main" id="{5E31F309-1A53-40CD-811C-1F98781B222C}"/>
              </a:ext>
            </a:extLst>
          </p:cNvPr>
          <p:cNvSpPr>
            <a:spLocks noGrp="1"/>
          </p:cNvSpPr>
          <p:nvPr>
            <p:ph type="body" sz="quarter" idx="10"/>
          </p:nvPr>
        </p:nvSpPr>
        <p:spPr/>
        <p:txBody>
          <a:bodyPr/>
          <a:lstStyle/>
          <a:p>
            <a:r>
              <a:rPr lang="en-US" dirty="0"/>
              <a:t> </a:t>
            </a:r>
          </a:p>
        </p:txBody>
      </p:sp>
      <p:pic>
        <p:nvPicPr>
          <p:cNvPr id="5" name="Picture 4" descr="A screenshot of a cell phone&#10;&#10;Description automatically generated">
            <a:extLst>
              <a:ext uri="{FF2B5EF4-FFF2-40B4-BE49-F238E27FC236}">
                <a16:creationId xmlns:a16="http://schemas.microsoft.com/office/drawing/2014/main" id="{5F0A495D-806D-4EF9-ADDE-D6671EEEC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3950"/>
            <a:ext cx="6134100" cy="4438650"/>
          </a:xfrm>
          <a:prstGeom prst="rect">
            <a:avLst/>
          </a:prstGeom>
        </p:spPr>
      </p:pic>
      <p:sp>
        <p:nvSpPr>
          <p:cNvPr id="6" name="TextBox 5">
            <a:extLst>
              <a:ext uri="{FF2B5EF4-FFF2-40B4-BE49-F238E27FC236}">
                <a16:creationId xmlns:a16="http://schemas.microsoft.com/office/drawing/2014/main" id="{28F5CB71-C296-4610-9FA3-E8E4FCCA6CEA}"/>
              </a:ext>
            </a:extLst>
          </p:cNvPr>
          <p:cNvSpPr txBox="1"/>
          <p:nvPr/>
        </p:nvSpPr>
        <p:spPr>
          <a:xfrm>
            <a:off x="152400" y="5514336"/>
            <a:ext cx="8763000" cy="523220"/>
          </a:xfrm>
          <a:prstGeom prst="rect">
            <a:avLst/>
          </a:prstGeom>
          <a:noFill/>
        </p:spPr>
        <p:txBody>
          <a:bodyPr wrap="square" rtlCol="0">
            <a:spAutoFit/>
          </a:bodyPr>
          <a:lstStyle/>
          <a:p>
            <a:pPr algn="ctr"/>
            <a:r>
              <a:rPr lang="en-US" sz="2800" dirty="0"/>
              <a:t>Figure 1</a:t>
            </a:r>
          </a:p>
        </p:txBody>
      </p:sp>
    </p:spTree>
    <p:extLst>
      <p:ext uri="{BB962C8B-B14F-4D97-AF65-F5344CB8AC3E}">
        <p14:creationId xmlns:p14="http://schemas.microsoft.com/office/powerpoint/2010/main" val="3986056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A graph of </a:t>
                </a:r>
                <a14:m>
                  <m:oMath xmlns:m="http://schemas.openxmlformats.org/officeDocument/2006/math">
                    <m:r>
                      <a:rPr>
                        <a:latin typeface="Cambria Math" panose="02040503050406030204" pitchFamily="18" charset="0"/>
                      </a:rPr>
                      <m:t>𝑓</m:t>
                    </m:r>
                  </m:oMath>
                </a14:m>
                <a:r>
                  <a:rPr sz="2800" dirty="0"/>
                  <a:t> along with the given points is shown in Figure 2.</a:t>
                </a:r>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475395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82716-F6D4-4187-A2DC-8449654337A4}"/>
              </a:ext>
            </a:extLst>
          </p:cNvPr>
          <p:cNvSpPr>
            <a:spLocks noGrp="1"/>
          </p:cNvSpPr>
          <p:nvPr>
            <p:ph type="title"/>
          </p:nvPr>
        </p:nvSpPr>
        <p:spPr/>
        <p:txBody>
          <a:bodyPr/>
          <a:lstStyle/>
          <a:p>
            <a:r>
              <a:rPr lang="en-US" dirty="0"/>
              <a:t>Example 6: Exponential Regression (cont.)</a:t>
            </a:r>
          </a:p>
        </p:txBody>
      </p:sp>
      <p:sp>
        <p:nvSpPr>
          <p:cNvPr id="3" name="Text Placeholder 2">
            <a:extLst>
              <a:ext uri="{FF2B5EF4-FFF2-40B4-BE49-F238E27FC236}">
                <a16:creationId xmlns:a16="http://schemas.microsoft.com/office/drawing/2014/main" id="{173C5A59-1182-4BD3-8203-875C0C187AB2}"/>
              </a:ext>
            </a:extLst>
          </p:cNvPr>
          <p:cNvSpPr>
            <a:spLocks noGrp="1"/>
          </p:cNvSpPr>
          <p:nvPr>
            <p:ph type="body" sz="quarter" idx="10"/>
          </p:nvPr>
        </p:nvSpPr>
        <p:spPr/>
        <p:txBody>
          <a:bodyPr/>
          <a:lstStyle/>
          <a:p>
            <a:r>
              <a:rPr lang="en-US" dirty="0"/>
              <a:t> </a:t>
            </a:r>
          </a:p>
        </p:txBody>
      </p:sp>
      <p:pic>
        <p:nvPicPr>
          <p:cNvPr id="5" name="Picture 4" descr="A close up of a map&#10;&#10;Description automatically generated">
            <a:extLst>
              <a:ext uri="{FF2B5EF4-FFF2-40B4-BE49-F238E27FC236}">
                <a16:creationId xmlns:a16="http://schemas.microsoft.com/office/drawing/2014/main" id="{310BFBF3-963C-4B43-97B9-898A7DF66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3950"/>
            <a:ext cx="6134100" cy="4372630"/>
          </a:xfrm>
          <a:prstGeom prst="rect">
            <a:avLst/>
          </a:prstGeom>
        </p:spPr>
      </p:pic>
      <p:sp>
        <p:nvSpPr>
          <p:cNvPr id="7" name="TextBox 6">
            <a:extLst>
              <a:ext uri="{FF2B5EF4-FFF2-40B4-BE49-F238E27FC236}">
                <a16:creationId xmlns:a16="http://schemas.microsoft.com/office/drawing/2014/main" id="{C4756854-E17B-48A5-A8B0-3D4C3C8F2688}"/>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2</a:t>
            </a:r>
          </a:p>
        </p:txBody>
      </p:sp>
    </p:spTree>
    <p:extLst>
      <p:ext uri="{BB962C8B-B14F-4D97-AF65-F5344CB8AC3E}">
        <p14:creationId xmlns:p14="http://schemas.microsoft.com/office/powerpoint/2010/main" val="879666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A graphing utility can also be used to find a quadratic function that best fits a given set of points. In this case, the equation of the best-fitting parabola, as shown in Figure 3, is the function</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2143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3257</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6800</m:t>
                    </m:r>
                  </m:oMath>
                </a14:m>
                <a:r>
                  <a:rPr lang="en-US" sz="2800" dirty="0"/>
                  <a:t>.</a:t>
                </a:r>
                <a:endParaRPr sz="2800" dirty="0"/>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11"/>
                </a:stretch>
              </a:blipFill>
            </p:spPr>
            <p:txBody>
              <a:bodyPr/>
              <a:lstStyle/>
              <a:p>
                <a:r>
                  <a:rPr lang="en-US">
                    <a:noFill/>
                  </a:rPr>
                  <a:t> </a:t>
                </a:r>
              </a:p>
            </p:txBody>
          </p:sp>
        </mc:Fallback>
      </mc:AlternateContent>
    </p:spTree>
    <p:extLst>
      <p:ext uri="{BB962C8B-B14F-4D97-AF65-F5344CB8AC3E}">
        <p14:creationId xmlns:p14="http://schemas.microsoft.com/office/powerpoint/2010/main" val="107539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084D-071C-427F-A608-B71E6E46974F}"/>
              </a:ext>
            </a:extLst>
          </p:cNvPr>
          <p:cNvSpPr>
            <a:spLocks noGrp="1"/>
          </p:cNvSpPr>
          <p:nvPr>
            <p:ph type="title"/>
          </p:nvPr>
        </p:nvSpPr>
        <p:spPr/>
        <p:txBody>
          <a:bodyPr/>
          <a:lstStyle/>
          <a:p>
            <a:r>
              <a:rPr lang="en-US" dirty="0"/>
              <a:t>Example 6: Exponential Regression (cont.)</a:t>
            </a:r>
          </a:p>
        </p:txBody>
      </p:sp>
      <p:sp>
        <p:nvSpPr>
          <p:cNvPr id="3" name="Text Placeholder 2">
            <a:extLst>
              <a:ext uri="{FF2B5EF4-FFF2-40B4-BE49-F238E27FC236}">
                <a16:creationId xmlns:a16="http://schemas.microsoft.com/office/drawing/2014/main" id="{2BEC7225-0D2E-459D-A0D4-D5D7001AB6BC}"/>
              </a:ext>
            </a:extLst>
          </p:cNvPr>
          <p:cNvSpPr>
            <a:spLocks noGrp="1"/>
          </p:cNvSpPr>
          <p:nvPr>
            <p:ph type="body" sz="quarter" idx="10"/>
          </p:nvPr>
        </p:nvSpPr>
        <p:spPr/>
        <p:txBody>
          <a:bodyPr/>
          <a:lstStyle/>
          <a:p>
            <a:r>
              <a:rPr lang="en-US" dirty="0"/>
              <a:t> </a:t>
            </a:r>
          </a:p>
        </p:txBody>
      </p:sp>
      <p:pic>
        <p:nvPicPr>
          <p:cNvPr id="5" name="Picture 4" descr="A screenshot of a cell phone&#10;&#10;Description automatically generated">
            <a:extLst>
              <a:ext uri="{FF2B5EF4-FFF2-40B4-BE49-F238E27FC236}">
                <a16:creationId xmlns:a16="http://schemas.microsoft.com/office/drawing/2014/main" id="{2F2B7FC9-D985-4183-9F03-66E7BB91E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3950"/>
            <a:ext cx="6134100" cy="4438650"/>
          </a:xfrm>
          <a:prstGeom prst="rect">
            <a:avLst/>
          </a:prstGeom>
        </p:spPr>
      </p:pic>
      <p:sp>
        <p:nvSpPr>
          <p:cNvPr id="6" name="TextBox 5">
            <a:extLst>
              <a:ext uri="{FF2B5EF4-FFF2-40B4-BE49-F238E27FC236}">
                <a16:creationId xmlns:a16="http://schemas.microsoft.com/office/drawing/2014/main" id="{2B6F32F4-70D9-4F4F-919A-AF40EFD9922A}"/>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3</a:t>
            </a:r>
          </a:p>
        </p:txBody>
      </p:sp>
    </p:spTree>
    <p:extLst>
      <p:ext uri="{BB962C8B-B14F-4D97-AF65-F5344CB8AC3E}">
        <p14:creationId xmlns:p14="http://schemas.microsoft.com/office/powerpoint/2010/main" val="2046507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lang="en-US" dirty="0"/>
                  <a:t>A</a:t>
                </a:r>
                <a:r>
                  <a:rPr sz="2800" dirty="0"/>
                  <a:t>nd a graph of </a:t>
                </a:r>
                <a14:m>
                  <m:oMath xmlns:m="http://schemas.openxmlformats.org/officeDocument/2006/math">
                    <m:r>
                      <a:rPr>
                        <a:latin typeface="Cambria Math" panose="02040503050406030204" pitchFamily="18" charset="0"/>
                      </a:rPr>
                      <m:t>𝑔</m:t>
                    </m:r>
                  </m:oMath>
                </a14:m>
                <a:r>
                  <a:rPr sz="2800" dirty="0"/>
                  <a:t> with the given points appears in Figure 4.</a:t>
                </a:r>
              </a:p>
              <a:p>
                <a:r>
                  <a:rPr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1168758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32B8-DEFC-45E1-BAFD-DF3C587F5495}"/>
              </a:ext>
            </a:extLst>
          </p:cNvPr>
          <p:cNvSpPr>
            <a:spLocks noGrp="1"/>
          </p:cNvSpPr>
          <p:nvPr>
            <p:ph type="title"/>
          </p:nvPr>
        </p:nvSpPr>
        <p:spPr/>
        <p:txBody>
          <a:bodyPr/>
          <a:lstStyle/>
          <a:p>
            <a:r>
              <a:rPr lang="en-US" dirty="0"/>
              <a:t>Example 6: Exponential Regression (cont.)</a:t>
            </a:r>
          </a:p>
        </p:txBody>
      </p:sp>
      <p:sp>
        <p:nvSpPr>
          <p:cNvPr id="3" name="Text Placeholder 2">
            <a:extLst>
              <a:ext uri="{FF2B5EF4-FFF2-40B4-BE49-F238E27FC236}">
                <a16:creationId xmlns:a16="http://schemas.microsoft.com/office/drawing/2014/main" id="{A8A958FD-7A8B-4AD5-A3ED-AD9084555A48}"/>
              </a:ext>
            </a:extLst>
          </p:cNvPr>
          <p:cNvSpPr>
            <a:spLocks noGrp="1"/>
          </p:cNvSpPr>
          <p:nvPr>
            <p:ph type="body" sz="quarter" idx="10"/>
          </p:nvPr>
        </p:nvSpPr>
        <p:spPr/>
        <p:txBody>
          <a:bodyPr/>
          <a:lstStyle/>
          <a:p>
            <a:r>
              <a:rPr lang="en-US" dirty="0"/>
              <a:t> </a:t>
            </a:r>
          </a:p>
        </p:txBody>
      </p:sp>
      <p:pic>
        <p:nvPicPr>
          <p:cNvPr id="5" name="Picture 4" descr="A close up of a map&#10;&#10;Description automatically generated">
            <a:extLst>
              <a:ext uri="{FF2B5EF4-FFF2-40B4-BE49-F238E27FC236}">
                <a16:creationId xmlns:a16="http://schemas.microsoft.com/office/drawing/2014/main" id="{DE11167E-0F31-4775-85D4-E16EB94439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3950"/>
            <a:ext cx="6134100" cy="4372630"/>
          </a:xfrm>
          <a:prstGeom prst="rect">
            <a:avLst/>
          </a:prstGeom>
        </p:spPr>
      </p:pic>
      <p:sp>
        <p:nvSpPr>
          <p:cNvPr id="6" name="TextBox 5">
            <a:extLst>
              <a:ext uri="{FF2B5EF4-FFF2-40B4-BE49-F238E27FC236}">
                <a16:creationId xmlns:a16="http://schemas.microsoft.com/office/drawing/2014/main" id="{34E8B4CB-237F-4379-BFB0-425E22C852C6}"/>
              </a:ext>
            </a:extLst>
          </p:cNvPr>
          <p:cNvSpPr txBox="1"/>
          <p:nvPr/>
        </p:nvSpPr>
        <p:spPr>
          <a:xfrm>
            <a:off x="152400" y="5496580"/>
            <a:ext cx="8763000" cy="523220"/>
          </a:xfrm>
          <a:prstGeom prst="rect">
            <a:avLst/>
          </a:prstGeom>
          <a:noFill/>
        </p:spPr>
        <p:txBody>
          <a:bodyPr wrap="square" rtlCol="0">
            <a:spAutoFit/>
          </a:bodyPr>
          <a:lstStyle/>
          <a:p>
            <a:pPr algn="ctr"/>
            <a:r>
              <a:rPr lang="en-US" sz="2800" dirty="0"/>
              <a:t>Figure 4</a:t>
            </a:r>
          </a:p>
        </p:txBody>
      </p:sp>
    </p:spTree>
    <p:extLst>
      <p:ext uri="{BB962C8B-B14F-4D97-AF65-F5344CB8AC3E}">
        <p14:creationId xmlns:p14="http://schemas.microsoft.com/office/powerpoint/2010/main" val="2730015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Population Growth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We know that we seek a function of the form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𝑡</m:t>
                        </m:r>
                      </m:sup>
                    </m:sSup>
                  </m:oMath>
                </a14:m>
                <a:r>
                  <a:rPr sz="2800" dirty="0"/>
                  <a:t>. Since the scientist starts with </a:t>
                </a:r>
                <a:r>
                  <a:rPr sz="2800" dirty="0">
                    <a:latin typeface="Cambria Math"/>
                  </a:rPr>
                  <a:t>1000</a:t>
                </a:r>
                <a:r>
                  <a:rPr sz="2800" dirty="0"/>
                  <a:t> bacteria, the initial population,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𝑃</m:t>
                        </m:r>
                      </m:e>
                      <m:sub>
                        <m:r>
                          <a:rPr>
                            <a:latin typeface="Cambria Math" panose="02040503050406030204" pitchFamily="18" charset="0"/>
                          </a:rPr>
                          <m:t>0</m:t>
                        </m:r>
                      </m:sub>
                    </m:sSub>
                    <m:r>
                      <a:rPr>
                        <a:latin typeface="Cambria Math" panose="02040503050406030204" pitchFamily="18" charset="0"/>
                      </a:rPr>
                      <m:t>=</m:t>
                    </m:r>
                    <m:r>
                      <a:rPr>
                        <a:latin typeface="Cambria Math" panose="02040503050406030204" pitchFamily="18" charset="0"/>
                      </a:rPr>
                      <m:t>1000</m:t>
                    </m:r>
                  </m:oMath>
                </a14:m>
                <a:r>
                  <a:rPr sz="2800" dirty="0"/>
                  <a:t>.</a:t>
                </a:r>
              </a:p>
              <a:p>
                <a:pPr marL="457200" lvl="1" indent="0">
                  <a:buNone/>
                  <a:defRPr sz="2800"/>
                </a:pPr>
                <a:r>
                  <a:rPr dirty="0"/>
                  <a:t>To solve for </a:t>
                </a:r>
                <a14:m>
                  <m:oMath xmlns:m="http://schemas.openxmlformats.org/officeDocument/2006/math">
                    <m:r>
                      <a:rPr>
                        <a:latin typeface="Cambria Math" panose="02040503050406030204" pitchFamily="18" charset="0"/>
                      </a:rPr>
                      <m:t>𝑎</m:t>
                    </m:r>
                  </m:oMath>
                </a14:m>
                <a:r>
                  <a:rPr dirty="0"/>
                  <a:t>, we use the fact that the population doubles every hour.</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values of the exponential regression function </a:t>
                </a:r>
                <a:r>
                  <a:rPr sz="2800" i="1" dirty="0"/>
                  <a:t>f</a:t>
                </a:r>
                <a:r>
                  <a:rPr sz="2800" dirty="0"/>
                  <a:t> at the </a:t>
                </a:r>
                <a14:m>
                  <m:oMath xmlns:m="http://schemas.openxmlformats.org/officeDocument/2006/math">
                    <m:r>
                      <a:rPr>
                        <a:latin typeface="Cambria Math" panose="02040503050406030204" pitchFamily="18" charset="0"/>
                      </a:rPr>
                      <m:t>𝑥</m:t>
                    </m:r>
                  </m:oMath>
                </a14:m>
                <a:r>
                  <a:rPr sz="2800" dirty="0"/>
                  <a:t>-values of the given points are</a:t>
                </a:r>
              </a:p>
              <a:p>
                <a:pPr algn="ctr">
                  <a:lnSpc>
                    <a:spcPct val="150000"/>
                  </a:lnSpc>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1</m:t>
                            </m:r>
                          </m:e>
                        </m:d>
                      </m:e>
                    </m:func>
                    <m:r>
                      <a:rPr>
                        <a:latin typeface="Cambria Math" panose="02040503050406030204" pitchFamily="18" charset="0"/>
                      </a:rPr>
                      <m:t>≈0.5428</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≈0.9266</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3</m:t>
                            </m:r>
                          </m:e>
                        </m:d>
                      </m:e>
                    </m:func>
                    <m:r>
                      <a:rPr>
                        <a:latin typeface="Cambria Math" panose="02040503050406030204" pitchFamily="18" charset="0"/>
                      </a:rPr>
                      <m:t>≈1.5817</m:t>
                    </m:r>
                  </m:oMath>
                </a14:m>
                <a:r>
                  <a:rPr sz="2800" dirty="0"/>
                  <a:t>,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4</m:t>
                            </m:r>
                          </m:e>
                        </m:d>
                      </m:e>
                    </m:func>
                    <m:r>
                      <a:rPr>
                        <a:latin typeface="Cambria Math" panose="02040503050406030204" pitchFamily="18" charset="0"/>
                      </a:rPr>
                      <m:t>≈2.7000</m:t>
                    </m:r>
                  </m:oMath>
                </a14:m>
                <a:r>
                  <a:rPr sz="2800" dirty="0"/>
                  <a:t>,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5</m:t>
                            </m:r>
                          </m:e>
                        </m:d>
                      </m:e>
                    </m:func>
                    <m:r>
                      <a:rPr>
                        <a:latin typeface="Cambria Math" panose="02040503050406030204" pitchFamily="18" charset="0"/>
                      </a:rPr>
                      <m:t>≈4.6089</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dirty="0"/>
                  <a:t>​</a:t>
                </a:r>
                <a:r>
                  <a:rPr lang="en-US" sz="2800" dirty="0"/>
                  <a:t>The differences between these values and the respective </a:t>
                </a:r>
                <a14:m>
                  <m:oMath xmlns:m="http://schemas.openxmlformats.org/officeDocument/2006/math">
                    <m:r>
                      <a:rPr lang="en-US" sz="2800" b="0" i="1" smtClean="0">
                        <a:latin typeface="Cambria Math" panose="02040503050406030204" pitchFamily="18" charset="0"/>
                      </a:rPr>
                      <m:t>𝑦</m:t>
                    </m:r>
                  </m:oMath>
                </a14:m>
                <a:r>
                  <a:rPr lang="en-US" sz="2800" dirty="0"/>
                  <a:t>-values of the given points are</a:t>
                </a:r>
              </a:p>
              <a:p>
                <a:pPr algn="ctr">
                  <a:lnSpc>
                    <a:spcPct val="150000"/>
                  </a:lnSpc>
                  <a:defRPr sz="2800"/>
                </a:pPr>
                <a:r>
                  <a:rPr lang="en-US" dirty="0"/>
                  <a:t>​</a:t>
                </a:r>
                <a:r>
                  <a:rPr lang="en-US" sz="2800" dirty="0"/>
                  <a:t> </a:t>
                </a:r>
                <a:r>
                  <a:rPr lang="en-US" sz="2800" dirty="0">
                    <a:latin typeface="Cambria Math"/>
                  </a:rPr>
                  <a:t>0.0428</a:t>
                </a:r>
                <a:r>
                  <a:rPr lang="en-US" sz="2800" dirty="0"/>
                  <a:t>, </a:t>
                </a:r>
                <a14:m>
                  <m:oMath xmlns:m="http://schemas.openxmlformats.org/officeDocument/2006/math">
                    <m:r>
                      <a:rPr lang="en-US">
                        <a:latin typeface="Cambria Math" panose="02040503050406030204" pitchFamily="18" charset="0"/>
                      </a:rPr>
                      <m:t>−0.0734</m:t>
                    </m:r>
                  </m:oMath>
                </a14:m>
                <a:r>
                  <a:rPr lang="en-US" sz="2800" dirty="0"/>
                  <a:t>, </a:t>
                </a:r>
                <a14:m>
                  <m:oMath xmlns:m="http://schemas.openxmlformats.org/officeDocument/2006/math">
                    <m:r>
                      <a:rPr lang="en-US">
                        <a:latin typeface="Cambria Math" panose="02040503050406030204" pitchFamily="18" charset="0"/>
                      </a:rPr>
                      <m:t>−0.1183</m:t>
                    </m:r>
                  </m:oMath>
                </a14:m>
                <a:r>
                  <a:rPr lang="en-US" sz="2800" dirty="0"/>
                  <a:t>, </a:t>
                </a:r>
                <a:r>
                  <a:rPr lang="en-US" sz="2800" dirty="0">
                    <a:latin typeface="Cambria Math"/>
                  </a:rPr>
                  <a:t>0.1000</a:t>
                </a:r>
                <a:r>
                  <a:rPr lang="en-US" sz="2800" dirty="0"/>
                  <a:t>, and </a:t>
                </a:r>
                <a:r>
                  <a:rPr lang="en-US" sz="2800" dirty="0">
                    <a:latin typeface="Cambria Math"/>
                  </a:rPr>
                  <a:t>0.1089</a:t>
                </a:r>
                <a:r>
                  <a:rPr lang="en-US" sz="2800" dirty="0"/>
                  <a:t>;</a:t>
                </a:r>
              </a:p>
              <a:p>
                <a:r>
                  <a:rPr lang="en-US" dirty="0"/>
                  <a:t>​</a:t>
                </a:r>
                <a:r>
                  <a:rPr lang="en-US" sz="2800" dirty="0"/>
                  <a:t>and when we square each of these differences and add them we obtain the approximate least-squares measure of </a:t>
                </a:r>
                <a:r>
                  <a:rPr lang="en-US" sz="2800" dirty="0">
                    <a:latin typeface="Cambria Math"/>
                  </a:rPr>
                  <a:t>0.0431</a:t>
                </a:r>
                <a:r>
                  <a:rPr lang="en-US" sz="2800" dirty="0"/>
                  <a:t>. We use this as a way to measure the accuracy of the fit of the curve, since the least-squares method of curve-fitting seeks to make this sum as small as possible.</a:t>
                </a:r>
              </a:p>
              <a:p>
                <a:pPr>
                  <a:defRPr sz="2800"/>
                </a:pP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630"/>
                </a:stretch>
              </a:blipFill>
            </p:spPr>
            <p:txBody>
              <a:bodyPr/>
              <a:lstStyle/>
              <a:p>
                <a:r>
                  <a:rPr lang="en-US">
                    <a:noFill/>
                  </a:rPr>
                  <a:t> </a:t>
                </a:r>
              </a:p>
            </p:txBody>
          </p:sp>
        </mc:Fallback>
      </mc:AlternateContent>
    </p:spTree>
    <p:extLst>
      <p:ext uri="{BB962C8B-B14F-4D97-AF65-F5344CB8AC3E}">
        <p14:creationId xmlns:p14="http://schemas.microsoft.com/office/powerpoint/2010/main" val="4240841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Exponential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For the quadratic regression function </a:t>
                </a:r>
                <a14:m>
                  <m:oMath xmlns:m="http://schemas.openxmlformats.org/officeDocument/2006/math">
                    <m:r>
                      <a:rPr>
                        <a:latin typeface="Cambria Math" panose="02040503050406030204" pitchFamily="18" charset="0"/>
                      </a:rPr>
                      <m:t>𝑔</m:t>
                    </m:r>
                  </m:oMath>
                </a14:m>
                <a:r>
                  <a:rPr sz="2800" dirty="0"/>
                  <a:t>, the corresponding differences at the five </a:t>
                </a:r>
                <a14:m>
                  <m:oMath xmlns:m="http://schemas.openxmlformats.org/officeDocument/2006/math">
                    <m:r>
                      <a:rPr>
                        <a:latin typeface="Cambria Math" panose="02040503050406030204" pitchFamily="18" charset="0"/>
                      </a:rPr>
                      <m:t>𝑥</m:t>
                    </m:r>
                  </m:oMath>
                </a14:m>
                <a:r>
                  <a:rPr sz="2800" dirty="0"/>
                  <a:t>-values are</a:t>
                </a:r>
              </a:p>
              <a:p>
                <a:pPr algn="ctr">
                  <a:lnSpc>
                    <a:spcPct val="150000"/>
                  </a:lnSpc>
                  <a:defRPr sz="2800"/>
                </a:pPr>
                <a:r>
                  <a:rPr dirty="0"/>
                  <a:t>​</a:t>
                </a:r>
                <a:r>
                  <a:rPr sz="2800" dirty="0"/>
                  <a:t> </a:t>
                </a:r>
                <a:r>
                  <a:rPr sz="2800" dirty="0">
                    <a:latin typeface="Cambria Math"/>
                  </a:rPr>
                  <a:t>0.0686</a:t>
                </a:r>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1142</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0684</m:t>
                    </m:r>
                  </m:oMath>
                </a14:m>
                <a:r>
                  <a:rPr sz="2800" dirty="0"/>
                  <a:t>, </a:t>
                </a:r>
                <a:r>
                  <a:rPr sz="2800" dirty="0">
                    <a:latin typeface="Cambria Math"/>
                  </a:rPr>
                  <a:t>0.2060</a:t>
                </a:r>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0910</m:t>
                    </m:r>
                  </m:oMath>
                </a14:m>
                <a:r>
                  <a:rPr sz="2800" dirty="0"/>
                  <a:t>,</a:t>
                </a:r>
              </a:p>
              <a:p>
                <a:r>
                  <a:rPr dirty="0"/>
                  <a:t>​</a:t>
                </a:r>
                <a:r>
                  <a:rPr sz="2800" dirty="0"/>
                  <a:t>leading to an approximate sum-of-squares measure of </a:t>
                </a:r>
                <a:r>
                  <a:rPr sz="2800" dirty="0">
                    <a:latin typeface="Cambria Math"/>
                  </a:rPr>
                  <a:t>0.0731</a:t>
                </a:r>
                <a:r>
                  <a:rPr sz="2800" dirty="0"/>
                  <a:t>, about </a:t>
                </a:r>
                <a:r>
                  <a:rPr sz="2800" dirty="0">
                    <a:latin typeface="Cambria Math"/>
                  </a:rPr>
                  <a:t>1.7</a:t>
                </a:r>
                <a:r>
                  <a:rPr sz="2800" dirty="0"/>
                  <a:t> times as large as the exponential least-squares measure.</a:t>
                </a:r>
              </a:p>
              <a:p>
                <a:r>
                  <a:rPr dirty="0"/>
                  <a:t>​</a:t>
                </a:r>
                <a:r>
                  <a:rPr sz="2800" dirty="0"/>
                  <a:t>Thus, the exponential regression function is a better model of the data.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889364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Logistic Regression</a:t>
            </a:r>
          </a:p>
        </p:txBody>
      </p:sp>
      <p:sp>
        <p:nvSpPr>
          <p:cNvPr id="3" name="Text Placeholder 2"/>
          <p:cNvSpPr>
            <a:spLocks noGrp="1"/>
          </p:cNvSpPr>
          <p:nvPr>
            <p:ph type="body" sz="quarter" idx="10"/>
          </p:nvPr>
        </p:nvSpPr>
        <p:spPr/>
        <p:txBody>
          <a:bodyPr>
            <a:normAutofit/>
          </a:bodyPr>
          <a:lstStyle/>
          <a:p>
            <a:r>
              <a:rPr sz="2800"/>
              <a:t>Table 4 shows the weight of a puppy at the end of each of its first </a:t>
            </a:r>
            <a:r>
              <a:rPr sz="2800">
                <a:latin typeface="Cambria Math"/>
              </a:rPr>
              <a:t>12</a:t>
            </a:r>
            <a:r>
              <a:rPr sz="2800"/>
              <a:t> months of life. Karen, the puppy's owner, had been told to expect the dog to have an adult weight somewhere between </a:t>
            </a:r>
            <a:r>
              <a:rPr sz="2800">
                <a:latin typeface="Cambria Math"/>
              </a:rPr>
              <a:t>40</a:t>
            </a:r>
            <a:r>
              <a:rPr sz="2800"/>
              <a:t> and </a:t>
            </a:r>
            <a:r>
              <a:rPr sz="2800">
                <a:latin typeface="Cambria Math"/>
              </a:rPr>
              <a:t>45</a:t>
            </a:r>
            <a:r>
              <a:rPr sz="2800"/>
              <a:t> pounds. Use a graphing utility to fit a logistic curve to the recorded weights and use the result to predict the dog's weight at the end of the second year. Compare the logistic curve to the best-fitting line and best-fitting parabola.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38052668"/>
              </p:ext>
            </p:extLst>
          </p:nvPr>
        </p:nvGraphicFramePr>
        <p:xfrm>
          <a:off x="1638300" y="1029287"/>
          <a:ext cx="5867400" cy="4907280"/>
        </p:xfrm>
        <a:graphic>
          <a:graphicData uri="http://schemas.openxmlformats.org/drawingml/2006/table">
            <a:tbl>
              <a:tblPr firstRow="1" bandRow="1">
                <a:tableStyleId>{5C22544A-7EE6-4342-B048-85BDC9FD1C3A}</a:tableStyleId>
              </a:tblPr>
              <a:tblGrid>
                <a:gridCol w="2933700">
                  <a:extLst>
                    <a:ext uri="{9D8B030D-6E8A-4147-A177-3AD203B41FA5}">
                      <a16:colId xmlns:a16="http://schemas.microsoft.com/office/drawing/2014/main" val="20000"/>
                    </a:ext>
                  </a:extLst>
                </a:gridCol>
                <a:gridCol w="2933700">
                  <a:extLst>
                    <a:ext uri="{9D8B030D-6E8A-4147-A177-3AD203B41FA5}">
                      <a16:colId xmlns:a16="http://schemas.microsoft.com/office/drawing/2014/main" val="20001"/>
                    </a:ext>
                  </a:extLst>
                </a:gridCol>
              </a:tblGrid>
              <a:tr h="344455">
                <a:tc gridSpan="2">
                  <a:txBody>
                    <a:bodyPr/>
                    <a:lstStyle/>
                    <a:p>
                      <a:pPr algn="ctr">
                        <a:defRPr sz="1800" b="1"/>
                      </a:pPr>
                      <a:r>
                        <a:rPr sz="1700"/>
                        <a:t>Table 4</a:t>
                      </a:r>
                    </a:p>
                  </a:txBody>
                  <a:tcPr/>
                </a:tc>
                <a:tc hMerge="1">
                  <a:txBody>
                    <a:bodyPr/>
                    <a:lstStyle/>
                    <a:p>
                      <a:endParaRPr/>
                    </a:p>
                  </a:txBody>
                  <a:tcPr/>
                </a:tc>
                <a:extLst>
                  <a:ext uri="{0D108BD9-81ED-4DB2-BD59-A6C34878D82A}">
                    <a16:rowId xmlns:a16="http://schemas.microsoft.com/office/drawing/2014/main" val="10000"/>
                  </a:ext>
                </a:extLst>
              </a:tr>
              <a:tr h="344455">
                <a:tc>
                  <a:txBody>
                    <a:bodyPr/>
                    <a:lstStyle/>
                    <a:p>
                      <a:pPr algn="ctr">
                        <a:defRPr sz="1800" b="1"/>
                      </a:pPr>
                      <a:r>
                        <a:rPr sz="1700"/>
                        <a:t>End of Month</a:t>
                      </a:r>
                    </a:p>
                  </a:txBody>
                  <a:tcPr/>
                </a:tc>
                <a:tc>
                  <a:txBody>
                    <a:bodyPr/>
                    <a:lstStyle/>
                    <a:p>
                      <a:pPr algn="ctr">
                        <a:defRPr sz="1800" b="1"/>
                      </a:pPr>
                      <a:r>
                        <a:rPr sz="1700"/>
                        <a:t>Weight (in pounds)</a:t>
                      </a:r>
                    </a:p>
                  </a:txBody>
                  <a:tcPr/>
                </a:tc>
                <a:extLst>
                  <a:ext uri="{0D108BD9-81ED-4DB2-BD59-A6C34878D82A}">
                    <a16:rowId xmlns:a16="http://schemas.microsoft.com/office/drawing/2014/main" val="10001"/>
                  </a:ext>
                </a:extLst>
              </a:tr>
              <a:tr h="344455">
                <a:tc>
                  <a:txBody>
                    <a:bodyPr/>
                    <a:lstStyle/>
                    <a:p>
                      <a:pPr algn="ctr"/>
                      <a:r>
                        <a:rPr sz="1700">
                          <a:latin typeface="Cambria Math"/>
                        </a:rPr>
                        <a:t>1</a:t>
                      </a:r>
                    </a:p>
                  </a:txBody>
                  <a:tcPr/>
                </a:tc>
                <a:tc>
                  <a:txBody>
                    <a:bodyPr/>
                    <a:lstStyle/>
                    <a:p>
                      <a:pPr algn="ctr"/>
                      <a:r>
                        <a:rPr sz="1700">
                          <a:latin typeface="Cambria Math"/>
                        </a:rPr>
                        <a:t>3</a:t>
                      </a:r>
                    </a:p>
                  </a:txBody>
                  <a:tcPr/>
                </a:tc>
                <a:extLst>
                  <a:ext uri="{0D108BD9-81ED-4DB2-BD59-A6C34878D82A}">
                    <a16:rowId xmlns:a16="http://schemas.microsoft.com/office/drawing/2014/main" val="10002"/>
                  </a:ext>
                </a:extLst>
              </a:tr>
              <a:tr h="344455">
                <a:tc>
                  <a:txBody>
                    <a:bodyPr/>
                    <a:lstStyle/>
                    <a:p>
                      <a:pPr algn="ctr"/>
                      <a:r>
                        <a:rPr sz="1700">
                          <a:latin typeface="Cambria Math"/>
                        </a:rPr>
                        <a:t>2</a:t>
                      </a:r>
                    </a:p>
                  </a:txBody>
                  <a:tcPr/>
                </a:tc>
                <a:tc>
                  <a:txBody>
                    <a:bodyPr/>
                    <a:lstStyle/>
                    <a:p>
                      <a:pPr algn="ctr"/>
                      <a:r>
                        <a:rPr sz="1700">
                          <a:latin typeface="Cambria Math"/>
                        </a:rPr>
                        <a:t>5</a:t>
                      </a:r>
                    </a:p>
                  </a:txBody>
                  <a:tcPr/>
                </a:tc>
                <a:extLst>
                  <a:ext uri="{0D108BD9-81ED-4DB2-BD59-A6C34878D82A}">
                    <a16:rowId xmlns:a16="http://schemas.microsoft.com/office/drawing/2014/main" val="10003"/>
                  </a:ext>
                </a:extLst>
              </a:tr>
              <a:tr h="344455">
                <a:tc>
                  <a:txBody>
                    <a:bodyPr/>
                    <a:lstStyle/>
                    <a:p>
                      <a:pPr algn="ctr"/>
                      <a:r>
                        <a:rPr sz="1700">
                          <a:latin typeface="Cambria Math"/>
                        </a:rPr>
                        <a:t>3</a:t>
                      </a:r>
                    </a:p>
                  </a:txBody>
                  <a:tcPr/>
                </a:tc>
                <a:tc>
                  <a:txBody>
                    <a:bodyPr/>
                    <a:lstStyle/>
                    <a:p>
                      <a:pPr algn="ctr"/>
                      <a:r>
                        <a:rPr sz="1700">
                          <a:latin typeface="Cambria Math"/>
                        </a:rPr>
                        <a:t>8</a:t>
                      </a:r>
                    </a:p>
                  </a:txBody>
                  <a:tcPr/>
                </a:tc>
                <a:extLst>
                  <a:ext uri="{0D108BD9-81ED-4DB2-BD59-A6C34878D82A}">
                    <a16:rowId xmlns:a16="http://schemas.microsoft.com/office/drawing/2014/main" val="10004"/>
                  </a:ext>
                </a:extLst>
              </a:tr>
              <a:tr h="344455">
                <a:tc>
                  <a:txBody>
                    <a:bodyPr/>
                    <a:lstStyle/>
                    <a:p>
                      <a:pPr algn="ctr"/>
                      <a:r>
                        <a:rPr sz="1700">
                          <a:latin typeface="Cambria Math"/>
                        </a:rPr>
                        <a:t>4</a:t>
                      </a:r>
                    </a:p>
                  </a:txBody>
                  <a:tcPr/>
                </a:tc>
                <a:tc>
                  <a:txBody>
                    <a:bodyPr/>
                    <a:lstStyle/>
                    <a:p>
                      <a:pPr algn="ctr"/>
                      <a:r>
                        <a:rPr sz="1700">
                          <a:latin typeface="Cambria Math"/>
                        </a:rPr>
                        <a:t>11</a:t>
                      </a:r>
                    </a:p>
                  </a:txBody>
                  <a:tcPr/>
                </a:tc>
                <a:extLst>
                  <a:ext uri="{0D108BD9-81ED-4DB2-BD59-A6C34878D82A}">
                    <a16:rowId xmlns:a16="http://schemas.microsoft.com/office/drawing/2014/main" val="10005"/>
                  </a:ext>
                </a:extLst>
              </a:tr>
              <a:tr h="344455">
                <a:tc>
                  <a:txBody>
                    <a:bodyPr/>
                    <a:lstStyle/>
                    <a:p>
                      <a:pPr algn="ctr"/>
                      <a:r>
                        <a:rPr sz="1700">
                          <a:latin typeface="Cambria Math"/>
                        </a:rPr>
                        <a:t>5</a:t>
                      </a:r>
                    </a:p>
                  </a:txBody>
                  <a:tcPr/>
                </a:tc>
                <a:tc>
                  <a:txBody>
                    <a:bodyPr/>
                    <a:lstStyle/>
                    <a:p>
                      <a:pPr algn="ctr"/>
                      <a:r>
                        <a:rPr sz="1700">
                          <a:latin typeface="Cambria Math"/>
                        </a:rPr>
                        <a:t>17</a:t>
                      </a:r>
                    </a:p>
                  </a:txBody>
                  <a:tcPr/>
                </a:tc>
                <a:extLst>
                  <a:ext uri="{0D108BD9-81ED-4DB2-BD59-A6C34878D82A}">
                    <a16:rowId xmlns:a16="http://schemas.microsoft.com/office/drawing/2014/main" val="10006"/>
                  </a:ext>
                </a:extLst>
              </a:tr>
              <a:tr h="344455">
                <a:tc>
                  <a:txBody>
                    <a:bodyPr/>
                    <a:lstStyle/>
                    <a:p>
                      <a:pPr algn="ctr"/>
                      <a:r>
                        <a:rPr sz="1700">
                          <a:latin typeface="Cambria Math"/>
                        </a:rPr>
                        <a:t>6</a:t>
                      </a:r>
                    </a:p>
                  </a:txBody>
                  <a:tcPr/>
                </a:tc>
                <a:tc>
                  <a:txBody>
                    <a:bodyPr/>
                    <a:lstStyle/>
                    <a:p>
                      <a:pPr algn="ctr"/>
                      <a:r>
                        <a:rPr sz="1700">
                          <a:latin typeface="Cambria Math"/>
                        </a:rPr>
                        <a:t>22</a:t>
                      </a:r>
                    </a:p>
                  </a:txBody>
                  <a:tcPr/>
                </a:tc>
                <a:extLst>
                  <a:ext uri="{0D108BD9-81ED-4DB2-BD59-A6C34878D82A}">
                    <a16:rowId xmlns:a16="http://schemas.microsoft.com/office/drawing/2014/main" val="10007"/>
                  </a:ext>
                </a:extLst>
              </a:tr>
              <a:tr h="344455">
                <a:tc>
                  <a:txBody>
                    <a:bodyPr/>
                    <a:lstStyle/>
                    <a:p>
                      <a:pPr algn="ctr"/>
                      <a:r>
                        <a:rPr sz="1700">
                          <a:latin typeface="Cambria Math"/>
                        </a:rPr>
                        <a:t>7</a:t>
                      </a:r>
                    </a:p>
                  </a:txBody>
                  <a:tcPr/>
                </a:tc>
                <a:tc>
                  <a:txBody>
                    <a:bodyPr/>
                    <a:lstStyle/>
                    <a:p>
                      <a:pPr algn="ctr"/>
                      <a:r>
                        <a:rPr sz="1700">
                          <a:latin typeface="Cambria Math"/>
                        </a:rPr>
                        <a:t>28</a:t>
                      </a:r>
                    </a:p>
                  </a:txBody>
                  <a:tcPr/>
                </a:tc>
                <a:extLst>
                  <a:ext uri="{0D108BD9-81ED-4DB2-BD59-A6C34878D82A}">
                    <a16:rowId xmlns:a16="http://schemas.microsoft.com/office/drawing/2014/main" val="10008"/>
                  </a:ext>
                </a:extLst>
              </a:tr>
              <a:tr h="344455">
                <a:tc>
                  <a:txBody>
                    <a:bodyPr/>
                    <a:lstStyle/>
                    <a:p>
                      <a:pPr algn="ctr"/>
                      <a:r>
                        <a:rPr sz="1700">
                          <a:latin typeface="Cambria Math"/>
                        </a:rPr>
                        <a:t>8</a:t>
                      </a:r>
                    </a:p>
                  </a:txBody>
                  <a:tcPr/>
                </a:tc>
                <a:tc>
                  <a:txBody>
                    <a:bodyPr/>
                    <a:lstStyle/>
                    <a:p>
                      <a:pPr algn="ctr"/>
                      <a:r>
                        <a:rPr sz="1700">
                          <a:latin typeface="Cambria Math"/>
                        </a:rPr>
                        <a:t>32</a:t>
                      </a:r>
                    </a:p>
                  </a:txBody>
                  <a:tcPr/>
                </a:tc>
                <a:extLst>
                  <a:ext uri="{0D108BD9-81ED-4DB2-BD59-A6C34878D82A}">
                    <a16:rowId xmlns:a16="http://schemas.microsoft.com/office/drawing/2014/main" val="10009"/>
                  </a:ext>
                </a:extLst>
              </a:tr>
              <a:tr h="344455">
                <a:tc>
                  <a:txBody>
                    <a:bodyPr/>
                    <a:lstStyle/>
                    <a:p>
                      <a:pPr algn="ctr"/>
                      <a:r>
                        <a:rPr sz="1700">
                          <a:latin typeface="Cambria Math"/>
                        </a:rPr>
                        <a:t>9</a:t>
                      </a:r>
                    </a:p>
                  </a:txBody>
                  <a:tcPr/>
                </a:tc>
                <a:tc>
                  <a:txBody>
                    <a:bodyPr/>
                    <a:lstStyle/>
                    <a:p>
                      <a:pPr algn="ctr"/>
                      <a:r>
                        <a:rPr sz="1700">
                          <a:latin typeface="Cambria Math"/>
                        </a:rPr>
                        <a:t>35</a:t>
                      </a:r>
                    </a:p>
                  </a:txBody>
                  <a:tcPr/>
                </a:tc>
                <a:extLst>
                  <a:ext uri="{0D108BD9-81ED-4DB2-BD59-A6C34878D82A}">
                    <a16:rowId xmlns:a16="http://schemas.microsoft.com/office/drawing/2014/main" val="10010"/>
                  </a:ext>
                </a:extLst>
              </a:tr>
              <a:tr h="344455">
                <a:tc>
                  <a:txBody>
                    <a:bodyPr/>
                    <a:lstStyle/>
                    <a:p>
                      <a:pPr algn="ctr"/>
                      <a:r>
                        <a:rPr sz="1700">
                          <a:latin typeface="Cambria Math"/>
                        </a:rPr>
                        <a:t>10</a:t>
                      </a:r>
                    </a:p>
                  </a:txBody>
                  <a:tcPr/>
                </a:tc>
                <a:tc>
                  <a:txBody>
                    <a:bodyPr/>
                    <a:lstStyle/>
                    <a:p>
                      <a:pPr algn="ctr"/>
                      <a:r>
                        <a:rPr sz="1700">
                          <a:latin typeface="Cambria Math"/>
                        </a:rPr>
                        <a:t>38</a:t>
                      </a:r>
                    </a:p>
                  </a:txBody>
                  <a:tcPr/>
                </a:tc>
                <a:extLst>
                  <a:ext uri="{0D108BD9-81ED-4DB2-BD59-A6C34878D82A}">
                    <a16:rowId xmlns:a16="http://schemas.microsoft.com/office/drawing/2014/main" val="10011"/>
                  </a:ext>
                </a:extLst>
              </a:tr>
              <a:tr h="344455">
                <a:tc>
                  <a:txBody>
                    <a:bodyPr/>
                    <a:lstStyle/>
                    <a:p>
                      <a:pPr algn="ctr"/>
                      <a:r>
                        <a:rPr sz="1700">
                          <a:latin typeface="Cambria Math"/>
                        </a:rPr>
                        <a:t>11</a:t>
                      </a:r>
                    </a:p>
                  </a:txBody>
                  <a:tcPr/>
                </a:tc>
                <a:tc>
                  <a:txBody>
                    <a:bodyPr/>
                    <a:lstStyle/>
                    <a:p>
                      <a:pPr algn="ctr"/>
                      <a:r>
                        <a:rPr sz="1700">
                          <a:latin typeface="Cambria Math"/>
                        </a:rPr>
                        <a:t>40</a:t>
                      </a:r>
                    </a:p>
                  </a:txBody>
                  <a:tcPr/>
                </a:tc>
                <a:extLst>
                  <a:ext uri="{0D108BD9-81ED-4DB2-BD59-A6C34878D82A}">
                    <a16:rowId xmlns:a16="http://schemas.microsoft.com/office/drawing/2014/main" val="10012"/>
                  </a:ext>
                </a:extLst>
              </a:tr>
              <a:tr h="344455">
                <a:tc>
                  <a:txBody>
                    <a:bodyPr/>
                    <a:lstStyle/>
                    <a:p>
                      <a:pPr algn="ctr"/>
                      <a:r>
                        <a:rPr sz="1700">
                          <a:latin typeface="Cambria Math"/>
                        </a:rPr>
                        <a:t>12</a:t>
                      </a:r>
                    </a:p>
                  </a:txBody>
                  <a:tcPr/>
                </a:tc>
                <a:tc>
                  <a:txBody>
                    <a:bodyPr/>
                    <a:lstStyle/>
                    <a:p>
                      <a:pPr algn="ctr"/>
                      <a:r>
                        <a:rPr sz="1700" dirty="0">
                          <a:latin typeface="Cambria Math"/>
                        </a:rPr>
                        <a:t>42</a:t>
                      </a:r>
                    </a:p>
                  </a:txBody>
                  <a:tcPr/>
                </a:tc>
                <a:extLst>
                  <a:ext uri="{0D108BD9-81ED-4DB2-BD59-A6C34878D82A}">
                    <a16:rowId xmlns:a16="http://schemas.microsoft.com/office/drawing/2014/main" val="10013"/>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Using a graphing utility to perform a logistic regression, we find the following logistic function that best fits the given data.</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43</m:t>
                          </m:r>
                          <m:r>
                            <a:rPr>
                              <a:latin typeface="Cambria Math" panose="02040503050406030204" pitchFamily="18" charset="0"/>
                            </a:rPr>
                            <m:t>.</m:t>
                          </m:r>
                          <m:r>
                            <a:rPr>
                              <a:latin typeface="Cambria Math" panose="02040503050406030204" pitchFamily="18" charset="0"/>
                            </a:rPr>
                            <m:t>108</m:t>
                          </m:r>
                        </m:num>
                        <m:den>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20</m:t>
                          </m:r>
                          <m:r>
                            <a:rPr>
                              <a:latin typeface="Cambria Math" panose="02040503050406030204" pitchFamily="18" charset="0"/>
                            </a:rPr>
                            <m:t>.</m:t>
                          </m:r>
                          <m:r>
                            <a:rPr>
                              <a:latin typeface="Cambria Math" panose="02040503050406030204" pitchFamily="18" charset="0"/>
                            </a:rPr>
                            <m:t>916</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51318</m:t>
                              </m:r>
                              <m:r>
                                <a:rPr>
                                  <a:latin typeface="Cambria Math" panose="02040503050406030204" pitchFamily="18" charset="0"/>
                                </a:rPr>
                                <m:t>𝑥</m:t>
                              </m:r>
                            </m:sup>
                          </m:sSup>
                        </m:den>
                      </m:f>
                    </m:oMath>
                  </m:oMathPara>
                </a14:m>
                <a:endParaRPr sz="2800" dirty="0"/>
              </a:p>
              <a:p>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sp>
        <p:nvSpPr>
          <p:cNvPr id="3" name="Text Placeholder 2"/>
          <p:cNvSpPr>
            <a:spLocks noGrp="1"/>
          </p:cNvSpPr>
          <p:nvPr>
            <p:ph type="body" sz="quarter" idx="10"/>
          </p:nvPr>
        </p:nvSpPr>
        <p:spPr>
          <a:xfrm>
            <a:off x="457200" y="5486400"/>
            <a:ext cx="8229600" cy="570913"/>
          </a:xfrm>
        </p:spPr>
        <p:txBody>
          <a:bodyPr>
            <a:normAutofit/>
          </a:bodyPr>
          <a:lstStyle/>
          <a:p>
            <a:pPr algn="ctr"/>
            <a:r>
              <a:rPr lang="en-US" sz="2800" dirty="0"/>
              <a:t>Figure 5</a:t>
            </a:r>
          </a:p>
        </p:txBody>
      </p:sp>
      <p:pic>
        <p:nvPicPr>
          <p:cNvPr id="5" name="Picture 4" descr="A screenshot of a cell phone&#10;&#10;Description automatically generated">
            <a:extLst>
              <a:ext uri="{FF2B5EF4-FFF2-40B4-BE49-F238E27FC236}">
                <a16:creationId xmlns:a16="http://schemas.microsoft.com/office/drawing/2014/main" id="{50361890-DE4D-4620-9D77-539EE3729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353" y="1218111"/>
            <a:ext cx="5679294" cy="4268289"/>
          </a:xfrm>
          <a:prstGeom prst="rect">
            <a:avLst/>
          </a:prstGeom>
        </p:spPr>
      </p:pic>
    </p:spTree>
    <p:extLst>
      <p:ext uri="{BB962C8B-B14F-4D97-AF65-F5344CB8AC3E}">
        <p14:creationId xmlns:p14="http://schemas.microsoft.com/office/powerpoint/2010/main" val="3277422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 graph of </a:t>
                </a:r>
                <a14:m>
                  <m:oMath xmlns:m="http://schemas.openxmlformats.org/officeDocument/2006/math">
                    <m:r>
                      <a:rPr>
                        <a:latin typeface="Cambria Math" panose="02040503050406030204" pitchFamily="18" charset="0"/>
                      </a:rPr>
                      <m:t>𝑓</m:t>
                    </m:r>
                  </m:oMath>
                </a14:m>
                <a:r>
                  <a:rPr sz="2800" dirty="0"/>
                  <a:t>, along with the given 12 data points, appears in Figure 6.</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989201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sp>
        <p:nvSpPr>
          <p:cNvPr id="3" name="Text Placeholder 2"/>
          <p:cNvSpPr>
            <a:spLocks noGrp="1"/>
          </p:cNvSpPr>
          <p:nvPr>
            <p:ph type="body" sz="quarter" idx="10"/>
          </p:nvPr>
        </p:nvSpPr>
        <p:spPr>
          <a:xfrm>
            <a:off x="457200" y="5486400"/>
            <a:ext cx="8229600" cy="662354"/>
          </a:xfrm>
        </p:spPr>
        <p:txBody>
          <a:bodyPr>
            <a:normAutofit/>
          </a:bodyPr>
          <a:lstStyle/>
          <a:p>
            <a:pPr algn="ctr"/>
            <a:r>
              <a:rPr sz="2800" dirty="0"/>
              <a:t>Figure 6</a:t>
            </a:r>
          </a:p>
        </p:txBody>
      </p:sp>
      <p:pic>
        <p:nvPicPr>
          <p:cNvPr id="5" name="Picture 4" descr="A picture containing photo, air&#10;&#10;Description automatically generated">
            <a:extLst>
              <a:ext uri="{FF2B5EF4-FFF2-40B4-BE49-F238E27FC236}">
                <a16:creationId xmlns:a16="http://schemas.microsoft.com/office/drawing/2014/main" id="{797AEA50-4337-4826-847B-7E447F294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973" y="1181686"/>
            <a:ext cx="5766054" cy="4333494"/>
          </a:xfrm>
          <a:prstGeom prst="rect">
            <a:avLst/>
          </a:prstGeom>
        </p:spPr>
      </p:pic>
    </p:spTree>
    <p:extLst>
      <p:ext uri="{BB962C8B-B14F-4D97-AF65-F5344CB8AC3E}">
        <p14:creationId xmlns:p14="http://schemas.microsoft.com/office/powerpoint/2010/main" val="1814639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To predict the dog's weight at the end of the second year, we let </a:t>
                </a:r>
                <a14:m>
                  <m:oMath xmlns:m="http://schemas.openxmlformats.org/officeDocument/2006/math">
                    <m:r>
                      <a:rPr>
                        <a:latin typeface="Cambria Math" panose="02040503050406030204" pitchFamily="18" charset="0"/>
                      </a:rPr>
                      <m:t>𝑥</m:t>
                    </m:r>
                    <m:r>
                      <a:rPr>
                        <a:latin typeface="Cambria Math" panose="02040503050406030204" pitchFamily="18" charset="0"/>
                      </a:rPr>
                      <m:t>=24</m:t>
                    </m:r>
                  </m:oMath>
                </a14:m>
                <a:r>
                  <a:rPr sz="2800" dirty="0"/>
                  <a:t> and find that</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24</m:t>
                            </m:r>
                          </m:e>
                        </m:d>
                      </m:e>
                    </m:func>
                    <m:r>
                      <a:rPr>
                        <a:latin typeface="Cambria Math" panose="02040503050406030204" pitchFamily="18" charset="0"/>
                      </a:rPr>
                      <m:t>≈43.1</m:t>
                    </m:r>
                    <m:r>
                      <m:rPr>
                        <m:nor/>
                      </m:rPr>
                      <a:rPr/>
                      <m:t> </m:t>
                    </m:r>
                    <m:r>
                      <m:rPr>
                        <m:sty m:val="p"/>
                      </m:rPr>
                      <a:rPr>
                        <a:latin typeface="Cambria Math" panose="02040503050406030204" pitchFamily="18" charset="0"/>
                      </a:rPr>
                      <m:t>lb</m:t>
                    </m:r>
                  </m:oMath>
                </a14:m>
                <a:r>
                  <a:rPr sz="2800" dirty="0"/>
                  <a:t>.</a:t>
                </a:r>
              </a:p>
              <a:p>
                <a:pPr>
                  <a:defRPr sz="2800"/>
                </a:pPr>
                <a:endParaRPr lang="en-US" sz="2800" dirty="0"/>
              </a:p>
              <a:p>
                <a:pPr>
                  <a:defRPr sz="2800"/>
                </a:pPr>
                <a:r>
                  <a:rPr sz="2800" dirty="0"/>
                  <a:t>To illustrate the utility of a logistic curve in a modeling situation such as this, Figure 7 contains the graphs of the best-fitting line (the red line </a:t>
                </a:r>
                <a14:m>
                  <m:oMath xmlns:m="http://schemas.openxmlformats.org/officeDocument/2006/math">
                    <m:r>
                      <a:rPr>
                        <a:latin typeface="Cambria Math" panose="02040503050406030204" pitchFamily="18" charset="0"/>
                      </a:rPr>
                      <m:t>𝐴</m:t>
                    </m:r>
                  </m:oMath>
                </a14:m>
                <a:r>
                  <a:rPr sz="2800" dirty="0"/>
                  <a:t>) and best-fitting parabola (the green curve </a:t>
                </a:r>
                <a14:m>
                  <m:oMath xmlns:m="http://schemas.openxmlformats.org/officeDocument/2006/math">
                    <m:r>
                      <a:rPr>
                        <a:latin typeface="Cambria Math" panose="02040503050406030204" pitchFamily="18" charset="0"/>
                      </a:rPr>
                      <m:t>𝐵</m:t>
                    </m:r>
                  </m:oMath>
                </a14:m>
                <a:r>
                  <a:rPr sz="2800" dirty="0"/>
                  <a:t>) for the given data, along with the logistic curve just found (the blue curve </a:t>
                </a:r>
                <a14:m>
                  <m:oMath xmlns:m="http://schemas.openxmlformats.org/officeDocument/2006/math">
                    <m:r>
                      <a:rPr>
                        <a:latin typeface="Cambria Math" panose="02040503050406030204" pitchFamily="18" charset="0"/>
                      </a:rPr>
                      <m:t>𝐶</m:t>
                    </m:r>
                  </m:oMath>
                </a14:m>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96999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Population Growth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40465039"/>
                  </p:ext>
                </p:extLst>
              </p:nvPr>
            </p:nvGraphicFramePr>
            <p:xfrm>
              <a:off x="914400" y="1105523"/>
              <a:ext cx="7772400" cy="207264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370840">
                    <a:tc>
                      <a:txBody>
                        <a:bodyPr/>
                        <a:lstStyle/>
                        <a:p>
                          <a:pPr algn="r"/>
                          <a:r>
                            <a:rPr sz="2800" dirty="0"/>
                            <a:t>​</a:t>
                          </a:r>
                          <a:r>
                            <a:rPr sz="2800" dirty="0">
                              <a:latin typeface="Cambria Math"/>
                            </a:rPr>
                            <a:t>2000</a:t>
                          </a:r>
                        </a:p>
                      </a:txBody>
                      <a:tcPr/>
                    </a:tc>
                    <a:tc>
                      <a:txBody>
                        <a:bodyPr/>
                        <a:lstStyle/>
                        <a:p>
                          <a:pPr algn="l">
                            <a:defRPr sz="1800"/>
                          </a:pPr>
                          <a:r>
                            <a:rPr sz="2800" dirty="0"/>
                            <a:t>​</a:t>
                          </a:r>
                          <a14:m>
                            <m:oMath xmlns:m="http://schemas.openxmlformats.org/officeDocument/2006/math">
                              <m:r>
                                <a:rPr sz="2800">
                                  <a:latin typeface="Cambria Math"/>
                                </a:rPr>
                                <m:t>=</m:t>
                              </m:r>
                              <m:func>
                                <m:funcPr>
                                  <m:ctrlPr>
                                    <a:rPr sz="2800" i="1">
                                      <a:latin typeface="Cambria Math" panose="02040503050406030204" pitchFamily="18" charset="0"/>
                                    </a:rPr>
                                  </m:ctrlPr>
                                </m:funcPr>
                                <m:fName>
                                  <m:r>
                                    <a:rPr sz="2800">
                                      <a:latin typeface="Cambria Math"/>
                                    </a:rPr>
                                    <m:t>𝑃</m:t>
                                  </m:r>
                                </m:fName>
                                <m:e>
                                  <m:d>
                                    <m:dPr>
                                      <m:ctrlPr>
                                        <a:rPr sz="2800" i="1">
                                          <a:latin typeface="Cambria Math" panose="02040503050406030204" pitchFamily="18" charset="0"/>
                                        </a:rPr>
                                      </m:ctrlPr>
                                    </m:dPr>
                                    <m:e>
                                      <m:r>
                                        <a:rPr sz="2800">
                                          <a:latin typeface="Cambria Math"/>
                                        </a:rPr>
                                        <m:t>1</m:t>
                                      </m:r>
                                    </m:e>
                                  </m:d>
                                </m:e>
                              </m:func>
                              <m:phant>
                                <m:phantPr>
                                  <m:show m:val="off"/>
                                  <m:ctrlPr>
                                    <a:rPr sz="2800" i="1">
                                      <a:latin typeface="Cambria Math" panose="02040503050406030204" pitchFamily="18" charset="0"/>
                                    </a:rPr>
                                  </m:ctrlPr>
                                </m:phantPr>
                                <m:e>
                                  <m:r>
                                    <a:rPr sz="2800">
                                      <a:latin typeface="Cambria Math"/>
                                    </a:rPr>
                                    <m:t>0</m:t>
                                  </m:r>
                                  <m:r>
                                    <a:rPr sz="2800">
                                      <a:latin typeface="Cambria Math"/>
                                    </a:rPr>
                                    <m:t>.</m:t>
                                  </m:r>
                                </m:e>
                              </m:phant>
                            </m:oMath>
                          </a14:m>
                          <a:endParaRPr sz="2800" dirty="0"/>
                        </a:p>
                      </a:txBody>
                      <a:tcPr/>
                    </a:tc>
                    <a:tc rowSpan="2">
                      <a:txBody>
                        <a:bodyPr/>
                        <a:lstStyle/>
                        <a:p>
                          <a:pPr algn="l">
                            <a:defRPr b="1"/>
                          </a:pPr>
                          <a:r>
                            <a:rPr sz="2000" b="0" dirty="0"/>
                            <a:t>Substitute, using the fact that the population after one hour equals </a:t>
                          </a:r>
                          <a:r>
                            <a:rPr sz="2000" b="0" dirty="0">
                              <a:latin typeface="Cambria Math"/>
                            </a:rPr>
                            <a:t>2000</a:t>
                          </a:r>
                          <a:r>
                            <a:rPr sz="2000" b="0" dirty="0"/>
                            <a:t> bacteria.</a:t>
                          </a:r>
                        </a:p>
                      </a:txBody>
                      <a:tcPr/>
                    </a:tc>
                    <a:extLst>
                      <a:ext uri="{0D108BD9-81ED-4DB2-BD59-A6C34878D82A}">
                        <a16:rowId xmlns:a16="http://schemas.microsoft.com/office/drawing/2014/main" val="10000"/>
                      </a:ext>
                    </a:extLst>
                  </a:tr>
                  <a:tr h="370840">
                    <a:tc>
                      <a:txBody>
                        <a:bodyPr/>
                        <a:lstStyle/>
                        <a:p>
                          <a:pPr algn="r"/>
                          <a:r>
                            <a:rPr sz="2800"/>
                            <a:t>​</a:t>
                          </a:r>
                          <a:r>
                            <a:rPr sz="2800">
                              <a:latin typeface="Cambria Math"/>
                            </a:rPr>
                            <a:t>2000</a:t>
                          </a:r>
                        </a:p>
                      </a:txBody>
                      <a:tcPr/>
                    </a:tc>
                    <a:tc>
                      <a:txBody>
                        <a:bodyPr/>
                        <a:lstStyle/>
                        <a:p>
                          <a:pPr algn="l">
                            <a:defRPr sz="1800"/>
                          </a:pPr>
                          <a:r>
                            <a:rPr sz="2800"/>
                            <a:t>​</a:t>
                          </a:r>
                          <a14:m>
                            <m:oMath xmlns:m="http://schemas.openxmlformats.org/officeDocument/2006/math">
                              <m:r>
                                <a:rPr sz="2800">
                                  <a:latin typeface="Cambria Math"/>
                                </a:rPr>
                                <m:t>=</m:t>
                              </m:r>
                              <m:r>
                                <a:rPr sz="2800">
                                  <a:latin typeface="Cambria Math"/>
                                </a:rPr>
                                <m:t>1000</m:t>
                              </m:r>
                              <m:sSup>
                                <m:sSupPr>
                                  <m:ctrlPr>
                                    <a:rPr sz="2800" i="1">
                                      <a:latin typeface="Cambria Math" panose="02040503050406030204" pitchFamily="18" charset="0"/>
                                    </a:rPr>
                                  </m:ctrlPr>
                                </m:sSupPr>
                                <m:e>
                                  <m:r>
                                    <a:rPr sz="2800">
                                      <a:latin typeface="Cambria Math"/>
                                    </a:rPr>
                                    <m:t>𝑎</m:t>
                                  </m:r>
                                </m:e>
                                <m:sup>
                                  <m:r>
                                    <a:rPr sz="2800">
                                      <a:latin typeface="Cambria Math"/>
                                    </a:rPr>
                                    <m:t>1</m:t>
                                  </m:r>
                                </m:sup>
                              </m:sSup>
                            </m:oMath>
                          </a14:m>
                          <a:endParaRPr sz="2800"/>
                        </a:p>
                      </a:txBody>
                      <a:tcPr/>
                    </a:tc>
                    <a:tc vMerge="1">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r"/>
                          <a:r>
                            <a:rPr sz="2800" dirty="0"/>
                            <a:t>​</a:t>
                          </a:r>
                          <a:r>
                            <a:rPr sz="2800" dirty="0">
                              <a:latin typeface="Cambria Math"/>
                            </a:rPr>
                            <a:t>2000</a:t>
                          </a:r>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1000</m:t>
                              </m:r>
                              <m:r>
                                <a:rPr sz="2800">
                                  <a:latin typeface="Cambria Math"/>
                                </a:rPr>
                                <m:t>𝑎</m:t>
                              </m:r>
                              <m:phant>
                                <m:phantPr>
                                  <m:show m:val="off"/>
                                  <m:ctrlPr>
                                    <a:rPr sz="2800" i="1">
                                      <a:latin typeface="Cambria Math" panose="02040503050406030204" pitchFamily="18" charset="0"/>
                                    </a:rPr>
                                  </m:ctrlPr>
                                </m:phantPr>
                                <m:e>
                                  <m:r>
                                    <a:rPr sz="2800">
                                      <a:latin typeface="Cambria Math"/>
                                    </a:rPr>
                                    <m:t>0</m:t>
                                  </m:r>
                                </m:e>
                              </m:phant>
                            </m:oMath>
                          </a14:m>
                          <a:endParaRPr sz="2800" dirty="0"/>
                        </a:p>
                      </a:txBody>
                      <a:tcPr/>
                    </a:tc>
                    <a:tc>
                      <a:txBody>
                        <a:bodyPr/>
                        <a:lstStyle/>
                        <a:p>
                          <a:pPr algn="l">
                            <a:defRPr sz="1100" b="1"/>
                          </a:pPr>
                          <a:r>
                            <a:rPr sz="2000" b="0" dirty="0"/>
                            <a:t>Simplify, then solve for </a:t>
                          </a:r>
                          <a14:m>
                            <m:oMath xmlns:m="http://schemas.openxmlformats.org/officeDocument/2006/math">
                              <m:r>
                                <a:rPr lang="en-US" sz="2000" b="0" i="1" smtClean="0">
                                  <a:latin typeface="Cambria Math"/>
                                </a:rPr>
                                <m:t>𝑎</m:t>
                              </m:r>
                            </m:oMath>
                          </a14:m>
                          <a:r>
                            <a:rPr sz="2000" b="0" dirty="0"/>
                            <a:t>.</a:t>
                          </a:r>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𝑎</m:t>
                              </m:r>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2</m:t>
                              </m:r>
                            </m:oMath>
                          </a14:m>
                          <a:endParaRPr sz="2800" dirty="0"/>
                        </a:p>
                      </a:txBody>
                      <a:tcPr/>
                    </a:tc>
                    <a:tc>
                      <a:txBody>
                        <a:bodyPr/>
                        <a:lstStyle/>
                        <a:p>
                          <a:pPr algn="l"/>
                          <a:endParaRPr sz="1800" b="0" dirty="0"/>
                        </a:p>
                      </a:txBody>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240465039"/>
                  </p:ext>
                </p:extLst>
              </p:nvPr>
            </p:nvGraphicFramePr>
            <p:xfrm>
              <a:off x="914400" y="1105523"/>
              <a:ext cx="7772400" cy="2072640"/>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4267200">
                      <a:extLst>
                        <a:ext uri="{9D8B030D-6E8A-4147-A177-3AD203B41FA5}">
                          <a16:colId xmlns:a16="http://schemas.microsoft.com/office/drawing/2014/main" val="20002"/>
                        </a:ext>
                      </a:extLst>
                    </a:gridCol>
                  </a:tblGrid>
                  <a:tr h="518160">
                    <a:tc>
                      <a:txBody>
                        <a:bodyPr/>
                        <a:lstStyle/>
                        <a:p>
                          <a:pPr algn="r"/>
                          <a:r>
                            <a:rPr sz="2800" dirty="0"/>
                            <a:t>​</a:t>
                          </a:r>
                          <a:r>
                            <a:rPr sz="2800" dirty="0">
                              <a:latin typeface="Cambria Math"/>
                            </a:rPr>
                            <a:t>2000</a:t>
                          </a:r>
                        </a:p>
                      </a:txBody>
                      <a:tcPr/>
                    </a:tc>
                    <a:tc>
                      <a:txBody>
                        <a:bodyPr/>
                        <a:lstStyle/>
                        <a:p>
                          <a:endParaRPr lang="en-US"/>
                        </a:p>
                      </a:txBody>
                      <a:tcPr>
                        <a:blipFill>
                          <a:blip r:embed="rId2"/>
                          <a:stretch>
                            <a:fillRect l="-64286" t="-14118" r="-200000" b="-334118"/>
                          </a:stretch>
                        </a:blipFill>
                      </a:tcPr>
                    </a:tc>
                    <a:tc rowSpan="2">
                      <a:txBody>
                        <a:bodyPr/>
                        <a:lstStyle/>
                        <a:p>
                          <a:pPr algn="l">
                            <a:defRPr b="1"/>
                          </a:pPr>
                          <a:r>
                            <a:rPr sz="2000" b="0" dirty="0"/>
                            <a:t>Substitute, using the fact that the population after one hour equals </a:t>
                          </a:r>
                          <a:r>
                            <a:rPr sz="2000" b="0" dirty="0">
                              <a:latin typeface="Cambria Math"/>
                            </a:rPr>
                            <a:t>2000</a:t>
                          </a:r>
                          <a:r>
                            <a:rPr sz="2000" b="0" dirty="0"/>
                            <a:t> bacteria.</a:t>
                          </a:r>
                        </a:p>
                      </a:txBody>
                      <a:tcPr/>
                    </a:tc>
                    <a:extLst>
                      <a:ext uri="{0D108BD9-81ED-4DB2-BD59-A6C34878D82A}">
                        <a16:rowId xmlns:a16="http://schemas.microsoft.com/office/drawing/2014/main" val="10000"/>
                      </a:ext>
                    </a:extLst>
                  </a:tr>
                  <a:tr h="518160">
                    <a:tc>
                      <a:txBody>
                        <a:bodyPr/>
                        <a:lstStyle/>
                        <a:p>
                          <a:pPr algn="r"/>
                          <a:r>
                            <a:rPr sz="2800"/>
                            <a:t>​</a:t>
                          </a:r>
                          <a:r>
                            <a:rPr sz="2800">
                              <a:latin typeface="Cambria Math"/>
                            </a:rPr>
                            <a:t>2000</a:t>
                          </a:r>
                        </a:p>
                      </a:txBody>
                      <a:tcPr/>
                    </a:tc>
                    <a:tc>
                      <a:txBody>
                        <a:bodyPr/>
                        <a:lstStyle/>
                        <a:p>
                          <a:endParaRPr lang="en-US"/>
                        </a:p>
                      </a:txBody>
                      <a:tcPr>
                        <a:blipFill>
                          <a:blip r:embed="rId2"/>
                          <a:stretch>
                            <a:fillRect l="-64286" t="-112791" r="-200000" b="-230233"/>
                          </a:stretch>
                        </a:blipFill>
                      </a:tcPr>
                    </a:tc>
                    <a:tc vMerge="1">
                      <a:txBody>
                        <a:bodyPr/>
                        <a:lstStyle/>
                        <a:p>
                          <a:pPr algn="l"/>
                          <a:endParaRPr sz="1800" b="0" dirty="0"/>
                        </a:p>
                      </a:txBody>
                      <a:tcPr/>
                    </a:tc>
                    <a:extLst>
                      <a:ext uri="{0D108BD9-81ED-4DB2-BD59-A6C34878D82A}">
                        <a16:rowId xmlns:a16="http://schemas.microsoft.com/office/drawing/2014/main" val="10001"/>
                      </a:ext>
                    </a:extLst>
                  </a:tr>
                  <a:tr h="518160">
                    <a:tc>
                      <a:txBody>
                        <a:bodyPr/>
                        <a:lstStyle/>
                        <a:p>
                          <a:pPr algn="r"/>
                          <a:r>
                            <a:rPr sz="2800" dirty="0"/>
                            <a:t>​</a:t>
                          </a:r>
                          <a:r>
                            <a:rPr sz="2800" dirty="0">
                              <a:latin typeface="Cambria Math"/>
                            </a:rPr>
                            <a:t>2000</a:t>
                          </a:r>
                        </a:p>
                      </a:txBody>
                      <a:tcPr/>
                    </a:tc>
                    <a:tc>
                      <a:txBody>
                        <a:bodyPr/>
                        <a:lstStyle/>
                        <a:p>
                          <a:endParaRPr lang="en-US"/>
                        </a:p>
                      </a:txBody>
                      <a:tcPr>
                        <a:blipFill>
                          <a:blip r:embed="rId2"/>
                          <a:stretch>
                            <a:fillRect l="-64286" t="-215294" r="-200000" b="-132941"/>
                          </a:stretch>
                        </a:blipFill>
                      </a:tcPr>
                    </a:tc>
                    <a:tc>
                      <a:txBody>
                        <a:bodyPr/>
                        <a:lstStyle/>
                        <a:p>
                          <a:endParaRPr lang="en-US"/>
                        </a:p>
                      </a:txBody>
                      <a:tcPr>
                        <a:blipFill>
                          <a:blip r:embed="rId2"/>
                          <a:stretch>
                            <a:fillRect l="-82143" t="-215294" b="-132941"/>
                          </a:stretch>
                        </a:blipFill>
                      </a:tcPr>
                    </a:tc>
                    <a:extLst>
                      <a:ext uri="{0D108BD9-81ED-4DB2-BD59-A6C34878D82A}">
                        <a16:rowId xmlns:a16="http://schemas.microsoft.com/office/drawing/2014/main" val="10002"/>
                      </a:ext>
                    </a:extLst>
                  </a:tr>
                  <a:tr h="518160">
                    <a:tc>
                      <a:txBody>
                        <a:bodyPr/>
                        <a:lstStyle/>
                        <a:p>
                          <a:endParaRPr lang="en-US"/>
                        </a:p>
                      </a:txBody>
                      <a:tcPr>
                        <a:blipFill>
                          <a:blip r:embed="rId2"/>
                          <a:stretch>
                            <a:fillRect t="-315294" r="-466667" b="-32941"/>
                          </a:stretch>
                        </a:blipFill>
                      </a:tcPr>
                    </a:tc>
                    <a:tc>
                      <a:txBody>
                        <a:bodyPr/>
                        <a:lstStyle/>
                        <a:p>
                          <a:endParaRPr lang="en-US"/>
                        </a:p>
                      </a:txBody>
                      <a:tcPr>
                        <a:blipFill>
                          <a:blip r:embed="rId2"/>
                          <a:stretch>
                            <a:fillRect l="-64286" t="-315294" r="-200000" b="-32941"/>
                          </a:stretch>
                        </a:blipFill>
                      </a:tcPr>
                    </a:tc>
                    <a:tc>
                      <a:txBody>
                        <a:bodyPr/>
                        <a:lstStyle/>
                        <a:p>
                          <a:pPr algn="l"/>
                          <a:endParaRPr sz="1800" b="0" dirty="0"/>
                        </a:p>
                      </a:txBody>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B013FA79-2E91-42CE-BC2D-67963BC2C2BF}"/>
                  </a:ext>
                </a:extLst>
              </p:cNvPr>
              <p:cNvSpPr txBox="1">
                <a:spLocks/>
              </p:cNvSpPr>
              <p:nvPr/>
            </p:nvSpPr>
            <p:spPr>
              <a:xfrm>
                <a:off x="304800" y="3315287"/>
                <a:ext cx="8229600" cy="156151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r>
                  <a:rPr lang="en-US" dirty="0"/>
                  <a:t>​Thus, a function which models the population growth of the bacteria culture is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𝑃</m:t>
                        </m:r>
                      </m:fName>
                      <m:e>
                        <m:d>
                          <m:dPr>
                            <m:ctrlPr>
                              <a:rPr lang="ar-AE" i="1">
                                <a:latin typeface="Cambria Math" panose="02040503050406030204" pitchFamily="18" charset="0"/>
                              </a:rPr>
                            </m:ctrlPr>
                          </m:dPr>
                          <m:e>
                            <m:r>
                              <a:rPr lang="ar-AE">
                                <a:latin typeface="Cambria Math" panose="02040503050406030204" pitchFamily="18" charset="0"/>
                              </a:rPr>
                              <m:t>𝑡</m:t>
                            </m:r>
                          </m:e>
                        </m:d>
                      </m:e>
                    </m:func>
                    <m:r>
                      <a:rPr lang="ar-AE">
                        <a:latin typeface="Cambria Math" panose="02040503050406030204" pitchFamily="18" charset="0"/>
                      </a:rPr>
                      <m:t>=</m:t>
                    </m:r>
                    <m:r>
                      <a:rPr lang="ar-AE">
                        <a:latin typeface="Cambria Math" panose="02040503050406030204" pitchFamily="18" charset="0"/>
                      </a:rPr>
                      <m:t>1000</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2</m:t>
                            </m:r>
                          </m:e>
                        </m:d>
                      </m:e>
                      <m:sup>
                        <m:r>
                          <a:rPr lang="ar-AE">
                            <a:latin typeface="Cambria Math" panose="02040503050406030204" pitchFamily="18" charset="0"/>
                          </a:rPr>
                          <m:t>𝑡</m:t>
                        </m:r>
                      </m:sup>
                    </m:sSup>
                  </m:oMath>
                </a14:m>
                <a:r>
                  <a:rPr lang="en-US" dirty="0"/>
                  <a:t>, where </a:t>
                </a:r>
                <a14:m>
                  <m:oMath xmlns:m="http://schemas.openxmlformats.org/officeDocument/2006/math">
                    <m:r>
                      <a:rPr lang="en-US">
                        <a:latin typeface="Cambria Math" panose="02040503050406030204" pitchFamily="18" charset="0"/>
                      </a:rPr>
                      <m:t>𝑡</m:t>
                    </m:r>
                  </m:oMath>
                </a14:m>
                <a:r>
                  <a:rPr lang="en-US" dirty="0"/>
                  <a:t> is measured in hours.</a:t>
                </a:r>
              </a:p>
            </p:txBody>
          </p:sp>
        </mc:Choice>
        <mc:Fallback xmlns="">
          <p:sp>
            <p:nvSpPr>
              <p:cNvPr id="4" name="Text Placeholder 2">
                <a:extLst>
                  <a:ext uri="{FF2B5EF4-FFF2-40B4-BE49-F238E27FC236}">
                    <a16:creationId xmlns:a16="http://schemas.microsoft.com/office/drawing/2014/main" id="{B013FA79-2E91-42CE-BC2D-67963BC2C2BF}"/>
                  </a:ext>
                </a:extLst>
              </p:cNvPr>
              <p:cNvSpPr txBox="1">
                <a:spLocks noRot="1" noChangeAspect="1" noMove="1" noResize="1" noEditPoints="1" noAdjustHandles="1" noChangeArrowheads="1" noChangeShapeType="1" noTextEdit="1"/>
              </p:cNvSpPr>
              <p:nvPr/>
            </p:nvSpPr>
            <p:spPr>
              <a:xfrm>
                <a:off x="304800" y="3315287"/>
                <a:ext cx="8229600" cy="1561513"/>
              </a:xfrm>
              <a:prstGeom prst="rect">
                <a:avLst/>
              </a:prstGeom>
              <a:blipFill>
                <a:blip r:embed="rId3"/>
                <a:stretch>
                  <a:fillRect l="-1481" t="-3906"/>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sp>
        <p:nvSpPr>
          <p:cNvPr id="3" name="Text Placeholder 2"/>
          <p:cNvSpPr>
            <a:spLocks noGrp="1"/>
          </p:cNvSpPr>
          <p:nvPr>
            <p:ph type="body" sz="quarter" idx="10"/>
          </p:nvPr>
        </p:nvSpPr>
        <p:spPr/>
        <p:txBody>
          <a:bodyPr>
            <a:normAutofit/>
          </a:bodyPr>
          <a:lstStyle/>
          <a:p>
            <a:pPr>
              <a:defRPr sz="2800"/>
            </a:pPr>
            <a:r>
              <a:rPr sz="2800" dirty="0"/>
              <a:t>The graphs indicate that both linear and quadratic regression are inappropriate tools in this case, while the logistic regression function appears to be much more realistic.</a:t>
            </a:r>
            <a:r>
              <a:rPr lang="en-US" sz="2800" dirty="0"/>
              <a:t> As a particular point of comparison, the weights predicted by the linear and quadratic models at the end of month 24 are, respectively, 92 pounds and 68 pounds, far outside the expected range of 40 to 45 pounds.</a:t>
            </a:r>
            <a:endParaRPr sz="2800" dirty="0"/>
          </a:p>
        </p:txBody>
      </p:sp>
    </p:spTree>
    <p:extLst>
      <p:ext uri="{BB962C8B-B14F-4D97-AF65-F5344CB8AC3E}">
        <p14:creationId xmlns:p14="http://schemas.microsoft.com/office/powerpoint/2010/main" val="649846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Logistic Regression (cont.)</a:t>
            </a:r>
          </a:p>
        </p:txBody>
      </p:sp>
      <p:pic>
        <p:nvPicPr>
          <p:cNvPr id="5" name="Content Placeholder 4">
            <a:extLst>
              <a:ext uri="{FF2B5EF4-FFF2-40B4-BE49-F238E27FC236}">
                <a16:creationId xmlns:a16="http://schemas.microsoft.com/office/drawing/2014/main" id="{765253FC-9D53-4BC2-98FA-8DD7BD47CB6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11680" y="1008356"/>
            <a:ext cx="5120640" cy="4599897"/>
          </a:xfrm>
        </p:spPr>
      </p:pic>
      <p:sp>
        <p:nvSpPr>
          <p:cNvPr id="3" name="TextBox 2">
            <a:extLst>
              <a:ext uri="{FF2B5EF4-FFF2-40B4-BE49-F238E27FC236}">
                <a16:creationId xmlns:a16="http://schemas.microsoft.com/office/drawing/2014/main" id="{EBAB005E-B2A5-4008-B754-37BAAA3F1EDC}"/>
              </a:ext>
            </a:extLst>
          </p:cNvPr>
          <p:cNvSpPr txBox="1"/>
          <p:nvPr/>
        </p:nvSpPr>
        <p:spPr>
          <a:xfrm>
            <a:off x="152400" y="5572780"/>
            <a:ext cx="87630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Population Growth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We wish to find the time </a:t>
                </a:r>
                <a14:m>
                  <m:oMath xmlns:m="http://schemas.openxmlformats.org/officeDocument/2006/math">
                    <m:r>
                      <a:rPr>
                        <a:latin typeface="Cambria Math" panose="02040503050406030204" pitchFamily="18" charset="0"/>
                      </a:rPr>
                      <m:t>𝑡</m:t>
                    </m:r>
                  </m:oMath>
                </a14:m>
                <a:r>
                  <a:rPr sz="2800" dirty="0"/>
                  <a:t> for which </a:t>
                </a:r>
                <a:br>
                  <a:rPr lang="en-US" i="1" dirty="0">
                    <a:latin typeface="Cambria Math" panose="02040503050406030204" pitchFamily="18" charset="0"/>
                  </a:rPr>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=16,000</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A6C567B6-BACC-4BF9-A28B-79B946BE87B3}"/>
                  </a:ext>
                </a:extLst>
              </p:cNvPr>
              <p:cNvGraphicFramePr>
                <a:graphicFrameLocks/>
              </p:cNvGraphicFramePr>
              <p:nvPr>
                <p:extLst>
                  <p:ext uri="{D42A27DB-BD31-4B8C-83A1-F6EECF244321}">
                    <p14:modId xmlns:p14="http://schemas.microsoft.com/office/powerpoint/2010/main" val="1177825495"/>
                  </p:ext>
                </p:extLst>
              </p:nvPr>
            </p:nvGraphicFramePr>
            <p:xfrm>
              <a:off x="990600" y="2286000"/>
              <a:ext cx="7924799" cy="1950720"/>
            </p:xfrm>
            <a:graphic>
              <a:graphicData uri="http://schemas.openxmlformats.org/drawingml/2006/table">
                <a:tbl>
                  <a:tblPr firstRow="1" bandRow="1">
                    <a:tableStyleId>{2D5ABB26-0587-4C30-8999-92F81FD0307C}</a:tableStyleId>
                  </a:tblPr>
                  <a:tblGrid>
                    <a:gridCol w="1174044">
                      <a:extLst>
                        <a:ext uri="{9D8B030D-6E8A-4147-A177-3AD203B41FA5}">
                          <a16:colId xmlns:a16="http://schemas.microsoft.com/office/drawing/2014/main" val="20000"/>
                        </a:ext>
                      </a:extLst>
                    </a:gridCol>
                    <a:gridCol w="2201333">
                      <a:extLst>
                        <a:ext uri="{9D8B030D-6E8A-4147-A177-3AD203B41FA5}">
                          <a16:colId xmlns:a16="http://schemas.microsoft.com/office/drawing/2014/main" val="20001"/>
                        </a:ext>
                      </a:extLst>
                    </a:gridCol>
                    <a:gridCol w="4549422">
                      <a:extLst>
                        <a:ext uri="{9D8B030D-6E8A-4147-A177-3AD203B41FA5}">
                          <a16:colId xmlns:a16="http://schemas.microsoft.com/office/drawing/2014/main" val="20002"/>
                        </a:ext>
                      </a:extLst>
                    </a:gridCol>
                  </a:tblGrid>
                  <a:tr h="370840">
                    <a:tc>
                      <a:txBody>
                        <a:bodyPr/>
                        <a:lstStyle/>
                        <a:p>
                          <a:pPr algn="r"/>
                          <a:r>
                            <a:rPr sz="2600" dirty="0"/>
                            <a:t>​</a:t>
                          </a:r>
                          <a:r>
                            <a:rPr sz="2600" dirty="0">
                              <a:latin typeface="Cambria Math"/>
                            </a:rPr>
                            <a:t>16,000</a:t>
                          </a:r>
                        </a:p>
                      </a:txBody>
                      <a:tcPr/>
                    </a:tc>
                    <a:tc>
                      <a:txBody>
                        <a:bodyPr/>
                        <a:lstStyle/>
                        <a:p>
                          <a:pPr algn="l">
                            <a:defRPr sz="1800"/>
                          </a:pPr>
                          <a:r>
                            <a:rPr sz="2600" dirty="0"/>
                            <a:t>​</a:t>
                          </a:r>
                          <a14:m>
                            <m:oMath xmlns:m="http://schemas.openxmlformats.org/officeDocument/2006/math">
                              <m:r>
                                <a:rPr sz="2600">
                                  <a:latin typeface="Cambria Math"/>
                                </a:rPr>
                                <m:t>=1000</m:t>
                              </m:r>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a:rPr>
                                        <m:t>2</m:t>
                                      </m:r>
                                    </m:e>
                                  </m:d>
                                </m:e>
                                <m:sup>
                                  <m:r>
                                    <a:rPr sz="2600">
                                      <a:latin typeface="Cambria Math"/>
                                    </a:rPr>
                                    <m:t>𝑡</m:t>
                                  </m:r>
                                </m:sup>
                              </m:sSup>
                            </m:oMath>
                          </a14:m>
                          <a:endParaRPr sz="2600" dirty="0"/>
                        </a:p>
                      </a:txBody>
                      <a:tcPr/>
                    </a:tc>
                    <a:tc>
                      <a:txBody>
                        <a:bodyPr/>
                        <a:lstStyle/>
                        <a:p>
                          <a:pPr algn="l">
                            <a:defRPr b="1"/>
                          </a:pPr>
                          <a:r>
                            <a:rPr lang="en-US" sz="2000" b="0" dirty="0"/>
                            <a:t>Substitute the desired population value.</a:t>
                          </a:r>
                          <a:endParaRPr sz="2000" b="0" dirty="0"/>
                        </a:p>
                      </a:txBody>
                      <a:tcPr/>
                    </a:tc>
                    <a:extLst>
                      <a:ext uri="{0D108BD9-81ED-4DB2-BD59-A6C34878D82A}">
                        <a16:rowId xmlns:a16="http://schemas.microsoft.com/office/drawing/2014/main" val="10000"/>
                      </a:ext>
                    </a:extLst>
                  </a:tr>
                  <a:tr h="370840">
                    <a:tc>
                      <a:txBody>
                        <a:bodyPr/>
                        <a:lstStyle/>
                        <a:p>
                          <a:pPr algn="r"/>
                          <a:r>
                            <a:rPr sz="2600"/>
                            <a:t>​</a:t>
                          </a:r>
                          <a:r>
                            <a:rPr sz="2600">
                              <a:latin typeface="Cambria Math"/>
                            </a:rPr>
                            <a:t>16</a:t>
                          </a:r>
                        </a:p>
                      </a:txBody>
                      <a:tcPr/>
                    </a:tc>
                    <a:tc>
                      <a:txBody>
                        <a:bodyPr/>
                        <a:lstStyle/>
                        <a:p>
                          <a:pPr algn="l">
                            <a:defRPr sz="1800"/>
                          </a:pPr>
                          <a:r>
                            <a:rPr sz="2600"/>
                            <a:t>​</a:t>
                          </a:r>
                          <a14:m>
                            <m:oMath xmlns:m="http://schemas.openxmlformats.org/officeDocument/2006/math">
                              <m:r>
                                <a:rPr sz="2600">
                                  <a:latin typeface="Cambria Math"/>
                                </a:rPr>
                                <m:t>=</m:t>
                              </m:r>
                              <m:sSup>
                                <m:sSupPr>
                                  <m:ctrlPr>
                                    <a:rPr sz="2600" i="1">
                                      <a:latin typeface="Cambria Math" panose="02040503050406030204" pitchFamily="18" charset="0"/>
                                    </a:rPr>
                                  </m:ctrlPr>
                                </m:sSupPr>
                                <m:e>
                                  <m:r>
                                    <a:rPr sz="2600">
                                      <a:latin typeface="Cambria Math"/>
                                    </a:rPr>
                                    <m:t>2</m:t>
                                  </m:r>
                                </m:e>
                                <m:sup>
                                  <m:r>
                                    <a:rPr sz="2600">
                                      <a:latin typeface="Cambria Math"/>
                                    </a:rPr>
                                    <m:t>𝑡</m:t>
                                  </m:r>
                                </m:sup>
                              </m:sSup>
                            </m:oMath>
                          </a14:m>
                          <a:endParaRPr sz="2600"/>
                        </a:p>
                      </a:txBody>
                      <a:tcPr/>
                    </a:tc>
                    <a:tc>
                      <a:txBody>
                        <a:bodyPr/>
                        <a:lstStyle/>
                        <a:p>
                          <a:pPr algn="l">
                            <a:defRPr b="1"/>
                          </a:pPr>
                          <a:r>
                            <a:rPr sz="2000" b="0" dirty="0"/>
                            <a:t>Divide both sides by </a:t>
                          </a:r>
                          <a:r>
                            <a:rPr sz="2000" b="0" dirty="0">
                              <a:latin typeface="Cambria Math"/>
                            </a:rPr>
                            <a:t>1000</a:t>
                          </a:r>
                          <a:r>
                            <a:rPr sz="2000" b="0" dirty="0"/>
                            <a:t>.</a:t>
                          </a:r>
                        </a:p>
                      </a:txBody>
                      <a:tcPr/>
                    </a:tc>
                    <a:extLst>
                      <a:ext uri="{0D108BD9-81ED-4DB2-BD59-A6C34878D82A}">
                        <a16:rowId xmlns:a16="http://schemas.microsoft.com/office/drawing/2014/main" val="10001"/>
                      </a:ext>
                    </a:extLst>
                  </a:tr>
                  <a:tr h="370840">
                    <a:tc>
                      <a:txBody>
                        <a:bodyPr/>
                        <a:lstStyle/>
                        <a:p>
                          <a:pPr algn="r">
                            <a:defRPr sz="1800"/>
                          </a:pPr>
                          <a:r>
                            <a:rPr sz="2600"/>
                            <a:t>​</a:t>
                          </a:r>
                          <a14:m>
                            <m:oMath xmlns:m="http://schemas.openxmlformats.org/officeDocument/2006/math">
                              <m:sSup>
                                <m:sSupPr>
                                  <m:ctrlPr>
                                    <a:rPr sz="2600" i="1">
                                      <a:latin typeface="Cambria Math" panose="02040503050406030204" pitchFamily="18" charset="0"/>
                                    </a:rPr>
                                  </m:ctrlPr>
                                </m:sSupPr>
                                <m:e>
                                  <m:r>
                                    <a:rPr sz="2600">
                                      <a:latin typeface="Cambria Math"/>
                                    </a:rPr>
                                    <m:t>2</m:t>
                                  </m:r>
                                </m:e>
                                <m:sup>
                                  <m:r>
                                    <a:rPr sz="2600">
                                      <a:latin typeface="Cambria Math"/>
                                    </a:rPr>
                                    <m:t>4</m:t>
                                  </m:r>
                                </m:sup>
                              </m:sSup>
                            </m:oMath>
                          </a14:m>
                          <a:endParaRPr sz="2600"/>
                        </a:p>
                      </a:txBody>
                      <a:tcPr/>
                    </a:tc>
                    <a:tc>
                      <a:txBody>
                        <a:bodyPr/>
                        <a:lstStyle/>
                        <a:p>
                          <a:pPr algn="l">
                            <a:defRPr sz="1800"/>
                          </a:pPr>
                          <a:r>
                            <a:rPr sz="2600" dirty="0"/>
                            <a:t>​</a:t>
                          </a:r>
                          <a14:m>
                            <m:oMath xmlns:m="http://schemas.openxmlformats.org/officeDocument/2006/math">
                              <m:r>
                                <a:rPr sz="2600">
                                  <a:latin typeface="Cambria Math"/>
                                </a:rPr>
                                <m:t>=</m:t>
                              </m:r>
                              <m:sSup>
                                <m:sSupPr>
                                  <m:ctrlPr>
                                    <a:rPr sz="2600" i="1">
                                      <a:latin typeface="Cambria Math" panose="02040503050406030204" pitchFamily="18" charset="0"/>
                                    </a:rPr>
                                  </m:ctrlPr>
                                </m:sSupPr>
                                <m:e>
                                  <m:r>
                                    <a:rPr sz="2600">
                                      <a:latin typeface="Cambria Math"/>
                                    </a:rPr>
                                    <m:t>2</m:t>
                                  </m:r>
                                </m:e>
                                <m:sup>
                                  <m:r>
                                    <a:rPr sz="2600">
                                      <a:latin typeface="Cambria Math"/>
                                    </a:rPr>
                                    <m:t>𝑡</m:t>
                                  </m:r>
                                </m:sup>
                              </m:sSup>
                            </m:oMath>
                          </a14:m>
                          <a:endParaRPr sz="2600" dirty="0"/>
                        </a:p>
                      </a:txBody>
                      <a:tcPr/>
                    </a:tc>
                    <a:tc>
                      <a:txBody>
                        <a:bodyPr/>
                        <a:lstStyle/>
                        <a:p>
                          <a:pPr algn="l">
                            <a:defRPr b="1"/>
                          </a:pPr>
                          <a:r>
                            <a:rPr sz="2000" b="0" dirty="0"/>
                            <a:t>Rewrite both sides with the same base, </a:t>
                          </a:r>
                          <a:r>
                            <a:rPr sz="2000" b="0" dirty="0">
                              <a:latin typeface="Cambria Math"/>
                            </a:rPr>
                            <a:t>2</a:t>
                          </a:r>
                          <a:r>
                            <a:rPr sz="2000" b="0" dirty="0"/>
                            <a:t>.</a:t>
                          </a:r>
                        </a:p>
                      </a:txBody>
                      <a:tcPr/>
                    </a:tc>
                    <a:extLst>
                      <a:ext uri="{0D108BD9-81ED-4DB2-BD59-A6C34878D82A}">
                        <a16:rowId xmlns:a16="http://schemas.microsoft.com/office/drawing/2014/main" val="10002"/>
                      </a:ext>
                    </a:extLst>
                  </a:tr>
                  <a:tr h="370840">
                    <a:tc>
                      <a:txBody>
                        <a:bodyPr/>
                        <a:lstStyle/>
                        <a:p>
                          <a:pPr algn="r">
                            <a:defRPr sz="1800"/>
                          </a:pPr>
                          <a:r>
                            <a:rPr sz="2600" dirty="0"/>
                            <a:t>​</a:t>
                          </a:r>
                          <a14:m>
                            <m:oMath xmlns:m="http://schemas.openxmlformats.org/officeDocument/2006/math">
                              <m:r>
                                <a:rPr sz="2600">
                                  <a:latin typeface="Cambria Math"/>
                                </a:rPr>
                                <m:t>𝑡</m:t>
                              </m:r>
                            </m:oMath>
                          </a14:m>
                          <a:endParaRPr sz="2600" dirty="0"/>
                        </a:p>
                      </a:txBody>
                      <a:tcPr/>
                    </a:tc>
                    <a:tc>
                      <a:txBody>
                        <a:bodyPr/>
                        <a:lstStyle/>
                        <a:p>
                          <a:pPr algn="l">
                            <a:defRPr sz="1800"/>
                          </a:pPr>
                          <a:r>
                            <a:rPr sz="2600" dirty="0"/>
                            <a:t>​</a:t>
                          </a:r>
                          <a14:m>
                            <m:oMath xmlns:m="http://schemas.openxmlformats.org/officeDocument/2006/math">
                              <m:r>
                                <a:rPr sz="2600">
                                  <a:latin typeface="Cambria Math"/>
                                </a:rPr>
                                <m:t>=4</m:t>
                              </m:r>
                            </m:oMath>
                          </a14:m>
                          <a:endParaRPr sz="2600" dirty="0"/>
                        </a:p>
                      </a:txBody>
                      <a:tcPr/>
                    </a:tc>
                    <a:tc>
                      <a:txBody>
                        <a:bodyPr/>
                        <a:lstStyle/>
                        <a:p>
                          <a:pPr algn="l">
                            <a:defRPr b="1"/>
                          </a:pPr>
                          <a:r>
                            <a:rPr lang="en-US" sz="2000" b="0" dirty="0"/>
                            <a:t>Equate the exponents and solve.</a:t>
                          </a:r>
                          <a:endParaRPr sz="20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A6C567B6-BACC-4BF9-A28B-79B946BE87B3}"/>
                  </a:ext>
                </a:extLst>
              </p:cNvPr>
              <p:cNvGraphicFramePr>
                <a:graphicFrameLocks/>
              </p:cNvGraphicFramePr>
              <p:nvPr>
                <p:extLst>
                  <p:ext uri="{D42A27DB-BD31-4B8C-83A1-F6EECF244321}">
                    <p14:modId xmlns:p14="http://schemas.microsoft.com/office/powerpoint/2010/main" val="1177825495"/>
                  </p:ext>
                </p:extLst>
              </p:nvPr>
            </p:nvGraphicFramePr>
            <p:xfrm>
              <a:off x="990600" y="2286000"/>
              <a:ext cx="7924799" cy="1950720"/>
            </p:xfrm>
            <a:graphic>
              <a:graphicData uri="http://schemas.openxmlformats.org/drawingml/2006/table">
                <a:tbl>
                  <a:tblPr firstRow="1" bandRow="1">
                    <a:tableStyleId>{2D5ABB26-0587-4C30-8999-92F81FD0307C}</a:tableStyleId>
                  </a:tblPr>
                  <a:tblGrid>
                    <a:gridCol w="1174044">
                      <a:extLst>
                        <a:ext uri="{9D8B030D-6E8A-4147-A177-3AD203B41FA5}">
                          <a16:colId xmlns:a16="http://schemas.microsoft.com/office/drawing/2014/main" val="20000"/>
                        </a:ext>
                      </a:extLst>
                    </a:gridCol>
                    <a:gridCol w="2201333">
                      <a:extLst>
                        <a:ext uri="{9D8B030D-6E8A-4147-A177-3AD203B41FA5}">
                          <a16:colId xmlns:a16="http://schemas.microsoft.com/office/drawing/2014/main" val="20001"/>
                        </a:ext>
                      </a:extLst>
                    </a:gridCol>
                    <a:gridCol w="4549422">
                      <a:extLst>
                        <a:ext uri="{9D8B030D-6E8A-4147-A177-3AD203B41FA5}">
                          <a16:colId xmlns:a16="http://schemas.microsoft.com/office/drawing/2014/main" val="20002"/>
                        </a:ext>
                      </a:extLst>
                    </a:gridCol>
                  </a:tblGrid>
                  <a:tr h="487680">
                    <a:tc>
                      <a:txBody>
                        <a:bodyPr/>
                        <a:lstStyle/>
                        <a:p>
                          <a:pPr algn="r"/>
                          <a:r>
                            <a:rPr sz="2600" dirty="0"/>
                            <a:t>​</a:t>
                          </a:r>
                          <a:r>
                            <a:rPr sz="2600" dirty="0">
                              <a:latin typeface="Cambria Math"/>
                            </a:rPr>
                            <a:t>16,000</a:t>
                          </a:r>
                        </a:p>
                      </a:txBody>
                      <a:tcPr/>
                    </a:tc>
                    <a:tc>
                      <a:txBody>
                        <a:bodyPr/>
                        <a:lstStyle/>
                        <a:p>
                          <a:endParaRPr lang="en-US"/>
                        </a:p>
                      </a:txBody>
                      <a:tcPr>
                        <a:blipFill>
                          <a:blip r:embed="rId3"/>
                          <a:stretch>
                            <a:fillRect l="-53463" t="-13750" r="-206925" b="-332500"/>
                          </a:stretch>
                        </a:blipFill>
                      </a:tcPr>
                    </a:tc>
                    <a:tc>
                      <a:txBody>
                        <a:bodyPr/>
                        <a:lstStyle/>
                        <a:p>
                          <a:pPr algn="l">
                            <a:defRPr b="1"/>
                          </a:pPr>
                          <a:r>
                            <a:rPr lang="en-US" sz="2000" b="0" dirty="0"/>
                            <a:t>Substitute the desired population value.</a:t>
                          </a:r>
                          <a:endParaRPr sz="2000" b="0" dirty="0"/>
                        </a:p>
                      </a:txBody>
                      <a:tcPr/>
                    </a:tc>
                    <a:extLst>
                      <a:ext uri="{0D108BD9-81ED-4DB2-BD59-A6C34878D82A}">
                        <a16:rowId xmlns:a16="http://schemas.microsoft.com/office/drawing/2014/main" val="10000"/>
                      </a:ext>
                    </a:extLst>
                  </a:tr>
                  <a:tr h="487680">
                    <a:tc>
                      <a:txBody>
                        <a:bodyPr/>
                        <a:lstStyle/>
                        <a:p>
                          <a:pPr algn="r"/>
                          <a:r>
                            <a:rPr sz="2600"/>
                            <a:t>​</a:t>
                          </a:r>
                          <a:r>
                            <a:rPr sz="2600">
                              <a:latin typeface="Cambria Math"/>
                            </a:rPr>
                            <a:t>16</a:t>
                          </a:r>
                        </a:p>
                      </a:txBody>
                      <a:tcPr/>
                    </a:tc>
                    <a:tc>
                      <a:txBody>
                        <a:bodyPr/>
                        <a:lstStyle/>
                        <a:p>
                          <a:endParaRPr lang="en-US"/>
                        </a:p>
                      </a:txBody>
                      <a:tcPr>
                        <a:blipFill>
                          <a:blip r:embed="rId3"/>
                          <a:stretch>
                            <a:fillRect l="-53463" t="-113750" r="-206925" b="-232500"/>
                          </a:stretch>
                        </a:blipFill>
                      </a:tcPr>
                    </a:tc>
                    <a:tc>
                      <a:txBody>
                        <a:bodyPr/>
                        <a:lstStyle/>
                        <a:p>
                          <a:pPr algn="l">
                            <a:defRPr b="1"/>
                          </a:pPr>
                          <a:r>
                            <a:rPr sz="2000" b="0" dirty="0"/>
                            <a:t>Divide both sides by </a:t>
                          </a:r>
                          <a:r>
                            <a:rPr sz="2000" b="0" dirty="0">
                              <a:latin typeface="Cambria Math"/>
                            </a:rPr>
                            <a:t>1000</a:t>
                          </a:r>
                          <a:r>
                            <a:rPr sz="2000" b="0" dirty="0"/>
                            <a:t>.</a:t>
                          </a:r>
                        </a:p>
                      </a:txBody>
                      <a:tcPr/>
                    </a:tc>
                    <a:extLst>
                      <a:ext uri="{0D108BD9-81ED-4DB2-BD59-A6C34878D82A}">
                        <a16:rowId xmlns:a16="http://schemas.microsoft.com/office/drawing/2014/main" val="10001"/>
                      </a:ext>
                    </a:extLst>
                  </a:tr>
                  <a:tr h="487680">
                    <a:tc>
                      <a:txBody>
                        <a:bodyPr/>
                        <a:lstStyle/>
                        <a:p>
                          <a:endParaRPr lang="en-US"/>
                        </a:p>
                      </a:txBody>
                      <a:tcPr>
                        <a:blipFill>
                          <a:blip r:embed="rId3"/>
                          <a:stretch>
                            <a:fillRect t="-213750" r="-574093" b="-132500"/>
                          </a:stretch>
                        </a:blipFill>
                      </a:tcPr>
                    </a:tc>
                    <a:tc>
                      <a:txBody>
                        <a:bodyPr/>
                        <a:lstStyle/>
                        <a:p>
                          <a:endParaRPr lang="en-US"/>
                        </a:p>
                      </a:txBody>
                      <a:tcPr>
                        <a:blipFill>
                          <a:blip r:embed="rId3"/>
                          <a:stretch>
                            <a:fillRect l="-53463" t="-213750" r="-206925" b="-132500"/>
                          </a:stretch>
                        </a:blipFill>
                      </a:tcPr>
                    </a:tc>
                    <a:tc>
                      <a:txBody>
                        <a:bodyPr/>
                        <a:lstStyle/>
                        <a:p>
                          <a:pPr algn="l">
                            <a:defRPr b="1"/>
                          </a:pPr>
                          <a:r>
                            <a:rPr sz="2000" b="0" dirty="0"/>
                            <a:t>Rewrite both sides with the same base, </a:t>
                          </a:r>
                          <a:r>
                            <a:rPr sz="2000" b="0" dirty="0">
                              <a:latin typeface="Cambria Math"/>
                            </a:rPr>
                            <a:t>2</a:t>
                          </a:r>
                          <a:r>
                            <a:rPr sz="2000" b="0" dirty="0"/>
                            <a:t>.</a:t>
                          </a:r>
                        </a:p>
                      </a:txBody>
                      <a:tcPr/>
                    </a:tc>
                    <a:extLst>
                      <a:ext uri="{0D108BD9-81ED-4DB2-BD59-A6C34878D82A}">
                        <a16:rowId xmlns:a16="http://schemas.microsoft.com/office/drawing/2014/main" val="10002"/>
                      </a:ext>
                    </a:extLst>
                  </a:tr>
                  <a:tr h="487680">
                    <a:tc>
                      <a:txBody>
                        <a:bodyPr/>
                        <a:lstStyle/>
                        <a:p>
                          <a:endParaRPr lang="en-US"/>
                        </a:p>
                      </a:txBody>
                      <a:tcPr>
                        <a:blipFill>
                          <a:blip r:embed="rId3"/>
                          <a:stretch>
                            <a:fillRect t="-313750" r="-574093" b="-32500"/>
                          </a:stretch>
                        </a:blipFill>
                      </a:tcPr>
                    </a:tc>
                    <a:tc>
                      <a:txBody>
                        <a:bodyPr/>
                        <a:lstStyle/>
                        <a:p>
                          <a:endParaRPr lang="en-US"/>
                        </a:p>
                      </a:txBody>
                      <a:tcPr>
                        <a:blipFill>
                          <a:blip r:embed="rId3"/>
                          <a:stretch>
                            <a:fillRect l="-53463" t="-313750" r="-206925" b="-32500"/>
                          </a:stretch>
                        </a:blipFill>
                      </a:tcPr>
                    </a:tc>
                    <a:tc>
                      <a:txBody>
                        <a:bodyPr/>
                        <a:lstStyle/>
                        <a:p>
                          <a:pPr algn="l">
                            <a:defRPr b="1"/>
                          </a:pPr>
                          <a:r>
                            <a:rPr lang="en-US" sz="2000" b="0" dirty="0"/>
                            <a:t>Equate the exponents and solve.</a:t>
                          </a:r>
                          <a:endParaRPr sz="2000" b="0" dirty="0"/>
                        </a:p>
                      </a:txBody>
                      <a:tcPr/>
                    </a:tc>
                    <a:extLst>
                      <a:ext uri="{0D108BD9-81ED-4DB2-BD59-A6C34878D82A}">
                        <a16:rowId xmlns:a16="http://schemas.microsoft.com/office/drawing/2014/main" val="10003"/>
                      </a:ext>
                    </a:extLst>
                  </a:tr>
                </a:tbl>
              </a:graphicData>
            </a:graphic>
          </p:graphicFrame>
        </mc:Fallback>
      </mc:AlternateContent>
      <p:sp>
        <p:nvSpPr>
          <p:cNvPr id="5" name="Text Placeholder 2">
            <a:extLst>
              <a:ext uri="{FF2B5EF4-FFF2-40B4-BE49-F238E27FC236}">
                <a16:creationId xmlns:a16="http://schemas.microsoft.com/office/drawing/2014/main" id="{E2842048-42A2-4446-A132-52C537373DB5}"/>
              </a:ext>
            </a:extLst>
          </p:cNvPr>
          <p:cNvSpPr txBox="1">
            <a:spLocks/>
          </p:cNvSpPr>
          <p:nvPr/>
        </p:nvSpPr>
        <p:spPr>
          <a:xfrm>
            <a:off x="457200" y="4419600"/>
            <a:ext cx="8229600" cy="12719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dirty="0"/>
              <a:t>Thus, the bacteria culture reaches a population of </a:t>
            </a:r>
            <a:r>
              <a:rPr lang="en-US" dirty="0">
                <a:latin typeface="Cambria Math"/>
              </a:rPr>
              <a:t>16,000</a:t>
            </a:r>
            <a:r>
              <a:rPr lang="en-US" dirty="0"/>
              <a:t> in </a:t>
            </a:r>
            <a:r>
              <a:rPr lang="en-US" dirty="0">
                <a:latin typeface="Cambria Math"/>
              </a:rPr>
              <a:t>4</a:t>
            </a:r>
            <a:r>
              <a:rPr lang="en-US" dirty="0"/>
              <a:t> hours.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Population Growth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To calculate the population two and half hours after growth begins, we substitute </a:t>
                </a:r>
                <a14:m>
                  <m:oMath xmlns:m="http://schemas.openxmlformats.org/officeDocument/2006/math">
                    <m:r>
                      <a:rPr>
                        <a:latin typeface="Cambria Math" panose="02040503050406030204" pitchFamily="18" charset="0"/>
                      </a:rPr>
                      <m:t>𝑡</m:t>
                    </m:r>
                    <m:r>
                      <a:rPr>
                        <a:latin typeface="Cambria Math" panose="02040503050406030204" pitchFamily="18" charset="0"/>
                      </a:rPr>
                      <m:t>=2.5</m:t>
                    </m:r>
                  </m:oMath>
                </a14:m>
                <a:r>
                  <a:rPr sz="2800" dirty="0"/>
                  <a:t> into the population model function.</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2.5</m:t>
                            </m:r>
                          </m:e>
                        </m:d>
                      </m:e>
                    </m:func>
                    <m:r>
                      <a:rPr>
                        <a:latin typeface="Cambria Math" panose="02040503050406030204" pitchFamily="18" charset="0"/>
                      </a:rPr>
                      <m:t>=1000</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m:t>
                            </m:r>
                          </m:e>
                        </m:d>
                      </m:e>
                      <m:sup>
                        <m:r>
                          <a:rPr>
                            <a:latin typeface="Cambria Math" panose="02040503050406030204" pitchFamily="18" charset="0"/>
                          </a:rPr>
                          <m:t>2.5</m:t>
                        </m:r>
                      </m:sup>
                    </m:sSup>
                  </m:oMath>
                </a14:m>
                <a:endParaRPr dirty="0"/>
              </a:p>
              <a:p>
                <a:pPr marL="457200" lvl="1" indent="0">
                  <a:buNone/>
                </a:pPr>
                <a:r>
                  <a:rPr dirty="0"/>
                  <a:t>While we could rewrite this using rational exponents, and try to find an exact value, frequently this will be very tedious or impossible, so we use a calculator to evaluate.</a:t>
                </a:r>
              </a:p>
              <a:p>
                <a:pPr algn="ctr">
                  <a:defRPr sz="2800"/>
                </a:pPr>
                <a:r>
                  <a:rPr dirty="0"/>
                  <a:t>​</a:t>
                </a: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𝑃</m:t>
                        </m:r>
                      </m:fName>
                      <m:e>
                        <m:d>
                          <m:dPr>
                            <m:ctrlPr>
                              <a:rPr i="1">
                                <a:latin typeface="Cambria Math" panose="02040503050406030204" pitchFamily="18" charset="0"/>
                              </a:rPr>
                            </m:ctrlPr>
                          </m:dPr>
                          <m:e>
                            <m:r>
                              <a:rPr>
                                <a:latin typeface="Cambria Math" panose="02040503050406030204" pitchFamily="18" charset="0"/>
                              </a:rPr>
                              <m:t>2.5</m:t>
                            </m:r>
                          </m:e>
                        </m:d>
                      </m:e>
                    </m:func>
                    <m:r>
                      <a:rPr>
                        <a:latin typeface="Cambria Math" panose="02040503050406030204" pitchFamily="18" charset="0"/>
                      </a:rPr>
                      <m:t>≈5657</m:t>
                    </m:r>
                  </m:oMath>
                </a14:m>
                <a:r>
                  <a:rPr sz="2800" dirty="0"/>
                  <a:t> bacteria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778"/>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Radioactive Decay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Determine the base </a:t>
                </a:r>
                <a14:m>
                  <m:oMath xmlns:m="http://schemas.openxmlformats.org/officeDocument/2006/math">
                    <m:r>
                      <a:rPr>
                        <a:latin typeface="Cambria Math" panose="02040503050406030204" pitchFamily="18" charset="0"/>
                      </a:rPr>
                      <m:t>𝑎</m:t>
                    </m:r>
                  </m:oMath>
                </a14:m>
                <a:r>
                  <a:rPr sz="2800"/>
                  <a:t> so that the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𝐴</m:t>
                        </m:r>
                      </m:fName>
                      <m:e>
                        <m:d>
                          <m:dPr>
                            <m:ctrlPr>
                              <a:rPr i="1">
                                <a:latin typeface="Cambria Math" panose="02040503050406030204" pitchFamily="18" charset="0"/>
                              </a:rPr>
                            </m:ctrlPr>
                          </m:dPr>
                          <m:e>
                            <m:r>
                              <a:rPr>
                                <a:latin typeface="Cambria Math" panose="02040503050406030204" pitchFamily="18" charset="0"/>
                              </a:rPr>
                              <m:t>𝑡</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0</m:t>
                        </m:r>
                      </m:sub>
                    </m:sSub>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𝑡</m:t>
                        </m:r>
                      </m:sup>
                    </m:sSup>
                  </m:oMath>
                </a14:m>
                <a:r>
                  <a:rPr sz="2800"/>
                  <a:t> accurately describes the decay of carbon-14 as a function of </a:t>
                </a:r>
                <a14:m>
                  <m:oMath xmlns:m="http://schemas.openxmlformats.org/officeDocument/2006/math">
                    <m:r>
                      <a:rPr>
                        <a:latin typeface="Cambria Math" panose="02040503050406030204" pitchFamily="18" charset="0"/>
                      </a:rPr>
                      <m:t>𝑡</m:t>
                    </m:r>
                  </m:oMath>
                </a14:m>
                <a:r>
                  <a:rPr sz="2800"/>
                  <a:t> years.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Radioactive Decay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lang="en-US" sz="2800" b="1" dirty="0"/>
                  <a:t>Solution</a:t>
                </a:r>
              </a:p>
              <a:p>
                <a:pPr>
                  <a:defRPr sz="2800"/>
                </a:pPr>
                <a:r>
                  <a:rPr lang="en-US" sz="2800" dirty="0"/>
                  <a:t>Note that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𝐴</m:t>
                        </m:r>
                      </m:fName>
                      <m:e>
                        <m:d>
                          <m:dPr>
                            <m:ctrlPr>
                              <a:rPr lang="ar-AE" i="1">
                                <a:latin typeface="Cambria Math" panose="02040503050406030204" pitchFamily="18" charset="0"/>
                              </a:rPr>
                            </m:ctrlPr>
                          </m:dPr>
                          <m:e>
                            <m:r>
                              <a:rPr lang="ar-AE">
                                <a:latin typeface="Cambria Math" panose="02040503050406030204" pitchFamily="18" charset="0"/>
                              </a:rPr>
                              <m:t>0</m:t>
                            </m:r>
                          </m:e>
                        </m:d>
                      </m:e>
                    </m:func>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0</m:t>
                        </m:r>
                      </m:sup>
                    </m:sSup>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en-US" sz="2800" dirty="0"/>
                  <a:t>,</a:t>
                </a:r>
                <a:r>
                  <a:rPr lang="ar-AE" sz="2800" dirty="0"/>
                  <a:t> </a:t>
                </a:r>
                <a:r>
                  <a:rPr lang="en-US" sz="2800" dirty="0"/>
                  <a:t>so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represents the amount of carbon-14 at time </a:t>
                </a:r>
                <a14:m>
                  <m:oMath xmlns:m="http://schemas.openxmlformats.org/officeDocument/2006/math">
                    <m:r>
                      <a:rPr lang="en-US">
                        <a:latin typeface="Cambria Math" panose="02040503050406030204" pitchFamily="18" charset="0"/>
                      </a:rPr>
                      <m:t>𝑡</m:t>
                    </m:r>
                    <m:r>
                      <a:rPr lang="en-US">
                        <a:latin typeface="Cambria Math" panose="02040503050406030204" pitchFamily="18" charset="0"/>
                      </a:rPr>
                      <m:t>=</m:t>
                    </m:r>
                    <m:r>
                      <a:rPr lang="en-US">
                        <a:latin typeface="Cambria Math" panose="02040503050406030204" pitchFamily="18" charset="0"/>
                      </a:rPr>
                      <m:t>0</m:t>
                    </m:r>
                  </m:oMath>
                </a14:m>
                <a:r>
                  <a:rPr lang="en-US" sz="2800" dirty="0"/>
                  <a:t>. Since we are seeking a general formula, we don't know what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is specifically; that is, the value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will vary depending on the details of the situation. But we can still determine the base constant, </a:t>
                </a:r>
                <a14:m>
                  <m:oMath xmlns:m="http://schemas.openxmlformats.org/officeDocument/2006/math">
                    <m:r>
                      <a:rPr lang="en-US">
                        <a:latin typeface="Cambria Math" panose="02040503050406030204" pitchFamily="18" charset="0"/>
                      </a:rPr>
                      <m:t>𝑎</m:t>
                    </m:r>
                  </m:oMath>
                </a14:m>
                <a:r>
                  <a:rPr lang="en-US" sz="2800" dirty="0"/>
                  <a:t>.</a:t>
                </a:r>
              </a:p>
              <a:p>
                <a:pPr>
                  <a:defRPr sz="2800"/>
                </a:pPr>
                <a:r>
                  <a:rPr lang="en-US" sz="2800" dirty="0"/>
                  <a:t>What we know is that half of the original amount of carbon-14 decays over a period of </a:t>
                </a:r>
                <a:r>
                  <a:rPr lang="en-US" sz="2800" dirty="0">
                    <a:latin typeface="Cambria Math"/>
                  </a:rPr>
                  <a:t>5730</a:t>
                </a:r>
                <a:r>
                  <a:rPr lang="en-US" sz="2800" dirty="0"/>
                  <a:t> years, so </a:t>
                </a:r>
                <a14:m>
                  <m:oMath xmlns:m="http://schemas.openxmlformats.org/officeDocument/2006/math">
                    <m:r>
                      <a:rPr lang="en-US">
                        <a:latin typeface="Cambria Math" panose="02040503050406030204" pitchFamily="18" charset="0"/>
                      </a:rPr>
                      <m:t>𝐴</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57</m:t>
                        </m:r>
                        <m:r>
                          <a:rPr lang="ar-AE" b="0" i="1" smtClean="0">
                            <a:latin typeface="Cambria Math" panose="02040503050406030204" pitchFamily="18" charset="0"/>
                          </a:rPr>
                          <m:t>3</m:t>
                        </m:r>
                        <m:r>
                          <a:rPr lang="en-US" b="0" i="1" smtClean="0">
                            <a:latin typeface="Cambria Math" panose="02040503050406030204" pitchFamily="18" charset="0"/>
                          </a:rPr>
                          <m:t>0</m:t>
                        </m:r>
                      </m:e>
                    </m:d>
                  </m:oMath>
                </a14:m>
                <a:r>
                  <a:rPr lang="ar-AE" sz="2800" dirty="0"/>
                  <a:t> </a:t>
                </a:r>
                <a:r>
                  <a:rPr lang="en-US" sz="2800" dirty="0"/>
                  <a:t>will be half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a:t>
                </a:r>
                <a:r>
                  <a:rPr lang="en-US" sz="2800" dirty="0"/>
                  <a:t> This gives us the following equation.</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fName>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57</m:t>
                                  </m:r>
                                  <m:r>
                                    <a:rPr lang="en-US" b="0" i="1" smtClean="0">
                                      <a:latin typeface="Cambria Math" panose="02040503050406030204" pitchFamily="18" charset="0"/>
                                    </a:rPr>
                                    <m:t>30</m:t>
                                  </m:r>
                                </m:sup>
                              </m:sSup>
                            </m:e>
                          </m:d>
                        </m:e>
                      </m:func>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num>
                        <m:den>
                          <m:r>
                            <a:rPr lang="ar-AE">
                              <a:latin typeface="Cambria Math" panose="02040503050406030204" pitchFamily="18" charset="0"/>
                            </a:rPr>
                            <m:t>2</m:t>
                          </m:r>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2148"/>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Radioactive Decay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To solve this for </a:t>
                </a:r>
                <a14:m>
                  <m:oMath xmlns:m="http://schemas.openxmlformats.org/officeDocument/2006/math">
                    <m:r>
                      <a:rPr lang="en-US">
                        <a:latin typeface="Cambria Math" panose="02040503050406030204" pitchFamily="18" charset="0"/>
                      </a:rPr>
                      <m:t>𝑎</m:t>
                    </m:r>
                  </m:oMath>
                </a14:m>
                <a:r>
                  <a:rPr lang="en-US" sz="2800" dirty="0"/>
                  <a:t>, we can first divide both sides by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the fact that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0</m:t>
                        </m:r>
                      </m:sub>
                    </m:sSub>
                  </m:oMath>
                </a14:m>
                <a:r>
                  <a:rPr lang="ar-AE" sz="2800" dirty="0"/>
                  <a:t> </a:t>
                </a:r>
                <a:r>
                  <a:rPr lang="en-US" sz="2800" dirty="0"/>
                  <a:t>then cancels from the equation emphasizes that its exact value is irrelevant for the task at hand. Now we have the following equation.</a:t>
                </a:r>
              </a:p>
              <a:p>
                <a:pPr algn="ctr">
                  <a:defRPr sz="2800"/>
                </a:pPr>
                <a14:m>
                  <m:oMathPara xmlns:m="http://schemas.openxmlformats.org/officeDocument/2006/math">
                    <m:oMathParaPr>
                      <m:jc m:val="centerGroup"/>
                    </m:oMathParaPr>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57</m:t>
                          </m:r>
                          <m:r>
                            <a:rPr lang="ar-AE" b="0" i="1" smtClean="0">
                              <a:latin typeface="Cambria Math" panose="02040503050406030204" pitchFamily="18" charset="0"/>
                            </a:rPr>
                            <m:t>3</m:t>
                          </m:r>
                          <m:r>
                            <a:rPr lang="en-US" b="0" i="1" smtClean="0">
                              <a:latin typeface="Cambria Math" panose="02040503050406030204" pitchFamily="18" charset="0"/>
                            </a:rPr>
                            <m:t>0</m:t>
                          </m:r>
                        </m:sup>
                      </m:sSup>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oMath>
                  </m:oMathPara>
                </a14:m>
                <a:endParaRPr lang="ar-AE" sz="2800" dirty="0"/>
              </a:p>
              <a:p>
                <a:pPr>
                  <a:defRPr sz="2800"/>
                </a:pPr>
                <a:r>
                  <a:rPr lang="en-US" sz="2800" dirty="0"/>
                  <a:t>At this point, a calculator is called for, as we need to take the </a:t>
                </a:r>
                <a14:m>
                  <m:oMath xmlns:m="http://schemas.openxmlformats.org/officeDocument/2006/math">
                    <m:sSup>
                      <m:sSupPr>
                        <m:ctrlPr>
                          <a:rPr lang="ar-AE" i="1">
                            <a:latin typeface="Cambria Math" panose="02040503050406030204" pitchFamily="18" charset="0"/>
                          </a:rPr>
                        </m:ctrlPr>
                      </m:sSupPr>
                      <m:e>
                        <m:r>
                          <a:rPr lang="en-US" i="1">
                            <a:latin typeface="Cambria Math" panose="02040503050406030204" pitchFamily="18" charset="0"/>
                          </a:rPr>
                          <m:t>5730</m:t>
                        </m:r>
                      </m:e>
                      <m:sup>
                        <m:r>
                          <m:rPr>
                            <m:sty m:val="p"/>
                          </m:rPr>
                          <a:rPr lang="en-US">
                            <a:latin typeface="Cambria Math" panose="02040503050406030204" pitchFamily="18" charset="0"/>
                          </a:rPr>
                          <m:t>th</m:t>
                        </m:r>
                      </m:sup>
                    </m:sSup>
                  </m:oMath>
                </a14:m>
                <a:r>
                  <a:rPr lang="en-US" sz="2800" dirty="0"/>
                  <a:t> root of both sides. This gives us the value for </a:t>
                </a:r>
                <a14:m>
                  <m:oMath xmlns:m="http://schemas.openxmlformats.org/officeDocument/2006/math">
                    <m:r>
                      <a:rPr lang="en-US">
                        <a:latin typeface="Cambria Math" panose="02040503050406030204" pitchFamily="18" charset="0"/>
                      </a:rPr>
                      <m:t>𝑎</m:t>
                    </m:r>
                  </m:oMath>
                </a14:m>
                <a:r>
                  <a:rPr lang="en-US" sz="2800" dirty="0"/>
                  <a:t> that we seek.</a:t>
                </a:r>
              </a:p>
              <a:p>
                <a:pPr algn="ctr">
                  <a:defRPr sz="2800"/>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𝑎</m:t>
                      </m:r>
                      <m:r>
                        <a:rPr lang="en-US">
                          <a:latin typeface="Cambria Math" panose="02040503050406030204" pitchFamily="18" charset="0"/>
                        </a:rPr>
                        <m:t>=</m:t>
                      </m:r>
                      <m:sSup>
                        <m:sSupPr>
                          <m:ctrlPr>
                            <a:rPr lang="ar-AE" i="1">
                              <a:latin typeface="Cambria Math" panose="02040503050406030204" pitchFamily="18" charset="0"/>
                            </a:rPr>
                          </m:ctrlPr>
                        </m:sSupPr>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2</m:t>
                                  </m:r>
                                </m:den>
                              </m:f>
                            </m:e>
                          </m:d>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57</m:t>
                              </m:r>
                              <m:r>
                                <a:rPr lang="en-US" b="0" i="1" smtClean="0">
                                  <a:latin typeface="Cambria Math" panose="02040503050406030204" pitchFamily="18" charset="0"/>
                                </a:rPr>
                                <m:t>30</m:t>
                              </m:r>
                            </m:den>
                          </m:f>
                        </m:sup>
                      </m:sSup>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999879</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454" r="-1259"/>
                </a:stretch>
              </a:blipFill>
            </p:spPr>
            <p:txBody>
              <a:bodyPr/>
              <a:lstStyle/>
              <a:p>
                <a:r>
                  <a:rPr lang="en-US">
                    <a:noFill/>
                  </a:rPr>
                  <a:t> </a:t>
                </a:r>
              </a:p>
            </p:txBody>
          </p:sp>
        </mc:Fallback>
      </mc:AlternateContent>
    </p:spTree>
    <p:extLst>
      <p:ext uri="{BB962C8B-B14F-4D97-AF65-F5344CB8AC3E}">
        <p14:creationId xmlns:p14="http://schemas.microsoft.com/office/powerpoint/2010/main" val="4121133469"/>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2161</Words>
  <Application>Microsoft Office PowerPoint</Application>
  <PresentationFormat>On-screen Show (4:3)</PresentationFormat>
  <Paragraphs>212</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Cambria Math</vt:lpstr>
      <vt:lpstr>Courier New</vt:lpstr>
      <vt:lpstr>Calibri</vt:lpstr>
      <vt:lpstr>Arial</vt:lpstr>
      <vt:lpstr>Office Theme</vt:lpstr>
      <vt:lpstr>Section 7.2</vt:lpstr>
      <vt:lpstr>Example 1: Population Growth</vt:lpstr>
      <vt:lpstr>Example 1: Population Growth (cont.)</vt:lpstr>
      <vt:lpstr>Example 1: Population Growth (cont.)</vt:lpstr>
      <vt:lpstr>Example 1: Population Growth (cont.)</vt:lpstr>
      <vt:lpstr>Example 1: Population Growth (cont.)</vt:lpstr>
      <vt:lpstr>Example 2: Radioactive Decay</vt:lpstr>
      <vt:lpstr>Example 2: Radioactive Decay (cont.)</vt:lpstr>
      <vt:lpstr>Example 2: Radioactive Decay (cont.)</vt:lpstr>
      <vt:lpstr>Example 2: Radioactive Decay (cont.)</vt:lpstr>
      <vt:lpstr>Compound Interest Formula</vt:lpstr>
      <vt:lpstr>Example 3: Compound Interest Formula</vt:lpstr>
      <vt:lpstr>Example 3: Compound Interest Formula (cont.)</vt:lpstr>
      <vt:lpstr>Example 4: Compound Interest Formula</vt:lpstr>
      <vt:lpstr>Example 4: Compound Interest Formula (cont.)</vt:lpstr>
      <vt:lpstr>Example 4: Compound Interest Formula (cont.)</vt:lpstr>
      <vt:lpstr>The Number e</vt:lpstr>
      <vt:lpstr>Continuous Compounding Formula</vt:lpstr>
      <vt:lpstr>Example 5: Continuous Compounding Formula</vt:lpstr>
      <vt:lpstr>Example 5: Continuous Compounding Formula (cont.)</vt:lpstr>
      <vt:lpstr>Example 6: Exponential Regression</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6: Exponential Regression (cont.)</vt:lpstr>
      <vt:lpstr>Example 7: Logistic Regression</vt:lpstr>
      <vt:lpstr>Example 7: Logistic Regression (cont.)</vt:lpstr>
      <vt:lpstr>Example 7: Logistic Regression (cont.)</vt:lpstr>
      <vt:lpstr>Example 7: Logistic Regression (cont.)</vt:lpstr>
      <vt:lpstr>Example 7: Logistic Regression (cont.)</vt:lpstr>
      <vt:lpstr>Example 7: Logistic Regression (cont.)</vt:lpstr>
      <vt:lpstr>Example 7: Logistic Regression (cont.)</vt:lpstr>
      <vt:lpstr>Example 7: Logistic Regression (cont.)</vt:lpstr>
      <vt:lpstr>Example 7: Logistic Regression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Claudia Vance</cp:lastModifiedBy>
  <cp:revision>151</cp:revision>
  <dcterms:created xsi:type="dcterms:W3CDTF">2013-04-26T14:43:13Z</dcterms:created>
  <dcterms:modified xsi:type="dcterms:W3CDTF">2020-07-30T15:23:58Z</dcterms:modified>
</cp:coreProperties>
</file>