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306" r:id="rId10"/>
    <p:sldId id="264" r:id="rId11"/>
    <p:sldId id="266" r:id="rId12"/>
    <p:sldId id="265" r:id="rId13"/>
    <p:sldId id="307" r:id="rId14"/>
    <p:sldId id="308" r:id="rId15"/>
    <p:sldId id="267" r:id="rId16"/>
    <p:sldId id="283" r:id="rId17"/>
    <p:sldId id="268" r:id="rId18"/>
    <p:sldId id="274" r:id="rId19"/>
    <p:sldId id="279" r:id="rId20"/>
    <p:sldId id="284" r:id="rId21"/>
    <p:sldId id="285" r:id="rId22"/>
    <p:sldId id="287" r:id="rId23"/>
    <p:sldId id="290" r:id="rId24"/>
    <p:sldId id="292" r:id="rId25"/>
    <p:sldId id="294" r:id="rId26"/>
    <p:sldId id="297" r:id="rId27"/>
    <p:sldId id="298" r:id="rId28"/>
    <p:sldId id="302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3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5" autoAdjust="0"/>
    <p:restoredTop sz="94660"/>
  </p:normalViewPr>
  <p:slideViewPr>
    <p:cSldViewPr>
      <p:cViewPr varScale="1">
        <p:scale>
          <a:sx n="86" d="100"/>
          <a:sy n="86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Logarithmic Functions and Their Graphs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7</a:t>
            </a:r>
            <a:r>
              <a:rPr dirty="0"/>
              <a:t>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Graphing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functions. State their domain and range.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Begin by graphing the base function, then apply any transformations.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r>
              <a:rPr lang="en-US" dirty="0"/>
              <a:t>a.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C9DC2-3DD9-4413-BB0E-99A040111B61}"/>
              </a:ext>
            </a:extLst>
          </p:cNvPr>
          <p:cNvSpPr txBox="1"/>
          <p:nvPr/>
        </p:nvSpPr>
        <p:spPr>
          <a:xfrm>
            <a:off x="-1676400" y="51624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/>
              <p:nvPr/>
            </p:nvSpPr>
            <p:spPr>
              <a:xfrm>
                <a:off x="4724400" y="1524000"/>
                <a:ext cx="39624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Begin by graphing the base function, which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. This is the dashed curve.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has been replaced by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, we shift the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 units to the left.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To find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, we shift the result up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unit, since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has been added to the function. This is the solid curve.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Note that the asymptote has also been shifted to the left.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524000"/>
                <a:ext cx="3962400" cy="4154984"/>
              </a:xfrm>
              <a:prstGeom prst="rect">
                <a:avLst/>
              </a:prstGeom>
              <a:blipFill>
                <a:blip r:embed="rId2"/>
                <a:stretch>
                  <a:fillRect l="-1538" t="-733" r="-2615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34342E-5FAD-46A3-92A9-8581C41E83D6}"/>
                  </a:ext>
                </a:extLst>
              </p:cNvPr>
              <p:cNvSpPr txBox="1"/>
              <p:nvPr/>
            </p:nvSpPr>
            <p:spPr>
              <a:xfrm>
                <a:off x="437264" y="5512759"/>
                <a:ext cx="45356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Range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34342E-5FAD-46A3-92A9-8581C41E8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4" y="5512759"/>
                <a:ext cx="4535672" cy="400110"/>
              </a:xfrm>
              <a:prstGeom prst="rect">
                <a:avLst/>
              </a:prstGeom>
              <a:blipFill>
                <a:blip r:embed="rId3"/>
                <a:stretch>
                  <a:fillRect l="-147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57FDA81E-CFD6-4FE4-A413-DEC02C04C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155995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b.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/>
              <p:nvPr/>
            </p:nvSpPr>
            <p:spPr>
              <a:xfrm>
                <a:off x="4648200" y="1230868"/>
                <a:ext cx="4191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basic shape of the graph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is the same as the shape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which is the dashed curve.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To obtain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the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replaced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which shifts the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unit to the right, and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replaced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 which reflects the graph with respect to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-axis.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230868"/>
                <a:ext cx="4191000" cy="2677656"/>
              </a:xfrm>
              <a:prstGeom prst="rect">
                <a:avLst/>
              </a:prstGeom>
              <a:blipFill>
                <a:blip r:embed="rId2"/>
                <a:stretch>
                  <a:fillRect l="-1601" t="-1367" r="-873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3B9F1E-5205-4683-9E44-8EC019222934}"/>
                  </a:ext>
                </a:extLst>
              </p:cNvPr>
              <p:cNvSpPr txBox="1"/>
              <p:nvPr/>
            </p:nvSpPr>
            <p:spPr>
              <a:xfrm>
                <a:off x="457200" y="5224846"/>
                <a:ext cx="441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Range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3B9F1E-5205-4683-9E44-8EC019222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24846"/>
                <a:ext cx="4419600" cy="400110"/>
              </a:xfrm>
              <a:prstGeom prst="rect">
                <a:avLst/>
              </a:prstGeom>
              <a:blipFill>
                <a:blip r:embed="rId3"/>
                <a:stretch>
                  <a:fillRect l="-137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2B80B979-7C0C-49D2-A957-1CFF056B5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1103515"/>
            <a:ext cx="36576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6D288-0F29-482E-9047-FB821C01B982}"/>
              </a:ext>
            </a:extLst>
          </p:cNvPr>
          <p:cNvSpPr txBox="1"/>
          <p:nvPr/>
        </p:nvSpPr>
        <p:spPr>
          <a:xfrm>
            <a:off x="-304800" y="4761115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67846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C9DC2-3DD9-4413-BB0E-99A040111B61}"/>
              </a:ext>
            </a:extLst>
          </p:cNvPr>
          <p:cNvSpPr txBox="1"/>
          <p:nvPr/>
        </p:nvSpPr>
        <p:spPr>
          <a:xfrm>
            <a:off x="342900" y="4720894"/>
            <a:ext cx="453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/>
              <p:nvPr/>
            </p:nvSpPr>
            <p:spPr>
              <a:xfrm>
                <a:off x="4961860" y="1124552"/>
                <a:ext cx="4029740" cy="2075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begin with the dashed curve, which is the 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r>
                  <a:rPr lang="en-US" sz="2000" dirty="0"/>
                  <a:t>We then shift the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 units down to obtain the graph of the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60" y="1124552"/>
                <a:ext cx="4029740" cy="2075953"/>
              </a:xfrm>
              <a:prstGeom prst="rect">
                <a:avLst/>
              </a:prstGeom>
              <a:blipFill>
                <a:blip r:embed="rId2"/>
                <a:stretch>
                  <a:fillRect l="-1664" t="-1466" b="-4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D6F1EE-79AC-4948-A496-1CBB1E766443}"/>
                  </a:ext>
                </a:extLst>
              </p:cNvPr>
              <p:cNvSpPr txBox="1"/>
              <p:nvPr/>
            </p:nvSpPr>
            <p:spPr>
              <a:xfrm>
                <a:off x="847503" y="5364116"/>
                <a:ext cx="3962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,∞)</m:t>
                    </m:r>
                  </m:oMath>
                </a14:m>
                <a:r>
                  <a:rPr lang="en-US" sz="2000" dirty="0"/>
                  <a:t>, Range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D6F1EE-79AC-4948-A496-1CBB1E766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3" y="5364116"/>
                <a:ext cx="3962400" cy="400110"/>
              </a:xfrm>
              <a:prstGeom prst="rect">
                <a:avLst/>
              </a:prstGeom>
              <a:blipFill>
                <a:blip r:embed="rId3"/>
                <a:stretch>
                  <a:fillRect l="-153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B29B99C7-4895-4E6B-924C-DA51E1572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0668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8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Logarithmic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dirty="0"/>
                  <a:t>Evaluate the following logarithmic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⁡25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⁡4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7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8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We write each of the equivalent exponential equations as a reference.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13DC14F-BA0B-40D7-8F83-4A91359BE3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7631426"/>
                  </p:ext>
                </p:extLst>
              </p:nvPr>
            </p:nvGraphicFramePr>
            <p:xfrm>
              <a:off x="838200" y="1579403"/>
              <a:ext cx="78486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b="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 b="0" i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400" b="0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</m:func>
                              <m:r>
                                <a:rPr sz="2400" b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 b="0" i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 b="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sz="2400" b="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b="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  <m:r>
                                    <a:rPr sz="2400" b="0">
                                      <a:latin typeface="Cambria Math"/>
                                    </a:rPr>
                                    <m:t>⁡</m:t>
                                  </m:r>
                                  <m:r>
                                    <a:rPr sz="2400" b="0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</m:phant>
                              <m:r>
                                <a:rPr sz="24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 b="0" i="1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25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13DC14F-BA0B-40D7-8F83-4A91359BE3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7631426"/>
                  </p:ext>
                </p:extLst>
              </p:nvPr>
            </p:nvGraphicFramePr>
            <p:xfrm>
              <a:off x="838200" y="1579403"/>
              <a:ext cx="78486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26" r="-1453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000" r="-1453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07" t="-112000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85E25F2-2B82-4B5F-9BBA-AD8C6878A59C}"/>
              </a:ext>
            </a:extLst>
          </p:cNvPr>
          <p:cNvSpPr txBox="1">
            <a:spLocks/>
          </p:cNvSpPr>
          <p:nvPr/>
        </p:nvSpPr>
        <p:spPr>
          <a:xfrm>
            <a:off x="457200" y="2971800"/>
            <a:ext cx="8229600" cy="332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6B1BFF0B-F8D0-427E-AAF5-A8532A2226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3025528"/>
                  </p:ext>
                </p:extLst>
              </p:nvPr>
            </p:nvGraphicFramePr>
            <p:xfrm>
              <a:off x="838200" y="2763678"/>
              <a:ext cx="8305800" cy="1532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 as a power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900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⁡2</m:t>
                                  </m:r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 sz="2000" b="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ar-AE" sz="2000" b="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ar-AE"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0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6B1BFF0B-F8D0-427E-AAF5-A8532A2226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3025528"/>
                  </p:ext>
                </p:extLst>
              </p:nvPr>
            </p:nvGraphicFramePr>
            <p:xfrm>
              <a:off x="838200" y="2763678"/>
              <a:ext cx="8305800" cy="1532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59619" b="-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649" b="-7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9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47059" r="-159619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649" t="-147059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6C2628-793A-42F9-9BC4-AC48026409EE}"/>
              </a:ext>
            </a:extLst>
          </p:cNvPr>
          <p:cNvSpPr txBox="1">
            <a:spLocks/>
          </p:cNvSpPr>
          <p:nvPr/>
        </p:nvSpPr>
        <p:spPr>
          <a:xfrm>
            <a:off x="457200" y="4751034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3"/>
              <a:defRPr sz="2800"/>
            </a:pPr>
            <a:r>
              <a:rPr lang="en-US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A53D7980-AFBD-4929-8186-8E33D0FAF83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7897221"/>
                  </p:ext>
                </p:extLst>
              </p:nvPr>
            </p:nvGraphicFramePr>
            <p:xfrm>
              <a:off x="838200" y="4716371"/>
              <a:ext cx="7848600" cy="1200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4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4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ar-AE" sz="24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ar-AE"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8</a:t>
                          </a:r>
                          <a:r>
                            <a:rPr sz="2000" dirty="0"/>
                            <a:t> as a power of </a:t>
                          </a:r>
                          <a:r>
                            <a:rPr sz="2000" dirty="0">
                              <a:latin typeface="Cambria Math"/>
                            </a:rPr>
                            <a:t>4</a:t>
                          </a:r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8</m:t>
                              </m:r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A53D7980-AFBD-4929-8186-8E33D0FAF83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7897221"/>
                  </p:ext>
                </p:extLst>
              </p:nvPr>
            </p:nvGraphicFramePr>
            <p:xfrm>
              <a:off x="838200" y="4716371"/>
              <a:ext cx="7848600" cy="1200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1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r="-690184" b="-11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028" r="-210773" b="-11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8</a:t>
                          </a:r>
                          <a:r>
                            <a:rPr sz="2000" dirty="0"/>
                            <a:t> as a power of </a:t>
                          </a:r>
                          <a:r>
                            <a:rPr sz="2000" dirty="0">
                              <a:latin typeface="Cambria Math"/>
                            </a:rPr>
                            <a:t>4</a:t>
                          </a:r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8711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028" t="-98000" r="-210773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807" t="-98000" b="-1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8933"/>
            <a:ext cx="8229600" cy="49670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1BD60D-0C41-4AC7-8A4B-5253625AE8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14965561"/>
                  </p:ext>
                </p:extLst>
              </p:nvPr>
            </p:nvGraphicFramePr>
            <p:xfrm>
              <a:off x="914401" y="1029287"/>
              <a:ext cx="7848599" cy="15139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2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56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the radical as a rational exponent.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:br>
                            <a:rPr lang="en-US" sz="2000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1BD60D-0C41-4AC7-8A4B-5253625AE8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14965561"/>
                  </p:ext>
                </p:extLst>
              </p:nvPr>
            </p:nvGraphicFramePr>
            <p:xfrm>
              <a:off x="914401" y="1029287"/>
              <a:ext cx="7848599" cy="15139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2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56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10" r="-134608" b="-1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the radical as a rational exponent.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29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0299" r="-134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290" t="-90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AEADA2-4D09-409E-AC88-3B9754493430}"/>
              </a:ext>
            </a:extLst>
          </p:cNvPr>
          <p:cNvSpPr txBox="1">
            <a:spLocks/>
          </p:cNvSpPr>
          <p:nvPr/>
        </p:nvSpPr>
        <p:spPr>
          <a:xfrm>
            <a:off x="457200" y="2881533"/>
            <a:ext cx="8229600" cy="4967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800"/>
            </a:pPr>
            <a:r>
              <a:rPr lang="en-US" dirty="0"/>
              <a:t>e.​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EA8453-C883-49F8-B405-AF6A32B5F0EF}"/>
              </a:ext>
            </a:extLst>
          </p:cNvPr>
          <p:cNvSpPr txBox="1">
            <a:spLocks/>
          </p:cNvSpPr>
          <p:nvPr/>
        </p:nvSpPr>
        <p:spPr>
          <a:xfrm>
            <a:off x="457200" y="4427220"/>
            <a:ext cx="8229600" cy="4967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800"/>
            </a:pPr>
            <a:r>
              <a:rPr lang="en-US" dirty="0"/>
              <a:t>f.​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135628AB-437C-4E51-B915-FFF9063690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62227652"/>
                  </p:ext>
                </p:extLst>
              </p:nvPr>
            </p:nvGraphicFramePr>
            <p:xfrm>
              <a:off x="907699" y="4326543"/>
              <a:ext cx="7846423" cy="14039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3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16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16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⁡4</m:t>
                                  </m:r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dirty="0"/>
                            <a:t>E</a:t>
                          </a:r>
                          <a:r>
                            <a:rPr sz="2000" b="0" dirty="0"/>
                            <a:t>quivalent exponential equation: </a:t>
                          </a:r>
                          <a:br>
                            <a:rPr lang="en-US" sz="2000" b="0" dirty="0"/>
                          </a:b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4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16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135628AB-437C-4E51-B915-FFF9063690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62227652"/>
                  </p:ext>
                </p:extLst>
              </p:nvPr>
            </p:nvGraphicFramePr>
            <p:xfrm>
              <a:off x="907699" y="4326543"/>
              <a:ext cx="7846423" cy="14039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3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910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143" r="-133938" b="-1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16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29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8358" r="-133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661" t="-783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E7EDFADE-CF49-4FB3-9606-6A523BF75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8478101"/>
                  </p:ext>
                </p:extLst>
              </p:nvPr>
            </p:nvGraphicFramePr>
            <p:xfrm>
              <a:off x="916577" y="2923004"/>
              <a:ext cx="7846423" cy="701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0624">
                      <a:extLst>
                        <a:ext uri="{9D8B030D-6E8A-4147-A177-3AD203B41FA5}">
                          <a16:colId xmlns:a16="http://schemas.microsoft.com/office/drawing/2014/main" val="3157852287"/>
                        </a:ext>
                      </a:extLst>
                    </a:gridCol>
                    <a:gridCol w="4495799">
                      <a:extLst>
                        <a:ext uri="{9D8B030D-6E8A-4147-A177-3AD203B41FA5}">
                          <a16:colId xmlns:a16="http://schemas.microsoft.com/office/drawing/2014/main" val="2662054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lo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Equivalent exponential equation: </a:t>
                          </a:r>
                          <a:br>
                            <a:rPr lang="en-US" sz="2000" b="0" i="1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894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E7EDFADE-CF49-4FB3-9606-6A523BF75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8478101"/>
                  </p:ext>
                </p:extLst>
              </p:nvPr>
            </p:nvGraphicFramePr>
            <p:xfrm>
              <a:off x="916577" y="2923004"/>
              <a:ext cx="7846423" cy="701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0624">
                      <a:extLst>
                        <a:ext uri="{9D8B030D-6E8A-4147-A177-3AD203B41FA5}">
                          <a16:colId xmlns:a16="http://schemas.microsoft.com/office/drawing/2014/main" val="3157852287"/>
                        </a:ext>
                      </a:extLst>
                    </a:gridCol>
                    <a:gridCol w="4495799">
                      <a:extLst>
                        <a:ext uri="{9D8B030D-6E8A-4147-A177-3AD203B41FA5}">
                          <a16:colId xmlns:a16="http://schemas.microsoft.com/office/drawing/2014/main" val="2662054134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310" r="-134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4526" t="-4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89419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7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7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72AF85B-C250-4B7A-9C51-FAF367B7FD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2649309"/>
                  </p:ext>
                </p:extLst>
              </p:nvPr>
            </p:nvGraphicFramePr>
            <p:xfrm>
              <a:off x="896982" y="1105523"/>
              <a:ext cx="7789818" cy="19829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18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4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⁡3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9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  <a:r>
                            <a:rPr sz="2000" dirty="0"/>
                            <a:t> as a power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72AF85B-C250-4B7A-9C51-FAF367B7FD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2649309"/>
                  </p:ext>
                </p:extLst>
              </p:nvPr>
            </p:nvGraphicFramePr>
            <p:xfrm>
              <a:off x="896982" y="1105523"/>
              <a:ext cx="7789818" cy="19829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18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38" r="-735294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17" t="-4938" r="-131006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13" t="-4938" b="-10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5490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417" t="-103659" r="-1310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1036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E9EC15-DF11-4C07-AA81-CE011CD49564}"/>
              </a:ext>
            </a:extLst>
          </p:cNvPr>
          <p:cNvSpPr txBox="1">
            <a:spLocks/>
          </p:cNvSpPr>
          <p:nvPr/>
        </p:nvSpPr>
        <p:spPr>
          <a:xfrm>
            <a:off x="457200" y="3491133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8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BF29BFDA-BDC6-4A9B-8412-740AD54DA0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65845210"/>
                  </p:ext>
                </p:extLst>
              </p:nvPr>
            </p:nvGraphicFramePr>
            <p:xfrm>
              <a:off x="896982" y="3429000"/>
              <a:ext cx="7789818" cy="14673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036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10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BF29BFDA-BDC6-4A9B-8412-740AD54DA0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65845210"/>
                  </p:ext>
                </p:extLst>
              </p:nvPr>
            </p:nvGraphicFramePr>
            <p:xfrm>
              <a:off x="896982" y="3429000"/>
              <a:ext cx="7789818" cy="14673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036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99688" b="-1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13" b="-13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85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6642" r="-99688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13" t="-7664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be a fixed positive real number not equal to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. The </a:t>
                </a:r>
                <a:r>
                  <a:rPr lang="en-US" b="1" dirty="0"/>
                  <a:t>logarithmic function with base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800" dirty="0"/>
                  <a:t> is defined to be the inverse of the exponential function with base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and is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In symbols,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, then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en-US" sz="2800" dirty="0"/>
                  <a:t>In equation form, the definition of logarithm means that the equations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are equivalent. Note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the base in both equations: either the base of the exponential function or the base of the logarithmic function.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Solving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elementary properties of exponents and logarithms to solve the following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Solving Logarithmic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EAAC74D-97DF-409E-98D7-2B43104EB8F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1744315"/>
                  </p:ext>
                </p:extLst>
              </p:nvPr>
            </p:nvGraphicFramePr>
            <p:xfrm>
              <a:off x="685800" y="1532878"/>
              <a:ext cx="7584488" cy="26074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08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9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74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264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Convert the equation to exponential form.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64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462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Simplify the exponent, then solve for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011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EAAC74D-97DF-409E-98D7-2B43104EB8F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1744315"/>
                  </p:ext>
                </p:extLst>
              </p:nvPr>
            </p:nvGraphicFramePr>
            <p:xfrm>
              <a:off x="685800" y="1532878"/>
              <a:ext cx="7584488" cy="26074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08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9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74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26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890" r="-312252" b="-379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9890" r="-191950" b="-37912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Convert the equation to exponential form.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6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890" r="-312252" b="-279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109890" r="-191950" b="-27912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52800" r="-312252" b="-1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152800" r="-191950" b="-1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06" t="-152800" b="-10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0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59016" r="-312252" b="-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259016" r="-191950" b="-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Solving Logarithmic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005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0812B9-D543-4F41-B5EC-9C27264AE2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2298642"/>
                  </p:ext>
                </p:extLst>
              </p:nvPr>
            </p:nvGraphicFramePr>
            <p:xfrm>
              <a:off x="762000" y="1105522"/>
              <a:ext cx="7696200" cy="2856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9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9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936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2800"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func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This time, we convert from the exponential form to the logarithmic form.</a:t>
                          </a:r>
                          <a:endParaRPr sz="2200" b="0" dirty="0"/>
                        </a:p>
                        <a:p>
                          <a:pPr algn="l"/>
                          <a:endParaRPr lang="en-US" sz="800" dirty="0"/>
                        </a:p>
                        <a:p>
                          <a:pPr algn="l"/>
                          <a:r>
                            <a:rPr lang="en-US" sz="2200" dirty="0"/>
                            <a:t>We can equate the bases, just like we equate the exponents in an elementary exponential equation.</a:t>
                          </a:r>
                          <a:endParaRPr sz="2200" dirty="0"/>
                        </a:p>
                        <a:p>
                          <a:pPr algn="l">
                            <a:defRPr b="1"/>
                          </a:pPr>
                          <a:r>
                            <a:rPr sz="22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0115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0812B9-D543-4F41-B5EC-9C27264AE2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2298642"/>
                  </p:ext>
                </p:extLst>
              </p:nvPr>
            </p:nvGraphicFramePr>
            <p:xfrm>
              <a:off x="762000" y="1105522"/>
              <a:ext cx="7696200" cy="2856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9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9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9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184" r="-389535" b="-3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9184" r="-229508" b="-378571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This time, we convert from the exponential form to the logarithmic form.</a:t>
                          </a:r>
                          <a:endParaRPr sz="2200" b="0" dirty="0"/>
                        </a:p>
                        <a:p>
                          <a:pPr algn="l"/>
                          <a:endParaRPr lang="en-US" sz="800" dirty="0"/>
                        </a:p>
                        <a:p>
                          <a:pPr algn="l"/>
                          <a:r>
                            <a:rPr lang="en-US" sz="2200" dirty="0"/>
                            <a:t>We can equate the bases, just like we equate the exponents in an elementary exponential equation.</a:t>
                          </a:r>
                          <a:endParaRPr sz="2200" dirty="0"/>
                        </a:p>
                        <a:p>
                          <a:pPr algn="l">
                            <a:defRPr b="1"/>
                          </a:pPr>
                          <a:r>
                            <a:rPr sz="22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632" r="-389535" b="-2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112632" r="-229508" b="-2905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2632" r="-389535" b="-1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212632" r="-229508" b="-1905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011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4088" r="-38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164088" r="-22950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Solving Logarithmic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73677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472CCFB-478C-4E2D-AFC5-DF57780AA4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2586336"/>
                  </p:ext>
                </p:extLst>
              </p:nvPr>
            </p:nvGraphicFramePr>
            <p:xfrm>
              <a:off x="838200" y="1066800"/>
              <a:ext cx="8153400" cy="36948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465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Rewrite the equation in exponential form.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200" b="0" dirty="0"/>
                            <a:t>Rewrite </a:t>
                          </a:r>
                          <a:r>
                            <a:rPr sz="2200" b="0" dirty="0">
                              <a:latin typeface="Cambria Math"/>
                            </a:rPr>
                            <a:t>8</a:t>
                          </a:r>
                          <a:r>
                            <a:rPr sz="2200" b="0" dirty="0"/>
                            <a:t> as a power of </a:t>
                          </a:r>
                          <a:r>
                            <a:rPr sz="2200" b="0" dirty="0">
                              <a:latin typeface="Cambria Math"/>
                            </a:rPr>
                            <a:t>2</a:t>
                          </a:r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 using properties of exponents. 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77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Set the exponents equal to each other, then solve.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901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472CCFB-478C-4E2D-AFC5-DF57780AA4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2586336"/>
                  </p:ext>
                </p:extLst>
              </p:nvPr>
            </p:nvGraphicFramePr>
            <p:xfrm>
              <a:off x="838200" y="1066800"/>
              <a:ext cx="8153400" cy="36948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4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12" r="-408745" b="-5910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10112" r="-353586" b="-5910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408745" b="-478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107692" r="-353586" b="-478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Rewrite the equation in exponential form.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000" r="-408745" b="-3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210000" r="-353586" b="-3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200" b="0" dirty="0"/>
                            <a:t>Rewrite </a:t>
                          </a:r>
                          <a:r>
                            <a:rPr sz="2200" b="0" dirty="0">
                              <a:latin typeface="Cambria Math"/>
                            </a:rPr>
                            <a:t>8</a:t>
                          </a:r>
                          <a:r>
                            <a:rPr sz="2200" b="0" dirty="0"/>
                            <a:t> as a power of </a:t>
                          </a:r>
                          <a:r>
                            <a:rPr sz="2200" b="0" dirty="0">
                              <a:latin typeface="Cambria Math"/>
                            </a:rPr>
                            <a:t>2</a:t>
                          </a:r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000" r="-408745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310000" r="-353586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 using properties of exponents. 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2857" r="-408745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292857" r="-353586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Set the exponents equal to each other, then solve.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90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9091" r="-408745" b="-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409091" r="-353586" b="-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Common and Natural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common logarithm</a:t>
                </a:r>
                <a:r>
                  <a:rPr sz="2800" dirty="0"/>
                  <a:t> and is usually written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log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natural logarithm</a:t>
                </a:r>
                <a:r>
                  <a:rPr sz="2800" dirty="0"/>
                  <a:t> and is usually written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Natural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ar-AE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ar-AE"/>
                        <m:t>⇔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A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ar-AE" dirty="0"/>
              </a:p>
              <a:p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E44B0BC-6F47-42C0-8F4C-037D14B1AE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806643"/>
                  </p:ext>
                </p:extLst>
              </p:nvPr>
            </p:nvGraphicFramePr>
            <p:xfrm>
              <a:off x="457200" y="243332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Properties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Reasons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1.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to the power 0 to get 1.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2.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 to the power 1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3.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 to the power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 to get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280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4.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is the power to which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must be raised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E44B0BC-6F47-42C0-8F4C-037D14B1AE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806643"/>
                  </p:ext>
                </p:extLst>
              </p:nvPr>
            </p:nvGraphicFramePr>
            <p:xfrm>
              <a:off x="457200" y="243332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Properties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Reasons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1.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110588" r="-219638" b="-4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110588" b="-41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2.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208140" r="-219638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208140" b="-3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3.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311765" r="-219638" b="-2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311765" b="-21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4.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225806" r="-219638" b="-1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225806" b="-1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Evaluating Logarithmic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Evaluate the following logarithmic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rad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log</m:t>
                    </m:r>
                    <m:r>
                      <a:rPr>
                        <a:latin typeface="Cambria Math" panose="02040503050406030204" pitchFamily="18" charset="0"/>
                      </a:rPr>
                      <m:t>⁡1000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4.78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log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10.5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Evaluating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F668BA9-F8E4-4BE6-A09B-24169E8F3A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4267079"/>
                  </p:ext>
                </p:extLst>
              </p:nvPr>
            </p:nvGraphicFramePr>
            <p:xfrm>
              <a:off x="838200" y="1371600"/>
              <a:ext cx="8001000" cy="11805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041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968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80513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g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8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80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No calculator is necessary for this problem, just an application of an elementary property of logarithms.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F668BA9-F8E4-4BE6-A09B-24169E8F3A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4267079"/>
                  </p:ext>
                </p:extLst>
              </p:nvPr>
            </p:nvGraphicFramePr>
            <p:xfrm>
              <a:off x="838200" y="1371600"/>
              <a:ext cx="8001000" cy="11805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041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968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805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08" r="-115954" b="-3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No calculator is necessary for this problem, just an application of an elementary property of logarithms.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6B2511-313F-4915-BA35-4E88363B384E}"/>
              </a:ext>
            </a:extLst>
          </p:cNvPr>
          <p:cNvSpPr txBox="1">
            <a:spLocks/>
          </p:cNvSpPr>
          <p:nvPr/>
        </p:nvSpPr>
        <p:spPr>
          <a:xfrm>
            <a:off x="457200" y="3338733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712A8C7C-B344-4992-BFBE-9EF0E4E73C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9498300"/>
                  </p:ext>
                </p:extLst>
              </p:nvPr>
            </p:nvGraphicFramePr>
            <p:xfrm>
              <a:off x="838200" y="3312112"/>
              <a:ext cx="8001000" cy="5240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4079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Again, no calculator is required.  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712A8C7C-B344-4992-BFBE-9EF0E4E73C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9498300"/>
                  </p:ext>
                </p:extLst>
              </p:nvPr>
            </p:nvGraphicFramePr>
            <p:xfrm>
              <a:off x="838200" y="3312112"/>
              <a:ext cx="8001000" cy="5240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40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94519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Again, no calculator is required.  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Evaluating Logarithmic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BC22C5B-87C9-474D-A8B8-063CB21D4F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52045403"/>
                  </p:ext>
                </p:extLst>
              </p:nvPr>
            </p:nvGraphicFramePr>
            <p:xfrm>
              <a:off x="838200" y="1057590"/>
              <a:ext cx="7652657" cy="1432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760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4.78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≈1.564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This time, a calculator is needed, and only an approximate answer can be given. Be sure to use the correct logarithm.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BC22C5B-87C9-474D-A8B8-063CB21D4F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52045403"/>
                  </p:ext>
                </p:extLst>
              </p:nvPr>
            </p:nvGraphicFramePr>
            <p:xfrm>
              <a:off x="838200" y="1057590"/>
              <a:ext cx="7652657" cy="1432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760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32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42" r="-133457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This time, a calculator is needed, and only an approximate answer can be given. Be sure to use the correct logarithm.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9536820-CFC3-408B-92BC-9B879D977135}"/>
              </a:ext>
            </a:extLst>
          </p:cNvPr>
          <p:cNvSpPr txBox="1">
            <a:spLocks/>
          </p:cNvSpPr>
          <p:nvPr/>
        </p:nvSpPr>
        <p:spPr>
          <a:xfrm>
            <a:off x="489857" y="3276600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4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5D9894E9-5358-4F1A-BF3B-8C879B4BC3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72419013"/>
                  </p:ext>
                </p:extLst>
              </p:nvPr>
            </p:nvGraphicFramePr>
            <p:xfrm>
              <a:off x="905522" y="3267722"/>
              <a:ext cx="783771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373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10.5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≈1.021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200" dirty="0"/>
                            <a:t>Again, we must use a calculator, though we can say beforehand that the answer should be only slightly larger than 1, as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func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sz="2200" dirty="0"/>
                            <a:t> and 10.5 is only slightly larger than 10.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5D9894E9-5358-4F1A-BF3B-8C879B4BC3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72419013"/>
                  </p:ext>
                </p:extLst>
              </p:nvPr>
            </p:nvGraphicFramePr>
            <p:xfrm>
              <a:off x="905522" y="3267722"/>
              <a:ext cx="783771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373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767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05" r="-144677" b="-6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120" t="-2405" b="-6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Exponential and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dirty="0"/>
                  <a:t>Use the definition of logarithmic functions to rewrite the following exponential equations as logarithmic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625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dirty="0"/>
              </a:p>
              <a:p>
                <a:r>
                  <a:rPr sz="2800" dirty="0"/>
                  <a:t>Then rewrite the following logarithmic equations as exponential equations.</a:t>
                </a:r>
              </a:p>
              <a:p>
                <a:pPr marL="514350" indent="-514350"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514350" indent="-514350">
                  <a:buAutoNum type="alphaLcPeriod" startAt="4"/>
                  <a:defRPr sz="28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512</m:t>
                        </m:r>
                      </m:e>
                    </m:func>
                  </m:oMath>
                </a14:m>
                <a:endParaRPr lang="en-US" dirty="0"/>
              </a:p>
              <a:p>
                <a:pPr marL="514350" indent="-514350">
                  <a:buAutoNum type="alphaLcPeriod" startAt="4"/>
                  <a:defRPr sz="2800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Exponential and Logarithmic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625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=512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6BB928-15B5-424E-B266-1748FDEA99E4}"/>
              </a:ext>
            </a:extLst>
          </p:cNvPr>
          <p:cNvSpPr txBox="1"/>
          <p:nvPr/>
        </p:nvSpPr>
        <p:spPr>
          <a:xfrm>
            <a:off x="3962400" y="15240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 that in each case, the base of the exponential equation is the base of the logarithmic equation.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While it may appear so on the graph, logarithmic functions do </a:t>
                </a:r>
                <a:r>
                  <a:rPr sz="2800" b="1"/>
                  <a:t>not</a:t>
                </a:r>
                <a:r>
                  <a:rPr sz="2800"/>
                  <a:t> have a horizontal asymptote. The reason that logarithmic functions often look like they have a horizontal asymptote is because they are among the slowest growing functions in mathematics! Consider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.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1024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2048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4096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sz="2800"/>
                  <a:t>. While the function may increase its value very slowly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increases, it never approaches an asymptote.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Graphing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logarithmic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Once again, plotting a few key points will provide a good idea of the shape of the function.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r>
              <a:rPr lang="en-US" dirty="0"/>
              <a:t>a.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7BF63-2E33-4771-8B26-8051CCF84A6F}"/>
              </a:ext>
            </a:extLst>
          </p:cNvPr>
          <p:cNvSpPr txBox="1"/>
          <p:nvPr/>
        </p:nvSpPr>
        <p:spPr>
          <a:xfrm>
            <a:off x="190500" y="5486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2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448AE5-EC89-4935-A843-ADCF12526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5334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Logarithmic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7BF63-2E33-4771-8B26-8051CCF84A6F}"/>
              </a:ext>
            </a:extLst>
          </p:cNvPr>
          <p:cNvSpPr txBox="1"/>
          <p:nvPr/>
        </p:nvSpPr>
        <p:spPr>
          <a:xfrm>
            <a:off x="190500" y="554484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FB39832-0984-475A-AD71-501BFC85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1482</Words>
  <Application>Microsoft Office PowerPoint</Application>
  <PresentationFormat>On-screen Show (4:3)</PresentationFormat>
  <Paragraphs>220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Cambria Math</vt:lpstr>
      <vt:lpstr>Courier New</vt:lpstr>
      <vt:lpstr>Calibri</vt:lpstr>
      <vt:lpstr>Arial</vt:lpstr>
      <vt:lpstr>Office Theme</vt:lpstr>
      <vt:lpstr>Section 7.3</vt:lpstr>
      <vt:lpstr>Logarithmic Functions</vt:lpstr>
      <vt:lpstr>Example 1: Exponential and Logarithmic Equations</vt:lpstr>
      <vt:lpstr>Example 1: Exponential and Logarithmic Equations (cont.)</vt:lpstr>
      <vt:lpstr>CAUTION!</vt:lpstr>
      <vt:lpstr>Example 2: Graphing Logarithmic Functions</vt:lpstr>
      <vt:lpstr>Note:</vt:lpstr>
      <vt:lpstr>Example 2: Graphing Logarithmic Functions (cont.)</vt:lpstr>
      <vt:lpstr>Example 2: Graphing Logarithmic Functions (cont.)</vt:lpstr>
      <vt:lpstr>Example 3: Graphing Logarithmic Functions</vt:lpstr>
      <vt:lpstr>Note:</vt:lpstr>
      <vt:lpstr>Example 3: Graphing Logarithmic Functions (cont.)</vt:lpstr>
      <vt:lpstr>Example 3: Graphing Logarithmic Functions (cont.)</vt:lpstr>
      <vt:lpstr>Example 3: Graphing Logarithmic Functions (cont.)</vt:lpstr>
      <vt:lpstr>Example 4: Logarithmic Expressions</vt:lpstr>
      <vt:lpstr>Note:</vt:lpstr>
      <vt:lpstr>Example 4: Logarithmic Expressions (cont.)</vt:lpstr>
      <vt:lpstr>Example 4: Logarithmic Expressions (cont.)</vt:lpstr>
      <vt:lpstr>Example 4: Logarithmic Expressions (cont.)</vt:lpstr>
      <vt:lpstr>Example 5: Solving Logarithmic Equations</vt:lpstr>
      <vt:lpstr>Example 5: Solving Logarithmic Equations (cont.)</vt:lpstr>
      <vt:lpstr>Example 5: Solving Logarithmic Equations (cont.)</vt:lpstr>
      <vt:lpstr>Example 5: Solving Logarithmic Equations (cont.)</vt:lpstr>
      <vt:lpstr>Common and Natural Logarithms</vt:lpstr>
      <vt:lpstr>Properties of Natural Logarithms</vt:lpstr>
      <vt:lpstr>Example 6: Evaluating Logarithmic Expressions</vt:lpstr>
      <vt:lpstr>Example 6: Evaluating Logarithmic Expressions (cont.)</vt:lpstr>
      <vt:lpstr>Example 6: Evaluating Logarithmic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152</cp:revision>
  <dcterms:created xsi:type="dcterms:W3CDTF">2013-04-26T14:43:13Z</dcterms:created>
  <dcterms:modified xsi:type="dcterms:W3CDTF">2020-07-30T19:44:00Z</dcterms:modified>
</cp:coreProperties>
</file>