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94" r:id="rId5"/>
    <p:sldId id="259" r:id="rId6"/>
    <p:sldId id="260" r:id="rId7"/>
    <p:sldId id="288" r:id="rId8"/>
    <p:sldId id="289" r:id="rId9"/>
    <p:sldId id="261" r:id="rId10"/>
    <p:sldId id="263" r:id="rId11"/>
    <p:sldId id="265" r:id="rId12"/>
    <p:sldId id="264" r:id="rId13"/>
    <p:sldId id="267" r:id="rId14"/>
    <p:sldId id="268" r:id="rId15"/>
    <p:sldId id="290" r:id="rId16"/>
    <p:sldId id="295" r:id="rId17"/>
    <p:sldId id="269" r:id="rId18"/>
    <p:sldId id="271" r:id="rId19"/>
    <p:sldId id="277" r:id="rId20"/>
    <p:sldId id="272" r:id="rId21"/>
    <p:sldId id="273" r:id="rId22"/>
    <p:sldId id="274" r:id="rId23"/>
    <p:sldId id="293" r:id="rId24"/>
    <p:sldId id="275" r:id="rId25"/>
    <p:sldId id="278" r:id="rId26"/>
    <p:sldId id="279" r:id="rId27"/>
    <p:sldId id="281" r:id="rId28"/>
    <p:sldId id="292" r:id="rId29"/>
    <p:sldId id="282" r:id="rId30"/>
    <p:sldId id="283" r:id="rId31"/>
    <p:sldId id="284" r:id="rId32"/>
    <p:sldId id="285" r:id="rId33"/>
    <p:sldId id="286" r:id="rId34"/>
    <p:sldId id="287" r:id="rId35"/>
    <p:sldId id="291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2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Ellipses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8</a:t>
            </a:r>
            <a:r>
              <a:t>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Axes and Vertices of an Ellipse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major axis</a:t>
                </a:r>
                <a:r>
                  <a:rPr sz="2800" dirty="0"/>
                  <a:t> of an ellipse is the line segment extending from one extreme point of the ellipse to the other and passing through the two foci and the center. The major axis has a length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 The two ends of the major axis are the </a:t>
                </a:r>
                <a:r>
                  <a:rPr sz="2800" b="1" dirty="0"/>
                  <a:t>vertices</a:t>
                </a:r>
                <a:r>
                  <a:rPr sz="2800" dirty="0"/>
                  <a:t> of the ellipse.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minor axis</a:t>
                </a:r>
                <a:r>
                  <a:rPr sz="2800" dirty="0"/>
                  <a:t> is the line segment that also passes through the center and is perpendicular to the major axis; it spans the distance between the other two extremes of the ellipse and has a length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Axes and Vertices of an Ellipse </a:t>
            </a:r>
            <a:r>
              <a:rPr dirty="0"/>
              <a:t>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908F4E-10CB-451C-AAD1-6D6B1622219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1720" y="1142999"/>
            <a:ext cx="4480560" cy="448056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4767A-13BE-40A7-A821-DBEBE6CA45BA}"/>
              </a:ext>
            </a:extLst>
          </p:cNvPr>
          <p:cNvSpPr txBox="1"/>
          <p:nvPr/>
        </p:nvSpPr>
        <p:spPr>
          <a:xfrm>
            <a:off x="533400" y="5486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Standard Form of </a:t>
            </a:r>
            <a:r>
              <a:rPr lang="en-US" dirty="0"/>
              <a:t>the Equation of </a:t>
            </a:r>
            <a:r>
              <a:rPr dirty="0"/>
              <a:t>an Ellipse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be positive constants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 The </a:t>
                </a:r>
                <a:r>
                  <a:rPr sz="2800" b="1" dirty="0"/>
                  <a:t>standard form of the equation </a:t>
                </a:r>
                <a:r>
                  <a:rPr lang="en-US" b="1" dirty="0"/>
                  <a:t>of an</a:t>
                </a:r>
                <a:r>
                  <a:rPr sz="2800" b="1" dirty="0"/>
                  <a:t> the ellipse</a:t>
                </a:r>
                <a:r>
                  <a:rPr sz="2800" dirty="0"/>
                  <a:t>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with major axis of length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minor axis of length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if the major axis is horizontal</a:t>
                </a:r>
                <a:r>
                  <a:rPr lang="en-US" sz="2800" dirty="0"/>
                  <a:t>, and</a:t>
                </a:r>
                <a:endParaRPr sz="2800"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if the major axis is vertical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>
                  <a:defRPr sz="2800"/>
                </a:pPr>
                <a:r>
                  <a:rPr sz="2800" dirty="0"/>
                  <a:t>In both cases, the two foci of the ellipse are located on the major axis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units away from the center of the ellipse,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863"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an Ellipse</a:t>
            </a:r>
            <a:r>
              <a:rPr lang="en-US" dirty="0"/>
              <a:t> with Equation</a:t>
            </a:r>
            <a:r>
              <a:rPr dirty="0"/>
              <a:t> 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ellipse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 Include the foci on the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</a:t>
            </a:r>
            <a:r>
              <a:rPr lang="en-US" dirty="0"/>
              <a:t> with Equation</a:t>
            </a:r>
            <a:r>
              <a:rPr dirty="0"/>
              <a:t>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First, we note that the denominator on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term is larger than the denominator on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term. This means the major axis is horizontal. We can now collect information about the ellipse from the standard form equation: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ellipse is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and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. This means the major axis extends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 the minor axis runs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Connecting these points with an elliptical curve will provide a good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54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Before graphing, we locate the foci.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dirty="0"/>
                  <a:t>​</a:t>
                </a:r>
              </a:p>
              <a:p>
                <a:pPr algn="l">
                  <a:defRPr sz="2800"/>
                </a:pPr>
                <a:endParaRPr lang="en-US" sz="2800" dirty="0"/>
              </a:p>
              <a:p>
                <a:pPr algn="l">
                  <a:defRPr sz="2800"/>
                </a:pPr>
                <a:r>
                  <a:rPr sz="2800" dirty="0"/>
                  <a:t>Thus, the foci are located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units from the center, along the major axis. This places them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sz="2800" dirty="0"/>
                  <a:t>. Putting all of this together, we graph the ellipse</a:t>
                </a:r>
                <a:r>
                  <a:rPr lang="en-US" sz="2800" dirty="0"/>
                  <a:t> shown in Figure 8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2916752"/>
                  </p:ext>
                </p:extLst>
              </p:nvPr>
            </p:nvGraphicFramePr>
            <p:xfrm>
              <a:off x="1752600" y="1684020"/>
              <a:ext cx="46482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24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=25−9=16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=±4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2916752"/>
                  </p:ext>
                </p:extLst>
              </p:nvPr>
            </p:nvGraphicFramePr>
            <p:xfrm>
              <a:off x="1752600" y="1684020"/>
              <a:ext cx="46482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24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00" r="-99738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t="-2000" b="-2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990" r="-99738" b="-119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t="-100990" b="-119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3000" r="-99738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t="-203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952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F306BB-1A9A-4FF7-BFD1-5613420BE12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9E2659-50C4-4A83-9F72-59D9FD56409B}"/>
              </a:ext>
            </a:extLst>
          </p:cNvPr>
          <p:cNvSpPr txBox="1"/>
          <p:nvPr/>
        </p:nvSpPr>
        <p:spPr>
          <a:xfrm>
            <a:off x="457200" y="5334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Graph the ellipse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+100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−24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+36=0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Even though it is not in standard form, we know this equation represents an ellipse because the product of the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is positive.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Algebraic Definition of 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conic section described by an equation of the form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𝐷𝑥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𝐸𝑦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where at least one of the two coefficients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 is not equal to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is</a:t>
                </a:r>
                <a:r>
                  <a:rPr lang="en-US" sz="2800" dirty="0"/>
                  <a:t> one of the following</a:t>
                </a:r>
                <a:r>
                  <a:rPr sz="2800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lang="en-US" dirty="0"/>
                  <a:t>A</a:t>
                </a:r>
                <a:r>
                  <a:rPr sz="2800" dirty="0"/>
                  <a:t>n </a:t>
                </a:r>
                <a:r>
                  <a:rPr sz="2800" b="1" dirty="0"/>
                  <a:t>ellipse</a:t>
                </a:r>
                <a:r>
                  <a:rPr sz="2800" dirty="0"/>
                  <a:t> if the product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sz="2800" dirty="0"/>
                  <a:t> is positive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lang="en-US" dirty="0"/>
                  <a:t>A</a:t>
                </a:r>
                <a:r>
                  <a:rPr sz="2800" dirty="0"/>
                  <a:t> </a:t>
                </a:r>
                <a:r>
                  <a:rPr sz="2800" b="1" dirty="0"/>
                  <a:t>parabola</a:t>
                </a:r>
                <a:r>
                  <a:rPr sz="2800" dirty="0"/>
                  <a:t> if the product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0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lang="en-US" dirty="0"/>
                  <a:t>A</a:t>
                </a:r>
                <a:r>
                  <a:rPr sz="2800" dirty="0"/>
                  <a:t> </a:t>
                </a:r>
                <a:r>
                  <a:rPr sz="2800" b="1" dirty="0"/>
                  <a:t>hyperbola</a:t>
                </a:r>
                <a:r>
                  <a:rPr sz="2800" dirty="0"/>
                  <a:t> if the product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sz="2800" dirty="0"/>
                  <a:t> is negative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As written, the equation doesn't provide any useful information about the ellipse. To rewrite it in standard form, we need to complete the square for both variables.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605238608"/>
                  </p:ext>
                </p:extLst>
              </p:nvPr>
            </p:nvGraphicFramePr>
            <p:xfrm>
              <a:off x="457200" y="1105522"/>
              <a:ext cx="8382000" cy="4609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557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+100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−24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+36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2765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+100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−24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=−36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Arrange the terms to pair like variables.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−6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=−36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Factor to obtain a coefficient of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on each of the squared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−6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+9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=−36+100+36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/>
                            <a:t>Complete the square. Note that we have to balance the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=100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perfect square trinomials as squared binomials.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05006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Divide both sides by </a:t>
                          </a:r>
                          <a:r>
                            <a:rPr sz="1800" b="0" dirty="0">
                              <a:latin typeface="Cambria Math"/>
                            </a:rPr>
                            <a:t>100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605238608"/>
                  </p:ext>
                </p:extLst>
              </p:nvPr>
            </p:nvGraphicFramePr>
            <p:xfrm>
              <a:off x="457200" y="1105522"/>
              <a:ext cx="8382000" cy="4609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55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615" r="-129167" b="-10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4615" r="-129970" b="-10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27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0714" r="-129167" b="-5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60714" r="-129970" b="-5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Arrange the terms to pair like variables.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12500" r="-129167" b="-2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112500" r="-129970" b="-2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Factor to obtain a coefficient of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on each of the squared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12500" r="-129167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212500" r="-129970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/>
                            <a:t>Complete the square. Note that we have to balance the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10559" r="-129167" b="-639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310559" r="-129970" b="-639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perfect square trinomials as squared binomials.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05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67677" r="-129167" b="-4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667677" r="-129970" b="-4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Divide both sides by </a:t>
                          </a:r>
                          <a:r>
                            <a:rPr sz="1800" b="0" dirty="0">
                              <a:latin typeface="Cambria Math"/>
                            </a:rPr>
                            <a:t>100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At this point, we have an equivalent equation that is in the standard form for an ellipse. Using this form, we can find all the information we need to construct a graph.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Reading the equation, we have the center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(−2,3)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.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appears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term, so this ellipse is elongated vertically. This means that the extreme points of the ellipse lie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(−4,3)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(0,3)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(−2,−2)</m:t>
                    </m:r>
                  </m:oMath>
                </a14:m>
                <a:r>
                  <a:rPr lang="en-US" sz="2800" dirty="0"/>
                  <a:t>,</a:t>
                </a:r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(−2,8)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sz="2800" dirty="0"/>
                  <a:t>,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≈±4.6</m:t>
                    </m:r>
                  </m:oMath>
                </a14:m>
                <a:r>
                  <a:rPr sz="2800" dirty="0"/>
                  <a:t>. Thus, the foci lie about </a:t>
                </a:r>
                <a:r>
                  <a:rPr sz="2800" dirty="0">
                    <a:latin typeface="Cambria Math"/>
                  </a:rPr>
                  <a:t>4.6</a:t>
                </a:r>
                <a:r>
                  <a:rPr sz="2800" dirty="0"/>
                  <a:t> units below and above the center of the ellipse,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/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−1.6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(−2,7.6)</m:t>
                    </m:r>
                  </m:oMath>
                </a14:m>
                <a:r>
                  <a:rPr sz="2800" dirty="0"/>
                  <a:t>. Putting all this information together, we have the</a:t>
                </a:r>
                <a:r>
                  <a:rPr lang="en-US" sz="2800" dirty="0"/>
                  <a:t> graph in Figure 9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59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A50217-BE3E-4395-8DFE-21F89F5B626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0439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D60169-131B-45EB-B514-B6B00D72AFB2}"/>
              </a:ext>
            </a:extLst>
          </p:cNvPr>
          <p:cNvSpPr txBox="1"/>
          <p:nvPr/>
        </p:nvSpPr>
        <p:spPr>
          <a:xfrm>
            <a:off x="152400" y="5537268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Constructing the Equation for an Ellipse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Construct the standard form </a:t>
            </a:r>
            <a:r>
              <a:rPr lang="en-US" sz="2800" dirty="0"/>
              <a:t>of the </a:t>
            </a:r>
            <a:r>
              <a:rPr sz="2800" dirty="0"/>
              <a:t>equation </a:t>
            </a:r>
            <a:r>
              <a:rPr lang="en-US" sz="2800" dirty="0"/>
              <a:t>of</a:t>
            </a:r>
            <a:r>
              <a:rPr sz="2800" dirty="0"/>
              <a:t> the ellipse in Figure 12.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Constructing the Equation for an Ellipse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3CB6BE-D992-4FCA-806B-22E11BF69C5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82674"/>
            <a:ext cx="4572000" cy="4572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C1E529B-C90C-4D42-BCC9-E2FD84E817CC}"/>
              </a:ext>
            </a:extLst>
          </p:cNvPr>
          <p:cNvSpPr txBox="1">
            <a:spLocks/>
          </p:cNvSpPr>
          <p:nvPr/>
        </p:nvSpPr>
        <p:spPr>
          <a:xfrm>
            <a:off x="381000" y="5533965"/>
            <a:ext cx="8229600" cy="570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Constructing the Equation for an Ellipse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In order to construct the standard form equation, we need four pieces of information</a:t>
                </a:r>
                <a:r>
                  <a:rPr lang="en-US" sz="2800" dirty="0"/>
                  <a:t>:</a:t>
                </a:r>
                <a:r>
                  <a:rPr sz="2800" dirty="0"/>
                  <a:t> the center of the ellipse, whether the major axis is horizontal or vertical, and the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Constructing the Equation for an Ellipse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Examining the graph, we see that the center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the major axis is horizontal with length </a:t>
                </a:r>
                <a:r>
                  <a:rPr sz="2800" dirty="0">
                    <a:latin typeface="Cambria Math"/>
                  </a:rPr>
                  <a:t>12</a:t>
                </a:r>
                <a:r>
                  <a:rPr sz="2800" dirty="0"/>
                  <a:t>, and the minor axis has length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 This gives 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 Plugging this information into the standard form, we arrive at the equation for this ellipse</a:t>
                </a:r>
                <a:r>
                  <a:rPr lang="en-US" sz="2800" dirty="0"/>
                  <a:t>:</a:t>
                </a:r>
                <a:endParaRPr sz="28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sz="2800" dirty="0"/>
                  <a:t> which we rewrite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887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Eccentricity of an Ellipse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Given an ellipse with major and minor axes of lengths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, respectively, the </a:t>
                </a:r>
                <a:r>
                  <a:rPr sz="2800" b="1"/>
                  <a:t>eccentricity</a:t>
                </a:r>
                <a:r>
                  <a:rPr sz="2800"/>
                  <a:t> of the ellipse, denoted by the symbol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sz="2800"/>
                  <a:t>, is defined by</a:t>
                </a:r>
              </a:p>
              <a:p>
                <a:pPr algn="ctr">
                  <a:defRPr sz="2800"/>
                </a:pP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rPr sz="280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 and the ellipse is a circle. At the other extreme,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may be close to (but cannot equal)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, in which case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sz="2800"/>
                  <a:t> is close to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. An eccentricity close to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 indicates a relatively skinny ellipse.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Plane Geometric Definition of 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An ellipse consists of the set of points in the plane for which the sum of the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to two </a:t>
                </a:r>
                <a:r>
                  <a:rPr sz="2800" b="1" dirty="0"/>
                  <a:t>foci</a:t>
                </a:r>
                <a:r>
                  <a:rPr sz="2800" dirty="0"/>
                  <a:t> (plural of </a:t>
                </a:r>
                <a:r>
                  <a:rPr sz="2800" b="1" dirty="0"/>
                  <a:t>focus</a:t>
                </a:r>
                <a:r>
                  <a:rPr sz="2800" dirty="0"/>
                  <a:t>) is a fixed constant. See the first diagram in Figure 2.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A parabola consists of the set of points that are the same distance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 from a line (called the </a:t>
                </a:r>
                <a:r>
                  <a:rPr sz="2800" b="1" dirty="0"/>
                  <a:t>directrix</a:t>
                </a:r>
                <a:r>
                  <a:rPr sz="2800" dirty="0"/>
                  <a:t>), and a point not on the line (called the </a:t>
                </a:r>
                <a:r>
                  <a:rPr sz="2800" b="1" dirty="0"/>
                  <a:t>focus</a:t>
                </a:r>
                <a:r>
                  <a:rPr sz="2800" dirty="0"/>
                  <a:t>). See the second diagram in Figure 2.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A hyperbola consists of the set of points for which the magnitude of the difference of the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to two </a:t>
                </a:r>
                <a:r>
                  <a:rPr sz="2800" b="1" dirty="0"/>
                  <a:t>foci</a:t>
                </a:r>
                <a:r>
                  <a:rPr sz="2800" dirty="0"/>
                  <a:t> is fixed. See the third diagram in Figure 2.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1726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Kepler's Laws of Planetary Motion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Theorem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The planets orbit the sun in elliptical paths, with the sun at one focus of each orbit.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A line segment between the sun and a given planet sweeps out equal areas of space in equal intervals of time.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The square of the time needed for a planet to complete a full revolution about the sun is proportional to the cube of the orbit's semimajor axis (half of the major axis).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Planetary Orbits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Given that the furthest Earth gets from the sun is approximately </a:t>
            </a:r>
            <a:r>
              <a:rPr sz="2800">
                <a:latin typeface="Cambria Math"/>
              </a:rPr>
              <a:t>94.56</a:t>
            </a:r>
            <a:r>
              <a:rPr sz="2800"/>
              <a:t> million miles, and that the eccentricity of Earth's orbit is approximately </a:t>
            </a:r>
            <a:r>
              <a:rPr sz="2800">
                <a:latin typeface="Cambria Math"/>
              </a:rPr>
              <a:t>0.017</a:t>
            </a:r>
            <a:r>
              <a:rPr sz="2800"/>
              <a:t>, estimate the closest approach of Earth to the sun.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Planetary Orbits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Kepler's </a:t>
            </a:r>
            <a:r>
              <a:rPr lang="en-US" sz="2800" dirty="0"/>
              <a:t>F</a:t>
            </a:r>
            <a:r>
              <a:rPr sz="2800" dirty="0"/>
              <a:t>irst </a:t>
            </a:r>
            <a:r>
              <a:rPr lang="en-US" dirty="0"/>
              <a:t>L</a:t>
            </a:r>
            <a:r>
              <a:rPr sz="2800" dirty="0"/>
              <a:t>aw states that each planet follows an elliptical orbit, and that the sun is positioned at one focus of the ellipse. Thus</a:t>
            </a:r>
            <a:r>
              <a:rPr lang="en-US" sz="2800" dirty="0"/>
              <a:t>,</a:t>
            </a:r>
            <a:r>
              <a:rPr sz="2800" dirty="0"/>
              <a:t> Earth is furthest from the sun when it is at the end of the ellipse's major axis on the other side of the center from the sun.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Planetary Orbits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1D2FCD-732A-41B1-A8F0-3CF1CA725BC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4" y="1082675"/>
            <a:ext cx="4849813" cy="46323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3B8265-4E91-4B19-BD1D-BD8D6EF7851C}"/>
              </a:ext>
            </a:extLst>
          </p:cNvPr>
          <p:cNvSpPr txBox="1"/>
          <p:nvPr/>
        </p:nvSpPr>
        <p:spPr>
          <a:xfrm>
            <a:off x="457200" y="5486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13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Planetary Orbits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400" dirty="0"/>
                  <a:t>Using our standard terminology, and units of millions of miles, this means that</a:t>
                </a:r>
              </a:p>
              <a:p>
                <a:pPr algn="ctr">
                  <a:defRPr sz="2800"/>
                </a:pPr>
                <a:r>
                  <a:rPr sz="2400" dirty="0"/>
                  <a:t>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𝑎</m:t>
                    </m:r>
                    <m:r>
                      <a:rPr sz="2400">
                        <a:latin typeface="Cambria Math" panose="02040503050406030204" pitchFamily="18" charset="0"/>
                      </a:rPr>
                      <m:t>+</m:t>
                    </m:r>
                    <m:r>
                      <a:rPr sz="2400">
                        <a:latin typeface="Cambria Math" panose="02040503050406030204" pitchFamily="18" charset="0"/>
                      </a:rPr>
                      <m:t>𝑐</m:t>
                    </m:r>
                    <m:r>
                      <a:rPr sz="2400">
                        <a:latin typeface="Cambria Math" panose="02040503050406030204" pitchFamily="18" charset="0"/>
                      </a:rPr>
                      <m:t>=94.56</m:t>
                    </m:r>
                  </m:oMath>
                </a14:m>
                <a:r>
                  <a:rPr sz="2400" dirty="0"/>
                  <a:t>.</a:t>
                </a:r>
              </a:p>
              <a:p>
                <a:r>
                  <a:rPr sz="2400" dirty="0"/>
                  <a:t>By the definition of eccentricity, we also know that</a:t>
                </a:r>
              </a:p>
              <a:p>
                <a:pPr algn="ctr">
                  <a:defRPr sz="2800"/>
                </a:pPr>
                <a:r>
                  <a:rPr sz="2400" dirty="0"/>
                  <a:t>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0.017=</m:t>
                    </m:r>
                    <m:f>
                      <m:f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40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sz="240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400" dirty="0"/>
                  <a:t>.</a:t>
                </a:r>
              </a:p>
              <a:p>
                <a:pPr>
                  <a:defRPr sz="2800"/>
                </a:pPr>
                <a:r>
                  <a:rPr sz="2400" dirty="0"/>
                  <a:t>We can use these two equations to find the values of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400" dirty="0"/>
                  <a:t> and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/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700219"/>
                  </p:ext>
                </p:extLst>
              </p:nvPr>
            </p:nvGraphicFramePr>
            <p:xfrm>
              <a:off x="1371600" y="3999913"/>
              <a:ext cx="7010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𝑐</m:t>
                              </m:r>
                              <m:r>
                                <a:rPr sz="2400">
                                  <a:latin typeface="Cambria Math"/>
                                </a:rPr>
                                <m:t>=94.56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+0.017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=94.56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Substitute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=0.017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1.017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=94.56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Simplify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≈92.98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700219"/>
                  </p:ext>
                </p:extLst>
              </p:nvPr>
            </p:nvGraphicFramePr>
            <p:xfrm>
              <a:off x="1371600" y="3999913"/>
              <a:ext cx="7010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667" r="-14838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9211" r="-14838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7394" t="-109211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2000" r="-148380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7394" t="-212000" b="-1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2000" r="-14838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Planetary Orbits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Substituting back into our first equation, we have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≈94.56−92.98</m:t>
                    </m:r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≈1.58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closest approach to the sun must be a distance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, which is approximately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92.98−1.58=91.40</m:t>
                    </m:r>
                  </m:oMath>
                </a14:m>
                <a:r>
                  <a:rPr sz="2800" dirty="0"/>
                  <a:t> million miles.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67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CECB-72F5-4334-AAA3-D2DCB58D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Geometric Definition of Conics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051BE-E40D-4DF3-AF79-AD0E110362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082077"/>
            <a:ext cx="8229600" cy="491427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E2949-F05F-4FFC-8586-2100A3F03AFB}"/>
              </a:ext>
            </a:extLst>
          </p:cNvPr>
          <p:cNvSpPr txBox="1"/>
          <p:nvPr/>
        </p:nvSpPr>
        <p:spPr>
          <a:xfrm>
            <a:off x="533400" y="5571478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Figure 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D680BD-BE19-4F64-A046-D4A64A7F5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9350" y="1175238"/>
            <a:ext cx="4305300" cy="45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Graphing an Ellipse Centered at the Origin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Determine the foci of the ellipse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, </a:t>
                </a:r>
                <a:r>
                  <a:rPr lang="en-US" sz="2800" dirty="0"/>
                  <a:t>and </a:t>
                </a:r>
                <a:r>
                  <a:rPr sz="2800" dirty="0"/>
                  <a:t>then graph the ellipse.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an Ellipse Centered at the Origin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90513"/>
              </a:xfrm>
            </p:spPr>
            <p:txBody>
              <a:bodyPr>
                <a:noAutofit/>
              </a:bodyPr>
              <a:lstStyle/>
              <a:p>
                <a:r>
                  <a:rPr sz="2400" b="1" dirty="0"/>
                  <a:t>Solution</a:t>
                </a:r>
              </a:p>
              <a:p>
                <a:pPr>
                  <a:defRPr sz="2800"/>
                </a:pPr>
                <a:r>
                  <a:rPr sz="2400" dirty="0"/>
                  <a:t>The given equation is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sz="24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sz="24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400" dirty="0"/>
                  <a:t>, so it represents an ellipse centered at the origin with foci on the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400" dirty="0"/>
                  <a:t>-axis.</a:t>
                </a:r>
              </a:p>
              <a:p>
                <a:pPr>
                  <a:defRPr sz="2800"/>
                </a:pPr>
                <a:r>
                  <a:rPr sz="2400" dirty="0"/>
                  <a:t>We see that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𝑎</m:t>
                    </m:r>
                    <m:r>
                      <a:rPr sz="240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400" dirty="0"/>
                  <a:t> and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𝑏</m:t>
                    </m:r>
                    <m:r>
                      <a:rPr sz="240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400" dirty="0"/>
                  <a:t>, so using the fact that 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4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240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4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4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400" dirty="0"/>
                  <a:t> (by definition), we can calculate the coordinates of the foci.</a:t>
                </a:r>
                <a:r>
                  <a:rPr lang="en-US" sz="2400" dirty="0"/>
                  <a:t> </a:t>
                </a:r>
              </a:p>
              <a:p>
                <a:pPr>
                  <a:defRPr sz="2800"/>
                </a:pPr>
                <a:endParaRPr lang="en-US" sz="2400" dirty="0"/>
              </a:p>
              <a:p>
                <a:pPr>
                  <a:defRPr sz="2800"/>
                </a:pPr>
                <a:endParaRPr lang="en-US" sz="2400" dirty="0"/>
              </a:p>
              <a:p>
                <a:pPr>
                  <a:defRPr sz="2800"/>
                </a:pPr>
                <a:endParaRPr lang="en-US" sz="2400" dirty="0"/>
              </a:p>
              <a:p>
                <a:pPr>
                  <a:defRPr sz="2800"/>
                </a:pPr>
                <a:br>
                  <a:rPr lang="en-US" sz="2400" dirty="0"/>
                </a:br>
                <a:r>
                  <a:rPr lang="en-US" sz="2400" dirty="0"/>
                  <a:t>Thus, the foci are located at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(−</m:t>
                    </m:r>
                    <m:rad>
                      <m:radPr>
                        <m:degHide m:val="on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400" dirty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4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90513"/>
              </a:xfrm>
              <a:blipFill>
                <a:blip r:embed="rId2"/>
                <a:stretch>
                  <a:fillRect l="-1111" t="-97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619599"/>
                  </p:ext>
                </p:extLst>
              </p:nvPr>
            </p:nvGraphicFramePr>
            <p:xfrm>
              <a:off x="2743200" y="3429000"/>
              <a:ext cx="3657600" cy="184442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16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9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619599"/>
                  </p:ext>
                </p:extLst>
              </p:nvPr>
            </p:nvGraphicFramePr>
            <p:xfrm>
              <a:off x="2743200" y="3429000"/>
              <a:ext cx="3657600" cy="184442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333" r="-100000" b="-3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9333" b="-33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7895" r="-100000" b="-232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07895" b="-232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0667" r="-100000" b="-1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10667" b="-13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28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98718" r="-100000" b="-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98718" b="-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an Ellipse Centered at the Origin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Again, we know the graph of this equation is an ellipse. To graph it, we will compute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-intercepts.</a:t>
                </a:r>
              </a:p>
              <a:p>
                <a:pPr>
                  <a:defRPr sz="2800"/>
                </a:pPr>
                <a:r>
                  <a:rPr sz="2800" dirty="0"/>
                  <a:t>Setting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equal to zero, we have</a:t>
                </a:r>
                <a:r>
                  <a:rPr lang="en-US" sz="2800" dirty="0"/>
                  <a:t>:</a:t>
                </a:r>
                <a:endParaRPr sz="2800" dirty="0"/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6100395"/>
                  </p:ext>
                </p:extLst>
              </p:nvPr>
            </p:nvGraphicFramePr>
            <p:xfrm>
              <a:off x="533400" y="2971800"/>
              <a:ext cx="3657600" cy="24771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=±3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6100395"/>
                  </p:ext>
                </p:extLst>
              </p:nvPr>
            </p:nvGraphicFramePr>
            <p:xfrm>
              <a:off x="533400" y="2971800"/>
              <a:ext cx="3657600" cy="24771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8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99668" b="-261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b="-261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85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9180" r="-99668" b="-15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99180" b="-159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96341" r="-99668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296341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96341" r="-99668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396341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715128"/>
                  </p:ext>
                </p:extLst>
              </p:nvPr>
            </p:nvGraphicFramePr>
            <p:xfrm>
              <a:off x="4953000" y="2971800"/>
              <a:ext cx="3657600" cy="24775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=16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=±4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715128"/>
                  </p:ext>
                </p:extLst>
              </p:nvPr>
            </p:nvGraphicFramePr>
            <p:xfrm>
              <a:off x="4953000" y="2971800"/>
              <a:ext cx="3657600" cy="24775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8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r="-99668" b="-261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b="-261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8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99180" r="-99668" b="-15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t="-99180" b="-159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296341" r="-99668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t="-296341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396341" r="-99668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t="-396341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E7A6CBE-1FC6-41E9-A191-7A07C89958F0}"/>
              </a:ext>
            </a:extLst>
          </p:cNvPr>
          <p:cNvSpPr txBox="1"/>
          <p:nvPr/>
        </p:nvSpPr>
        <p:spPr>
          <a:xfrm>
            <a:off x="3886200" y="31673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427261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an Ellipse Centered at the Origin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l">
                  <a:defRPr sz="2800"/>
                </a:pPr>
                <a:r>
                  <a:rPr sz="2800" dirty="0"/>
                  <a:t>This shows that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 dirty="0"/>
                  <a:t>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. Note that these four points are extremes of the graph, as any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 larger than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in magnitude leads to imaginary values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and any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 larger than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in magnitude leads to imaginary values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Connecting the four extreme points with an elliptically shaped curve, we obtain the</a:t>
                </a:r>
                <a:r>
                  <a:rPr lang="en-US" sz="2800" dirty="0"/>
                  <a:t> graph in Figure 4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07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an Ellipse Centered at the Origin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69C01-6353-48C0-85C4-29313E55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10" y="1066800"/>
            <a:ext cx="4318988" cy="4389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EABD5-AC4E-4479-9C3E-66617612B36B}"/>
              </a:ext>
            </a:extLst>
          </p:cNvPr>
          <p:cNvSpPr txBox="1"/>
          <p:nvPr/>
        </p:nvSpPr>
        <p:spPr>
          <a:xfrm>
            <a:off x="457200" y="548639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2174</Words>
  <Application>Microsoft Office PowerPoint</Application>
  <PresentationFormat>On-screen Show (4:3)</PresentationFormat>
  <Paragraphs>177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Cambria Math</vt:lpstr>
      <vt:lpstr>Courier New</vt:lpstr>
      <vt:lpstr>Calibri</vt:lpstr>
      <vt:lpstr>Arial</vt:lpstr>
      <vt:lpstr>Office Theme</vt:lpstr>
      <vt:lpstr>Section 8.1</vt:lpstr>
      <vt:lpstr>Algebraic Definition of Conics</vt:lpstr>
      <vt:lpstr>Plane Geometric Definition of Conics</vt:lpstr>
      <vt:lpstr>Plane Geometric Definition of Conics (cont.)</vt:lpstr>
      <vt:lpstr>Example 1: Graphing an Ellipse Centered at the Origin</vt:lpstr>
      <vt:lpstr>Example 1: Graphing an Ellipse Centered at the Origin (cont.)</vt:lpstr>
      <vt:lpstr>Example 1: Graphing an Ellipse Centered at the Origin (cont.)</vt:lpstr>
      <vt:lpstr>Example 1: Graphing an Ellipse Centered at the Origin (cont.)</vt:lpstr>
      <vt:lpstr>Example 1: Graphing an Ellipse Centered at the Origin (cont.)</vt:lpstr>
      <vt:lpstr>Axes and Vertices of an Ellipse</vt:lpstr>
      <vt:lpstr>Axes and Vertices of an Ellipse (cont.)</vt:lpstr>
      <vt:lpstr>Standard Form of the Equation of an Ellipse</vt:lpstr>
      <vt:lpstr>Example 2: Graphing an Ellipse with Equation in Standard Form</vt:lpstr>
      <vt:lpstr>Example 2: Graphing an Ellipse with Equation in Standard Form (cont.)</vt:lpstr>
      <vt:lpstr>Example 2: Graphing an Ellipse with Equation in Standard Form (cont.)</vt:lpstr>
      <vt:lpstr>Example 2: Graphing an Ellipse with Equation in Standard Form (cont.)</vt:lpstr>
      <vt:lpstr>Example 2: Graphing an Ellipse with Equation in Standard Form (cont.)</vt:lpstr>
      <vt:lpstr>Example 3: Graphing an Ellipse with Equation Not in Standard Form</vt:lpstr>
      <vt:lpstr>Note:</vt:lpstr>
      <vt:lpstr>Example 3: Graphing an Ellipse with Equation Not in Standard Form (cont.)</vt:lpstr>
      <vt:lpstr>Example 3: Graphing an Ellipse with Equation Not in Standard Form (cont.)</vt:lpstr>
      <vt:lpstr>Example 3: Graphing an Ellipse with Equation Not in Standard Form (cont.)</vt:lpstr>
      <vt:lpstr>Example 3: Graphing an Ellipse with Equation Not in Standard Form (cont.)</vt:lpstr>
      <vt:lpstr>Example 3: Graphing an Ellipse with Equation Not in Standard Form (cont.)</vt:lpstr>
      <vt:lpstr>Example 4: Constructing the Equation for an Ellipse</vt:lpstr>
      <vt:lpstr>Example 4: Constructing the Equation for an Ellipse (cont.)</vt:lpstr>
      <vt:lpstr>Example 4: Constructing the Equation for an Ellipse (cont.)</vt:lpstr>
      <vt:lpstr>Example 4: Constructing the Equation for an Ellipse (cont.)</vt:lpstr>
      <vt:lpstr>Eccentricity of an Ellipse</vt:lpstr>
      <vt:lpstr>Kepler's Laws of Planetary Motion</vt:lpstr>
      <vt:lpstr>Example 5: Planetary Orbits</vt:lpstr>
      <vt:lpstr>Example 5: Planetary Orbits (cont.)</vt:lpstr>
      <vt:lpstr>Example 5: Planetary Orbits (cont.)</vt:lpstr>
      <vt:lpstr>Example 5: Planetary Orbits (cont.)</vt:lpstr>
      <vt:lpstr>Example 5: Planetary Orbits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141</cp:revision>
  <dcterms:created xsi:type="dcterms:W3CDTF">2013-04-26T14:43:13Z</dcterms:created>
  <dcterms:modified xsi:type="dcterms:W3CDTF">2020-08-03T15:17:40Z</dcterms:modified>
</cp:coreProperties>
</file>