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82" r:id="rId14"/>
    <p:sldId id="268" r:id="rId15"/>
    <p:sldId id="271" r:id="rId16"/>
    <p:sldId id="272" r:id="rId17"/>
    <p:sldId id="273" r:id="rId18"/>
    <p:sldId id="275" r:id="rId19"/>
    <p:sldId id="279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8</a:t>
            </a:r>
            <a:r>
              <a:rPr dirty="0"/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Written in this form, it is difficult to graph the parabola. We can rewrite the equation in standard form by completing the square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(the squared variable).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Begin by rearranging the terms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term.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Put the right-hand side into the form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to make the value of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sz="1800" b="0" dirty="0"/>
                            <a:t> easy to see.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" r="-191139" b="-6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0000" r="-138421" b="-603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357" t="-5000" b="-25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000" r="-191139" b="-5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10000" r="-138421" b="-5037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000" r="-191139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60000" r="-138421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60000" r="-191139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260000" r="-138421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4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4513" r="-191139" b="-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334513" r="-138421" b="-7079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357" t="-195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that the equation is in standard form, by inspection we can tell that the vertex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 focus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right of the vertex and the directrix is a vertical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left of the vertex, we obtain the following.</a:t>
                </a:r>
              </a:p>
              <a:p>
                <a:pPr algn="ctr">
                  <a:defRPr sz="2800"/>
                </a:pPr>
                <a:r>
                  <a:rPr sz="2800" dirty="0"/>
                  <a:t>focus: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directrix: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To sketch the graph, we begin by plotting the vertex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Using the same process as in Example 1, note that the two points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-coordinates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directrix; therefore they must be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focus as well.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must also lie on the parabola. This gives us some idea of the </a:t>
                </a:r>
                <a:r>
                  <a:rPr lang="en-US" dirty="0"/>
                  <a:t>“flatness” </a:t>
                </a:r>
                <a:r>
                  <a:rPr lang="en-US" sz="2800" dirty="0"/>
                  <a:t>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C423-F9CD-443E-87A0-25D96B34DBA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46EAE-EEC0-457D-ABE9-DAD2E59ACA7B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directrix of a parabola is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and that the parabola is symmetric with respect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Because the directrix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a horizontal line, the parabola opens vertically. This means we need to use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the equation for the line of symmetry, we know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the vertex (and the focus) must be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Moving down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from the directrix 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negative) puts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Plugging this information into the standard form,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We can verify our equation with a graph of the parabola.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3BCF9-B7A7-431A-B981-E01A054F64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62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356AB-7168-47FB-9A4E-DF4B19BAE3F3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Parabolic Mirrors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Hale Telescope at the Mount Palomar observatory in California is a very large reflecting telescope. The paraboloid is the top surface of a large cylinder of Pyrex glass </a:t>
            </a:r>
            <a:r>
              <a:rPr sz="2800">
                <a:latin typeface="Cambria Math"/>
              </a:rPr>
              <a:t>200</a:t>
            </a:r>
            <a:r>
              <a:rPr sz="2800"/>
              <a:t> inches in diameter. Along the outer rim, the cylinder is </a:t>
            </a:r>
            <a:r>
              <a:rPr sz="2800">
                <a:latin typeface="Cambria Math"/>
              </a:rPr>
              <a:t>26.8</a:t>
            </a:r>
            <a:r>
              <a:rPr sz="2800"/>
              <a:t> inches thick, while at the center, it is </a:t>
            </a:r>
            <a:r>
              <a:rPr sz="2800">
                <a:latin typeface="Cambria Math"/>
              </a:rPr>
              <a:t>23</a:t>
            </a:r>
            <a:r>
              <a:rPr sz="2800"/>
              <a:t> inches thick. Where is the focus of the parabolic mirror located?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same concept can be used to focus sunlight, intensely heating a small area at the focus. This is called a parabolic furnace.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 Parabola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be a nonzero real constant. The </a:t>
                </a:r>
                <a:r>
                  <a:rPr lang="en-US" sz="2800" b="1" dirty="0"/>
                  <a:t>standard form of the equation of a parabola</a:t>
                </a:r>
                <a:r>
                  <a:rPr lang="en-US" sz="2800" dirty="0"/>
                  <a:t> with vertex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vertically oriented. In this case, the focus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equation of the directrix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horizontally oriented. In this case, the focus is 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equation of the directrix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First, we need to draw a picture of the situation. In order to make the math as easy as possible, we can locate the origin of our coordinate system at the vertex of a parabolic cross</a:t>
            </a:r>
            <a:r>
              <a:rPr lang="en-US" sz="2800" dirty="0"/>
              <a:t> </a:t>
            </a:r>
            <a:r>
              <a:rPr sz="2800" dirty="0"/>
              <a:t>section of the mirror, and we can assume the parabola opens upward.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FEE7-2D92-4186-8AEB-300DF4BAD5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41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0811C-DB7C-4076-AD3E-180D7C9C22EF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Since we placed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 dirty="0"/>
                  <a:t>, we know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sz="2800" dirty="0"/>
                  <a:t> describes the shape of the cross</a:t>
                </a:r>
                <a:r>
                  <a:rPr lang="en-US" sz="2800" dirty="0"/>
                  <a:t> </a:t>
                </a:r>
                <a:r>
                  <a:rPr sz="2800" dirty="0"/>
                  <a:t>section for some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If we can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we can find the focus of the parabola.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To find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we need the coordinates of another point on the parabola. The difference in thickness of the mirror between the center and the outer rim is </a:t>
                </a:r>
                <a:r>
                  <a:rPr lang="en-US" sz="2800" dirty="0">
                    <a:latin typeface="Cambria Math"/>
                  </a:rPr>
                  <a:t>3.8</a:t>
                </a:r>
                <a:r>
                  <a:rPr lang="en-US" sz="2800" dirty="0"/>
                  <a:t> inches, and the mirror has a diameter of </a:t>
                </a:r>
                <a:r>
                  <a:rPr lang="en-US" sz="2800" dirty="0">
                    <a:latin typeface="Cambria Math"/>
                  </a:rPr>
                  <a:t>200</a:t>
                </a:r>
                <a:r>
                  <a:rPr lang="en-US" sz="2800" dirty="0"/>
                  <a:t> inches, so the two points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(−100,3.8)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(100,3.8)</m:t>
                    </m:r>
                  </m:oMath>
                </a14:m>
                <a:r>
                  <a:rPr lang="en-US" sz="2800" dirty="0"/>
                  <a:t> must lie on the graph.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Plugging a point into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dirty="0"/>
                  <a:t>, 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We know that the focus of a parabola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units from the vertex, so the focus of the Hale Telescope is nearly </a:t>
                </a:r>
                <a:r>
                  <a:rPr lang="en-US" sz="2800" dirty="0">
                    <a:latin typeface="Cambria Math"/>
                  </a:rPr>
                  <a:t>55</a:t>
                </a:r>
                <a:r>
                  <a:rPr lang="en-US" sz="2800" dirty="0"/>
                  <a:t> feet from the mirror.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15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</m:t>
                              </m:r>
                              <m:r>
                                <a:rPr sz="2800">
                                  <a:latin typeface="Cambria Math"/>
                                </a:rPr>
                                <m:t>657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inches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feet</m:t>
                              </m:r>
                            </m:oMath>
                          </a14:m>
                          <a:endParaRPr sz="2800" i="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" r="-212766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" b="-3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12766" b="-2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00" b="-218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212766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2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2000" r="-212766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3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This equation is in standard form, so we can quickly determine the vertex, focus, and directrix.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We can see the vertex is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focus and directrix we first calculate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 This means the focus lies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directrix is the vertical line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To get an idea of the shape of the parabola, we need to find a few more points on its graph. Here we make use of the geometric property 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2914E-4C3D-4DC4-9593-5409D45420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00"/>
          <a:stretch/>
        </p:blipFill>
        <p:spPr>
          <a:xfrm>
            <a:off x="2033588" y="1030704"/>
            <a:ext cx="5076824" cy="4762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4EC9C-2F61-427D-8BB0-3AE0E6A56FEF}"/>
              </a:ext>
            </a:extLst>
          </p:cNvPr>
          <p:cNvSpPr txBox="1"/>
          <p:nvPr/>
        </p:nvSpPr>
        <p:spPr>
          <a:xfrm>
            <a:off x="457200" y="54234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2: Two Easily Plotted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Recall that every point on the parabola must be equidistant from the focus and directrix. With our horizontally opening parabola, we know the focus is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directrix. Drawing the line parallel to the directrix that passes through the focus, we see that there are two points on the parabola that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focus. By definition, these points must lie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above and below the focus.</a:t>
                </a:r>
              </a:p>
              <a:p>
                <a:pPr>
                  <a:defRPr sz="2800"/>
                </a:pPr>
                <a:r>
                  <a:rPr sz="2800" dirty="0"/>
                  <a:t>Thus, two points on our parabola are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6,2</m:t>
                        </m:r>
                      </m:e>
                    </m:d>
                  </m:oMath>
                </a14:m>
                <a:r>
                  <a:rPr sz="2800" dirty="0"/>
                  <a:t>. Plotting these along with our vertex, we have the graph</a:t>
                </a:r>
                <a:r>
                  <a:rPr lang="en-US" sz="2800" dirty="0"/>
                  <a:t> in Figure 3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BBC77D-07FC-4483-8C82-55475822EF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5B859-3529-483A-AC39-4B131799B82E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parabola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1431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Courier New</vt:lpstr>
      <vt:lpstr>Calibri</vt:lpstr>
      <vt:lpstr>Arial</vt:lpstr>
      <vt:lpstr>Office Theme</vt:lpstr>
      <vt:lpstr>Section 8.2</vt:lpstr>
      <vt:lpstr>Standard Form of the Equation of a Parabola</vt:lpstr>
      <vt:lpstr>Example 1: Graphing a Parabola with Equation in Standard Form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2: Graphing a Parabola with Equation Not in Standard Form</vt:lpstr>
      <vt:lpstr>Note: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3: Standard Form Equation of a Parabola</vt:lpstr>
      <vt:lpstr>Example 3: Standard Form Equation of a Parabola (cont.)</vt:lpstr>
      <vt:lpstr>Example 3: Standard Form Equation of a Parabola (cont.)</vt:lpstr>
      <vt:lpstr>Example 4: Parabolic Mirrors</vt:lpstr>
      <vt:lpstr>Note:</vt:lpstr>
      <vt:lpstr>Example 4: Parabolic Mirrors (cont.)</vt:lpstr>
      <vt:lpstr>Example 4: Parabolic Mirrors (cont.)</vt:lpstr>
      <vt:lpstr>Example 4: Parabolic Mirrors (cont.)</vt:lpstr>
      <vt:lpstr>Example 4: Parabolic Mirrors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130</cp:revision>
  <dcterms:created xsi:type="dcterms:W3CDTF">2013-04-26T14:43:13Z</dcterms:created>
  <dcterms:modified xsi:type="dcterms:W3CDTF">2020-07-31T14:15:07Z</dcterms:modified>
</cp:coreProperties>
</file>