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280" r:id="rId5"/>
    <p:sldId id="261" r:id="rId6"/>
    <p:sldId id="262" r:id="rId7"/>
    <p:sldId id="263" r:id="rId8"/>
    <p:sldId id="264" r:id="rId9"/>
    <p:sldId id="265" r:id="rId10"/>
    <p:sldId id="266" r:id="rId11"/>
    <p:sldId id="267" r:id="rId12"/>
    <p:sldId id="268" r:id="rId13"/>
    <p:sldId id="269" r:id="rId14"/>
    <p:sldId id="270" r:id="rId15"/>
    <p:sldId id="281" r:id="rId16"/>
    <p:sldId id="271" r:id="rId17"/>
    <p:sldId id="272" r:id="rId18"/>
    <p:sldId id="273" r:id="rId19"/>
    <p:sldId id="274" r:id="rId20"/>
    <p:sldId id="275" r:id="rId21"/>
    <p:sldId id="282" r:id="rId22"/>
    <p:sldId id="276" r:id="rId23"/>
    <p:sldId id="277" r:id="rId24"/>
    <p:sldId id="278" r:id="rId25"/>
    <p:sldId id="279" r:id="rId26"/>
    <p:sldId id="284" r:id="rId27"/>
    <p:sldId id="285"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p:cViewPr varScale="1">
        <p:scale>
          <a:sx n="77" d="100"/>
          <a:sy n="77" d="100"/>
        </p:scale>
        <p:origin x="780"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1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Matrix Notation and Gauss-Jordan Elimination</a:t>
            </a:r>
          </a:p>
        </p:txBody>
      </p:sp>
      <p:sp>
        <p:nvSpPr>
          <p:cNvPr id="3" name="Title 2"/>
          <p:cNvSpPr>
            <a:spLocks noGrp="1"/>
          </p:cNvSpPr>
          <p:nvPr>
            <p:ph type="title"/>
          </p:nvPr>
        </p:nvSpPr>
        <p:spPr/>
        <p:txBody>
          <a:bodyPr/>
          <a:lstStyle/>
          <a:p>
            <a:r>
              <a:rPr dirty="0"/>
              <a:t>Section </a:t>
            </a:r>
            <a:r>
              <a:rPr lang="en-US" dirty="0"/>
              <a:t>9</a:t>
            </a:r>
            <a:r>
              <a:rPr dirty="0"/>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Augmented Matrices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Write each equation in standard form, then read off the coefficients and constants to construct the augmented matrix.</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B7211462-12F3-4AF2-8781-00AC791914D9}"/>
                  </a:ext>
                </a:extLst>
              </p:cNvPr>
              <p:cNvGraphicFramePr>
                <a:graphicFrameLocks/>
              </p:cNvGraphicFramePr>
              <p:nvPr>
                <p:extLst>
                  <p:ext uri="{D42A27DB-BD31-4B8C-83A1-F6EECF244321}">
                    <p14:modId xmlns:p14="http://schemas.microsoft.com/office/powerpoint/2010/main" val="3803458312"/>
                  </p:ext>
                </p:extLst>
              </p:nvPr>
            </p:nvGraphicFramePr>
            <p:xfrm>
              <a:off x="161544" y="3063241"/>
              <a:ext cx="8629903" cy="22707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4267527088"/>
                        </a:ext>
                      </a:extLst>
                    </a:gridCol>
                    <a:gridCol w="2914903">
                      <a:extLst>
                        <a:ext uri="{9D8B030D-6E8A-4147-A177-3AD203B41FA5}">
                          <a16:colId xmlns:a16="http://schemas.microsoft.com/office/drawing/2014/main" val="20001"/>
                        </a:ext>
                      </a:extLst>
                    </a:gridCol>
                  </a:tblGrid>
                  <a:tr h="393911">
                    <a:tc>
                      <a:txBody>
                        <a:bodyPr/>
                        <a:lstStyle/>
                        <a:p>
                          <a:pPr algn="ctr"/>
                          <a:r>
                            <a:rPr lang="en-US" sz="2600" b="1" dirty="0">
                              <a:solidFill>
                                <a:schemeClr val="tx1"/>
                              </a:solidFill>
                            </a:rPr>
                            <a:t>Linear System</a:t>
                          </a:r>
                          <a:endParaRPr sz="2600" b="1" dirty="0">
                            <a:solidFill>
                              <a:schemeClr val="tx1"/>
                            </a:solidFill>
                          </a:endParaRPr>
                        </a:p>
                      </a:txBody>
                      <a:tcPr/>
                    </a:tc>
                    <a:tc>
                      <a:txBody>
                        <a:bodyPr/>
                        <a:lstStyle/>
                        <a:p>
                          <a:pPr algn="ctr">
                            <a:defRPr sz="1800"/>
                          </a:pPr>
                          <a:r>
                            <a:rPr lang="en-US" sz="2600" b="1" dirty="0">
                              <a:solidFill>
                                <a:schemeClr val="tx1"/>
                              </a:solidFill>
                            </a:rPr>
                            <a:t>Standard Form</a:t>
                          </a:r>
                          <a:endParaRPr sz="2600" b="1" dirty="0">
                            <a:solidFill>
                              <a:schemeClr val="tx1"/>
                            </a:solidFill>
                          </a:endParaRPr>
                        </a:p>
                      </a:txBody>
                      <a:tcPr/>
                    </a:tc>
                    <a:tc>
                      <a:txBody>
                        <a:bodyPr/>
                        <a:lstStyle/>
                        <a:p>
                          <a:pPr algn="ctr">
                            <a:defRPr sz="1800"/>
                          </a:pPr>
                          <a:r>
                            <a:rPr lang="en-US" sz="2600" b="1" i="0" kern="1200" dirty="0">
                              <a:solidFill>
                                <a:schemeClr val="tx1"/>
                              </a:solidFill>
                              <a:effectLst/>
                              <a:latin typeface="+mn-lt"/>
                              <a:ea typeface="+mn-ea"/>
                              <a:cs typeface="+mn-cs"/>
                            </a:rPr>
                            <a:t>Augmented Matrix</a:t>
                          </a:r>
                        </a:p>
                      </a:txBody>
                      <a:tcPr/>
                    </a:tc>
                    <a:extLst>
                      <a:ext uri="{0D108BD9-81ED-4DB2-BD59-A6C34878D82A}">
                        <a16:rowId xmlns:a16="http://schemas.microsoft.com/office/drawing/2014/main" val="10000"/>
                      </a:ext>
                    </a:extLst>
                  </a:tr>
                  <a:tr h="868680">
                    <a:tc>
                      <a:txBody>
                        <a:bodyPr/>
                        <a:lstStyle/>
                        <a:p>
                          <a:pPr algn="ctr">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−6</m:t>
                                    </m:r>
                                    <m:r>
                                      <a:rPr lang="en-US" sz="2400" b="0" i="1" smtClean="0">
                                        <a:solidFill>
                                          <a:schemeClr val="tx1"/>
                                        </a:solidFill>
                                        <a:latin typeface="Cambria Math" panose="02040503050406030204" pitchFamily="18" charset="0"/>
                                      </a:rPr>
                                      <m:t>𝑦</m:t>
                                    </m:r>
                                  </m:num>
                                  <m:den>
                                    <m:r>
                                      <a:rPr lang="en-US" sz="2400" b="0" i="1" smtClean="0">
                                        <a:solidFill>
                                          <a:schemeClr val="tx1"/>
                                        </a:solidFill>
                                        <a:latin typeface="Cambria Math" panose="02040503050406030204" pitchFamily="18" charset="0"/>
                                      </a:rPr>
                                      <m:t>2</m:t>
                                    </m:r>
                                  </m:den>
                                </m:f>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𝑧</m:t>
                                </m:r>
                              </m:oMath>
                            </m:oMathPara>
                          </a14:m>
                          <a:endParaRPr lang="en-US" sz="2400" dirty="0">
                            <a:solidFill>
                              <a:schemeClr val="tx1"/>
                            </a:solidFill>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=3</m:t>
                                </m:r>
                              </m:oMath>
                            </m:oMathPara>
                          </a14:m>
                          <a:endParaRPr lang="en-US" sz="2400" b="0" dirty="0">
                            <a:solidFill>
                              <a:schemeClr val="tx1"/>
                            </a:solidFill>
                          </a:endParaRPr>
                        </a:p>
                      </a:txBody>
                      <a:tcPr anchor="ctr"/>
                    </a:tc>
                    <a:tc rowSpan="2">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i="1">
                                              <a:latin typeface="Cambria Math" panose="02040503050406030204" pitchFamily="18" charset="0"/>
                                            </a:rPr>
                                            <m:t>1</m:t>
                                          </m:r>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1</m:t>
                                          </m:r>
                                        </m:e>
                                      </m:mr>
                                      <m:mr>
                                        <m:e>
                                          <m:r>
                                            <a:rPr lang="en-US" sz="2400" b="0" i="1" smtClean="0">
                                              <a:latin typeface="Cambria Math" panose="02040503050406030204" pitchFamily="18" charset="0"/>
                                            </a:rPr>
                                            <m:t>−</m:t>
                                          </m:r>
                                          <m:r>
                                            <a:rPr lang="en-US" sz="2400" b="0" i="1" smtClean="0">
                                              <a:latin typeface="Cambria Math" panose="02040503050406030204" pitchFamily="18" charset="0"/>
                                            </a:rPr>
                                            <m:t>1</m:t>
                                          </m:r>
                                        </m:e>
                                        <m:e>
                                          <m:r>
                                            <a:rPr lang="en-US" sz="2400" b="0" i="1" smtClean="0">
                                              <a:latin typeface="Cambria Math" panose="02040503050406030204" pitchFamily="18" charset="0"/>
                                            </a:rPr>
                                            <m:t>5</m:t>
                                          </m:r>
                                        </m:e>
                                        <m:e>
                                          <m:r>
                                            <a:rPr lang="ar-AE" sz="2400" i="1">
                                              <a:latin typeface="Cambria Math" panose="02040503050406030204" pitchFamily="18" charset="0"/>
                                            </a:rPr>
                                            <m:t>1</m:t>
                                          </m:r>
                                        </m:e>
                                      </m:mr>
                                      <m:mr>
                                        <m:e>
                                          <m:r>
                                            <a:rPr lang="en-US" sz="2400" b="0" i="1" smtClean="0">
                                              <a:latin typeface="Cambria Math" panose="02040503050406030204" pitchFamily="18" charset="0"/>
                                            </a:rPr>
                                            <m:t>1</m:t>
                                          </m:r>
                                        </m:e>
                                        <m:e>
                                          <m:r>
                                            <a:rPr lang="en-US" sz="2400" b="0" i="1" smtClean="0">
                                              <a:latin typeface="Cambria Math" panose="02040503050406030204" pitchFamily="18" charset="0"/>
                                            </a:rPr>
                                            <m:t>3</m:t>
                                          </m:r>
                                        </m:e>
                                        <m:e>
                                          <m:r>
                                            <a:rPr lang="en-US" sz="2400" b="0" i="1" smtClean="0">
                                              <a:latin typeface="Cambria Math" panose="02040503050406030204" pitchFamily="18" charset="0"/>
                                            </a:rPr>
                                            <m:t>−</m:t>
                                          </m:r>
                                          <m:r>
                                            <a:rPr lang="en-US" sz="2400" b="0" i="1" smtClean="0">
                                              <a:latin typeface="Cambria Math" panose="02040503050406030204" pitchFamily="18" charset="0"/>
                                            </a:rPr>
                                            <m:t>2</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en-US" sz="2400" b="0" i="1" smtClean="0">
                                                  <a:latin typeface="Cambria Math" panose="02040503050406030204" pitchFamily="18" charset="0"/>
                                                </a:rPr>
                                                <m:t>3</m:t>
                                              </m:r>
                                            </m:e>
                                          </m:mr>
                                          <m:mr>
                                            <m:e>
                                              <m:r>
                                                <a:rPr lang="en-US" sz="2400" b="0" i="1" smtClean="0">
                                                  <a:latin typeface="Cambria Math" panose="02040503050406030204" pitchFamily="18" charset="0"/>
                                                </a:rPr>
                                                <m:t>12</m:t>
                                              </m:r>
                                            </m:e>
                                          </m:mr>
                                          <m:mr>
                                            <m:e>
                                              <m:r>
                                                <a:rPr lang="en-US" sz="2400" b="0" i="1" smtClean="0">
                                                  <a:latin typeface="Cambria Math" panose="02040503050406030204" pitchFamily="18" charset="0"/>
                                                </a:rPr>
                                                <m:t>2</m:t>
                                              </m:r>
                                            </m:e>
                                          </m:mr>
                                        </m:m>
                                      </m:e>
                                    </m:d>
                                  </m:e>
                                </m:d>
                              </m:oMath>
                            </m:oMathPara>
                          </a14:m>
                          <a:endParaRPr lang="ar-AE" sz="2400" dirty="0">
                            <a:solidFill>
                              <a:schemeClr val="tx1"/>
                            </a:solidFill>
                          </a:endParaRPr>
                        </a:p>
                      </a:txBody>
                      <a:tcPr anchor="ctr"/>
                    </a:tc>
                    <a:extLst>
                      <a:ext uri="{0D108BD9-81ED-4DB2-BD59-A6C34878D82A}">
                        <a16:rowId xmlns:a16="http://schemas.microsoft.com/office/drawing/2014/main" val="10001"/>
                      </a:ext>
                    </a:extLst>
                  </a:tr>
                  <a:tr h="868679">
                    <a:tc>
                      <a:txBody>
                        <a:bodyPr/>
                        <a:lstStyle/>
                        <a:p>
                          <a:pPr algn="ctr">
                            <a:lnSpc>
                              <a:spcPct val="100000"/>
                            </a:lnSpc>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12</m:t>
                                </m:r>
                              </m:oMath>
                            </m:oMathPara>
                          </a14:m>
                          <a:endParaRPr lang="en-US" sz="2400" dirty="0">
                            <a:solidFill>
                              <a:schemeClr val="tx1"/>
                            </a:solidFill>
                          </a:endParaRPr>
                        </a:p>
                        <a:p>
                          <a:pPr marL="0" marR="0" lvl="0" indent="0" algn="ctr" defTabSz="914400" rtl="0" eaLnBrk="1" fontAlgn="auto" latinLnBrk="0" hangingPunct="1">
                            <a:lnSpc>
                              <a:spcPct val="125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𝑧</m:t>
                                </m:r>
                              </m:oMath>
                            </m:oMathPara>
                          </a14:m>
                          <a:endParaRPr lang="en-US" sz="24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12</m:t>
                                </m:r>
                              </m:oMath>
                            </m:oMathPara>
                          </a14:m>
                          <a:endParaRPr lang="en-US" sz="2400" dirty="0">
                            <a:solidFill>
                              <a:schemeClr val="tx1"/>
                            </a:solidFill>
                          </a:endParaRPr>
                        </a:p>
                        <a:p>
                          <a:pPr marL="0" marR="0" lvl="0" indent="0" algn="ctr" defTabSz="914400" rtl="0" eaLnBrk="1" fontAlgn="auto" latinLnBrk="0" hangingPunct="1">
                            <a:lnSpc>
                              <a:spcPct val="125000"/>
                            </a:lnSpc>
                            <a:spcBef>
                              <a:spcPts val="0"/>
                            </a:spcBef>
                            <a:spcAft>
                              <a:spcPts val="0"/>
                            </a:spcAft>
                            <a:buClrTx/>
                            <a:buSzTx/>
                            <a:buFontTx/>
                            <a:buNone/>
                            <a:tabLst/>
                            <a:defRPr sz="1800"/>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𝑧</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oMath>
                            </m:oMathPara>
                          </a14:m>
                          <a:endParaRPr lang="en-US" sz="2400" dirty="0">
                            <a:solidFill>
                              <a:schemeClr val="tx1"/>
                            </a:solidFill>
                          </a:endParaRPr>
                        </a:p>
                      </a:txBody>
                      <a:tcPr/>
                    </a:tc>
                    <a:tc vMerge="1">
                      <a:txBody>
                        <a:bodyPr/>
                        <a:lstStyle/>
                        <a:p>
                          <a:endParaRPr lang="en-US"/>
                        </a:p>
                      </a:txBody>
                      <a:tcPr/>
                    </a:tc>
                    <a:extLst>
                      <a:ext uri="{0D108BD9-81ED-4DB2-BD59-A6C34878D82A}">
                        <a16:rowId xmlns:a16="http://schemas.microsoft.com/office/drawing/2014/main" val="2007380002"/>
                      </a:ext>
                    </a:extLst>
                  </a:tr>
                </a:tbl>
              </a:graphicData>
            </a:graphic>
          </p:graphicFrame>
        </mc:Choice>
        <mc:Fallback xmlns="">
          <p:graphicFrame>
            <p:nvGraphicFramePr>
              <p:cNvPr id="5" name="Table Placeholder 2">
                <a:extLst>
                  <a:ext uri="{FF2B5EF4-FFF2-40B4-BE49-F238E27FC236}">
                    <a16:creationId xmlns:a16="http://schemas.microsoft.com/office/drawing/2014/main" id="{B7211462-12F3-4AF2-8781-00AC791914D9}"/>
                  </a:ext>
                </a:extLst>
              </p:cNvPr>
              <p:cNvGraphicFramePr>
                <a:graphicFrameLocks/>
              </p:cNvGraphicFramePr>
              <p:nvPr>
                <p:extLst>
                  <p:ext uri="{D42A27DB-BD31-4B8C-83A1-F6EECF244321}">
                    <p14:modId xmlns:p14="http://schemas.microsoft.com/office/powerpoint/2010/main" val="3803458312"/>
                  </p:ext>
                </p:extLst>
              </p:nvPr>
            </p:nvGraphicFramePr>
            <p:xfrm>
              <a:off x="161544" y="3063241"/>
              <a:ext cx="8629903" cy="22707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4267527088"/>
                        </a:ext>
                      </a:extLst>
                    </a:gridCol>
                    <a:gridCol w="2914903">
                      <a:extLst>
                        <a:ext uri="{9D8B030D-6E8A-4147-A177-3AD203B41FA5}">
                          <a16:colId xmlns:a16="http://schemas.microsoft.com/office/drawing/2014/main" val="20001"/>
                        </a:ext>
                      </a:extLst>
                    </a:gridCol>
                  </a:tblGrid>
                  <a:tr h="487680">
                    <a:tc>
                      <a:txBody>
                        <a:bodyPr/>
                        <a:lstStyle/>
                        <a:p>
                          <a:pPr algn="ctr"/>
                          <a:r>
                            <a:rPr lang="en-US" sz="2600" b="1" dirty="0">
                              <a:solidFill>
                                <a:schemeClr val="tx1"/>
                              </a:solidFill>
                            </a:rPr>
                            <a:t>Linear System</a:t>
                          </a:r>
                          <a:endParaRPr sz="2600" b="1" dirty="0">
                            <a:solidFill>
                              <a:schemeClr val="tx1"/>
                            </a:solidFill>
                          </a:endParaRPr>
                        </a:p>
                      </a:txBody>
                      <a:tcPr/>
                    </a:tc>
                    <a:tc>
                      <a:txBody>
                        <a:bodyPr/>
                        <a:lstStyle/>
                        <a:p>
                          <a:pPr algn="ctr">
                            <a:defRPr sz="1800"/>
                          </a:pPr>
                          <a:r>
                            <a:rPr lang="en-US" sz="2600" b="1" dirty="0">
                              <a:solidFill>
                                <a:schemeClr val="tx1"/>
                              </a:solidFill>
                            </a:rPr>
                            <a:t>Standard Form</a:t>
                          </a:r>
                          <a:endParaRPr sz="2600" b="1" dirty="0">
                            <a:solidFill>
                              <a:schemeClr val="tx1"/>
                            </a:solidFill>
                          </a:endParaRPr>
                        </a:p>
                      </a:txBody>
                      <a:tcPr/>
                    </a:tc>
                    <a:tc>
                      <a:txBody>
                        <a:bodyPr/>
                        <a:lstStyle/>
                        <a:p>
                          <a:pPr algn="ctr">
                            <a:defRPr sz="1800"/>
                          </a:pPr>
                          <a:r>
                            <a:rPr lang="en-US" sz="2600" b="1" i="0" kern="1200" dirty="0">
                              <a:solidFill>
                                <a:schemeClr val="tx1"/>
                              </a:solidFill>
                              <a:effectLst/>
                              <a:latin typeface="+mn-lt"/>
                              <a:ea typeface="+mn-ea"/>
                              <a:cs typeface="+mn-cs"/>
                            </a:rPr>
                            <a:t>Augmented Matrix</a:t>
                          </a:r>
                        </a:p>
                      </a:txBody>
                      <a:tcPr/>
                    </a:tc>
                    <a:extLst>
                      <a:ext uri="{0D108BD9-81ED-4DB2-BD59-A6C34878D82A}">
                        <a16:rowId xmlns:a16="http://schemas.microsoft.com/office/drawing/2014/main" val="10000"/>
                      </a:ext>
                    </a:extLst>
                  </a:tr>
                  <a:tr h="868680">
                    <a:tc>
                      <a:txBody>
                        <a:bodyPr/>
                        <a:lstStyle/>
                        <a:p>
                          <a:endParaRPr lang="en-US"/>
                        </a:p>
                      </a:txBody>
                      <a:tcPr>
                        <a:blipFill>
                          <a:blip r:embed="rId2"/>
                          <a:stretch>
                            <a:fillRect t="-61538" r="-183400" b="-104895"/>
                          </a:stretch>
                        </a:blipFill>
                      </a:tcPr>
                    </a:tc>
                    <a:tc>
                      <a:txBody>
                        <a:bodyPr/>
                        <a:lstStyle/>
                        <a:p>
                          <a:endParaRPr lang="en-US"/>
                        </a:p>
                      </a:txBody>
                      <a:tcPr anchor="ctr">
                        <a:blipFill>
                          <a:blip r:embed="rId2"/>
                          <a:stretch>
                            <a:fillRect l="-114155" t="-61538" r="-109361" b="-104895"/>
                          </a:stretch>
                        </a:blipFill>
                      </a:tcPr>
                    </a:tc>
                    <a:tc rowSpan="2">
                      <a:txBody>
                        <a:bodyPr/>
                        <a:lstStyle/>
                        <a:p>
                          <a:endParaRPr lang="en-US"/>
                        </a:p>
                      </a:txBody>
                      <a:tcPr anchor="ctr">
                        <a:blipFill>
                          <a:blip r:embed="rId2"/>
                          <a:stretch>
                            <a:fillRect l="-195825" t="-29932" b="340"/>
                          </a:stretch>
                        </a:blipFill>
                      </a:tcPr>
                    </a:tc>
                    <a:extLst>
                      <a:ext uri="{0D108BD9-81ED-4DB2-BD59-A6C34878D82A}">
                        <a16:rowId xmlns:a16="http://schemas.microsoft.com/office/drawing/2014/main" val="10001"/>
                      </a:ext>
                    </a:extLst>
                  </a:tr>
                  <a:tr h="914400">
                    <a:tc>
                      <a:txBody>
                        <a:bodyPr/>
                        <a:lstStyle/>
                        <a:p>
                          <a:endParaRPr lang="en-US"/>
                        </a:p>
                      </a:txBody>
                      <a:tcPr>
                        <a:blipFill>
                          <a:blip r:embed="rId2"/>
                          <a:stretch>
                            <a:fillRect t="-152980" r="-183400" b="662"/>
                          </a:stretch>
                        </a:blipFill>
                      </a:tcPr>
                    </a:tc>
                    <a:tc>
                      <a:txBody>
                        <a:bodyPr/>
                        <a:lstStyle/>
                        <a:p>
                          <a:endParaRPr lang="en-US"/>
                        </a:p>
                      </a:txBody>
                      <a:tcPr>
                        <a:blipFill>
                          <a:blip r:embed="rId2"/>
                          <a:stretch>
                            <a:fillRect l="-114155" t="-152980" r="-109361" b="662"/>
                          </a:stretch>
                        </a:blipFill>
                      </a:tcPr>
                    </a:tc>
                    <a:tc vMerge="1">
                      <a:txBody>
                        <a:bodyPr/>
                        <a:lstStyle/>
                        <a:p>
                          <a:endParaRPr lang="en-US"/>
                        </a:p>
                      </a:txBody>
                      <a:tcPr/>
                    </a:tc>
                    <a:extLst>
                      <a:ext uri="{0D108BD9-81ED-4DB2-BD59-A6C34878D82A}">
                        <a16:rowId xmlns:a16="http://schemas.microsoft.com/office/drawing/2014/main" val="2007380002"/>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Row Echelon Form</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matrix is in </a:t>
            </a:r>
            <a:r>
              <a:rPr sz="2800" b="1" dirty="0"/>
              <a:t>row echelon form</a:t>
            </a:r>
            <a:r>
              <a:rPr sz="2800" dirty="0"/>
              <a:t> if each of the following is true.</a:t>
            </a:r>
          </a:p>
          <a:p>
            <a:pPr marL="514350" indent="-514350">
              <a:buFont typeface="+mj-lt"/>
              <a:buAutoNum type="arabicPeriod"/>
              <a:defRPr sz="2800"/>
            </a:pPr>
            <a:r>
              <a:rPr dirty="0"/>
              <a:t>​</a:t>
            </a:r>
            <a:r>
              <a:rPr sz="2800" dirty="0"/>
              <a:t>The first nonzero entry in each row is </a:t>
            </a:r>
            <a:r>
              <a:rPr sz="2800" dirty="0">
                <a:latin typeface="Cambria Math"/>
              </a:rPr>
              <a:t>1</a:t>
            </a:r>
            <a:r>
              <a:rPr sz="2800" dirty="0"/>
              <a:t>. We call this a </a:t>
            </a:r>
            <a:r>
              <a:rPr sz="2800" b="1" dirty="0"/>
              <a:t>leading</a:t>
            </a:r>
            <a:r>
              <a:rPr sz="2800" dirty="0"/>
              <a:t> </a:t>
            </a:r>
            <a:r>
              <a:rPr sz="2800" b="1" dirty="0">
                <a:latin typeface="Cambria Math"/>
              </a:rPr>
              <a:t>1</a:t>
            </a:r>
            <a:r>
              <a:rPr sz="2800" dirty="0"/>
              <a:t>.</a:t>
            </a:r>
          </a:p>
          <a:p>
            <a:pPr marL="514350" indent="-514350">
              <a:buFont typeface="+mj-lt"/>
              <a:buAutoNum type="arabicPeriod" startAt="2"/>
              <a:defRPr sz="2800"/>
            </a:pPr>
            <a:r>
              <a:rPr dirty="0"/>
              <a:t>​</a:t>
            </a:r>
            <a:r>
              <a:rPr sz="2800" dirty="0"/>
              <a:t>Every entry below a leading </a:t>
            </a:r>
            <a:r>
              <a:rPr sz="2800" dirty="0">
                <a:latin typeface="Cambria Math"/>
              </a:rPr>
              <a:t>1</a:t>
            </a:r>
            <a:r>
              <a:rPr sz="2800" dirty="0"/>
              <a:t> is </a:t>
            </a:r>
            <a:r>
              <a:rPr sz="2800" dirty="0">
                <a:latin typeface="Cambria Math"/>
              </a:rPr>
              <a:t>0</a:t>
            </a:r>
            <a:r>
              <a:rPr sz="2800" dirty="0"/>
              <a:t>, and each leading </a:t>
            </a:r>
            <a:r>
              <a:rPr sz="2800" dirty="0">
                <a:latin typeface="Cambria Math"/>
              </a:rPr>
              <a:t>1</a:t>
            </a:r>
            <a:r>
              <a:rPr sz="2800" dirty="0"/>
              <a:t> appears farther to the right than the leading </a:t>
            </a:r>
            <a:r>
              <a:rPr sz="2800" dirty="0">
                <a:latin typeface="Cambria Math"/>
              </a:rPr>
              <a:t>1</a:t>
            </a:r>
            <a:r>
              <a:rPr sz="2800" dirty="0"/>
              <a:t>s in the rows above it.</a:t>
            </a:r>
          </a:p>
          <a:p>
            <a:pPr marL="514350" indent="-514350">
              <a:buFont typeface="+mj-lt"/>
              <a:buAutoNum type="arabicPeriod" startAt="3"/>
              <a:defRPr sz="2800"/>
            </a:pPr>
            <a:r>
              <a:rPr dirty="0"/>
              <a:t>​</a:t>
            </a:r>
            <a:r>
              <a:rPr sz="2800" dirty="0"/>
              <a:t>All rows consisting entirely of </a:t>
            </a:r>
            <a:r>
              <a:rPr sz="2800" dirty="0">
                <a:latin typeface="Cambria Math"/>
              </a:rPr>
              <a:t>0</a:t>
            </a:r>
            <a:r>
              <a:rPr sz="2800" dirty="0"/>
              <a:t>s (if there are any) appear at the bottom.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Row Echelon Form</a:t>
            </a:r>
          </a:p>
        </p:txBody>
      </p:sp>
      <p:sp>
        <p:nvSpPr>
          <p:cNvPr id="3" name="Text Placeholder 2"/>
          <p:cNvSpPr>
            <a:spLocks noGrp="1"/>
          </p:cNvSpPr>
          <p:nvPr>
            <p:ph type="body" sz="quarter" idx="10"/>
          </p:nvPr>
        </p:nvSpPr>
        <p:spPr>
          <a:xfrm>
            <a:off x="457200" y="1029287"/>
            <a:ext cx="8229600" cy="951913"/>
          </a:xfrm>
        </p:spPr>
        <p:txBody>
          <a:bodyPr>
            <a:normAutofit/>
          </a:bodyPr>
          <a:lstStyle/>
          <a:p>
            <a:r>
              <a:rPr lang="en-US" sz="2800" dirty="0"/>
              <a:t>Determine if the following matrices are in row echelon form. If not, explain why not.</a:t>
            </a:r>
            <a:endParaRPr lang="ar-AE" dirty="0"/>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DD200CC1-C96F-417E-B8FC-12217F26CF8B}"/>
                  </a:ext>
                </a:extLst>
              </p:cNvPr>
              <p:cNvSpPr txBox="1">
                <a:spLocks/>
              </p:cNvSpPr>
              <p:nvPr/>
            </p:nvSpPr>
            <p:spPr>
              <a:xfrm>
                <a:off x="457200" y="2057400"/>
                <a:ext cx="8229600" cy="3314113"/>
              </a:xfrm>
              <a:prstGeom prst="rect">
                <a:avLst/>
              </a:prstGeom>
            </p:spPr>
            <p:txBody>
              <a:bodyPr numCol="2">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eriod"/>
                  <a:defRPr sz="2800"/>
                </a:pPr>
                <a14:m>
                  <m:oMath xmlns:m="http://schemas.openxmlformats.org/officeDocument/2006/math">
                    <m:d>
                      <m:dPr>
                        <m:begChr m:val="["/>
                        <m:endChr m:val="]"/>
                        <m:ctrlPr>
                          <a:rPr lang="ar-AE" smtClean="0"/>
                        </m:ctrlPr>
                      </m:dPr>
                      <m:e>
                        <m:m>
                          <m:mPr>
                            <m:mcs>
                              <m:mc>
                                <m:mcPr>
                                  <m:count m:val="3"/>
                                  <m:mcJc m:val="center"/>
                                </m:mcPr>
                              </m:mc>
                            </m:mcs>
                            <m:ctrlPr>
                              <a:rPr lang="ar-AE"/>
                            </m:ctrlPr>
                          </m:mPr>
                          <m:mr>
                            <m:e>
                              <m:r>
                                <a:rPr lang="en-US" i="0" smtClean="0"/>
                                <m:t>2</m:t>
                              </m:r>
                            </m:e>
                            <m:e>
                              <m:r>
                                <a:rPr lang="en-US" i="0" smtClean="0"/>
                                <m:t>0</m:t>
                              </m:r>
                            </m:e>
                            <m:e>
                              <m:r>
                                <a:rPr lang="en-US" i="0" smtClean="0"/>
                                <m:t>13</m:t>
                              </m:r>
                            </m:e>
                          </m:mr>
                          <m:mr>
                            <m:e>
                              <m:r>
                                <a:rPr lang="en-US" i="0" smtClean="0"/>
                                <m:t>0</m:t>
                              </m:r>
                            </m:e>
                            <m:e>
                              <m:r>
                                <a:rPr lang="en-US" i="0" smtClean="0"/>
                                <m:t>5</m:t>
                              </m:r>
                            </m:e>
                            <m:e>
                              <m:r>
                                <a:rPr lang="ar-AE" i="0" smtClean="0"/>
                                <m:t>1</m:t>
                              </m:r>
                            </m:e>
                          </m:mr>
                          <m:mr>
                            <m:e>
                              <m:r>
                                <a:rPr lang="en-US" i="0" smtClean="0"/>
                                <m:t>0</m:t>
                              </m:r>
                            </m:e>
                            <m:e>
                              <m:r>
                                <a:rPr lang="en-US" i="0" smtClean="0"/>
                                <m:t>0</m:t>
                              </m:r>
                            </m:e>
                            <m:e>
                              <m:r>
                                <a:rPr lang="en-US" i="0" smtClean="0"/>
                                <m:t>1</m:t>
                              </m:r>
                            </m:e>
                          </m:mr>
                        </m:m>
                        <m:d>
                          <m:dPr>
                            <m:begChr m:val="|"/>
                            <m:endChr m:val=""/>
                            <m:ctrlPr>
                              <a:rPr lang="ar-AE"/>
                            </m:ctrlPr>
                          </m:dPr>
                          <m:e>
                            <m:m>
                              <m:mPr>
                                <m:mcs>
                                  <m:mc>
                                    <m:mcPr>
                                      <m:count m:val="1"/>
                                      <m:mcJc m:val="center"/>
                                    </m:mcPr>
                                  </m:mc>
                                </m:mcs>
                                <m:ctrlPr>
                                  <a:rPr lang="ar-AE"/>
                                </m:ctrlPr>
                              </m:mPr>
                              <m:mr>
                                <m:e>
                                  <m:r>
                                    <a:rPr lang="en-US" i="0" smtClean="0"/>
                                    <m:t>−</m:t>
                                  </m:r>
                                  <m:r>
                                    <a:rPr lang="en-US" i="0" smtClean="0"/>
                                    <m:t>1</m:t>
                                  </m:r>
                                </m:e>
                              </m:mr>
                              <m:mr>
                                <m:e>
                                  <m:r>
                                    <a:rPr lang="en-US" i="0" smtClean="0"/>
                                    <m:t>1</m:t>
                                  </m:r>
                                </m:e>
                              </m:mr>
                              <m:mr>
                                <m:e>
                                  <m:r>
                                    <a:rPr lang="en-US" i="0" smtClean="0"/>
                                    <m:t>−</m:t>
                                  </m:r>
                                  <m:r>
                                    <a:rPr lang="en-US" i="0" smtClean="0"/>
                                    <m:t>4</m:t>
                                  </m:r>
                                </m:e>
                              </m:mr>
                            </m:m>
                          </m:e>
                        </m:d>
                      </m:e>
                    </m:d>
                  </m:oMath>
                </a14:m>
                <a:endParaRPr lang="ar-AE" dirty="0"/>
              </a:p>
              <a:p>
                <a:pPr marL="514350" indent="-514350">
                  <a:buFont typeface="+mj-lt"/>
                  <a:buAutoNum type="alphaLcPeriod" startAt="3"/>
                  <a:defRPr sz="2800"/>
                </a:pPr>
                <a14:m>
                  <m:oMath xmlns:m="http://schemas.openxmlformats.org/officeDocument/2006/math">
                    <m:d>
                      <m:dPr>
                        <m:begChr m:val="["/>
                        <m:endChr m:val="]"/>
                        <m:ctrlPr>
                          <a:rPr lang="ar-AE" smtClean="0"/>
                        </m:ctrlPr>
                      </m:dPr>
                      <m:e>
                        <m:m>
                          <m:mPr>
                            <m:mcs>
                              <m:mc>
                                <m:mcPr>
                                  <m:count m:val="3"/>
                                  <m:mcJc m:val="center"/>
                                </m:mcPr>
                              </m:mc>
                            </m:mcs>
                            <m:ctrlPr>
                              <a:rPr lang="ar-AE"/>
                            </m:ctrlPr>
                          </m:mPr>
                          <m:mr>
                            <m:e>
                              <m:r>
                                <a:rPr lang="en-US" i="0"/>
                                <m:t>1</m:t>
                              </m:r>
                            </m:e>
                            <m:e>
                              <m:r>
                                <a:rPr lang="en-US" i="0" smtClean="0"/>
                                <m:t>0</m:t>
                              </m:r>
                            </m:e>
                            <m:e>
                              <m:r>
                                <a:rPr lang="en-US" i="0" smtClean="0"/>
                                <m:t>4</m:t>
                              </m:r>
                            </m:e>
                          </m:mr>
                          <m:mr>
                            <m:e>
                              <m:r>
                                <a:rPr lang="en-US" i="0" smtClean="0"/>
                                <m:t>1</m:t>
                              </m:r>
                            </m:e>
                            <m:e>
                              <m:r>
                                <a:rPr lang="en-US" i="0" smtClean="0"/>
                                <m:t>2</m:t>
                              </m:r>
                            </m:e>
                            <m:e>
                              <m:r>
                                <a:rPr lang="en-US" i="0" smtClean="0"/>
                                <m:t>0</m:t>
                              </m:r>
                            </m:e>
                          </m:mr>
                          <m:mr>
                            <m:e>
                              <m:r>
                                <a:rPr lang="en-US" i="0" smtClean="0"/>
                                <m:t>1</m:t>
                              </m:r>
                            </m:e>
                            <m:e>
                              <m:r>
                                <a:rPr lang="en-US" i="0" smtClean="0"/>
                                <m:t>−</m:t>
                              </m:r>
                              <m:r>
                                <a:rPr lang="en-US" i="0" smtClean="0"/>
                                <m:t>5</m:t>
                              </m:r>
                            </m:e>
                            <m:e>
                              <m:r>
                                <a:rPr lang="en-US" i="0" smtClean="0"/>
                                <m:t>−</m:t>
                              </m:r>
                              <m:r>
                                <a:rPr lang="en-US" i="0" smtClean="0"/>
                                <m:t>3</m:t>
                              </m:r>
                            </m:e>
                          </m:mr>
                        </m:m>
                        <m:d>
                          <m:dPr>
                            <m:begChr m:val="|"/>
                            <m:endChr m:val=""/>
                            <m:ctrlPr>
                              <a:rPr lang="ar-AE"/>
                            </m:ctrlPr>
                          </m:dPr>
                          <m:e>
                            <m:m>
                              <m:mPr>
                                <m:mcs>
                                  <m:mc>
                                    <m:mcPr>
                                      <m:count m:val="1"/>
                                      <m:mcJc m:val="center"/>
                                    </m:mcPr>
                                  </m:mc>
                                </m:mcs>
                                <m:ctrlPr>
                                  <a:rPr lang="ar-AE"/>
                                </m:ctrlPr>
                              </m:mPr>
                              <m:mr>
                                <m:e>
                                  <m:r>
                                    <a:rPr lang="en-US" i="0" smtClean="0"/>
                                    <m:t>−</m:t>
                                  </m:r>
                                  <m:r>
                                    <a:rPr lang="en-US" i="0" smtClean="0"/>
                                    <m:t>2</m:t>
                                  </m:r>
                                </m:e>
                              </m:mr>
                              <m:mr>
                                <m:e>
                                  <m:r>
                                    <a:rPr lang="en-US" i="0" smtClean="0"/>
                                    <m:t>7</m:t>
                                  </m:r>
                                </m:e>
                              </m:mr>
                              <m:mr>
                                <m:e>
                                  <m:r>
                                    <a:rPr lang="en-US" i="0" smtClean="0"/>
                                    <m:t>6</m:t>
                                  </m:r>
                                </m:e>
                              </m:mr>
                            </m:m>
                          </m:e>
                        </m:d>
                      </m:e>
                    </m:d>
                  </m:oMath>
                </a14:m>
                <a:endParaRPr lang="ar-AE" dirty="0"/>
              </a:p>
              <a:p>
                <a:pPr marL="514350" indent="-514350">
                  <a:buFont typeface="+mj-lt"/>
                  <a:buAutoNum type="alphaLcPeriod" startAt="2"/>
                  <a:defRPr sz="2800"/>
                </a:pPr>
                <a14:m>
                  <m:oMath xmlns:m="http://schemas.openxmlformats.org/officeDocument/2006/math">
                    <m:d>
                      <m:dPr>
                        <m:begChr m:val="["/>
                        <m:endChr m:val="]"/>
                        <m:ctrlPr>
                          <a:rPr lang="ar-AE" smtClean="0"/>
                        </m:ctrlPr>
                      </m:dPr>
                      <m:e>
                        <m:m>
                          <m:mPr>
                            <m:mcs>
                              <m:mc>
                                <m:mcPr>
                                  <m:count m:val="3"/>
                                  <m:mcJc m:val="center"/>
                                </m:mcPr>
                              </m:mc>
                            </m:mcs>
                            <m:ctrlPr>
                              <a:rPr lang="ar-AE"/>
                            </m:ctrlPr>
                          </m:mPr>
                          <m:mr>
                            <m:e>
                              <m:r>
                                <a:rPr lang="en-US" i="0"/>
                                <m:t>1</m:t>
                              </m:r>
                            </m:e>
                            <m:e>
                              <m:r>
                                <a:rPr lang="en-US" i="0"/>
                                <m:t>2</m:t>
                              </m:r>
                            </m:e>
                            <m:e>
                              <m:r>
                                <a:rPr lang="en-US" i="0"/>
                                <m:t>−</m:t>
                              </m:r>
                              <m:r>
                                <a:rPr lang="en-US" i="0"/>
                                <m:t>8</m:t>
                              </m:r>
                            </m:e>
                          </m:mr>
                          <m:mr>
                            <m:e>
                              <m:r>
                                <a:rPr lang="en-US" i="0"/>
                                <m:t>0</m:t>
                              </m:r>
                            </m:e>
                            <m:e>
                              <m:r>
                                <a:rPr lang="en-US" i="0"/>
                                <m:t>1</m:t>
                              </m:r>
                            </m:e>
                            <m:e>
                              <m:r>
                                <a:rPr lang="ar-AE" i="0"/>
                                <m:t>1</m:t>
                              </m:r>
                            </m:e>
                          </m:mr>
                          <m:mr>
                            <m:e>
                              <m:r>
                                <a:rPr lang="en-US" i="0"/>
                                <m:t>0</m:t>
                              </m:r>
                            </m:e>
                            <m:e>
                              <m:r>
                                <a:rPr lang="en-US" i="0"/>
                                <m:t>0</m:t>
                              </m:r>
                            </m:e>
                            <m:e>
                              <m:r>
                                <a:rPr lang="en-US" i="0"/>
                                <m:t>1</m:t>
                              </m:r>
                            </m:e>
                          </m:mr>
                        </m:m>
                        <m:d>
                          <m:dPr>
                            <m:begChr m:val="|"/>
                            <m:endChr m:val=""/>
                            <m:ctrlPr>
                              <a:rPr lang="ar-AE"/>
                            </m:ctrlPr>
                          </m:dPr>
                          <m:e>
                            <m:m>
                              <m:mPr>
                                <m:mcs>
                                  <m:mc>
                                    <m:mcPr>
                                      <m:count m:val="1"/>
                                      <m:mcJc m:val="center"/>
                                    </m:mcPr>
                                  </m:mc>
                                </m:mcs>
                                <m:ctrlPr>
                                  <a:rPr lang="ar-AE"/>
                                </m:ctrlPr>
                              </m:mPr>
                              <m:mr>
                                <m:e>
                                  <m:r>
                                    <a:rPr lang="en-US" i="0"/>
                                    <m:t>0</m:t>
                                  </m:r>
                                </m:e>
                              </m:mr>
                              <m:mr>
                                <m:e>
                                  <m:r>
                                    <a:rPr lang="en-US" i="0"/>
                                    <m:t>3</m:t>
                                  </m:r>
                                </m:e>
                              </m:mr>
                              <m:mr>
                                <m:e>
                                  <m:r>
                                    <a:rPr lang="en-US" i="0"/>
                                    <m:t>10</m:t>
                                  </m:r>
                                </m:e>
                              </m:mr>
                            </m:m>
                          </m:e>
                        </m:d>
                      </m:e>
                    </m:d>
                  </m:oMath>
                </a14:m>
                <a:endParaRPr lang="ar-AE" dirty="0"/>
              </a:p>
              <a:p>
                <a:pPr marL="514350" indent="-514350">
                  <a:buFont typeface="+mj-lt"/>
                  <a:buAutoNum type="alphaLcPeriod" startAt="4"/>
                  <a:defRPr sz="2800"/>
                </a:pPr>
                <a:r>
                  <a:rPr lang="ar-AE" dirty="0"/>
                  <a:t>​</a:t>
                </a:r>
                <a14:m>
                  <m:oMath xmlns:m="http://schemas.openxmlformats.org/officeDocument/2006/math">
                    <m:d>
                      <m:dPr>
                        <m:begChr m:val="["/>
                        <m:endChr m:val="]"/>
                        <m:ctrlPr>
                          <a:rPr lang="ar-AE"/>
                        </m:ctrlPr>
                      </m:dPr>
                      <m:e>
                        <m:m>
                          <m:mPr>
                            <m:mcs>
                              <m:mc>
                                <m:mcPr>
                                  <m:count m:val="3"/>
                                  <m:mcJc m:val="center"/>
                                </m:mcPr>
                              </m:mc>
                            </m:mcs>
                            <m:ctrlPr>
                              <a:rPr lang="ar-AE"/>
                            </m:ctrlPr>
                          </m:mPr>
                          <m:mr>
                            <m:e>
                              <m:r>
                                <a:rPr lang="en-US" i="0"/>
                                <m:t>1</m:t>
                              </m:r>
                            </m:e>
                            <m:e>
                              <m:r>
                                <a:rPr lang="en-US" i="0" smtClean="0"/>
                                <m:t>−</m:t>
                              </m:r>
                              <m:r>
                                <a:rPr lang="en-US" i="0" smtClean="0"/>
                                <m:t>3</m:t>
                              </m:r>
                            </m:e>
                            <m:e>
                              <m:r>
                                <a:rPr lang="en-US" i="0" smtClean="0"/>
                                <m:t>1</m:t>
                              </m:r>
                            </m:e>
                          </m:mr>
                          <m:mr>
                            <m:e>
                              <m:r>
                                <a:rPr lang="en-US" i="0"/>
                                <m:t>0</m:t>
                              </m:r>
                            </m:e>
                            <m:e>
                              <m:r>
                                <a:rPr lang="en-US" i="0" smtClean="0"/>
                                <m:t>0</m:t>
                              </m:r>
                            </m:e>
                            <m:e>
                              <m:r>
                                <a:rPr lang="en-US" i="0" smtClean="0"/>
                                <m:t>0</m:t>
                              </m:r>
                            </m:e>
                          </m:mr>
                          <m:mr>
                            <m:e>
                              <m:r>
                                <a:rPr lang="en-US" i="0"/>
                                <m:t>0</m:t>
                              </m:r>
                            </m:e>
                            <m:e>
                              <m:r>
                                <a:rPr lang="en-US" i="0" smtClean="0"/>
                                <m:t>1</m:t>
                              </m:r>
                            </m:e>
                            <m:e>
                              <m:r>
                                <a:rPr lang="en-US" i="0" smtClean="0"/>
                                <m:t>−</m:t>
                              </m:r>
                              <m:r>
                                <a:rPr lang="en-US" i="0" smtClean="0"/>
                                <m:t>8</m:t>
                              </m:r>
                            </m:e>
                          </m:mr>
                        </m:m>
                        <m:d>
                          <m:dPr>
                            <m:begChr m:val="|"/>
                            <m:endChr m:val=""/>
                            <m:ctrlPr>
                              <a:rPr lang="ar-AE"/>
                            </m:ctrlPr>
                          </m:dPr>
                          <m:e>
                            <m:m>
                              <m:mPr>
                                <m:mcs>
                                  <m:mc>
                                    <m:mcPr>
                                      <m:count m:val="1"/>
                                      <m:mcJc m:val="center"/>
                                    </m:mcPr>
                                  </m:mc>
                                </m:mcs>
                                <m:ctrlPr>
                                  <a:rPr lang="ar-AE"/>
                                </m:ctrlPr>
                              </m:mPr>
                              <m:mr>
                                <m:e>
                                  <m:r>
                                    <a:rPr lang="en-US" i="0" smtClean="0"/>
                                    <m:t>6</m:t>
                                  </m:r>
                                </m:e>
                              </m:mr>
                              <m:mr>
                                <m:e>
                                  <m:r>
                                    <a:rPr lang="en-US" i="0" smtClean="0"/>
                                    <m:t>0</m:t>
                                  </m:r>
                                </m:e>
                              </m:mr>
                              <m:mr>
                                <m:e>
                                  <m:r>
                                    <a:rPr lang="en-US" i="0" smtClean="0"/>
                                    <m:t>−</m:t>
                                  </m:r>
                                  <m:r>
                                    <a:rPr lang="en-US" i="0"/>
                                    <m:t>10</m:t>
                                  </m:r>
                                </m:e>
                              </m:mr>
                            </m:m>
                          </m:e>
                        </m:d>
                      </m:e>
                    </m:d>
                  </m:oMath>
                </a14:m>
                <a:endParaRPr lang="ar-AE" dirty="0"/>
              </a:p>
            </p:txBody>
          </p:sp>
        </mc:Choice>
        <mc:Fallback>
          <p:sp>
            <p:nvSpPr>
              <p:cNvPr id="4" name="Text Placeholder 2">
                <a:extLst>
                  <a:ext uri="{FF2B5EF4-FFF2-40B4-BE49-F238E27FC236}">
                    <a16:creationId xmlns:a16="http://schemas.microsoft.com/office/drawing/2014/main" id="{DD200CC1-C96F-417E-B8FC-12217F26CF8B}"/>
                  </a:ext>
                </a:extLst>
              </p:cNvPr>
              <p:cNvSpPr txBox="1">
                <a:spLocks noRot="1" noChangeAspect="1" noMove="1" noResize="1" noEditPoints="1" noAdjustHandles="1" noChangeArrowheads="1" noChangeShapeType="1" noTextEdit="1"/>
              </p:cNvSpPr>
              <p:nvPr/>
            </p:nvSpPr>
            <p:spPr>
              <a:xfrm>
                <a:off x="457200" y="2057400"/>
                <a:ext cx="8229600" cy="33141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Row Echelon Form (cont.)</a:t>
            </a:r>
          </a:p>
        </p:txBody>
      </p:sp>
      <p:sp>
        <p:nvSpPr>
          <p:cNvPr id="3" name="Text Placeholder 2"/>
          <p:cNvSpPr>
            <a:spLocks noGrp="1"/>
          </p:cNvSpPr>
          <p:nvPr>
            <p:ph type="body" sz="quarter" idx="10"/>
          </p:nvPr>
        </p:nvSpPr>
        <p:spPr/>
        <p:txBody>
          <a:bodyPr>
            <a:normAutofit fontScale="92500" lnSpcReduction="10000"/>
          </a:bodyPr>
          <a:lstStyle/>
          <a:p>
            <a:r>
              <a:rPr sz="2800" b="1" dirty="0"/>
              <a:t>Solution</a:t>
            </a:r>
          </a:p>
          <a:p>
            <a:pPr marL="514350" indent="-514350">
              <a:buFont typeface="+mj-lt"/>
              <a:buAutoNum type="alphaLcPeriod"/>
              <a:defRPr sz="2800"/>
            </a:pPr>
            <a:r>
              <a:rPr dirty="0"/>
              <a:t>​</a:t>
            </a:r>
            <a:r>
              <a:rPr sz="2800" dirty="0"/>
              <a:t>This matrix fails the first condition, as the first nonzero entry is not always </a:t>
            </a:r>
            <a:r>
              <a:rPr sz="2800" dirty="0">
                <a:latin typeface="Cambria Math"/>
              </a:rPr>
              <a:t>1</a:t>
            </a:r>
            <a:r>
              <a:rPr sz="2800" dirty="0"/>
              <a:t>.</a:t>
            </a:r>
          </a:p>
          <a:p>
            <a:pPr>
              <a:defRPr sz="2800"/>
            </a:pPr>
            <a:r>
              <a:rPr dirty="0"/>
              <a:t>​</a:t>
            </a:r>
          </a:p>
          <a:p>
            <a:pPr marL="514350" indent="-514350">
              <a:buFont typeface="+mj-lt"/>
              <a:buAutoNum type="alphaLcPeriod" startAt="2"/>
              <a:defRPr sz="2800"/>
            </a:pPr>
            <a:r>
              <a:rPr dirty="0"/>
              <a:t>​</a:t>
            </a:r>
            <a:r>
              <a:rPr sz="2800" dirty="0"/>
              <a:t>This matrix meets each of the three conditions and is in row echelon form.</a:t>
            </a:r>
          </a:p>
          <a:p>
            <a:pPr>
              <a:defRPr sz="2800"/>
            </a:pPr>
            <a:endParaRPr lang="en-US" dirty="0"/>
          </a:p>
          <a:p>
            <a:pPr marL="514350" indent="-514350">
              <a:buFont typeface="+mj-lt"/>
              <a:buAutoNum type="alphaLcPeriod" startAt="3"/>
              <a:defRPr sz="2800"/>
            </a:pPr>
            <a:r>
              <a:rPr dirty="0"/>
              <a:t>​</a:t>
            </a:r>
            <a:r>
              <a:rPr sz="2800" dirty="0"/>
              <a:t>This matrix fails the second condition, as nonzero values are present beneath a leading </a:t>
            </a:r>
            <a:r>
              <a:rPr sz="2800" dirty="0">
                <a:latin typeface="Cambria Math"/>
              </a:rPr>
              <a:t>1</a:t>
            </a:r>
            <a:r>
              <a:rPr sz="2800" dirty="0"/>
              <a:t>.</a:t>
            </a:r>
          </a:p>
          <a:p>
            <a:pPr>
              <a:defRPr sz="2800"/>
            </a:pPr>
            <a:r>
              <a:rPr dirty="0"/>
              <a:t>​</a:t>
            </a:r>
          </a:p>
          <a:p>
            <a:pPr marL="514350" indent="-514350">
              <a:buFont typeface="+mj-lt"/>
              <a:buAutoNum type="alphaLcPeriod" startAt="4"/>
              <a:defRPr sz="2800"/>
            </a:pPr>
            <a:r>
              <a:rPr dirty="0"/>
              <a:t>​</a:t>
            </a:r>
            <a:r>
              <a:rPr sz="2800" dirty="0"/>
              <a:t>This matrix fails the third condition, since there is a row of all zeros that lies above a row with nonzero entries.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Elementary Row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augmented matrix corresponding to a system of equations. Each of the following operations on </a:t>
                </a:r>
                <a14:m>
                  <m:oMath xmlns:m="http://schemas.openxmlformats.org/officeDocument/2006/math">
                    <m:r>
                      <a:rPr>
                        <a:latin typeface="Cambria Math" panose="02040503050406030204" pitchFamily="18" charset="0"/>
                      </a:rPr>
                      <m:t>𝐴</m:t>
                    </m:r>
                  </m:oMath>
                </a14:m>
                <a:r>
                  <a:rPr sz="2800" dirty="0"/>
                  <a:t> results in the augmented matrix of an equivalent system. In the notation,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oMath>
                </a14:m>
                <a:r>
                  <a:rPr sz="2800" dirty="0"/>
                  <a:t> refers to row </a:t>
                </a:r>
                <a14:m>
                  <m:oMath xmlns:m="http://schemas.openxmlformats.org/officeDocument/2006/math">
                    <m:r>
                      <a:rPr>
                        <a:latin typeface="Cambria Math" panose="02040503050406030204" pitchFamily="18" charset="0"/>
                      </a:rPr>
                      <m:t>𝑖</m:t>
                    </m:r>
                  </m:oMath>
                </a14:m>
                <a:r>
                  <a:rPr sz="2800" dirty="0"/>
                  <a:t> of the matrix </a:t>
                </a:r>
                <a14:m>
                  <m:oMath xmlns:m="http://schemas.openxmlformats.org/officeDocument/2006/math">
                    <m:r>
                      <a:rPr>
                        <a:latin typeface="Cambria Math" panose="02040503050406030204" pitchFamily="18" charset="0"/>
                      </a:rPr>
                      <m:t>𝐴</m:t>
                    </m:r>
                  </m:oMath>
                </a14:m>
                <a:r>
                  <a:rPr sz="2800" dirty="0"/>
                  <a:t>.</a:t>
                </a:r>
              </a:p>
              <a:p>
                <a:pPr marL="514350" indent="-514350">
                  <a:buFont typeface="+mj-lt"/>
                  <a:buAutoNum type="arabicPeriod"/>
                  <a:defRPr sz="2800"/>
                </a:pPr>
                <a:r>
                  <a:rPr dirty="0"/>
                  <a:t>​</a:t>
                </a:r>
                <a:r>
                  <a:rPr sz="2800" dirty="0"/>
                  <a:t>Rows </a:t>
                </a:r>
                <a14:m>
                  <m:oMath xmlns:m="http://schemas.openxmlformats.org/officeDocument/2006/math">
                    <m:r>
                      <a:rPr>
                        <a:latin typeface="Cambria Math" panose="02040503050406030204" pitchFamily="18" charset="0"/>
                      </a:rPr>
                      <m:t>𝑖</m:t>
                    </m:r>
                  </m:oMath>
                </a14:m>
                <a:r>
                  <a:rPr sz="2800" dirty="0"/>
                  <a:t> and </a:t>
                </a:r>
                <a14:m>
                  <m:oMath xmlns:m="http://schemas.openxmlformats.org/officeDocument/2006/math">
                    <m:r>
                      <a:rPr>
                        <a:latin typeface="Cambria Math" panose="02040503050406030204" pitchFamily="18" charset="0"/>
                      </a:rPr>
                      <m:t>𝑗</m:t>
                    </m:r>
                  </m:oMath>
                </a14:m>
                <a:r>
                  <a:rPr sz="2800" dirty="0"/>
                  <a:t> can be interchanged. (Denoted as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𝑗</m:t>
                        </m:r>
                      </m:sub>
                    </m:sSub>
                  </m:oMath>
                </a14:m>
                <a:r>
                  <a:rPr sz="2800" dirty="0"/>
                  <a:t>)</a:t>
                </a:r>
              </a:p>
              <a:p>
                <a:pPr marL="514350" indent="-514350">
                  <a:buFont typeface="+mj-lt"/>
                  <a:buAutoNum type="arabicPeriod" startAt="2"/>
                  <a:defRPr sz="2800"/>
                </a:pPr>
                <a:r>
                  <a:rPr dirty="0"/>
                  <a:t>​</a:t>
                </a:r>
                <a:r>
                  <a:rPr sz="2800" dirty="0"/>
                  <a:t>Each entry in row </a:t>
                </a:r>
                <a14:m>
                  <m:oMath xmlns:m="http://schemas.openxmlformats.org/officeDocument/2006/math">
                    <m:r>
                      <a:rPr>
                        <a:latin typeface="Cambria Math" panose="02040503050406030204" pitchFamily="18" charset="0"/>
                      </a:rPr>
                      <m:t>𝑖</m:t>
                    </m:r>
                  </m:oMath>
                </a14:m>
                <a:r>
                  <a:rPr sz="2800" dirty="0"/>
                  <a:t> can be multiplied by a nonzero constant </a:t>
                </a:r>
                <a14:m>
                  <m:oMath xmlns:m="http://schemas.openxmlformats.org/officeDocument/2006/math">
                    <m:r>
                      <a:rPr>
                        <a:latin typeface="Cambria Math" panose="02040503050406030204" pitchFamily="18" charset="0"/>
                      </a:rPr>
                      <m:t>𝑐</m:t>
                    </m:r>
                  </m:oMath>
                </a14:m>
                <a:r>
                  <a:rPr sz="2800" dirty="0"/>
                  <a:t>. (Denoted as </a:t>
                </a:r>
                <a14:m>
                  <m:oMath xmlns:m="http://schemas.openxmlformats.org/officeDocument/2006/math">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oMath>
                </a14:m>
                <a:r>
                  <a:rPr sz="2800" dirty="0"/>
                  <a:t>)</a:t>
                </a:r>
              </a:p>
              <a:p>
                <a:pPr marL="514350" indent="-514350">
                  <a:buFont typeface="+mj-lt"/>
                  <a:buAutoNum type="arabicPeriod" startAt="3"/>
                  <a:defRPr sz="2800"/>
                </a:pPr>
                <a:r>
                  <a:rPr dirty="0"/>
                  <a:t>​</a:t>
                </a:r>
                <a:r>
                  <a:rPr sz="2800" dirty="0"/>
                  <a:t>Row </a:t>
                </a:r>
                <a14:m>
                  <m:oMath xmlns:m="http://schemas.openxmlformats.org/officeDocument/2006/math">
                    <m:r>
                      <a:rPr>
                        <a:latin typeface="Cambria Math" panose="02040503050406030204" pitchFamily="18" charset="0"/>
                      </a:rPr>
                      <m:t>𝑗</m:t>
                    </m:r>
                  </m:oMath>
                </a14:m>
                <a:r>
                  <a:rPr sz="2800" dirty="0"/>
                  <a:t> can be replaced with the sum of itself and a constant multiple of row </a:t>
                </a:r>
                <a14:m>
                  <m:oMath xmlns:m="http://schemas.openxmlformats.org/officeDocument/2006/math">
                    <m:r>
                      <a:rPr>
                        <a:latin typeface="Cambria Math" panose="02040503050406030204" pitchFamily="18" charset="0"/>
                      </a:rPr>
                      <m:t>𝑖</m:t>
                    </m:r>
                  </m:oMath>
                </a14:m>
                <a:r>
                  <a:rPr sz="2800" dirty="0"/>
                  <a:t>. (Denoted as </a:t>
                </a:r>
                <a14:m>
                  <m:oMath xmlns:m="http://schemas.openxmlformats.org/officeDocument/2006/math">
                    <m:r>
                      <a:rPr>
                        <a:latin typeface="Cambria Math" panose="02040503050406030204" pitchFamily="18" charset="0"/>
                      </a:rPr>
                      <m:t>𝑐</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𝑅</m:t>
                        </m:r>
                      </m:e>
                      <m:sub>
                        <m:r>
                          <a:rPr>
                            <a:latin typeface="Cambria Math" panose="02040503050406030204" pitchFamily="18" charset="0"/>
                          </a:rPr>
                          <m:t>𝑗</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550" b="-61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Elementary Row Operations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Typically, we write that an operation has been performed by connecting the original matrix to the new matrix with an arrow, writing the type of operation above it. For example, the matrix from Example 3d can be placed in row echelon form as follows.</a:t>
                </a:r>
              </a:p>
              <a:p>
                <a:endParaRPr lang="en-US" sz="2800" dirty="0"/>
              </a:p>
              <a:p>
                <a:pPr algn="ctr"/>
                <a14:m>
                  <m:oMathPara xmlns:m="http://schemas.openxmlformats.org/officeDocument/2006/math">
                    <m:oMathParaPr>
                      <m:jc m:val="centerGroup"/>
                    </m:oMathParaPr>
                    <m:oMath xmlns:m="http://schemas.openxmlformats.org/officeDocument/2006/math">
                      <m:d>
                        <m:dPr>
                          <m:begChr m:val="["/>
                          <m:endChr m:val="]"/>
                          <m:ctrlPr>
                            <a:rPr lang="ar-AE" sz="2800" i="1" kern="1200" smtClean="0">
                              <a:solidFill>
                                <a:srgbClr val="000000"/>
                              </a:solidFill>
                              <a:effectLst/>
                              <a:latin typeface="Cambria Math" panose="02040503050406030204" pitchFamily="18" charset="0"/>
                              <a:ea typeface="+mn-ea"/>
                              <a:cs typeface="+mn-cs"/>
                            </a:rPr>
                          </m:ctrlPr>
                        </m:dPr>
                        <m:e>
                          <m:m>
                            <m:mPr>
                              <m:mcs>
                                <m:mc>
                                  <m:mcPr>
                                    <m:count m:val="3"/>
                                    <m:mcJc m:val="center"/>
                                  </m:mcPr>
                                </m:mc>
                              </m:mcs>
                              <m:ctrlPr>
                                <a:rPr lang="ar-AE" sz="2800" i="1" kern="1200">
                                  <a:solidFill>
                                    <a:srgbClr val="000000"/>
                                  </a:solidFill>
                                  <a:effectLst/>
                                  <a:latin typeface="Cambria Math" panose="02040503050406030204" pitchFamily="18" charset="0"/>
                                  <a:ea typeface="+mn-ea"/>
                                  <a:cs typeface="+mn-cs"/>
                                </a:rPr>
                              </m:ctrlPr>
                            </m:mPr>
                            <m:mr>
                              <m:e>
                                <m:r>
                                  <a:rPr lang="ar-AE" sz="2800" i="1" kern="1200">
                                    <a:solidFill>
                                      <a:srgbClr val="000000"/>
                                    </a:solidFill>
                                    <a:effectLst/>
                                    <a:latin typeface="Cambria Math" panose="02040503050406030204" pitchFamily="18" charset="0"/>
                                    <a:ea typeface="+mn-ea"/>
                                    <a:cs typeface="+mn-cs"/>
                                  </a:rPr>
                                  <m:t>1</m:t>
                                </m:r>
                              </m:e>
                              <m:e>
                                <m:r>
                                  <a:rPr lang="en-US" sz="2800" b="0" i="1" kern="1200" smtClean="0">
                                    <a:solidFill>
                                      <a:srgbClr val="000000"/>
                                    </a:solidFill>
                                    <a:effectLst/>
                                    <a:latin typeface="Cambria Math" panose="02040503050406030204" pitchFamily="18" charset="0"/>
                                    <a:ea typeface="+mn-ea"/>
                                    <a:cs typeface="+mn-cs"/>
                                  </a:rPr>
                                  <m:t>−</m:t>
                                </m:r>
                                <m:r>
                                  <a:rPr lang="en-US" sz="2800" b="0" i="1" kern="1200" smtClean="0">
                                    <a:solidFill>
                                      <a:srgbClr val="000000"/>
                                    </a:solidFill>
                                    <a:effectLst/>
                                    <a:latin typeface="Cambria Math" panose="02040503050406030204" pitchFamily="18" charset="0"/>
                                    <a:ea typeface="+mn-ea"/>
                                    <a:cs typeface="+mn-cs"/>
                                  </a:rPr>
                                  <m:t>3</m:t>
                                </m:r>
                              </m:e>
                              <m:e>
                                <m:r>
                                  <a:rPr lang="en-US" sz="2800" b="0" i="1" kern="1200" smtClean="0">
                                    <a:solidFill>
                                      <a:srgbClr val="000000"/>
                                    </a:solidFill>
                                    <a:effectLst/>
                                    <a:latin typeface="Cambria Math" panose="02040503050406030204" pitchFamily="18" charset="0"/>
                                    <a:ea typeface="+mn-ea"/>
                                    <a:cs typeface="+mn-cs"/>
                                  </a:rPr>
                                  <m:t>1</m:t>
                                </m:r>
                              </m:e>
                            </m:mr>
                            <m:mr>
                              <m:e>
                                <m:r>
                                  <a:rPr lang="en-US" sz="2800" b="0" i="1" kern="1200" smtClean="0">
                                    <a:solidFill>
                                      <a:srgbClr val="000000"/>
                                    </a:solidFill>
                                    <a:effectLst/>
                                    <a:latin typeface="Cambria Math" panose="02040503050406030204" pitchFamily="18" charset="0"/>
                                    <a:ea typeface="+mn-ea"/>
                                    <a:cs typeface="+mn-cs"/>
                                  </a:rPr>
                                  <m:t>0</m:t>
                                </m:r>
                              </m:e>
                              <m:e>
                                <m:r>
                                  <a:rPr lang="en-US" sz="2800" b="0" i="1" kern="1200" smtClean="0">
                                    <a:solidFill>
                                      <a:srgbClr val="000000"/>
                                    </a:solidFill>
                                    <a:effectLst/>
                                    <a:latin typeface="Cambria Math" panose="02040503050406030204" pitchFamily="18" charset="0"/>
                                    <a:ea typeface="+mn-ea"/>
                                    <a:cs typeface="+mn-cs"/>
                                  </a:rPr>
                                  <m:t>0</m:t>
                                </m:r>
                              </m:e>
                              <m:e>
                                <m:r>
                                  <a:rPr lang="en-US" sz="2800" b="0" i="1" kern="1200" smtClean="0">
                                    <a:solidFill>
                                      <a:srgbClr val="000000"/>
                                    </a:solidFill>
                                    <a:effectLst/>
                                    <a:latin typeface="Cambria Math" panose="02040503050406030204" pitchFamily="18" charset="0"/>
                                    <a:ea typeface="+mn-ea"/>
                                    <a:cs typeface="+mn-cs"/>
                                  </a:rPr>
                                  <m:t>0</m:t>
                                </m:r>
                              </m:e>
                            </m:mr>
                            <m:mr>
                              <m:e>
                                <m:r>
                                  <a:rPr lang="en-US" sz="2800" b="0" i="1" kern="1200" smtClean="0">
                                    <a:solidFill>
                                      <a:schemeClr val="tx1"/>
                                    </a:solidFill>
                                    <a:effectLst/>
                                    <a:latin typeface="Cambria Math" panose="02040503050406030204" pitchFamily="18" charset="0"/>
                                    <a:ea typeface="+mn-ea"/>
                                    <a:cs typeface="+mn-cs"/>
                                  </a:rPr>
                                  <m:t>0</m:t>
                                </m:r>
                              </m:e>
                              <m:e>
                                <m:r>
                                  <a:rPr lang="ar-AE" sz="2800" i="1" kern="1200" smtClean="0">
                                    <a:solidFill>
                                      <a:schemeClr val="tx1"/>
                                    </a:solidFill>
                                    <a:effectLst/>
                                    <a:latin typeface="Cambria Math" panose="02040503050406030204" pitchFamily="18" charset="0"/>
                                    <a:ea typeface="+mn-ea"/>
                                    <a:cs typeface="+mn-cs"/>
                                  </a:rPr>
                                  <m:t>1</m:t>
                                </m:r>
                              </m:e>
                              <m:e>
                                <m:r>
                                  <a:rPr lang="en-US" sz="2800" b="0" i="1" kern="1200" smtClean="0">
                                    <a:solidFill>
                                      <a:schemeClr val="tx1"/>
                                    </a:solidFill>
                                    <a:effectLst/>
                                    <a:latin typeface="Cambria Math" panose="02040503050406030204" pitchFamily="18" charset="0"/>
                                    <a:ea typeface="+mn-ea"/>
                                    <a:cs typeface="+mn-cs"/>
                                  </a:rPr>
                                  <m:t>−</m:t>
                                </m:r>
                                <m:r>
                                  <a:rPr lang="ar-AE" sz="2800" i="1" kern="1200">
                                    <a:solidFill>
                                      <a:schemeClr val="tx1"/>
                                    </a:solidFill>
                                    <a:effectLst/>
                                    <a:latin typeface="Cambria Math" panose="02040503050406030204" pitchFamily="18" charset="0"/>
                                    <a:ea typeface="+mn-ea"/>
                                    <a:cs typeface="+mn-cs"/>
                                  </a:rPr>
                                  <m:t>8</m:t>
                                </m:r>
                              </m:e>
                            </m:mr>
                          </m:m>
                          <m:d>
                            <m:dPr>
                              <m:begChr m:val="|"/>
                              <m:endChr m:val=""/>
                              <m:ctrlPr>
                                <a:rPr lang="ar-AE" sz="2800" i="1" kern="1200">
                                  <a:solidFill>
                                    <a:srgbClr val="000000"/>
                                  </a:solidFill>
                                  <a:effectLst/>
                                  <a:latin typeface="Cambria Math" panose="02040503050406030204" pitchFamily="18" charset="0"/>
                                  <a:ea typeface="+mn-ea"/>
                                  <a:cs typeface="+mn-cs"/>
                                </a:rPr>
                              </m:ctrlPr>
                            </m:dPr>
                            <m:e>
                              <m:m>
                                <m:mPr>
                                  <m:mcs>
                                    <m:mc>
                                      <m:mcPr>
                                        <m:count m:val="1"/>
                                        <m:mcJc m:val="center"/>
                                      </m:mcPr>
                                    </m:mc>
                                  </m:mcs>
                                  <m:ctrlPr>
                                    <a:rPr lang="ar-AE" sz="2800" i="1" kern="1200">
                                      <a:solidFill>
                                        <a:srgbClr val="000000"/>
                                      </a:solidFill>
                                      <a:effectLst/>
                                      <a:latin typeface="Cambria Math" panose="02040503050406030204" pitchFamily="18" charset="0"/>
                                      <a:ea typeface="+mn-ea"/>
                                      <a:cs typeface="+mn-cs"/>
                                    </a:rPr>
                                  </m:ctrlPr>
                                </m:mPr>
                                <m:mr>
                                  <m:e>
                                    <m:r>
                                      <a:rPr lang="en-US" sz="2800" b="0" i="1" kern="1200" smtClean="0">
                                        <a:solidFill>
                                          <a:srgbClr val="000000"/>
                                        </a:solidFill>
                                        <a:effectLst/>
                                        <a:latin typeface="Cambria Math" panose="02040503050406030204" pitchFamily="18" charset="0"/>
                                        <a:ea typeface="+mn-ea"/>
                                        <a:cs typeface="+mn-cs"/>
                                      </a:rPr>
                                      <m:t>6</m:t>
                                    </m:r>
                                  </m:e>
                                </m:mr>
                                <m:mr>
                                  <m:e>
                                    <m:r>
                                      <a:rPr lang="en-US" sz="2800" b="0" i="1" kern="1200" smtClean="0">
                                        <a:solidFill>
                                          <a:srgbClr val="000000"/>
                                        </a:solidFill>
                                        <a:effectLst/>
                                        <a:latin typeface="Cambria Math" panose="02040503050406030204" pitchFamily="18" charset="0"/>
                                        <a:ea typeface="+mn-ea"/>
                                        <a:cs typeface="+mn-cs"/>
                                      </a:rPr>
                                      <m:t>0</m:t>
                                    </m:r>
                                  </m:e>
                                </m:mr>
                                <m:mr>
                                  <m:e>
                                    <m:r>
                                      <a:rPr lang="ar-AE" sz="2800" i="1" kern="1200" smtClean="0">
                                        <a:solidFill>
                                          <a:schemeClr val="tx1"/>
                                        </a:solidFill>
                                        <a:effectLst/>
                                        <a:latin typeface="Cambria Math" panose="02040503050406030204" pitchFamily="18" charset="0"/>
                                        <a:ea typeface="+mn-ea"/>
                                        <a:cs typeface="+mn-cs"/>
                                      </a:rPr>
                                      <m:t>−</m:t>
                                    </m:r>
                                    <m:r>
                                      <a:rPr lang="en-US" sz="2800" b="0" i="1" kern="1200" smtClean="0">
                                        <a:solidFill>
                                          <a:schemeClr val="tx1"/>
                                        </a:solidFill>
                                        <a:effectLst/>
                                        <a:latin typeface="Cambria Math" panose="02040503050406030204" pitchFamily="18" charset="0"/>
                                        <a:ea typeface="+mn-ea"/>
                                        <a:cs typeface="+mn-cs"/>
                                      </a:rPr>
                                      <m:t>10</m:t>
                                    </m:r>
                                  </m:e>
                                </m:mr>
                              </m:m>
                            </m:e>
                          </m:d>
                        </m:e>
                      </m:d>
                      <m:box>
                        <m:boxPr>
                          <m:ctrlPr>
                            <a:rPr lang="ar-AE" sz="2800" i="1" kern="1200" smtClean="0">
                              <a:solidFill>
                                <a:srgbClr val="000000"/>
                              </a:solidFill>
                              <a:effectLst/>
                              <a:latin typeface="Cambria Math" panose="02040503050406030204" pitchFamily="18" charset="0"/>
                              <a:ea typeface="+mn-ea"/>
                              <a:cs typeface="+mn-cs"/>
                            </a:rPr>
                          </m:ctrlPr>
                        </m:boxPr>
                        <m:e>
                          <m:groupChr>
                            <m:groupChrPr>
                              <m:chr m:val="→"/>
                              <m:vertJc m:val="bot"/>
                              <m:ctrlPr>
                                <a:rPr lang="ar-AE" sz="2800" i="1" kern="1200">
                                  <a:solidFill>
                                    <a:srgbClr val="000000"/>
                                  </a:solidFill>
                                  <a:effectLst/>
                                  <a:latin typeface="Cambria Math" panose="02040503050406030204" pitchFamily="18" charset="0"/>
                                  <a:ea typeface="+mn-ea"/>
                                  <a:cs typeface="+mn-cs"/>
                                </a:rPr>
                              </m:ctrlPr>
                            </m:groupChrPr>
                            <m:e>
                              <m:sSub>
                                <m:sSubPr>
                                  <m:ctrlPr>
                                    <a:rPr lang="ar-AE" sz="2800" i="1" kern="1200">
                                      <a:solidFill>
                                        <a:srgbClr val="000000"/>
                                      </a:solidFill>
                                      <a:effectLst/>
                                      <a:latin typeface="Cambria Math" panose="02040503050406030204" pitchFamily="18" charset="0"/>
                                      <a:ea typeface="+mn-ea"/>
                                      <a:cs typeface="+mn-cs"/>
                                    </a:rPr>
                                  </m:ctrlPr>
                                </m:sSubPr>
                                <m:e>
                                  <m:r>
                                    <a:rPr lang="ar-AE" sz="2800" i="1" kern="1200">
                                      <a:solidFill>
                                        <a:srgbClr val="000000"/>
                                      </a:solidFill>
                                      <a:effectLst/>
                                      <a:latin typeface="Cambria Math" panose="02040503050406030204" pitchFamily="18" charset="0"/>
                                      <a:ea typeface="+mn-ea"/>
                                      <a:cs typeface="+mn-cs"/>
                                    </a:rPr>
                                    <m:t>𝑅</m:t>
                                  </m:r>
                                </m:e>
                                <m:sub>
                                  <m:r>
                                    <a:rPr lang="ar-AE" sz="2800" b="0" i="1" kern="1200" smtClean="0">
                                      <a:solidFill>
                                        <a:srgbClr val="000000"/>
                                      </a:solidFill>
                                      <a:effectLst/>
                                      <a:latin typeface="Cambria Math" panose="02040503050406030204" pitchFamily="18" charset="0"/>
                                      <a:ea typeface="+mn-ea"/>
                                      <a:cs typeface="+mn-cs"/>
                                    </a:rPr>
                                    <m:t>2</m:t>
                                  </m:r>
                                </m:sub>
                              </m:sSub>
                              <m:r>
                                <a:rPr lang="en-US">
                                  <a:latin typeface="Cambria Math" panose="02040503050406030204" pitchFamily="18" charset="0"/>
                                </a:rPr>
                                <m:t>↔</m:t>
                              </m:r>
                              <m:sSub>
                                <m:sSubPr>
                                  <m:ctrlPr>
                                    <a:rPr lang="ar-AE" sz="2800" i="1" kern="1200">
                                      <a:solidFill>
                                        <a:srgbClr val="000000"/>
                                      </a:solidFill>
                                      <a:effectLst/>
                                      <a:latin typeface="Cambria Math" panose="02040503050406030204" pitchFamily="18" charset="0"/>
                                      <a:ea typeface="+mn-ea"/>
                                      <a:cs typeface="+mn-cs"/>
                                    </a:rPr>
                                  </m:ctrlPr>
                                </m:sSubPr>
                                <m:e>
                                  <m:r>
                                    <a:rPr lang="ar-AE" sz="2800" i="1" kern="1200">
                                      <a:solidFill>
                                        <a:srgbClr val="000000"/>
                                      </a:solidFill>
                                      <a:effectLst/>
                                      <a:latin typeface="Cambria Math" panose="02040503050406030204" pitchFamily="18" charset="0"/>
                                      <a:ea typeface="+mn-ea"/>
                                      <a:cs typeface="+mn-cs"/>
                                    </a:rPr>
                                    <m:t>𝑅</m:t>
                                  </m:r>
                                </m:e>
                                <m:sub>
                                  <m:r>
                                    <a:rPr lang="en-US" sz="2800" b="0" i="1" kern="1200" smtClean="0">
                                      <a:solidFill>
                                        <a:srgbClr val="000000"/>
                                      </a:solidFill>
                                      <a:effectLst/>
                                      <a:latin typeface="Cambria Math" panose="02040503050406030204" pitchFamily="18" charset="0"/>
                                      <a:ea typeface="+mn-ea"/>
                                      <a:cs typeface="+mn-cs"/>
                                    </a:rPr>
                                    <m:t>3</m:t>
                                  </m:r>
                                </m:sub>
                              </m:sSub>
                            </m:e>
                          </m:groupChr>
                        </m:e>
                      </m:box>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i="1">
                                    <a:latin typeface="Cambria Math" panose="02040503050406030204" pitchFamily="18" charset="0"/>
                                  </a:rPr>
                                  <m:t>1</m:t>
                                </m:r>
                              </m:e>
                              <m:e>
                                <m:r>
                                  <a:rPr lang="en-US" i="1">
                                    <a:latin typeface="Cambria Math" panose="02040503050406030204" pitchFamily="18" charset="0"/>
                                  </a:rPr>
                                  <m:t>−</m:t>
                                </m:r>
                                <m:r>
                                  <a:rPr lang="en-US" i="1">
                                    <a:latin typeface="Cambria Math" panose="02040503050406030204" pitchFamily="18" charset="0"/>
                                  </a:rPr>
                                  <m:t>3</m:t>
                                </m:r>
                              </m:e>
                              <m:e>
                                <m:r>
                                  <a:rPr lang="en-US" i="1">
                                    <a:latin typeface="Cambria Math" panose="02040503050406030204" pitchFamily="18" charset="0"/>
                                  </a:rPr>
                                  <m:t>1</m:t>
                                </m:r>
                              </m:e>
                            </m:mr>
                            <m:mr>
                              <m:e>
                                <m:r>
                                  <a:rPr lang="en-US"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8</m:t>
                                </m:r>
                              </m:e>
                            </m:mr>
                            <m:mr>
                              <m:e>
                                <m:r>
                                  <a:rPr lang="en-US" i="1">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i="1">
                                        <a:latin typeface="Cambria Math" panose="02040503050406030204" pitchFamily="18" charset="0"/>
                                      </a:rPr>
                                      <m:t>6</m:t>
                                    </m:r>
                                  </m:e>
                                </m:mr>
                                <m:m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10</m:t>
                                    </m:r>
                                  </m:e>
                                </m:mr>
                                <m:mr>
                                  <m:e>
                                    <m:r>
                                      <a:rPr lang="en-US" i="1">
                                        <a:latin typeface="Cambria Math" panose="02040503050406030204" pitchFamily="18" charset="0"/>
                                      </a:rPr>
                                      <m:t>0</m:t>
                                    </m:r>
                                  </m:e>
                                </m:mr>
                              </m:m>
                            </m:e>
                          </m:d>
                        </m:e>
                      </m:d>
                    </m:oMath>
                  </m:oMathPara>
                </a14:m>
                <a:endParaRPr lang="ar-AE" sz="2800" dirty="0"/>
              </a:p>
              <a:p>
                <a:pPr algn="ct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19"/>
                </a:stretch>
              </a:blipFill>
            </p:spPr>
            <p:txBody>
              <a:bodyPr/>
              <a:lstStyle/>
              <a:p>
                <a:r>
                  <a:rPr lang="en-US">
                    <a:noFill/>
                  </a:rPr>
                  <a:t> </a:t>
                </a:r>
              </a:p>
            </p:txBody>
          </p:sp>
        </mc:Fallback>
      </mc:AlternateContent>
    </p:spTree>
    <p:extLst>
      <p:ext uri="{BB962C8B-B14F-4D97-AF65-F5344CB8AC3E}">
        <p14:creationId xmlns:p14="http://schemas.microsoft.com/office/powerpoint/2010/main" val="4483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Elementary Row Operations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Perform the indicated elementary row operation.</a:t>
                </a:r>
              </a:p>
              <a:p>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a:rPr lang="ar-AE" i="1">
                                    <a:latin typeface="Cambria Math" panose="02040503050406030204" pitchFamily="18" charset="0"/>
                                  </a:rPr>
                                  <m:t>1</m:t>
                                </m:r>
                              </m:e>
                              <m:e>
                                <m:r>
                                  <a:rPr lang="ar-AE" i="1">
                                    <a:latin typeface="Cambria Math" panose="02040503050406030204" pitchFamily="18" charset="0"/>
                                  </a:rPr>
                                  <m:t>2</m:t>
                                </m:r>
                              </m:e>
                              <m:e>
                                <m:r>
                                  <a:rPr lang="ar-AE" i="1">
                                    <a:latin typeface="Cambria Math" panose="02040503050406030204" pitchFamily="18" charset="0"/>
                                  </a:rPr>
                                  <m:t>3</m:t>
                                </m:r>
                              </m:e>
                            </m:mr>
                            <m:mr>
                              <m:e>
                                <m:r>
                                  <a:rPr lang="ar-AE" i="1">
                                    <a:latin typeface="Cambria Math" panose="02040503050406030204" pitchFamily="18" charset="0"/>
                                  </a:rPr>
                                  <m:t>5</m:t>
                                </m:r>
                              </m:e>
                              <m:e>
                                <m:r>
                                  <a:rPr lang="ar-AE" i="1">
                                    <a:latin typeface="Cambria Math" panose="02040503050406030204" pitchFamily="18" charset="0"/>
                                  </a:rPr>
                                  <m:t>4</m:t>
                                </m:r>
                              </m:e>
                              <m:e>
                                <m:r>
                                  <a:rPr lang="ar-AE" i="1">
                                    <a:latin typeface="Cambria Math" panose="02040503050406030204" pitchFamily="18" charset="0"/>
                                  </a:rPr>
                                  <m:t>1</m:t>
                                </m:r>
                              </m:e>
                            </m:mr>
                            <m:mr>
                              <m:e>
                                <m:r>
                                  <a:rPr lang="ar-AE" i="1">
                                    <a:latin typeface="Cambria Math" panose="02040503050406030204" pitchFamily="18" charset="0"/>
                                  </a:rPr>
                                  <m:t>6</m:t>
                                </m:r>
                              </m:e>
                              <m:e>
                                <m:r>
                                  <a:rPr lang="ar-AE" i="1">
                                    <a:latin typeface="Cambria Math" panose="02040503050406030204" pitchFamily="18" charset="0"/>
                                  </a:rPr>
                                  <m:t>1</m:t>
                                </m:r>
                              </m:e>
                              <m:e>
                                <m:r>
                                  <a:rPr lang="ar-AE" i="1">
                                    <a:latin typeface="Cambria Math" panose="02040503050406030204" pitchFamily="18" charset="0"/>
                                  </a:rPr>
                                  <m:t>8</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i="1">
                                        <a:latin typeface="Cambria Math" panose="02040503050406030204" pitchFamily="18" charset="0"/>
                                      </a:rPr>
                                      <m:t>0</m:t>
                                    </m:r>
                                  </m:e>
                                </m:mr>
                                <m:mr>
                                  <m:e>
                                    <m:r>
                                      <a:rPr lang="ar-AE" i="1">
                                        <a:latin typeface="Cambria Math" panose="02040503050406030204" pitchFamily="18" charset="0"/>
                                      </a:rPr>
                                      <m:t>−</m:t>
                                    </m:r>
                                    <m:r>
                                      <a:rPr lang="ar-AE" i="1">
                                        <a:latin typeface="Cambria Math" panose="02040503050406030204" pitchFamily="18" charset="0"/>
                                      </a:rPr>
                                      <m:t>7</m:t>
                                    </m:r>
                                  </m:e>
                                </m:mr>
                                <m:mr>
                                  <m:e>
                                    <m:r>
                                      <a:rPr lang="ar-AE" i="1">
                                        <a:latin typeface="Cambria Math" panose="02040503050406030204" pitchFamily="18" charset="0"/>
                                      </a:rPr>
                                      <m:t>−</m:t>
                                    </m:r>
                                    <m:r>
                                      <a:rPr lang="ar-AE" i="1">
                                        <a:latin typeface="Cambria Math" panose="02040503050406030204" pitchFamily="18" charset="0"/>
                                      </a:rPr>
                                      <m:t>9</m:t>
                                    </m:r>
                                  </m:e>
                                </m:mr>
                              </m:m>
                            </m:e>
                          </m:d>
                        </m:e>
                      </m:d>
                      <m:r>
                        <m:rPr>
                          <m:nor/>
                        </m:rPr>
                        <a:rPr lang="en-US"/>
                        <m:t> </m:t>
                      </m:r>
                      <m:box>
                        <m:boxPr>
                          <m:ctrlPr>
                            <a:rPr lang="ar-AE" i="1">
                              <a:latin typeface="Cambria Math" panose="02040503050406030204" pitchFamily="18" charset="0"/>
                            </a:rPr>
                          </m:ctrlPr>
                        </m:boxPr>
                        <m:e>
                          <m:groupChr>
                            <m:groupChrPr>
                              <m:chr m:val="→"/>
                              <m:vertJc m:val="bot"/>
                              <m:ctrlPr>
                                <a:rPr lang="ar-AE" i="1">
                                  <a:latin typeface="Cambria Math" panose="02040503050406030204" pitchFamily="18" charset="0"/>
                                </a:rPr>
                              </m:ctrlPr>
                            </m:groupChrPr>
                            <m:e>
                              <m:sSub>
                                <m:sSubPr>
                                  <m:ctrlPr>
                                    <a:rPr lang="ar-AE" i="1">
                                      <a:latin typeface="Cambria Math" panose="02040503050406030204" pitchFamily="18" charset="0"/>
                                    </a:rPr>
                                  </m:ctrlPr>
                                </m:sSubPr>
                                <m:e>
                                  <m:r>
                                    <a:rPr lang="ar-AE" i="1">
                                      <a:latin typeface="Cambria Math" panose="02040503050406030204" pitchFamily="18" charset="0"/>
                                    </a:rPr>
                                    <m:t>−</m:t>
                                  </m:r>
                                  <m:r>
                                    <a:rPr lang="ar-AE" i="1">
                                      <a:latin typeface="Cambria Math" panose="02040503050406030204" pitchFamily="18" charset="0"/>
                                    </a:rPr>
                                    <m:t>5</m:t>
                                  </m:r>
                                  <m:r>
                                    <a:rPr lang="ar-AE" i="1">
                                      <a:latin typeface="Cambria Math" panose="02040503050406030204" pitchFamily="18" charset="0"/>
                                    </a:rPr>
                                    <m:t>𝑅</m:t>
                                  </m:r>
                                </m:e>
                                <m:sub>
                                  <m:r>
                                    <a:rPr lang="ar-AE" i="1">
                                      <a:latin typeface="Cambria Math" panose="02040503050406030204" pitchFamily="18" charset="0"/>
                                    </a:rPr>
                                    <m:t>1</m:t>
                                  </m:r>
                                </m:sub>
                              </m:sSub>
                              <m:r>
                                <a:rPr lang="ar-AE" i="1">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𝑅</m:t>
                                  </m:r>
                                </m:e>
                                <m:sub>
                                  <m:r>
                                    <a:rPr lang="ar-AE" i="1">
                                      <a:latin typeface="Cambria Math" panose="02040503050406030204" pitchFamily="18" charset="0"/>
                                    </a:rPr>
                                    <m:t>2</m:t>
                                  </m:r>
                                </m:sub>
                              </m:sSub>
                            </m:e>
                          </m:groupChr>
                        </m:e>
                      </m:box>
                      <m:r>
                        <m:rPr>
                          <m:nor/>
                        </m:rPr>
                        <a:rPr lang="en-US"/>
                        <m:t> </m:t>
                      </m:r>
                      <m:r>
                        <a:rPr lang="ar-AE">
                          <a:latin typeface="Cambria Math" panose="02040503050406030204" pitchFamily="18" charset="0"/>
                        </a:rPr>
                        <m:t>?</m:t>
                      </m:r>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Elementary Row Operations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295313"/>
              </a:xfrm>
            </p:spPr>
            <p:txBody>
              <a:bodyPr>
                <a:normAutofit/>
              </a:bodyPr>
              <a:lstStyle/>
              <a:p>
                <a:r>
                  <a:rPr sz="2600" b="1" dirty="0"/>
                  <a:t>Solution</a:t>
                </a:r>
              </a:p>
              <a:p>
                <a:pPr>
                  <a:defRPr sz="2800"/>
                </a:pPr>
                <a:r>
                  <a:rPr sz="2600" dirty="0"/>
                  <a:t>The row operation indicates that we should add </a:t>
                </a:r>
                <a14:m>
                  <m:oMath xmlns:m="http://schemas.openxmlformats.org/officeDocument/2006/math">
                    <m:r>
                      <a:rPr sz="2600">
                        <a:latin typeface="Cambria Math" panose="02040503050406030204" pitchFamily="18" charset="0"/>
                      </a:rPr>
                      <m:t>−</m:t>
                    </m:r>
                    <m:r>
                      <a:rPr sz="2600">
                        <a:latin typeface="Cambria Math" panose="02040503050406030204" pitchFamily="18" charset="0"/>
                      </a:rPr>
                      <m:t>5</m:t>
                    </m:r>
                  </m:oMath>
                </a14:m>
                <a:r>
                  <a:rPr sz="2600" dirty="0"/>
                  <a:t> times Row 1 to Row 2.</a:t>
                </a:r>
                <a:endParaRPr lang="en-US" sz="2600" dirty="0"/>
              </a:p>
              <a:p>
                <a:pPr>
                  <a:defRPr sz="2800"/>
                </a:pPr>
                <a:endParaRPr lang="en-US" sz="2600" dirty="0"/>
              </a:p>
              <a:p>
                <a:pPr>
                  <a:defRPr sz="2800"/>
                </a:pPr>
                <a:endParaRPr lang="en-US" sz="2600" dirty="0"/>
              </a:p>
              <a:p>
                <a:pPr>
                  <a:defRPr sz="2800"/>
                </a:pPr>
                <a:endParaRPr lang="en-US" sz="2600" dirty="0"/>
              </a:p>
              <a:p>
                <a:pPr>
                  <a:defRPr sz="2800"/>
                </a:pPr>
                <a:endParaRPr sz="2600" dirty="0"/>
              </a:p>
              <a:p>
                <a:endParaRPr lang="en-US" sz="2600" dirty="0"/>
              </a:p>
              <a:p>
                <a:r>
                  <a:rPr sz="2600" dirty="0"/>
                  <a:t>Note that the first row now begins with </a:t>
                </a:r>
                <a:r>
                  <a:rPr sz="2600" dirty="0">
                    <a:latin typeface="Cambria Math"/>
                  </a:rPr>
                  <a:t>1</a:t>
                </a:r>
                <a:r>
                  <a:rPr sz="2600" dirty="0"/>
                  <a:t> and the second row now begins with </a:t>
                </a:r>
                <a:r>
                  <a:rPr sz="2600" dirty="0">
                    <a:latin typeface="Cambria Math"/>
                  </a:rPr>
                  <a:t>0</a:t>
                </a:r>
                <a:r>
                  <a:rPr sz="2600" dirty="0"/>
                  <a:t>. The row operation has begun to change this matrix towards row echelon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295313"/>
              </a:xfrm>
              <a:blipFill>
                <a:blip r:embed="rId2"/>
                <a:stretch>
                  <a:fillRect l="-1333" t="-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3B94AD2-42B2-441E-8575-5472B2FF2CBB}"/>
                  </a:ext>
                </a:extLst>
              </p:cNvPr>
              <p:cNvGraphicFramePr>
                <a:graphicFrameLocks noGrp="1"/>
              </p:cNvGraphicFramePr>
              <p:nvPr>
                <p:extLst>
                  <p:ext uri="{D42A27DB-BD31-4B8C-83A1-F6EECF244321}">
                    <p14:modId xmlns:p14="http://schemas.microsoft.com/office/powerpoint/2010/main" val="1869501660"/>
                  </p:ext>
                </p:extLst>
              </p:nvPr>
            </p:nvGraphicFramePr>
            <p:xfrm>
              <a:off x="152401" y="2403070"/>
              <a:ext cx="8839199" cy="2245130"/>
            </p:xfrm>
            <a:graphic>
              <a:graphicData uri="http://schemas.openxmlformats.org/drawingml/2006/table">
                <a:tbl>
                  <a:tblPr firstRow="1" bandRow="1">
                    <a:tableStyleId>{2D5ABB26-0587-4C30-8999-92F81FD0307C}</a:tableStyleId>
                  </a:tblPr>
                  <a:tblGrid>
                    <a:gridCol w="3043114">
                      <a:extLst>
                        <a:ext uri="{9D8B030D-6E8A-4147-A177-3AD203B41FA5}">
                          <a16:colId xmlns:a16="http://schemas.microsoft.com/office/drawing/2014/main" val="20000"/>
                        </a:ext>
                      </a:extLst>
                    </a:gridCol>
                    <a:gridCol w="5796085">
                      <a:extLst>
                        <a:ext uri="{9D8B030D-6E8A-4147-A177-3AD203B41FA5}">
                          <a16:colId xmlns:a16="http://schemas.microsoft.com/office/drawing/2014/main" val="20001"/>
                        </a:ext>
                      </a:extLst>
                    </a:gridCol>
                  </a:tblGrid>
                  <a:tr h="12032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3</m:t>
                                          </m:r>
                                        </m:e>
                                      </m:mr>
                                      <m:mr>
                                        <m:e>
                                          <m:r>
                                            <a:rPr lang="en-US" sz="2000" i="1" kern="1200">
                                              <a:solidFill>
                                                <a:schemeClr val="tx1"/>
                                              </a:solidFill>
                                              <a:effectLst/>
                                              <a:latin typeface="Cambria Math" panose="02040503050406030204" pitchFamily="18" charset="0"/>
                                              <a:ea typeface="+mn-ea"/>
                                              <a:cs typeface="+mn-cs"/>
                                            </a:rPr>
                                            <m:t>5</m:t>
                                          </m:r>
                                        </m:e>
                                        <m:e>
                                          <m:r>
                                            <a:rPr lang="en-US" sz="2000" i="1" kern="1200">
                                              <a:solidFill>
                                                <a:schemeClr val="tx1"/>
                                              </a:solidFill>
                                              <a:effectLst/>
                                              <a:latin typeface="Cambria Math" panose="02040503050406030204" pitchFamily="18" charset="0"/>
                                              <a:ea typeface="+mn-ea"/>
                                              <a:cs typeface="+mn-cs"/>
                                            </a:rPr>
                                            <m:t>4</m:t>
                                          </m:r>
                                        </m:e>
                                        <m:e>
                                          <m:r>
                                            <a:rPr lang="en-US" sz="2000" i="1" kern="1200">
                                              <a:solidFill>
                                                <a:schemeClr val="tx1"/>
                                              </a:solidFill>
                                              <a:effectLst/>
                                              <a:latin typeface="Cambria Math" panose="02040503050406030204" pitchFamily="18" charset="0"/>
                                              <a:ea typeface="+mn-ea"/>
                                              <a:cs typeface="+mn-cs"/>
                                            </a:rPr>
                                            <m:t>1</m:t>
                                          </m:r>
                                        </m:e>
                                      </m:mr>
                                      <m:mr>
                                        <m:e>
                                          <m:r>
                                            <a:rPr lang="en-US" sz="2000" i="1" kern="1200">
                                              <a:solidFill>
                                                <a:schemeClr val="tx1"/>
                                              </a:solidFill>
                                              <a:effectLst/>
                                              <a:latin typeface="Cambria Math" panose="02040503050406030204" pitchFamily="18" charset="0"/>
                                              <a:ea typeface="+mn-ea"/>
                                              <a:cs typeface="+mn-cs"/>
                                            </a:rPr>
                                            <m:t>6</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8</m:t>
                                          </m:r>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0</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7</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9</m:t>
                                              </m:r>
                                            </m:e>
                                          </m:mr>
                                        </m:m>
                                      </m:e>
                                    </m:d>
                                  </m:e>
                                </m:d>
                                <m:r>
                                  <m:rPr>
                                    <m:nor/>
                                  </m:rPr>
                                  <a:rPr lang="en-US" sz="2000" b="0" i="0" kern="1200" smtClean="0">
                                    <a:solidFill>
                                      <a:schemeClr val="tx1"/>
                                    </a:solidFill>
                                    <a:effectLst/>
                                    <a:latin typeface="+mn-lt"/>
                                    <a:ea typeface="+mn-ea"/>
                                    <a:cs typeface="+mn-cs"/>
                                  </a:rPr>
                                  <m:t> </m:t>
                                </m:r>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e>
                                    </m:groupChr>
                                  </m:e>
                                </m:box>
                                <m:r>
                                  <m:rPr>
                                    <m:nor/>
                                  </m:rPr>
                                  <a:rPr lang="en-US" sz="2000" b="0" i="0" kern="1200" smtClean="0">
                                    <a:solidFill>
                                      <a:schemeClr val="tx1"/>
                                    </a:solidFill>
                                    <a:effectLst/>
                                    <a:latin typeface="+mn-lt"/>
                                    <a:ea typeface="+mn-ea"/>
                                    <a:cs typeface="+mn-cs"/>
                                  </a:rPr>
                                  <m:t> </m:t>
                                </m:r>
                              </m:oMath>
                            </m:oMathPara>
                          </a14:m>
                          <a:endParaRPr lang="en-US" sz="2000" b="0" i="0" kern="1200" dirty="0">
                            <a:solidFill>
                              <a:schemeClr val="tx1"/>
                            </a:solidFill>
                            <a:effectLst/>
                            <a:latin typeface="+mn-lt"/>
                            <a:ea typeface="+mn-ea"/>
                            <a:cs typeface="+mn-cs"/>
                          </a:endParaRPr>
                        </a:p>
                      </a:txBody>
                      <a:tcPr marL="36576" marR="36576" marT="36576" marB="3657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en-US"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2</m:t>
                                          </m:r>
                                        </m:e>
                                        <m:e>
                                          <m:r>
                                            <a:rPr lang="en-US" sz="2000" i="1" kern="1200">
                                              <a:solidFill>
                                                <a:schemeClr val="tx1"/>
                                              </a:solidFill>
                                              <a:effectLst/>
                                              <a:latin typeface="Cambria Math" panose="02040503050406030204" pitchFamily="18" charset="0"/>
                                              <a:ea typeface="+mn-ea"/>
                                              <a:cs typeface="+mn-cs"/>
                                            </a:rPr>
                                            <m:t>3</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1</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e>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2</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4</m:t>
                                          </m:r>
                                        </m:e>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3</m:t>
                                              </m:r>
                                            </m:e>
                                          </m:d>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1</m:t>
                                          </m:r>
                                        </m:e>
                                      </m:mr>
                                      <m:mr>
                                        <m:e>
                                          <m:r>
                                            <a:rPr lang="en-US" sz="2000" i="1" kern="1200">
                                              <a:solidFill>
                                                <a:schemeClr val="tx1"/>
                                              </a:solidFill>
                                              <a:effectLst/>
                                              <a:latin typeface="Cambria Math" panose="02040503050406030204" pitchFamily="18" charset="0"/>
                                              <a:ea typeface="+mn-ea"/>
                                              <a:cs typeface="+mn-cs"/>
                                            </a:rPr>
                                            <m:t>6</m:t>
                                          </m:r>
                                        </m:e>
                                        <m:e>
                                          <m:r>
                                            <a:rPr lang="en-US" sz="2000" i="1" kern="1200">
                                              <a:solidFill>
                                                <a:schemeClr val="tx1"/>
                                              </a:solidFill>
                                              <a:effectLst/>
                                              <a:latin typeface="Cambria Math" panose="02040503050406030204" pitchFamily="18" charset="0"/>
                                              <a:ea typeface="+mn-ea"/>
                                              <a:cs typeface="+mn-cs"/>
                                            </a:rPr>
                                            <m:t>1</m:t>
                                          </m:r>
                                        </m:e>
                                        <m:e>
                                          <m:r>
                                            <a:rPr lang="en-US" sz="2000" i="1" kern="1200">
                                              <a:solidFill>
                                                <a:schemeClr val="tx1"/>
                                              </a:solidFill>
                                              <a:effectLst/>
                                              <a:latin typeface="Cambria Math" panose="02040503050406030204" pitchFamily="18" charset="0"/>
                                              <a:ea typeface="+mn-ea"/>
                                              <a:cs typeface="+mn-cs"/>
                                            </a:rPr>
                                            <m:t>8</m:t>
                                          </m:r>
                                        </m:e>
                                      </m:mr>
                                    </m:m>
                                    <m:d>
                                      <m:dPr>
                                        <m:begChr m:val="|"/>
                                        <m:endChr m:val=""/>
                                        <m:ctrlPr>
                                          <a:rPr lang="en-US"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en-US" sz="2000" i="1" kern="1200">
                                                <a:solidFill>
                                                  <a:schemeClr val="tx1"/>
                                                </a:solidFill>
                                                <a:effectLst/>
                                                <a:latin typeface="Cambria Math" panose="02040503050406030204" pitchFamily="18" charset="0"/>
                                                <a:ea typeface="+mn-ea"/>
                                                <a:cs typeface="+mn-cs"/>
                                              </a:rPr>
                                            </m:ctrlPr>
                                          </m:mPr>
                                          <m:mr>
                                            <m:e>
                                              <m:r>
                                                <a:rPr lang="en-US" sz="2000" i="1" kern="1200">
                                                  <a:solidFill>
                                                    <a:schemeClr val="tx1"/>
                                                  </a:solidFill>
                                                  <a:effectLst/>
                                                  <a:latin typeface="Cambria Math" panose="02040503050406030204" pitchFamily="18" charset="0"/>
                                                  <a:ea typeface="+mn-ea"/>
                                                  <a:cs typeface="+mn-cs"/>
                                                </a:rPr>
                                                <m:t>0</m:t>
                                              </m:r>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5</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0</m:t>
                                                  </m:r>
                                                </m:e>
                                              </m:d>
                                              <m:r>
                                                <a:rPr lang="en-US" sz="2000" i="1" kern="1200">
                                                  <a:solidFill>
                                                    <a:schemeClr val="tx1"/>
                                                  </a:solidFill>
                                                  <a:effectLst/>
                                                  <a:latin typeface="Cambria Math" panose="02040503050406030204" pitchFamily="18" charset="0"/>
                                                  <a:ea typeface="+mn-ea"/>
                                                  <a:cs typeface="+mn-cs"/>
                                                </a:rPr>
                                                <m:t>+</m:t>
                                              </m:r>
                                              <m:d>
                                                <m:dPr>
                                                  <m:ctrlPr>
                                                    <a:rPr lang="en-US" sz="2000" i="1" kern="1200">
                                                      <a:solidFill>
                                                        <a:schemeClr val="tx1"/>
                                                      </a:solidFill>
                                                      <a:effectLst/>
                                                      <a:latin typeface="Cambria Math" panose="02040503050406030204" pitchFamily="18" charset="0"/>
                                                      <a:ea typeface="+mn-ea"/>
                                                      <a:cs typeface="+mn-cs"/>
                                                    </a:rPr>
                                                  </m:ctrlPr>
                                                </m:dP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7</m:t>
                                                  </m:r>
                                                </m:e>
                                              </m:d>
                                            </m:e>
                                          </m:mr>
                                          <m:mr>
                                            <m:e>
                                              <m:r>
                                                <a:rPr lang="en-US" sz="2000" i="1" kern="1200">
                                                  <a:solidFill>
                                                    <a:schemeClr val="tx1"/>
                                                  </a:solidFill>
                                                  <a:effectLst/>
                                                  <a:latin typeface="Cambria Math" panose="02040503050406030204" pitchFamily="18" charset="0"/>
                                                  <a:ea typeface="+mn-ea"/>
                                                  <a:cs typeface="+mn-cs"/>
                                                </a:rPr>
                                                <m:t>−</m:t>
                                              </m:r>
                                              <m:r>
                                                <a:rPr lang="en-US" sz="2000" i="1" kern="1200">
                                                  <a:solidFill>
                                                    <a:schemeClr val="tx1"/>
                                                  </a:solidFill>
                                                  <a:effectLst/>
                                                  <a:latin typeface="Cambria Math" panose="02040503050406030204" pitchFamily="18" charset="0"/>
                                                  <a:ea typeface="+mn-ea"/>
                                                  <a:cs typeface="+mn-cs"/>
                                                </a:rPr>
                                                <m:t>9</m:t>
                                              </m:r>
                                            </m:e>
                                          </m:mr>
                                        </m:m>
                                      </m:e>
                                    </m:d>
                                  </m:e>
                                </m:d>
                              </m:oMath>
                            </m:oMathPara>
                          </a14:m>
                          <a:endParaRPr lang="en-US" sz="2000" kern="1200" dirty="0">
                            <a:solidFill>
                              <a:schemeClr val="tx1"/>
                            </a:solidFill>
                            <a:effectLst/>
                            <a:latin typeface="+mn-lt"/>
                            <a:ea typeface="+mn-ea"/>
                            <a:cs typeface="+mn-cs"/>
                          </a:endParaRPr>
                        </a:p>
                      </a:txBody>
                      <a:tcPr marL="36576" marR="36576" marT="36576" marB="36576" anchor="ctr"/>
                    </a:tc>
                    <a:extLst>
                      <a:ext uri="{0D108BD9-81ED-4DB2-BD59-A6C34878D82A}">
                        <a16:rowId xmlns:a16="http://schemas.microsoft.com/office/drawing/2014/main" val="10000"/>
                      </a:ext>
                    </a:extLst>
                  </a:tr>
                  <a:tr h="953840">
                    <a:tc>
                      <a:txBody>
                        <a:bodyPr/>
                        <a:lstStyle/>
                        <a:p>
                          <a:pPr algn="r">
                            <a:defRPr sz="1600"/>
                          </a:pPr>
                          <a:r>
                            <a:rPr lang="en-US" sz="2000" dirty="0"/>
                            <a:t>​</a:t>
                          </a:r>
                          <a14:m>
                            <m:oMath xmlns:m="http://schemas.openxmlformats.org/officeDocument/2006/math">
                              <m:r>
                                <a:rPr lang="en-US" sz="2000" b="0" i="1" smtClean="0">
                                  <a:latin typeface="Cambria Math" panose="02040503050406030204" pitchFamily="18" charset="0"/>
                                </a:rPr>
                                <m:t>=</m:t>
                              </m:r>
                            </m:oMath>
                          </a14:m>
                          <a:endParaRPr sz="2000" dirty="0"/>
                        </a:p>
                      </a:txBody>
                      <a:tcPr marL="36576" marR="36576" marT="36576" marB="36576" anchor="ctr"/>
                    </a:tc>
                    <a:tc>
                      <a:txBody>
                        <a:bodyPr/>
                        <a:lstStyle/>
                        <a:p>
                          <a:r>
                            <a:rPr lang="ar-AE" sz="2000" dirty="0"/>
                            <a:t>​</a:t>
                          </a:r>
                          <a14:m>
                            <m:oMath xmlns:m="http://schemas.openxmlformats.org/officeDocument/2006/math">
                              <m:d>
                                <m:dPr>
                                  <m:begChr m:val="["/>
                                  <m:endChr m:val="]"/>
                                  <m:ctrlPr>
                                    <a:rPr lang="ar-AE" sz="2000" i="1" kern="1200" smtClean="0">
                                      <a:solidFill>
                                        <a:schemeClr val="tx1"/>
                                      </a:solidFill>
                                      <a:effectLst/>
                                      <a:latin typeface="Cambria Math" panose="02040503050406030204" pitchFamily="18" charset="0"/>
                                      <a:ea typeface="+mn-ea"/>
                                      <a:cs typeface="+mn-cs"/>
                                    </a:rPr>
                                  </m:ctrlPr>
                                </m:dPr>
                                <m:e>
                                  <m:m>
                                    <m:mPr>
                                      <m:mcs>
                                        <m:mc>
                                          <m:mcPr>
                                            <m:count m:val="3"/>
                                            <m:mcJc m:val="center"/>
                                          </m:mcPr>
                                        </m:mc>
                                      </m:mcs>
                                      <m:ctrlPr>
                                        <a:rPr lang="ar-AE" sz="2000" i="1" kern="1200">
                                          <a:solidFill>
                                            <a:schemeClr val="tx1"/>
                                          </a:solidFill>
                                          <a:effectLst/>
                                          <a:latin typeface="Cambria Math" panose="02040503050406030204" pitchFamily="18" charset="0"/>
                                          <a:ea typeface="+mn-ea"/>
                                          <a:cs typeface="+mn-cs"/>
                                        </a:rPr>
                                      </m:ctrlPr>
                                    </m:mPr>
                                    <m:mr>
                                      <m:e>
                                        <m:r>
                                          <a:rPr lang="ar-AE" sz="2000" i="1" kern="1200">
                                            <a:solidFill>
                                              <a:schemeClr val="tx1"/>
                                            </a:solidFill>
                                            <a:effectLst/>
                                            <a:latin typeface="Cambria Math" panose="02040503050406030204" pitchFamily="18" charset="0"/>
                                            <a:ea typeface="+mn-ea"/>
                                            <a:cs typeface="+mn-cs"/>
                                          </a:rPr>
                                          <m:t>1</m:t>
                                        </m:r>
                                      </m:e>
                                      <m:e>
                                        <m:r>
                                          <a:rPr lang="ar-AE" sz="2000" i="1" kern="1200">
                                            <a:solidFill>
                                              <a:schemeClr val="tx1"/>
                                            </a:solidFill>
                                            <a:effectLst/>
                                            <a:latin typeface="Cambria Math" panose="02040503050406030204" pitchFamily="18" charset="0"/>
                                            <a:ea typeface="+mn-ea"/>
                                            <a:cs typeface="+mn-cs"/>
                                          </a:rPr>
                                          <m:t>2</m:t>
                                        </m:r>
                                      </m:e>
                                      <m:e>
                                        <m:r>
                                          <a:rPr lang="ar-AE" sz="2000" i="1" kern="1200">
                                            <a:solidFill>
                                              <a:schemeClr val="tx1"/>
                                            </a:solidFill>
                                            <a:effectLst/>
                                            <a:latin typeface="Cambria Math" panose="02040503050406030204" pitchFamily="18" charset="0"/>
                                            <a:ea typeface="+mn-ea"/>
                                            <a:cs typeface="+mn-cs"/>
                                          </a:rPr>
                                          <m:t>3</m:t>
                                        </m:r>
                                      </m:e>
                                    </m:mr>
                                    <m:mr>
                                      <m:e>
                                        <m:r>
                                          <a:rPr lang="ar-AE" sz="2000" i="1" kern="1200">
                                            <a:solidFill>
                                              <a:schemeClr val="tx1"/>
                                            </a:solidFill>
                                            <a:effectLst/>
                                            <a:latin typeface="Cambria Math" panose="02040503050406030204" pitchFamily="18" charset="0"/>
                                            <a:ea typeface="+mn-ea"/>
                                            <a:cs typeface="+mn-cs"/>
                                          </a:rPr>
                                          <m:t>0</m:t>
                                        </m:r>
                                      </m:e>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6</m:t>
                                        </m:r>
                                      </m:e>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14</m:t>
                                        </m:r>
                                      </m:e>
                                    </m:mr>
                                    <m:mr>
                                      <m:e>
                                        <m:r>
                                          <a:rPr lang="ar-AE" sz="2000" i="1" kern="1200">
                                            <a:solidFill>
                                              <a:schemeClr val="tx1"/>
                                            </a:solidFill>
                                            <a:effectLst/>
                                            <a:latin typeface="Cambria Math" panose="02040503050406030204" pitchFamily="18" charset="0"/>
                                            <a:ea typeface="+mn-ea"/>
                                            <a:cs typeface="+mn-cs"/>
                                          </a:rPr>
                                          <m:t>6</m:t>
                                        </m:r>
                                      </m:e>
                                      <m:e>
                                        <m:r>
                                          <a:rPr lang="ar-AE" sz="2000" i="1" kern="1200">
                                            <a:solidFill>
                                              <a:schemeClr val="tx1"/>
                                            </a:solidFill>
                                            <a:effectLst/>
                                            <a:latin typeface="Cambria Math" panose="02040503050406030204" pitchFamily="18" charset="0"/>
                                            <a:ea typeface="+mn-ea"/>
                                            <a:cs typeface="+mn-cs"/>
                                          </a:rPr>
                                          <m:t>1</m:t>
                                        </m:r>
                                      </m:e>
                                      <m:e>
                                        <m:r>
                                          <a:rPr lang="ar-AE" sz="2000" i="1" kern="1200">
                                            <a:solidFill>
                                              <a:schemeClr val="tx1"/>
                                            </a:solidFill>
                                            <a:effectLst/>
                                            <a:latin typeface="Cambria Math" panose="02040503050406030204" pitchFamily="18" charset="0"/>
                                            <a:ea typeface="+mn-ea"/>
                                            <a:cs typeface="+mn-cs"/>
                                          </a:rPr>
                                          <m:t>8</m:t>
                                        </m:r>
                                      </m:e>
                                    </m:mr>
                                  </m:m>
                                  <m:d>
                                    <m:dPr>
                                      <m:begChr m:val="|"/>
                                      <m:endChr m:val=""/>
                                      <m:ctrlPr>
                                        <a:rPr lang="ar-AE" sz="2000" i="1" kern="1200">
                                          <a:solidFill>
                                            <a:schemeClr val="tx1"/>
                                          </a:solidFill>
                                          <a:effectLst/>
                                          <a:latin typeface="Cambria Math" panose="02040503050406030204" pitchFamily="18" charset="0"/>
                                          <a:ea typeface="+mn-ea"/>
                                          <a:cs typeface="+mn-cs"/>
                                        </a:rPr>
                                      </m:ctrlPr>
                                    </m:dPr>
                                    <m:e>
                                      <m:m>
                                        <m:mPr>
                                          <m:mcs>
                                            <m:mc>
                                              <m:mcPr>
                                                <m:count m:val="1"/>
                                                <m:mcJc m:val="center"/>
                                              </m:mcPr>
                                            </m:mc>
                                          </m:mcs>
                                          <m:ctrlPr>
                                            <a:rPr lang="ar-AE" sz="2000" i="1" kern="1200">
                                              <a:solidFill>
                                                <a:schemeClr val="tx1"/>
                                              </a:solidFill>
                                              <a:effectLst/>
                                              <a:latin typeface="Cambria Math" panose="02040503050406030204" pitchFamily="18" charset="0"/>
                                              <a:ea typeface="+mn-ea"/>
                                              <a:cs typeface="+mn-cs"/>
                                            </a:rPr>
                                          </m:ctrlPr>
                                        </m:mPr>
                                        <m:mr>
                                          <m:e>
                                            <m:r>
                                              <a:rPr lang="ar-AE" sz="2000" i="1" kern="1200">
                                                <a:solidFill>
                                                  <a:schemeClr val="tx1"/>
                                                </a:solidFill>
                                                <a:effectLst/>
                                                <a:latin typeface="Cambria Math" panose="02040503050406030204" pitchFamily="18" charset="0"/>
                                                <a:ea typeface="+mn-ea"/>
                                                <a:cs typeface="+mn-cs"/>
                                              </a:rPr>
                                              <m:t>0</m:t>
                                            </m:r>
                                          </m:e>
                                        </m:mr>
                                        <m:mr>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7</m:t>
                                            </m:r>
                                          </m:e>
                                        </m:mr>
                                        <m:mr>
                                          <m:e>
                                            <m:r>
                                              <a:rPr lang="ar-AE" sz="2000" i="1" kern="1200">
                                                <a:solidFill>
                                                  <a:schemeClr val="tx1"/>
                                                </a:solidFill>
                                                <a:effectLst/>
                                                <a:latin typeface="Cambria Math" panose="02040503050406030204" pitchFamily="18" charset="0"/>
                                                <a:ea typeface="+mn-ea"/>
                                                <a:cs typeface="+mn-cs"/>
                                              </a:rPr>
                                              <m:t>−</m:t>
                                            </m:r>
                                            <m:r>
                                              <a:rPr lang="ar-AE" sz="2000" i="1" kern="1200">
                                                <a:solidFill>
                                                  <a:schemeClr val="tx1"/>
                                                </a:solidFill>
                                                <a:effectLst/>
                                                <a:latin typeface="Cambria Math" panose="02040503050406030204" pitchFamily="18" charset="0"/>
                                                <a:ea typeface="+mn-ea"/>
                                                <a:cs typeface="+mn-cs"/>
                                              </a:rPr>
                                              <m:t>9</m:t>
                                            </m:r>
                                          </m:e>
                                        </m:mr>
                                      </m:m>
                                    </m:e>
                                  </m:d>
                                </m:e>
                              </m:d>
                            </m:oMath>
                          </a14:m>
                          <a:endParaRPr lang="en-US" sz="2000" kern="1200" dirty="0">
                            <a:solidFill>
                              <a:schemeClr val="tx1"/>
                            </a:solidFill>
                            <a:effectLst/>
                            <a:latin typeface="+mn-lt"/>
                            <a:ea typeface="+mn-ea"/>
                            <a:cs typeface="+mn-cs"/>
                          </a:endParaRPr>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a:extLst>
                  <a:ext uri="{FF2B5EF4-FFF2-40B4-BE49-F238E27FC236}">
                    <a16:creationId xmlns:a16="http://schemas.microsoft.com/office/drawing/2014/main" id="{C3B94AD2-42B2-441E-8575-5472B2FF2CBB}"/>
                  </a:ext>
                </a:extLst>
              </p:cNvPr>
              <p:cNvGraphicFramePr>
                <a:graphicFrameLocks noGrp="1"/>
              </p:cNvGraphicFramePr>
              <p:nvPr>
                <p:extLst>
                  <p:ext uri="{D42A27DB-BD31-4B8C-83A1-F6EECF244321}">
                    <p14:modId xmlns:p14="http://schemas.microsoft.com/office/powerpoint/2010/main" val="1869501660"/>
                  </p:ext>
                </p:extLst>
              </p:nvPr>
            </p:nvGraphicFramePr>
            <p:xfrm>
              <a:off x="152401" y="2403070"/>
              <a:ext cx="8839199" cy="2245130"/>
            </p:xfrm>
            <a:graphic>
              <a:graphicData uri="http://schemas.openxmlformats.org/drawingml/2006/table">
                <a:tbl>
                  <a:tblPr firstRow="1" bandRow="1">
                    <a:tableStyleId>{2D5ABB26-0587-4C30-8999-92F81FD0307C}</a:tableStyleId>
                  </a:tblPr>
                  <a:tblGrid>
                    <a:gridCol w="3043114">
                      <a:extLst>
                        <a:ext uri="{9D8B030D-6E8A-4147-A177-3AD203B41FA5}">
                          <a16:colId xmlns:a16="http://schemas.microsoft.com/office/drawing/2014/main" val="20000"/>
                        </a:ext>
                      </a:extLst>
                    </a:gridCol>
                    <a:gridCol w="5796085">
                      <a:extLst>
                        <a:ext uri="{9D8B030D-6E8A-4147-A177-3AD203B41FA5}">
                          <a16:colId xmlns:a16="http://schemas.microsoft.com/office/drawing/2014/main" val="20001"/>
                        </a:ext>
                      </a:extLst>
                    </a:gridCol>
                  </a:tblGrid>
                  <a:tr h="1203222">
                    <a:tc>
                      <a:txBody>
                        <a:bodyPr/>
                        <a:lstStyle/>
                        <a:p>
                          <a:endParaRPr lang="en-US"/>
                        </a:p>
                      </a:txBody>
                      <a:tcPr marL="36576" marR="36576" marT="36576" marB="36576" anchor="ctr">
                        <a:blipFill>
                          <a:blip r:embed="rId3"/>
                          <a:stretch>
                            <a:fillRect r="-190581" b="-86364"/>
                          </a:stretch>
                        </a:blipFill>
                      </a:tcPr>
                    </a:tc>
                    <a:tc>
                      <a:txBody>
                        <a:bodyPr/>
                        <a:lstStyle/>
                        <a:p>
                          <a:endParaRPr lang="en-US"/>
                        </a:p>
                      </a:txBody>
                      <a:tcPr marL="36576" marR="36576" marT="36576" marB="36576" anchor="ctr">
                        <a:blipFill>
                          <a:blip r:embed="rId3"/>
                          <a:stretch>
                            <a:fillRect l="-52471" b="-86364"/>
                          </a:stretch>
                        </a:blipFill>
                      </a:tcPr>
                    </a:tc>
                    <a:extLst>
                      <a:ext uri="{0D108BD9-81ED-4DB2-BD59-A6C34878D82A}">
                        <a16:rowId xmlns:a16="http://schemas.microsoft.com/office/drawing/2014/main" val="10000"/>
                      </a:ext>
                    </a:extLst>
                  </a:tr>
                  <a:tr h="1041908">
                    <a:tc>
                      <a:txBody>
                        <a:bodyPr/>
                        <a:lstStyle/>
                        <a:p>
                          <a:endParaRPr lang="en-US"/>
                        </a:p>
                      </a:txBody>
                      <a:tcPr marL="36576" marR="36576" marT="36576" marB="36576" anchor="ctr">
                        <a:blipFill>
                          <a:blip r:embed="rId3"/>
                          <a:stretch>
                            <a:fillRect t="-115789" r="-190581"/>
                          </a:stretch>
                        </a:blipFill>
                      </a:tcPr>
                    </a:tc>
                    <a:tc>
                      <a:txBody>
                        <a:bodyPr/>
                        <a:lstStyle/>
                        <a:p>
                          <a:endParaRPr lang="en-US"/>
                        </a:p>
                      </a:txBody>
                      <a:tcPr marL="36576" marR="36576" marT="36576" marB="36576" anchor="ctr">
                        <a:blipFill>
                          <a:blip r:embed="rId3"/>
                          <a:stretch>
                            <a:fillRect l="-52471" t="-11578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Gaussian Elimination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Gaussian elimination to 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8</m:t>
                              </m:r>
                            </m:e>
                          </m:m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2</m:t>
                              </m:r>
                              <m:r>
                                <a:rPr lang="en-US" b="0" i="0" smtClean="0">
                                  <a:latin typeface="Cambria Math" panose="02040503050406030204" pitchFamily="18" charset="0"/>
                                </a:rPr>
                                <m:t>   </m:t>
                              </m:r>
                            </m:e>
                          </m:mr>
                        </m:m>
                      </m:e>
                    </m:d>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r>
                  <a:rPr lang="en-US" sz="2800" dirty="0"/>
                  <a:t>First, we read off the augmented matrix corresponding to this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a:latin typeface="Cambria Math" panose="02040503050406030204" pitchFamily="18" charset="0"/>
                            </a:rPr>
                          </m:ctrlPr>
                        </m:dPr>
                        <m:e>
                          <m:m>
                            <m:mPr>
                              <m:mcs>
                                <m:mc>
                                  <m:mcPr>
                                    <m:count m:val="3"/>
                                    <m:mcJc m:val="center"/>
                                  </m:mcPr>
                                </m:mc>
                              </m:mcs>
                              <m:ctrlPr>
                                <a:rPr lang="ar-AE" i="1">
                                  <a:latin typeface="Cambria Math" panose="02040503050406030204" pitchFamily="18" charset="0"/>
                                </a:rPr>
                              </m:ctrlPr>
                            </m:mPr>
                            <m:mr>
                              <m:e>
                                <m:r>
                                  <m:rPr>
                                    <m:brk m:alnAt="7"/>
                                  </m:rPr>
                                  <a:rPr lang="en-US" b="0" i="0" smtClean="0">
                                    <a:latin typeface="Cambria Math" panose="02040503050406030204" pitchFamily="18" charset="0"/>
                                  </a:rPr>
                                  <m:t>−</m:t>
                                </m:r>
                                <m:r>
                                  <a:rPr lang="ar-AE">
                                    <a:latin typeface="Cambria Math" panose="02040503050406030204" pitchFamily="18" charset="0"/>
                                  </a:rPr>
                                  <m:t>2</m:t>
                                </m:r>
                              </m:e>
                              <m:e>
                                <m:r>
                                  <a:rPr lang="en-US" b="0" i="0" smtClean="0">
                                    <a:latin typeface="Cambria Math" panose="02040503050406030204" pitchFamily="18" charset="0"/>
                                  </a:rPr>
                                  <m:t>1</m:t>
                                </m:r>
                              </m:e>
                              <m:e>
                                <m:r>
                                  <a:rPr lang="en-US" b="0" i="0" smtClean="0">
                                    <a:latin typeface="Cambria Math" panose="02040503050406030204" pitchFamily="18" charset="0"/>
                                  </a:rPr>
                                  <m:t>−</m:t>
                                </m:r>
                                <m:r>
                                  <a:rPr lang="en-US" b="0" i="0" smtClean="0">
                                    <a:latin typeface="Cambria Math" panose="02040503050406030204" pitchFamily="18" charset="0"/>
                                  </a:rPr>
                                  <m:t>5</m:t>
                                </m:r>
                              </m:e>
                            </m:mr>
                            <m:mr>
                              <m:e>
                                <m:r>
                                  <a:rPr lang="en-US" b="0" i="0" smtClean="0">
                                    <a:latin typeface="Cambria Math" panose="02040503050406030204" pitchFamily="18" charset="0"/>
                                  </a:rPr>
                                  <m:t>1</m:t>
                                </m:r>
                              </m:e>
                              <m:e>
                                <m:r>
                                  <a:rPr lang="en-US" b="0" i="0" smtClean="0">
                                    <a:latin typeface="Cambria Math" panose="02040503050406030204" pitchFamily="18" charset="0"/>
                                  </a:rPr>
                                  <m:t>2</m:t>
                                </m:r>
                              </m:e>
                              <m:e>
                                <m:r>
                                  <a:rPr lang="en-US" b="0" i="0" smtClean="0">
                                    <a:latin typeface="Cambria Math" panose="02040503050406030204" pitchFamily="18" charset="0"/>
                                  </a:rPr>
                                  <m:t>−</m:t>
                                </m:r>
                                <m:r>
                                  <a:rPr lang="ar-AE">
                                    <a:latin typeface="Cambria Math" panose="02040503050406030204" pitchFamily="18" charset="0"/>
                                  </a:rPr>
                                  <m:t>1</m:t>
                                </m:r>
                              </m:e>
                            </m:mr>
                            <m:mr>
                              <m:e>
                                <m:r>
                                  <a:rPr lang="en-US" b="0" i="0" smtClean="0">
                                    <a:latin typeface="Cambria Math" panose="02040503050406030204" pitchFamily="18" charset="0"/>
                                  </a:rPr>
                                  <m:t>3</m:t>
                                </m:r>
                              </m:e>
                              <m:e>
                                <m:r>
                                  <a:rPr lang="en-US" b="0" i="0" smtClean="0">
                                    <a:latin typeface="Cambria Math" panose="02040503050406030204" pitchFamily="18" charset="0"/>
                                  </a:rPr>
                                  <m:t>−</m:t>
                                </m:r>
                                <m:r>
                                  <a:rPr lang="en-US" b="0" i="0" smtClean="0">
                                    <a:latin typeface="Cambria Math" panose="02040503050406030204" pitchFamily="18" charset="0"/>
                                  </a:rPr>
                                  <m:t>1</m:t>
                                </m:r>
                              </m:e>
                              <m:e>
                                <m:r>
                                  <a:rPr lang="en-US" b="0" i="0" smtClean="0">
                                    <a:latin typeface="Cambria Math" panose="02040503050406030204" pitchFamily="18" charset="0"/>
                                  </a:rPr>
                                  <m:t>2</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en-US" b="0" i="0" smtClean="0">
                                        <a:latin typeface="Cambria Math" panose="02040503050406030204" pitchFamily="18" charset="0"/>
                                      </a:rPr>
                                      <m:t>6</m:t>
                                    </m:r>
                                  </m:e>
                                </m:mr>
                                <m:mr>
                                  <m:e>
                                    <m:r>
                                      <a:rPr lang="en-US" b="0" i="0" smtClean="0">
                                        <a:latin typeface="Cambria Math" panose="02040503050406030204" pitchFamily="18" charset="0"/>
                                      </a:rPr>
                                      <m:t>−</m:t>
                                    </m:r>
                                    <m:r>
                                      <a:rPr lang="en-US" b="0" i="0" smtClean="0">
                                        <a:latin typeface="Cambria Math" panose="02040503050406030204" pitchFamily="18" charset="0"/>
                                      </a:rPr>
                                      <m:t>8</m:t>
                                    </m:r>
                                  </m:e>
                                </m:mr>
                                <m:mr>
                                  <m:e>
                                    <m:r>
                                      <a:rPr lang="ar-AE" b="0" i="0" smtClean="0">
                                        <a:latin typeface="Cambria Math" panose="02040503050406030204" pitchFamily="18" charset="0"/>
                                      </a:rPr>
                                      <m:t>2</m:t>
                                    </m:r>
                                  </m:e>
                                </m:mr>
                              </m:m>
                            </m:e>
                          </m:d>
                        </m:e>
                      </m:d>
                    </m:oMath>
                  </m:oMathPara>
                </a14:m>
                <a:endParaRPr lang="ar-AE" sz="2800" dirty="0"/>
              </a:p>
              <a:p>
                <a:r>
                  <a:rPr lang="en-US" sz="2800" dirty="0"/>
                  <a:t>Now, we transform it into row echelon form. It is usually easiest to work one column at a time. After getting a leading </a:t>
                </a:r>
                <a:r>
                  <a:rPr lang="en-US" sz="2800" dirty="0">
                    <a:latin typeface="Cambria Math"/>
                  </a:rPr>
                  <a:t>1</a:t>
                </a:r>
                <a:r>
                  <a:rPr lang="en-US" sz="2800" dirty="0"/>
                  <a:t> in the first row, use row operations to obtains </a:t>
                </a:r>
                <a:r>
                  <a:rPr lang="en-US" sz="2800" dirty="0">
                    <a:latin typeface="Cambria Math"/>
                  </a:rPr>
                  <a:t>0</a:t>
                </a:r>
                <a:r>
                  <a:rPr lang="en-US" sz="2800" dirty="0"/>
                  <a:t>s below it. Repeat this process with each successive column.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51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A </a:t>
                </a:r>
                <a:r>
                  <a:rPr lang="en-US" sz="2800" b="1" dirty="0"/>
                  <a:t>matrix</a:t>
                </a:r>
                <a:r>
                  <a:rPr lang="en-US" sz="2800" dirty="0"/>
                  <a:t> is a rectangular array of numbers, called </a:t>
                </a:r>
                <a:r>
                  <a:rPr lang="en-US" sz="2800" b="1" dirty="0"/>
                  <a:t>elements</a:t>
                </a:r>
                <a:r>
                  <a:rPr lang="en-US" sz="2800" dirty="0"/>
                  <a:t> or </a:t>
                </a:r>
                <a:r>
                  <a:rPr lang="en-US" sz="2800" b="1" dirty="0"/>
                  <a:t>entries</a:t>
                </a:r>
                <a:r>
                  <a:rPr lang="en-US" sz="2800" dirty="0"/>
                  <a:t> of the matrix. As the numbers are in a rectangular array, they naturally form </a:t>
                </a:r>
                <a:r>
                  <a:rPr lang="en-US" sz="2800" b="1" dirty="0"/>
                  <a:t>rows</a:t>
                </a:r>
                <a:r>
                  <a:rPr lang="en-US" sz="2800" dirty="0"/>
                  <a:t> and </a:t>
                </a:r>
                <a:r>
                  <a:rPr lang="en-US" sz="2800" b="1" dirty="0"/>
                  <a:t>columns</a:t>
                </a:r>
                <a:r>
                  <a:rPr lang="en-US" sz="2800" dirty="0"/>
                  <a:t>. It is often important to determine the size of a given matrix; we say that a matrix with </a:t>
                </a:r>
                <a14:m>
                  <m:oMath xmlns:m="http://schemas.openxmlformats.org/officeDocument/2006/math">
                    <m:r>
                      <a:rPr lang="en-US">
                        <a:latin typeface="Cambria Math" panose="02040503050406030204" pitchFamily="18" charset="0"/>
                      </a:rPr>
                      <m:t>𝑚</m:t>
                    </m:r>
                  </m:oMath>
                </a14:m>
                <a:r>
                  <a:rPr lang="en-US" sz="2800" dirty="0"/>
                  <a:t> rows and </a:t>
                </a:r>
                <a14:m>
                  <m:oMath xmlns:m="http://schemas.openxmlformats.org/officeDocument/2006/math">
                    <m:r>
                      <a:rPr lang="en-US">
                        <a:latin typeface="Cambria Math" panose="02040503050406030204" pitchFamily="18" charset="0"/>
                      </a:rPr>
                      <m:t>𝑛</m:t>
                    </m:r>
                  </m:oMath>
                </a14:m>
                <a:r>
                  <a:rPr lang="en-US" sz="2800" dirty="0"/>
                  <a:t> columns is an </a:t>
                </a:r>
                <a14:m>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r>
                      <a:rPr lang="en-US">
                        <a:latin typeface="Cambria Math" panose="02040503050406030204" pitchFamily="18" charset="0"/>
                      </a:rPr>
                      <m:t>𝑛</m:t>
                    </m:r>
                  </m:oMath>
                </a14:m>
                <a:r>
                  <a:rPr lang="en-US" sz="2800" dirty="0"/>
                  <a:t> matrix (read “</a:t>
                </a:r>
                <a14:m>
                  <m:oMath xmlns:m="http://schemas.openxmlformats.org/officeDocument/2006/math">
                    <m:r>
                      <a:rPr lang="en-US">
                        <a:latin typeface="Cambria Math" panose="02040503050406030204" pitchFamily="18" charset="0"/>
                      </a:rPr>
                      <m:t>𝑚</m:t>
                    </m:r>
                  </m:oMath>
                </a14:m>
                <a:r>
                  <a:rPr lang="en-US" sz="2800" dirty="0"/>
                  <a:t> by </a:t>
                </a:r>
                <a14:m>
                  <m:oMath xmlns:m="http://schemas.openxmlformats.org/officeDocument/2006/math">
                    <m:r>
                      <a:rPr lang="en-US">
                        <a:latin typeface="Cambria Math" panose="02040503050406030204" pitchFamily="18" charset="0"/>
                      </a:rPr>
                      <m:t>𝑛</m:t>
                    </m:r>
                  </m:oMath>
                </a14:m>
                <a:r>
                  <a:rPr lang="en-US" dirty="0"/>
                  <a:t>”</a:t>
                </a:r>
                <a:r>
                  <a:rPr lang="en-US" sz="2800" dirty="0"/>
                  <a:t>), or of </a:t>
                </a:r>
                <a:r>
                  <a:rPr lang="en-US" sz="2800" b="1" dirty="0"/>
                  <a:t>order</a:t>
                </a:r>
                <a:r>
                  <a:rPr lang="en-US" sz="2800" dirty="0"/>
                  <a:t> </a:t>
                </a:r>
                <a14:m>
                  <m:oMath xmlns:m="http://schemas.openxmlformats.org/officeDocument/2006/math">
                    <m:r>
                      <a:rPr lang="en-US">
                        <a:latin typeface="Cambria Math" panose="02040503050406030204" pitchFamily="18" charset="0"/>
                      </a:rPr>
                      <m:t>𝑚</m:t>
                    </m:r>
                    <m:r>
                      <a:rPr lang="en-US">
                        <a:latin typeface="Cambria Math" panose="02040503050406030204" pitchFamily="18" charset="0"/>
                      </a:rPr>
                      <m:t>×</m:t>
                    </m:r>
                    <m:r>
                      <a:rPr lang="en-US">
                        <a:latin typeface="Cambria Math" panose="02040503050406030204" pitchFamily="18" charset="0"/>
                      </a:rPr>
                      <m:t>𝑛</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78483777"/>
                  </p:ext>
                </p:extLst>
              </p:nvPr>
            </p:nvGraphicFramePr>
            <p:xfrm>
              <a:off x="304800" y="1105523"/>
              <a:ext cx="8458200" cy="443242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362597">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m:rPr>
                                              <m:brk m:alnAt="7"/>
                                            </m:rPr>
                                            <a:rPr lang="en-US" sz="2000" b="0" i="0" smtClean="0">
                                              <a:latin typeface="Cambria Math" panose="02040503050406030204" pitchFamily="18" charset="0"/>
                                            </a:rPr>
                                            <m:t>−</m:t>
                                          </m:r>
                                          <m:r>
                                            <a:rPr lang="ar-AE" sz="2000">
                                              <a:latin typeface="Cambria Math" panose="02040503050406030204" pitchFamily="18" charset="0"/>
                                            </a:rPr>
                                            <m:t>2</m:t>
                                          </m:r>
                                        </m:e>
                                        <m:e>
                                          <m:r>
                                            <a:rPr lang="en-US" sz="2000" b="0" i="0" smtClean="0">
                                              <a:latin typeface="Cambria Math" panose="02040503050406030204" pitchFamily="18" charset="0"/>
                                            </a:rPr>
                                            <m:t>1</m:t>
                                          </m:r>
                                        </m:e>
                                        <m:e>
                                          <m:r>
                                            <a:rPr lang="en-US" sz="2000" b="0" i="0" smtClean="0">
                                              <a:latin typeface="Cambria Math" panose="02040503050406030204" pitchFamily="18" charset="0"/>
                                            </a:rPr>
                                            <m:t>−</m:t>
                                          </m:r>
                                          <m:r>
                                            <a:rPr lang="en-US" sz="2000" b="0" i="0" smtClean="0">
                                              <a:latin typeface="Cambria Math" panose="02040503050406030204" pitchFamily="18" charset="0"/>
                                            </a:rPr>
                                            <m:t>5</m:t>
                                          </m:r>
                                        </m:e>
                                      </m:mr>
                                      <m:mr>
                                        <m:e>
                                          <m:r>
                                            <a:rPr lang="en-US" sz="2000" b="0" i="0" smtClean="0">
                                              <a:latin typeface="Cambria Math" panose="02040503050406030204" pitchFamily="18" charset="0"/>
                                            </a:rPr>
                                            <m:t>1</m:t>
                                          </m:r>
                                        </m:e>
                                        <m:e>
                                          <m:r>
                                            <a:rPr lang="en-US" sz="2000" b="0" i="0" smtClean="0">
                                              <a:latin typeface="Cambria Math" panose="02040503050406030204" pitchFamily="18" charset="0"/>
                                            </a:rPr>
                                            <m:t>2</m:t>
                                          </m:r>
                                        </m:e>
                                        <m:e>
                                          <m:r>
                                            <a:rPr lang="en-US" sz="2000" b="0" i="0" smtClean="0">
                                              <a:latin typeface="Cambria Math" panose="02040503050406030204" pitchFamily="18" charset="0"/>
                                            </a:rPr>
                                            <m:t>−</m:t>
                                          </m:r>
                                          <m:r>
                                            <a:rPr lang="ar-AE" sz="2000">
                                              <a:latin typeface="Cambria Math" panose="02040503050406030204" pitchFamily="18" charset="0"/>
                                            </a:rPr>
                                            <m:t>1</m:t>
                                          </m:r>
                                        </m:e>
                                      </m:mr>
                                      <m:mr>
                                        <m:e>
                                          <m:r>
                                            <a:rPr lang="en-US" sz="2000" b="0" i="0" smtClean="0">
                                              <a:latin typeface="Cambria Math" panose="02040503050406030204" pitchFamily="18" charset="0"/>
                                            </a:rPr>
                                            <m:t>3</m:t>
                                          </m:r>
                                        </m:e>
                                        <m:e>
                                          <m:r>
                                            <a:rPr lang="en-US" sz="2000" b="0" i="0" smtClean="0">
                                              <a:latin typeface="Cambria Math" panose="02040503050406030204" pitchFamily="18" charset="0"/>
                                            </a:rPr>
                                            <m:t>−</m:t>
                                          </m:r>
                                          <m:r>
                                            <a:rPr lang="en-US" sz="2000" b="0" i="0" smtClean="0">
                                              <a:latin typeface="Cambria Math" panose="02040503050406030204" pitchFamily="18" charset="0"/>
                                            </a:rPr>
                                            <m:t>1</m:t>
                                          </m:r>
                                        </m:e>
                                        <m:e>
                                          <m:r>
                                            <a:rPr lang="en-US"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en-US" sz="2000" b="0" i="0" smtClean="0">
                                                  <a:latin typeface="Cambria Math" panose="02040503050406030204" pitchFamily="18" charset="0"/>
                                                </a:rPr>
                                                <m:t>6</m:t>
                                              </m:r>
                                            </m:e>
                                          </m:mr>
                                          <m:mr>
                                            <m:e>
                                              <m:r>
                                                <a:rPr lang="en-US" sz="2000" b="0" i="0" smtClean="0">
                                                  <a:latin typeface="Cambria Math" panose="02040503050406030204" pitchFamily="18" charset="0"/>
                                                </a:rPr>
                                                <m:t>−</m:t>
                                              </m:r>
                                              <m:r>
                                                <a:rPr lang="en-US" sz="2000" b="0" i="0" smtClean="0">
                                                  <a:latin typeface="Cambria Math" panose="02040503050406030204" pitchFamily="18" charset="0"/>
                                                </a:rPr>
                                                <m:t>8</m:t>
                                              </m:r>
                                            </m:e>
                                          </m:mr>
                                          <m:mr>
                                            <m:e>
                                              <m:r>
                                                <a:rPr lang="ar-AE" sz="2000" b="0" i="0" smtClean="0">
                                                  <a:latin typeface="Cambria Math" panose="02040503050406030204" pitchFamily="18" charset="0"/>
                                                </a:rPr>
                                                <m:t>2</m:t>
                                              </m:r>
                                            </m:e>
                                          </m:mr>
                                        </m:m>
                                      </m:e>
                                    </m:d>
                                  </m:e>
                                </m:d>
                              </m:oMath>
                            </m:oMathPara>
                          </a14:m>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ar-AE"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smtClean="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1</m:t>
                                          </m:r>
                                        </m:sub>
                                      </m:sSub>
                                      <m:r>
                                        <a:rPr lang="ar-AE" sz="2000" smtClean="0">
                                          <a:latin typeface="Cambria Math" panose="02040503050406030204" pitchFamily="18" charset="0"/>
                                        </a:rPr>
                                        <m:t>↔</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en-US" sz="2000" b="0" i="1" smtClean="0">
                                              <a:latin typeface="Cambria Math" panose="02040503050406030204" pitchFamily="18" charset="0"/>
                                            </a:rPr>
                                            <m:t>1</m:t>
                                          </m:r>
                                        </m:e>
                                        <m:e>
                                          <m:r>
                                            <a:rPr lang="en-US" sz="2000" b="0" i="0" smtClean="0">
                                              <a:latin typeface="Cambria Math" panose="02040503050406030204" pitchFamily="18" charset="0"/>
                                            </a:rPr>
                                            <m:t>2</m:t>
                                          </m:r>
                                        </m:e>
                                        <m:e>
                                          <m:r>
                                            <a:rPr lang="en-US" sz="2000" b="0" i="0" smtClean="0">
                                              <a:latin typeface="Cambria Math" panose="02040503050406030204" pitchFamily="18" charset="0"/>
                                            </a:rPr>
                                            <m:t>−</m:t>
                                          </m:r>
                                          <m:r>
                                            <a:rPr lang="en-US" sz="2000" b="0" i="0" smtClean="0">
                                              <a:latin typeface="Cambria Math" panose="02040503050406030204" pitchFamily="18" charset="0"/>
                                            </a:rPr>
                                            <m:t>1</m:t>
                                          </m:r>
                                        </m:e>
                                      </m:mr>
                                      <m:mr>
                                        <m:e>
                                          <m:r>
                                            <a:rPr lang="en-US" sz="2000" b="0" i="0" smtClean="0">
                                              <a:latin typeface="Cambria Math" panose="02040503050406030204" pitchFamily="18" charset="0"/>
                                            </a:rPr>
                                            <m:t>−</m:t>
                                          </m:r>
                                          <m:r>
                                            <a:rPr lang="en-US" sz="2000" b="0" i="0" smtClean="0">
                                              <a:latin typeface="Cambria Math" panose="02040503050406030204" pitchFamily="18" charset="0"/>
                                            </a:rPr>
                                            <m:t>2</m:t>
                                          </m:r>
                                        </m:e>
                                        <m:e>
                                          <m:r>
                                            <a:rPr lang="en-US" sz="2000" b="0" i="0" smtClean="0">
                                              <a:latin typeface="Cambria Math" panose="02040503050406030204" pitchFamily="18" charset="0"/>
                                            </a:rPr>
                                            <m:t>1</m:t>
                                          </m:r>
                                        </m:e>
                                        <m:e>
                                          <m:r>
                                            <a:rPr lang="en-US" sz="2000" b="0" i="0" smtClean="0">
                                              <a:latin typeface="Cambria Math" panose="02040503050406030204" pitchFamily="18" charset="0"/>
                                            </a:rPr>
                                            <m:t>−</m:t>
                                          </m:r>
                                          <m:r>
                                            <a:rPr lang="en-US" sz="2000" b="0" i="0" smtClean="0">
                                              <a:latin typeface="Cambria Math" panose="02040503050406030204" pitchFamily="18" charset="0"/>
                                            </a:rPr>
                                            <m:t>5</m:t>
                                          </m:r>
                                        </m:e>
                                      </m:mr>
                                      <m:mr>
                                        <m:e>
                                          <m:r>
                                            <a:rPr lang="en-US" sz="2000" b="0" i="0" smtClean="0">
                                              <a:latin typeface="Cambria Math" panose="02040503050406030204" pitchFamily="18" charset="0"/>
                                            </a:rPr>
                                            <m:t>3</m:t>
                                          </m:r>
                                        </m:e>
                                        <m:e>
                                          <m:r>
                                            <a:rPr lang="en-US" sz="2000" b="0" i="0" smtClean="0">
                                              <a:latin typeface="Cambria Math" panose="02040503050406030204" pitchFamily="18" charset="0"/>
                                            </a:rPr>
                                            <m:t>−</m:t>
                                          </m:r>
                                          <m:r>
                                            <a:rPr lang="en-US" sz="2000" b="0" i="0" smtClean="0">
                                              <a:latin typeface="Cambria Math" panose="02040503050406030204" pitchFamily="18" charset="0"/>
                                            </a:rPr>
                                            <m:t>1</m:t>
                                          </m:r>
                                        </m:e>
                                        <m:e>
                                          <m:r>
                                            <a:rPr lang="en-US"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en-US" sz="2000" b="0" i="0" smtClean="0">
                                                  <a:latin typeface="Cambria Math" panose="02040503050406030204" pitchFamily="18" charset="0"/>
                                                </a:rPr>
                                                <m:t>8</m:t>
                                              </m:r>
                                            </m:e>
                                          </m:mr>
                                          <m:mr>
                                            <m:e>
                                              <m:r>
                                                <a:rPr lang="en-US" sz="2000" b="0" i="0" smtClean="0">
                                                  <a:latin typeface="Cambria Math" panose="02040503050406030204" pitchFamily="18" charset="0"/>
                                                </a:rPr>
                                                <m:t>−</m:t>
                                              </m:r>
                                              <m:r>
                                                <a:rPr lang="en-US" sz="2000" b="0" i="0" smtClean="0">
                                                  <a:latin typeface="Cambria Math" panose="02040503050406030204" pitchFamily="18" charset="0"/>
                                                </a:rPr>
                                                <m:t>6</m:t>
                                              </m:r>
                                            </m:e>
                                          </m:mr>
                                          <m:mr>
                                            <m:e>
                                              <m:r>
                                                <a:rPr lang="ar-AE" sz="2000" b="0" i="0" smtClean="0">
                                                  <a:latin typeface="Cambria Math" panose="02040503050406030204" pitchFamily="18" charset="0"/>
                                                </a:rPr>
                                                <m:t>2</m:t>
                                              </m:r>
                                            </m:e>
                                          </m:mr>
                                        </m:m>
                                      </m:e>
                                    </m:d>
                                  </m:e>
                                </m:d>
                              </m:oMath>
                            </m:oMathPara>
                          </a14:m>
                          <a:endParaRPr sz="2000" dirty="0"/>
                        </a:p>
                      </a:txBody>
                      <a:tcPr anchor="ctr"/>
                    </a:tc>
                    <a:tc>
                      <a:txBody>
                        <a:bodyPr/>
                        <a:lstStyle/>
                        <a:p>
                          <a:pPr algn="l">
                            <a:defRPr b="1"/>
                          </a:pPr>
                          <a:r>
                            <a:rPr sz="1800" b="0" dirty="0"/>
                            <a:t>Exchange Rows 1 and 2 to make </a:t>
                          </a:r>
                          <a:r>
                            <a:rPr sz="1800" b="0" dirty="0">
                              <a:latin typeface="Cambria Math"/>
                            </a:rPr>
                            <a:t>1</a:t>
                          </a:r>
                          <a:r>
                            <a:rPr sz="1800" b="0" dirty="0"/>
                            <a:t> the first entry of the first row.</a:t>
                          </a:r>
                        </a:p>
                      </a:txBody>
                      <a:tcPr anchor="ctr"/>
                    </a:tc>
                    <a:extLst>
                      <a:ext uri="{0D108BD9-81ED-4DB2-BD59-A6C34878D82A}">
                        <a16:rowId xmlns:a16="http://schemas.microsoft.com/office/drawing/2014/main" val="10000"/>
                      </a:ext>
                    </a:extLst>
                  </a:tr>
                  <a:tr h="370840">
                    <a:tc>
                      <a:txBody>
                        <a:bodyPr/>
                        <a:lstStyle/>
                        <a:p>
                          <a:pPr algn="l"/>
                          <a:endParaRPr sz="2000" dirty="0"/>
                        </a:p>
                      </a:txBody>
                      <a:tcPr anchor="ctr"/>
                    </a:tc>
                    <a:tc>
                      <a:txBody>
                        <a:bodyPr/>
                        <a:lstStyle/>
                        <a:p>
                          <a:pPr algn="ctr">
                            <a:defRPr sz="1600"/>
                          </a:pPr>
                          <a14:m>
                            <m:oMathPara xmlns:m="http://schemas.openxmlformats.org/officeDocument/2006/math">
                              <m:oMathParaPr>
                                <m:jc m:val="center"/>
                              </m:oMathParaPr>
                              <m:oMath xmlns:m="http://schemas.openxmlformats.org/officeDocument/2006/math">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sSub>
                                          <m:sSubPr>
                                            <m:ctrlPr>
                                              <a:rPr lang="en-US" sz="2000" i="1" kern="1200">
                                                <a:solidFill>
                                                  <a:schemeClr val="tx1"/>
                                                </a:solidFill>
                                                <a:effectLst/>
                                                <a:latin typeface="Cambria Math" panose="02040503050406030204" pitchFamily="18" charset="0"/>
                                                <a:ea typeface="+mn-ea"/>
                                                <a:cs typeface="+mn-cs"/>
                                              </a:rPr>
                                            </m:ctrlPr>
                                          </m:sSubPr>
                                          <m:e>
                                            <m:r>
                                              <a:rPr lang="en-US" sz="2000" b="0" i="1" kern="1200" smtClean="0">
                                                <a:solidFill>
                                                  <a:schemeClr val="tx1"/>
                                                </a:solidFill>
                                                <a:effectLst/>
                                                <a:latin typeface="Cambria Math" panose="02040503050406030204" pitchFamily="18" charset="0"/>
                                                <a:ea typeface="+mn-ea"/>
                                                <a:cs typeface="+mn-cs"/>
                                              </a:rPr>
                                              <m:t>2</m:t>
                                            </m:r>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1</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5</m:t>
                                          </m:r>
                                        </m:e>
                                        <m:e>
                                          <m:r>
                                            <a:rPr lang="ar-AE" sz="2000" b="0" i="0" smtClean="0">
                                              <a:latin typeface="Cambria Math" panose="02040503050406030204" pitchFamily="18" charset="0"/>
                                            </a:rPr>
                                            <m:t>−</m:t>
                                          </m:r>
                                          <m:r>
                                            <a:rPr lang="en-US" sz="2000" b="0" i="0" smtClean="0">
                                              <a:latin typeface="Cambria Math" panose="02040503050406030204" pitchFamily="18" charset="0"/>
                                            </a:rPr>
                                            <m:t>7</m:t>
                                          </m:r>
                                        </m:e>
                                      </m:mr>
                                      <m:mr>
                                        <m:e>
                                          <m:r>
                                            <a:rPr lang="ar-AE" sz="2000" b="0" i="0" smtClean="0">
                                              <a:latin typeface="Cambria Math" panose="02040503050406030204" pitchFamily="18" charset="0"/>
                                            </a:rPr>
                                            <m:t>3</m:t>
                                          </m:r>
                                        </m:e>
                                        <m:e>
                                          <m:r>
                                            <a:rPr lang="ar-AE" sz="2000" b="0" i="0" smtClean="0">
                                              <a:latin typeface="Cambria Math" panose="02040503050406030204" pitchFamily="18" charset="0"/>
                                            </a:rPr>
                                            <m:t>−</m:t>
                                          </m:r>
                                          <m:r>
                                            <a:rPr lang="ar-AE" sz="2000" b="0" i="0" smtClean="0">
                                              <a:latin typeface="Cambria Math" panose="02040503050406030204" pitchFamily="18" charset="0"/>
                                            </a:rPr>
                                            <m:t>1</m:t>
                                          </m:r>
                                        </m:e>
                                        <m:e>
                                          <m:r>
                                            <a:rPr lang="ar-AE" sz="2000" b="0" i="0" smtClean="0">
                                              <a:latin typeface="Cambria Math" panose="02040503050406030204" pitchFamily="18" charset="0"/>
                                            </a:rPr>
                                            <m:t>2</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r>
                                                <a:rPr lang="en-US" sz="2000" b="0" i="0" smtClean="0">
                                                  <a:latin typeface="Cambria Math" panose="02040503050406030204" pitchFamily="18" charset="0"/>
                                                </a:rPr>
                                                <m:t>22</m:t>
                                              </m:r>
                                            </m:e>
                                          </m:mr>
                                          <m:mr>
                                            <m:e>
                                              <m:r>
                                                <a:rPr lang="ar-AE" sz="2000" b="0" i="0" smtClean="0">
                                                  <a:latin typeface="Cambria Math" panose="02040503050406030204" pitchFamily="18" charset="0"/>
                                                </a:rPr>
                                                <m:t>2</m:t>
                                              </m:r>
                                            </m:e>
                                          </m:mr>
                                        </m:m>
                                      </m:e>
                                    </m:d>
                                  </m:e>
                                </m:d>
                              </m:oMath>
                            </m:oMathPara>
                          </a14:m>
                          <a:endParaRPr lang="ar-AE" sz="2000" dirty="0"/>
                        </a:p>
                      </a:txBody>
                      <a:tcPr anchor="ctr"/>
                    </a:tc>
                    <a:tc>
                      <a:txBody>
                        <a:bodyPr/>
                        <a:lstStyle/>
                        <a:p>
                          <a:pPr algn="l">
                            <a:defRPr b="1"/>
                          </a:pPr>
                          <a:r>
                            <a:rPr sz="1800" b="0" dirty="0"/>
                            <a:t>Add </a:t>
                          </a:r>
                          <a:r>
                            <a:rPr sz="1800" b="0" dirty="0">
                              <a:latin typeface="Cambria Math"/>
                            </a:rPr>
                            <a:t>2</a:t>
                          </a:r>
                          <a:r>
                            <a:rPr sz="1800" b="0" dirty="0"/>
                            <a:t> times Row 1 to Row 2 to get a </a:t>
                          </a:r>
                          <a:r>
                            <a:rPr sz="1800" b="0" dirty="0">
                              <a:latin typeface="Cambria Math"/>
                            </a:rPr>
                            <a:t>0</a:t>
                          </a:r>
                          <a:r>
                            <a:rPr sz="1800" b="0" dirty="0"/>
                            <a:t> as the first entry of Row 2.</a:t>
                          </a:r>
                        </a:p>
                      </a:txBody>
                      <a:tcPr anchor="ctr"/>
                    </a:tc>
                    <a:extLst>
                      <a:ext uri="{0D108BD9-81ED-4DB2-BD59-A6C34878D82A}">
                        <a16:rowId xmlns:a16="http://schemas.microsoft.com/office/drawing/2014/main" val="10001"/>
                      </a:ext>
                    </a:extLst>
                  </a:tr>
                  <a:tr h="370840">
                    <a:tc>
                      <a:txBody>
                        <a:bodyPr/>
                        <a:lstStyle/>
                        <a:p>
                          <a:pPr algn="l"/>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m:t>
                                          </m:r>
                                          <m:r>
                                            <a:rPr lang="ar-AE" sz="2000" b="0" i="1" kern="1200" smtClean="0">
                                              <a:solidFill>
                                                <a:schemeClr val="tx1"/>
                                              </a:solidFill>
                                              <a:effectLst/>
                                              <a:latin typeface="Cambria Math" panose="02040503050406030204" pitchFamily="18" charset="0"/>
                                              <a:ea typeface="+mn-ea"/>
                                              <a:cs typeface="+mn-cs"/>
                                            </a:rPr>
                                            <m:t>3</m:t>
                                          </m:r>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1</m:t>
                                          </m:r>
                                        </m:sub>
                                      </m:sSub>
                                      <m:r>
                                        <a:rPr lang="ar-AE" sz="2000" i="1" kern="1200">
                                          <a:solidFill>
                                            <a:schemeClr val="tx1"/>
                                          </a:solidFill>
                                          <a:effectLst/>
                                          <a:latin typeface="Cambria Math" panose="02040503050406030204" pitchFamily="18" charset="0"/>
                                          <a:ea typeface="+mn-ea"/>
                                          <a:cs typeface="+mn-cs"/>
                                        </a:rPr>
                                        <m:t>+</m:t>
                                      </m:r>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3</m:t>
                                          </m:r>
                                        </m:sub>
                                      </m:sSub>
                                    </m:e>
                                  </m:groupChr>
                                </m:e>
                              </m:box>
                            </m:oMath>
                          </a14:m>
                          <a:endParaRPr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5</m:t>
                                          </m:r>
                                        </m:e>
                                        <m:e>
                                          <m:r>
                                            <a:rPr lang="ar-AE" sz="2000" b="0" i="0" smtClean="0">
                                              <a:latin typeface="Cambria Math" panose="02040503050406030204" pitchFamily="18" charset="0"/>
                                            </a:rPr>
                                            <m:t>−</m:t>
                                          </m:r>
                                          <m:r>
                                            <a:rPr lang="en-US" sz="2000" b="0" i="0" smtClean="0">
                                              <a:latin typeface="Cambria Math" panose="02040503050406030204" pitchFamily="18" charset="0"/>
                                            </a:rPr>
                                            <m:t>7</m:t>
                                          </m:r>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r>
                                                <a:rPr lang="en-US" sz="2000" b="0" i="0" smtClean="0">
                                                  <a:latin typeface="Cambria Math" panose="02040503050406030204" pitchFamily="18" charset="0"/>
                                                </a:rPr>
                                                <m:t>22</m:t>
                                              </m:r>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lang="ar-AE" sz="2000" dirty="0"/>
                        </a:p>
                      </a:txBody>
                      <a:tcPr anchor="ctr"/>
                    </a:tc>
                    <a:tc>
                      <a:txBody>
                        <a:bodyPr/>
                        <a:lstStyle/>
                        <a:p>
                          <a:pPr algn="l">
                            <a:defRPr sz="1100" b="1"/>
                          </a:pPr>
                          <a:r>
                            <a:rPr sz="1800" b="0" dirty="0"/>
                            <a:t>Add </a:t>
                          </a:r>
                          <a14:m>
                            <m:oMath xmlns:m="http://schemas.openxmlformats.org/officeDocument/2006/math">
                              <m:r>
                                <a:rPr sz="1800" b="0">
                                  <a:latin typeface="Cambria Math"/>
                                </a:rPr>
                                <m:t>−</m:t>
                              </m:r>
                              <m:r>
                                <a:rPr sz="1800" b="0">
                                  <a:latin typeface="Cambria Math"/>
                                </a:rPr>
                                <m:t>3</m:t>
                              </m:r>
                            </m:oMath>
                          </a14:m>
                          <a:r>
                            <a:rPr sz="1800" b="0" dirty="0"/>
                            <a:t> times Row 1 to </a:t>
                          </a:r>
                          <a:br>
                            <a:rPr lang="en-US" sz="1800" b="0" dirty="0"/>
                          </a:br>
                          <a:r>
                            <a:rPr sz="1800" b="0" dirty="0"/>
                            <a:t>Row 3 to get a </a:t>
                          </a:r>
                          <a:r>
                            <a:rPr sz="1800" b="0" dirty="0">
                              <a:latin typeface="Cambria Math"/>
                            </a:rPr>
                            <a:t>0</a:t>
                          </a:r>
                          <a:r>
                            <a:rPr sz="1800" b="0" dirty="0"/>
                            <a:t> as the first entry of Row 3.</a:t>
                          </a:r>
                        </a:p>
                      </a:txBody>
                      <a:tcPr anchor="ctr"/>
                    </a:tc>
                    <a:extLst>
                      <a:ext uri="{0D108BD9-81ED-4DB2-BD59-A6C34878D82A}">
                        <a16:rowId xmlns:a16="http://schemas.microsoft.com/office/drawing/2014/main" val="10002"/>
                      </a:ext>
                    </a:extLst>
                  </a:tr>
                  <a:tr h="370840">
                    <a:tc>
                      <a:txBody>
                        <a:bodyPr/>
                        <a:lstStyle/>
                        <a:p>
                          <a:pPr algn="l"/>
                          <a:endParaRPr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f>
                                          <m:fPr>
                                            <m:ctrlPr>
                                              <a:rPr lang="ar-AE" sz="2000" i="1" kern="1200" smtClean="0">
                                                <a:solidFill>
                                                  <a:schemeClr val="tx1"/>
                                                </a:solidFill>
                                                <a:effectLst/>
                                                <a:latin typeface="Cambria Math" panose="02040503050406030204" pitchFamily="18" charset="0"/>
                                                <a:ea typeface="+mn-ea"/>
                                                <a:cs typeface="+mn-cs"/>
                                              </a:rPr>
                                            </m:ctrlPr>
                                          </m:fPr>
                                          <m:num>
                                            <m:r>
                                              <a:rPr lang="en-US" sz="2000" b="0" i="1" kern="1200" smtClean="0">
                                                <a:solidFill>
                                                  <a:schemeClr val="tx1"/>
                                                </a:solidFill>
                                                <a:effectLst/>
                                                <a:latin typeface="Cambria Math" panose="02040503050406030204" pitchFamily="18" charset="0"/>
                                                <a:ea typeface="+mn-ea"/>
                                                <a:cs typeface="+mn-cs"/>
                                              </a:rPr>
                                              <m:t>1</m:t>
                                            </m:r>
                                          </m:num>
                                          <m:den>
                                            <m:r>
                                              <a:rPr lang="en-US" sz="2000" b="0" i="1" kern="1200" smtClean="0">
                                                <a:solidFill>
                                                  <a:schemeClr val="tx1"/>
                                                </a:solidFill>
                                                <a:effectLst/>
                                                <a:latin typeface="Cambria Math" panose="02040503050406030204" pitchFamily="18" charset="0"/>
                                                <a:ea typeface="+mn-ea"/>
                                                <a:cs typeface="+mn-cs"/>
                                              </a:rPr>
                                              <m:t>5</m:t>
                                            </m:r>
                                          </m:den>
                                        </m:f>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i="1" kern="1200">
                                                <a:solidFill>
                                                  <a:schemeClr val="tx1"/>
                                                </a:solidFill>
                                                <a:effectLst/>
                                                <a:latin typeface="Cambria Math" panose="02040503050406030204" pitchFamily="18" charset="0"/>
                                                <a:ea typeface="+mn-ea"/>
                                                <a:cs typeface="+mn-cs"/>
                                              </a:rPr>
                                              <m:t>2</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lang="ar-AE"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lang="ar-AE" sz="2000" dirty="0"/>
                        </a:p>
                      </a:txBody>
                      <a:tcPr anchor="ctr"/>
                    </a:tc>
                    <a:tc>
                      <a:txBody>
                        <a:bodyPr/>
                        <a:lstStyle/>
                        <a:p>
                          <a:pPr algn="l">
                            <a:defRPr sz="1100" b="1"/>
                          </a:pPr>
                          <a:r>
                            <a:rPr lang="en-US" sz="1800" b="0" dirty="0"/>
                            <a:t>Multiply Row 2 by </a:t>
                          </a:r>
                          <a14:m>
                            <m:oMath xmlns:m="http://schemas.openxmlformats.org/officeDocument/2006/math">
                              <m:f>
                                <m:fPr>
                                  <m:ctrlPr>
                                    <a:rPr lang="ar-AE" sz="1800" b="0" i="1">
                                      <a:latin typeface="Cambria Math" panose="02040503050406030204" pitchFamily="18" charset="0"/>
                                    </a:rPr>
                                  </m:ctrlPr>
                                </m:fPr>
                                <m:num>
                                  <m:r>
                                    <a:rPr lang="ar-AE" sz="1800" b="0">
                                      <a:latin typeface="Cambria Math"/>
                                    </a:rPr>
                                    <m:t>1</m:t>
                                  </m:r>
                                </m:num>
                                <m:den>
                                  <m:r>
                                    <a:rPr lang="ar-AE" sz="1800" b="0">
                                      <a:latin typeface="Cambria Math"/>
                                    </a:rPr>
                                    <m:t>5</m:t>
                                  </m:r>
                                </m:den>
                              </m:f>
                            </m:oMath>
                          </a14:m>
                          <a:r>
                            <a:rPr lang="ar-AE" sz="1800" b="0" dirty="0"/>
                            <a:t> </a:t>
                          </a:r>
                          <a:r>
                            <a:rPr lang="en-US" sz="1800" b="0" dirty="0"/>
                            <a:t>to make its first nonzero entry </a:t>
                          </a:r>
                          <a:r>
                            <a:rPr lang="en-US" sz="1800" b="0" dirty="0">
                              <a:latin typeface="Cambria Math"/>
                            </a:rPr>
                            <a:t>1</a:t>
                          </a:r>
                          <a:r>
                            <a:rPr lang="en-US" sz="1800" b="0" dirty="0"/>
                            <a:t>.</a:t>
                          </a:r>
                          <a:endParaRPr sz="1800" b="0" dirty="0"/>
                        </a:p>
                      </a:txBody>
                      <a:tcPr anchor="ctr"/>
                    </a:tc>
                    <a:extLst>
                      <a:ext uri="{0D108BD9-81ED-4DB2-BD59-A6C34878D82A}">
                        <a16:rowId xmlns:a16="http://schemas.microsoft.com/office/drawing/2014/main" val="143716908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578483777"/>
                  </p:ext>
                </p:extLst>
              </p:nvPr>
            </p:nvGraphicFramePr>
            <p:xfrm>
              <a:off x="304800" y="1105523"/>
              <a:ext cx="8458200" cy="4432427"/>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819400">
                      <a:extLst>
                        <a:ext uri="{9D8B030D-6E8A-4147-A177-3AD203B41FA5}">
                          <a16:colId xmlns:a16="http://schemas.microsoft.com/office/drawing/2014/main" val="20003"/>
                        </a:ext>
                      </a:extLst>
                    </a:gridCol>
                  </a:tblGrid>
                  <a:tr h="1060196">
                    <a:tc>
                      <a:txBody>
                        <a:bodyPr/>
                        <a:lstStyle/>
                        <a:p>
                          <a:endParaRPr lang="en-US"/>
                        </a:p>
                      </a:txBody>
                      <a:tcPr anchor="ctr">
                        <a:blipFill>
                          <a:blip r:embed="rId2"/>
                          <a:stretch>
                            <a:fillRect r="-270133" b="-318391"/>
                          </a:stretch>
                        </a:blipFill>
                      </a:tcPr>
                    </a:tc>
                    <a:tc>
                      <a:txBody>
                        <a:bodyPr/>
                        <a:lstStyle/>
                        <a:p>
                          <a:endParaRPr lang="en-US"/>
                        </a:p>
                      </a:txBody>
                      <a:tcPr anchor="ctr">
                        <a:blipFill>
                          <a:blip r:embed="rId2"/>
                          <a:stretch>
                            <a:fillRect l="-214286" r="-478857" b="-318391"/>
                          </a:stretch>
                        </a:blipFill>
                      </a:tcPr>
                    </a:tc>
                    <a:tc>
                      <a:txBody>
                        <a:bodyPr/>
                        <a:lstStyle/>
                        <a:p>
                          <a:endParaRPr lang="en-US"/>
                        </a:p>
                      </a:txBody>
                      <a:tcPr anchor="ctr">
                        <a:blipFill>
                          <a:blip r:embed="rId2"/>
                          <a:stretch>
                            <a:fillRect l="-146667" r="-123467" b="-318391"/>
                          </a:stretch>
                        </a:blipFill>
                      </a:tcPr>
                    </a:tc>
                    <a:tc>
                      <a:txBody>
                        <a:bodyPr/>
                        <a:lstStyle/>
                        <a:p>
                          <a:pPr algn="l">
                            <a:defRPr b="1"/>
                          </a:pPr>
                          <a:r>
                            <a:rPr sz="1800" b="0" dirty="0"/>
                            <a:t>Exchange Rows 1 and 2 to make </a:t>
                          </a:r>
                          <a:r>
                            <a:rPr sz="1800" b="0" dirty="0">
                              <a:latin typeface="Cambria Math"/>
                            </a:rPr>
                            <a:t>1</a:t>
                          </a:r>
                          <a:r>
                            <a:rPr sz="1800" b="0" dirty="0"/>
                            <a:t> the first entry of the first row.</a:t>
                          </a:r>
                        </a:p>
                      </a:txBody>
                      <a:tcPr anchor="ctr"/>
                    </a:tc>
                    <a:extLst>
                      <a:ext uri="{0D108BD9-81ED-4DB2-BD59-A6C34878D82A}">
                        <a16:rowId xmlns:a16="http://schemas.microsoft.com/office/drawing/2014/main" val="10000"/>
                      </a:ext>
                    </a:extLst>
                  </a:tr>
                  <a:tr h="1060196">
                    <a:tc>
                      <a:txBody>
                        <a:bodyPr/>
                        <a:lstStyle/>
                        <a:p>
                          <a:pPr algn="l"/>
                          <a:endParaRPr sz="2000" dirty="0"/>
                        </a:p>
                      </a:txBody>
                      <a:tcPr anchor="ctr"/>
                    </a:tc>
                    <a:tc>
                      <a:txBody>
                        <a:bodyPr/>
                        <a:lstStyle/>
                        <a:p>
                          <a:endParaRPr lang="en-US"/>
                        </a:p>
                      </a:txBody>
                      <a:tcPr anchor="ctr">
                        <a:blipFill>
                          <a:blip r:embed="rId2"/>
                          <a:stretch>
                            <a:fillRect l="-214286" t="-100000" r="-478857" b="-218391"/>
                          </a:stretch>
                        </a:blipFill>
                      </a:tcPr>
                    </a:tc>
                    <a:tc>
                      <a:txBody>
                        <a:bodyPr/>
                        <a:lstStyle/>
                        <a:p>
                          <a:endParaRPr lang="en-US"/>
                        </a:p>
                      </a:txBody>
                      <a:tcPr anchor="ctr">
                        <a:blipFill>
                          <a:blip r:embed="rId2"/>
                          <a:stretch>
                            <a:fillRect l="-146667" t="-100000" r="-123467" b="-218391"/>
                          </a:stretch>
                        </a:blipFill>
                      </a:tcPr>
                    </a:tc>
                    <a:tc>
                      <a:txBody>
                        <a:bodyPr/>
                        <a:lstStyle/>
                        <a:p>
                          <a:pPr algn="l">
                            <a:defRPr b="1"/>
                          </a:pPr>
                          <a:r>
                            <a:rPr sz="1800" b="0" dirty="0"/>
                            <a:t>Add </a:t>
                          </a:r>
                          <a:r>
                            <a:rPr sz="1800" b="0" dirty="0">
                              <a:latin typeface="Cambria Math"/>
                            </a:rPr>
                            <a:t>2</a:t>
                          </a:r>
                          <a:r>
                            <a:rPr sz="1800" b="0" dirty="0"/>
                            <a:t> times Row 1 to Row 2 to get a </a:t>
                          </a:r>
                          <a:r>
                            <a:rPr sz="1800" b="0" dirty="0">
                              <a:latin typeface="Cambria Math"/>
                            </a:rPr>
                            <a:t>0</a:t>
                          </a:r>
                          <a:r>
                            <a:rPr sz="1800" b="0" dirty="0"/>
                            <a:t> as the first entry of Row 2.</a:t>
                          </a:r>
                        </a:p>
                      </a:txBody>
                      <a:tcPr anchor="ctr"/>
                    </a:tc>
                    <a:extLst>
                      <a:ext uri="{0D108BD9-81ED-4DB2-BD59-A6C34878D82A}">
                        <a16:rowId xmlns:a16="http://schemas.microsoft.com/office/drawing/2014/main" val="10001"/>
                      </a:ext>
                    </a:extLst>
                  </a:tr>
                  <a:tr h="1060196">
                    <a:tc>
                      <a:txBody>
                        <a:bodyPr/>
                        <a:lstStyle/>
                        <a:p>
                          <a:pPr algn="l"/>
                          <a:endParaRPr sz="2000" dirty="0"/>
                        </a:p>
                      </a:txBody>
                      <a:tcPr anchor="ctr"/>
                    </a:tc>
                    <a:tc>
                      <a:txBody>
                        <a:bodyPr/>
                        <a:lstStyle/>
                        <a:p>
                          <a:endParaRPr lang="en-US"/>
                        </a:p>
                      </a:txBody>
                      <a:tcPr anchor="ctr">
                        <a:blipFill>
                          <a:blip r:embed="rId2"/>
                          <a:stretch>
                            <a:fillRect l="-214286" t="-200000" r="-478857" b="-118391"/>
                          </a:stretch>
                        </a:blipFill>
                      </a:tcPr>
                    </a:tc>
                    <a:tc>
                      <a:txBody>
                        <a:bodyPr/>
                        <a:lstStyle/>
                        <a:p>
                          <a:endParaRPr lang="en-US"/>
                        </a:p>
                      </a:txBody>
                      <a:tcPr anchor="ctr">
                        <a:blipFill>
                          <a:blip r:embed="rId2"/>
                          <a:stretch>
                            <a:fillRect l="-146667" t="-200000" r="-123467" b="-118391"/>
                          </a:stretch>
                        </a:blipFill>
                      </a:tcPr>
                    </a:tc>
                    <a:tc>
                      <a:txBody>
                        <a:bodyPr/>
                        <a:lstStyle/>
                        <a:p>
                          <a:endParaRPr lang="en-US"/>
                        </a:p>
                      </a:txBody>
                      <a:tcPr anchor="ctr">
                        <a:blipFill>
                          <a:blip r:embed="rId2"/>
                          <a:stretch>
                            <a:fillRect l="-199784" t="-200000" b="-118391"/>
                          </a:stretch>
                        </a:blipFill>
                      </a:tcPr>
                    </a:tc>
                    <a:extLst>
                      <a:ext uri="{0D108BD9-81ED-4DB2-BD59-A6C34878D82A}">
                        <a16:rowId xmlns:a16="http://schemas.microsoft.com/office/drawing/2014/main" val="10002"/>
                      </a:ext>
                    </a:extLst>
                  </a:tr>
                  <a:tr h="1251839">
                    <a:tc>
                      <a:txBody>
                        <a:bodyPr/>
                        <a:lstStyle/>
                        <a:p>
                          <a:pPr algn="l"/>
                          <a:endParaRPr sz="2000" dirty="0"/>
                        </a:p>
                      </a:txBody>
                      <a:tcPr anchor="ctr"/>
                    </a:tc>
                    <a:tc>
                      <a:txBody>
                        <a:bodyPr/>
                        <a:lstStyle/>
                        <a:p>
                          <a:endParaRPr lang="en-US"/>
                        </a:p>
                      </a:txBody>
                      <a:tcPr anchor="ctr">
                        <a:blipFill>
                          <a:blip r:embed="rId2"/>
                          <a:stretch>
                            <a:fillRect l="-214286" t="-253398" r="-478857"/>
                          </a:stretch>
                        </a:blipFill>
                      </a:tcPr>
                    </a:tc>
                    <a:tc>
                      <a:txBody>
                        <a:bodyPr/>
                        <a:lstStyle/>
                        <a:p>
                          <a:endParaRPr lang="en-US"/>
                        </a:p>
                      </a:txBody>
                      <a:tcPr anchor="ctr">
                        <a:blipFill>
                          <a:blip r:embed="rId2"/>
                          <a:stretch>
                            <a:fillRect l="-146667" t="-253398" r="-123467"/>
                          </a:stretch>
                        </a:blipFill>
                      </a:tcPr>
                    </a:tc>
                    <a:tc>
                      <a:txBody>
                        <a:bodyPr/>
                        <a:lstStyle/>
                        <a:p>
                          <a:endParaRPr lang="en-US"/>
                        </a:p>
                      </a:txBody>
                      <a:tcPr anchor="ctr">
                        <a:blipFill>
                          <a:blip r:embed="rId2"/>
                          <a:stretch>
                            <a:fillRect l="-199784" t="-253398"/>
                          </a:stretch>
                        </a:blipFill>
                      </a:tcPr>
                    </a:tc>
                    <a:extLst>
                      <a:ext uri="{0D108BD9-81ED-4DB2-BD59-A6C34878D82A}">
                        <a16:rowId xmlns:a16="http://schemas.microsoft.com/office/drawing/2014/main" val="1437169083"/>
                      </a:ext>
                    </a:extLst>
                  </a:tr>
                </a:tbl>
              </a:graphicData>
            </a:graphic>
          </p:graphicFrame>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33758364"/>
                  </p:ext>
                </p:extLst>
              </p:nvPr>
            </p:nvGraphicFramePr>
            <p:xfrm>
              <a:off x="499968" y="1105523"/>
              <a:ext cx="8144065" cy="2863723"/>
            </p:xfrm>
            <a:graphic>
              <a:graphicData uri="http://schemas.openxmlformats.org/drawingml/2006/table">
                <a:tbl>
                  <a:tblPr firstRow="1" bandRow="1">
                    <a:tableStyleId>{2D5ABB26-0587-4C30-8999-92F81FD0307C}</a:tableStyleId>
                  </a:tblPr>
                  <a:tblGrid>
                    <a:gridCol w="2455101">
                      <a:extLst>
                        <a:ext uri="{9D8B030D-6E8A-4147-A177-3AD203B41FA5}">
                          <a16:colId xmlns:a16="http://schemas.microsoft.com/office/drawing/2014/main" val="20000"/>
                        </a:ext>
                      </a:extLst>
                    </a:gridCol>
                    <a:gridCol w="1007331">
                      <a:extLst>
                        <a:ext uri="{9D8B030D-6E8A-4147-A177-3AD203B41FA5}">
                          <a16:colId xmlns:a16="http://schemas.microsoft.com/office/drawing/2014/main" val="20001"/>
                        </a:ext>
                      </a:extLst>
                    </a:gridCol>
                    <a:gridCol w="2278730">
                      <a:extLst>
                        <a:ext uri="{9D8B030D-6E8A-4147-A177-3AD203B41FA5}">
                          <a16:colId xmlns:a16="http://schemas.microsoft.com/office/drawing/2014/main" val="20002"/>
                        </a:ext>
                      </a:extLst>
                    </a:gridCol>
                    <a:gridCol w="2402903">
                      <a:extLst>
                        <a:ext uri="{9D8B030D-6E8A-4147-A177-3AD203B41FA5}">
                          <a16:colId xmlns:a16="http://schemas.microsoft.com/office/drawing/2014/main" val="20003"/>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ar-AE" sz="2000" b="0" i="0" smtClean="0">
                                              <a:latin typeface="Cambria Math" panose="02040503050406030204" pitchFamily="18" charset="0"/>
                                            </a:rPr>
                                            <m:t>−</m:t>
                                          </m:r>
                                          <m:r>
                                            <a:rPr lang="en-US" sz="2000" b="0" i="0" smtClean="0">
                                              <a:latin typeface="Cambria Math" panose="02040503050406030204" pitchFamily="18" charset="0"/>
                                            </a:rPr>
                                            <m:t>7</m:t>
                                          </m:r>
                                        </m:e>
                                        <m:e>
                                          <m:r>
                                            <a:rPr lang="en-US" sz="2000" b="0" i="0" smtClean="0">
                                              <a:latin typeface="Cambria Math" panose="02040503050406030204" pitchFamily="18" charset="0"/>
                                            </a:rPr>
                                            <m:t>5</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ar-AE" sz="2000" b="0" i="0" smtClean="0">
                                                  <a:latin typeface="Cambria Math" panose="02040503050406030204" pitchFamily="18" charset="0"/>
                                                </a:rPr>
                                                <m:t>2</m:t>
                                              </m:r>
                                              <m:r>
                                                <a:rPr lang="en-US" sz="2000" b="0" i="1" smtClean="0">
                                                  <a:latin typeface="Cambria Math" panose="02040503050406030204" pitchFamily="18" charset="0"/>
                                                </a:rPr>
                                                <m:t>6</m:t>
                                              </m:r>
                                            </m:e>
                                          </m:mr>
                                        </m:m>
                                      </m:e>
                                    </m:d>
                                  </m:e>
                                </m:d>
                              </m:oMath>
                            </m:oMathPara>
                          </a14:m>
                          <a:endParaRPr sz="20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en-US"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en-US"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sSub>
                                          <m:sSubPr>
                                            <m:ctrlPr>
                                              <a:rPr lang="en-US" sz="2000" i="1" kern="1200">
                                                <a:solidFill>
                                                  <a:schemeClr val="tx1"/>
                                                </a:solidFill>
                                                <a:effectLst/>
                                                <a:latin typeface="Cambria Math" panose="02040503050406030204" pitchFamily="18" charset="0"/>
                                                <a:ea typeface="+mn-ea"/>
                                                <a:cs typeface="+mn-cs"/>
                                              </a:rPr>
                                            </m:ctrlPr>
                                          </m:sSubPr>
                                          <m:e>
                                            <m:r>
                                              <a:rPr lang="en-US" sz="2000" b="0" i="1" kern="1200" smtClean="0">
                                                <a:solidFill>
                                                  <a:schemeClr val="tx1"/>
                                                </a:solidFill>
                                                <a:effectLst/>
                                                <a:latin typeface="Cambria Math" panose="02040503050406030204" pitchFamily="18" charset="0"/>
                                                <a:ea typeface="+mn-ea"/>
                                                <a:cs typeface="+mn-cs"/>
                                              </a:rPr>
                                              <m:t>7</m:t>
                                            </m:r>
                                            <m:r>
                                              <a:rPr lang="en-US"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2</m:t>
                                            </m:r>
                                          </m:sub>
                                        </m:sSub>
                                        <m:r>
                                          <a:rPr lang="en-US" sz="2000" i="1" kern="1200">
                                            <a:solidFill>
                                              <a:schemeClr val="tx1"/>
                                            </a:solidFill>
                                            <a:effectLst/>
                                            <a:latin typeface="Cambria Math" panose="02040503050406030204" pitchFamily="18" charset="0"/>
                                            <a:ea typeface="+mn-ea"/>
                                            <a:cs typeface="+mn-cs"/>
                                          </a:rPr>
                                          <m:t>+</m:t>
                                        </m:r>
                                        <m:sSub>
                                          <m:sSubPr>
                                            <m:ctrlPr>
                                              <a:rPr lang="en-US" sz="2000" i="1" kern="1200">
                                                <a:solidFill>
                                                  <a:schemeClr val="tx1"/>
                                                </a:solidFill>
                                                <a:effectLst/>
                                                <a:latin typeface="Cambria Math" panose="02040503050406030204" pitchFamily="18" charset="0"/>
                                                <a:ea typeface="+mn-ea"/>
                                                <a:cs typeface="+mn-cs"/>
                                              </a:rPr>
                                            </m:ctrlPr>
                                          </m:sSubPr>
                                          <m:e>
                                            <m:r>
                                              <a:rPr lang="en-US" sz="2000" i="1" kern="1200">
                                                <a:solidFill>
                                                  <a:schemeClr val="tx1"/>
                                                </a:solidFill>
                                                <a:effectLst/>
                                                <a:latin typeface="Cambria Math" panose="02040503050406030204" pitchFamily="18" charset="0"/>
                                                <a:ea typeface="+mn-ea"/>
                                                <a:cs typeface="+mn-cs"/>
                                              </a:rPr>
                                              <m:t>𝑅</m:t>
                                            </m:r>
                                          </m:e>
                                          <m:sub>
                                            <m:r>
                                              <a:rPr lang="en-US" sz="2000" b="0" i="1" kern="1200" smtClean="0">
                                                <a:solidFill>
                                                  <a:schemeClr val="tx1"/>
                                                </a:solidFill>
                                                <a:effectLst/>
                                                <a:latin typeface="Cambria Math" panose="02040503050406030204" pitchFamily="18" charset="0"/>
                                                <a:ea typeface="+mn-ea"/>
                                                <a:cs typeface="+mn-cs"/>
                                              </a:rPr>
                                              <m:t>3</m:t>
                                            </m:r>
                                          </m:sub>
                                        </m:sSub>
                                        <m:r>
                                          <a:rPr lang="en-US" sz="2000" b="0" i="1" kern="1200" smtClean="0">
                                            <a:solidFill>
                                              <a:schemeClr val="tx1"/>
                                            </a:solidFill>
                                            <a:effectLst/>
                                            <a:latin typeface="Cambria Math" panose="02040503050406030204" pitchFamily="18" charset="0"/>
                                            <a:ea typeface="+mn-ea"/>
                                            <a:cs typeface="+mn-cs"/>
                                          </a:rPr>
                                          <m:t> </m:t>
                                        </m:r>
                                      </m:e>
                                    </m:groupChr>
                                  </m:e>
                                </m:box>
                              </m:oMath>
                            </m:oMathPara>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en-US" sz="2000" b="0" i="0" smtClean="0">
                                              <a:latin typeface="Cambria Math" panose="02040503050406030204" pitchFamily="18" charset="0"/>
                                            </a:rPr>
                                            <m:t>0</m:t>
                                          </m:r>
                                        </m:e>
                                        <m:e>
                                          <m:r>
                                            <a:rPr lang="en-US" sz="2000" b="0" i="1"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24</m:t>
                                              </m:r>
                                            </m:num>
                                            <m:den>
                                              <m:r>
                                                <a:rPr lang="en-US" sz="2000" b="0" i="1" smtClean="0">
                                                  <a:latin typeface="Cambria Math" panose="02040503050406030204" pitchFamily="18" charset="0"/>
                                                </a:rPr>
                                                <m:t>5</m:t>
                                              </m:r>
                                            </m:den>
                                          </m:f>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en-US" sz="2000" b="0" i="1"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24</m:t>
                                                  </m:r>
                                                </m:num>
                                                <m:den>
                                                  <m:r>
                                                    <a:rPr lang="en-US" sz="2000" b="0" i="1" smtClean="0">
                                                      <a:latin typeface="Cambria Math" panose="02040503050406030204" pitchFamily="18" charset="0"/>
                                                    </a:rPr>
                                                    <m:t>5</m:t>
                                                  </m:r>
                                                </m:den>
                                              </m:f>
                                            </m:e>
                                          </m:mr>
                                        </m:m>
                                      </m:e>
                                    </m:d>
                                  </m:e>
                                </m:d>
                              </m:oMath>
                            </m:oMathPara>
                          </a14:m>
                          <a:endParaRPr sz="2000" dirty="0"/>
                        </a:p>
                      </a:txBody>
                      <a:tcPr/>
                    </a:tc>
                    <a:tc>
                      <a:txBody>
                        <a:bodyPr/>
                        <a:lstStyle/>
                        <a:p>
                          <a:pPr algn="l">
                            <a:defRPr b="1"/>
                          </a:pPr>
                          <a:r>
                            <a:rPr sz="1800" b="0" dirty="0"/>
                            <a:t>Add </a:t>
                          </a:r>
                          <a:r>
                            <a:rPr sz="1800" b="0" dirty="0">
                              <a:latin typeface="Cambria Math"/>
                            </a:rPr>
                            <a:t>7</a:t>
                          </a:r>
                          <a:r>
                            <a:rPr sz="1800" b="0" dirty="0"/>
                            <a:t> times Row 2 to Row 3 to get a </a:t>
                          </a:r>
                          <a:r>
                            <a:rPr sz="1800" b="0" dirty="0">
                              <a:latin typeface="Cambria Math"/>
                            </a:rPr>
                            <a:t>0</a:t>
                          </a:r>
                          <a:r>
                            <a:rPr sz="1800" b="0" dirty="0"/>
                            <a:t> as the second entry of Row 3.</a:t>
                          </a:r>
                        </a:p>
                      </a:txBody>
                      <a:tcPr anchor="ctr"/>
                    </a:tc>
                    <a:extLst>
                      <a:ext uri="{0D108BD9-81ED-4DB2-BD59-A6C34878D82A}">
                        <a16:rowId xmlns:a16="http://schemas.microsoft.com/office/drawing/2014/main" val="10004"/>
                      </a:ext>
                    </a:extLst>
                  </a:tr>
                  <a:tr h="370840">
                    <a:tc>
                      <a:txBody>
                        <a:bodyPr/>
                        <a:lstStyle/>
                        <a:p>
                          <a:pPr algn="l"/>
                          <a:endParaRPr sz="2000" dirty="0"/>
                        </a:p>
                      </a:txBody>
                      <a:tcPr anchor="ctr"/>
                    </a:tc>
                    <a:tc>
                      <a:txBody>
                        <a:bodyPr/>
                        <a:lstStyle/>
                        <a:p>
                          <a:pPr algn="ctr">
                            <a:defRPr sz="1600"/>
                          </a:pPr>
                          <a:r>
                            <a:rPr lang="ar-AE" sz="2000" dirty="0"/>
                            <a:t>​</a:t>
                          </a:r>
                          <a14:m>
                            <m:oMath xmlns:m="http://schemas.openxmlformats.org/officeDocument/2006/math">
                              <m:box>
                                <m:boxPr>
                                  <m:ctrlPr>
                                    <a:rPr lang="ar-AE" sz="20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000" i="1" kern="1200">
                                          <a:solidFill>
                                            <a:schemeClr val="tx1"/>
                                          </a:solidFill>
                                          <a:effectLst/>
                                          <a:latin typeface="Cambria Math" panose="02040503050406030204" pitchFamily="18" charset="0"/>
                                          <a:ea typeface="+mn-ea"/>
                                          <a:cs typeface="+mn-cs"/>
                                        </a:rPr>
                                      </m:ctrlPr>
                                    </m:groupChrPr>
                                    <m:e>
                                      <m:r>
                                        <m:rPr>
                                          <m:brk m:alnAt="2"/>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f>
                                        <m:fPr>
                                          <m:ctrlPr>
                                            <a:rPr lang="ar-AE" sz="2000" i="1" kern="1200" smtClean="0">
                                              <a:solidFill>
                                                <a:schemeClr val="tx1"/>
                                              </a:solidFill>
                                              <a:effectLst/>
                                              <a:latin typeface="Cambria Math" panose="02040503050406030204" pitchFamily="18" charset="0"/>
                                              <a:ea typeface="+mn-ea"/>
                                              <a:cs typeface="+mn-cs"/>
                                            </a:rPr>
                                          </m:ctrlPr>
                                        </m:fPr>
                                        <m:num>
                                          <m:r>
                                            <a:rPr lang="en-US" sz="2000" b="0" i="1" kern="1200" smtClean="0">
                                              <a:solidFill>
                                                <a:schemeClr val="tx1"/>
                                              </a:solidFill>
                                              <a:effectLst/>
                                              <a:latin typeface="Cambria Math" panose="02040503050406030204" pitchFamily="18" charset="0"/>
                                              <a:ea typeface="+mn-ea"/>
                                              <a:cs typeface="+mn-cs"/>
                                            </a:rPr>
                                            <m:t>5</m:t>
                                          </m:r>
                                        </m:num>
                                        <m:den>
                                          <m:r>
                                            <a:rPr lang="en-US" sz="2000" b="0" i="1" kern="1200" smtClean="0">
                                              <a:solidFill>
                                                <a:schemeClr val="tx1"/>
                                              </a:solidFill>
                                              <a:effectLst/>
                                              <a:latin typeface="Cambria Math" panose="02040503050406030204" pitchFamily="18" charset="0"/>
                                              <a:ea typeface="+mn-ea"/>
                                              <a:cs typeface="+mn-cs"/>
                                            </a:rPr>
                                            <m:t>24</m:t>
                                          </m:r>
                                        </m:den>
                                      </m:f>
                                      <m:sSub>
                                        <m:sSubPr>
                                          <m:ctrlPr>
                                            <a:rPr lang="ar-AE" sz="2000" i="1" kern="1200">
                                              <a:solidFill>
                                                <a:schemeClr val="tx1"/>
                                              </a:solidFill>
                                              <a:effectLst/>
                                              <a:latin typeface="Cambria Math" panose="02040503050406030204" pitchFamily="18" charset="0"/>
                                              <a:ea typeface="+mn-ea"/>
                                              <a:cs typeface="+mn-cs"/>
                                            </a:rPr>
                                          </m:ctrlPr>
                                        </m:sSubPr>
                                        <m:e>
                                          <m:r>
                                            <a:rPr lang="ar-AE" sz="2000" i="1" kern="1200">
                                              <a:solidFill>
                                                <a:schemeClr val="tx1"/>
                                              </a:solidFill>
                                              <a:effectLst/>
                                              <a:latin typeface="Cambria Math" panose="02040503050406030204" pitchFamily="18" charset="0"/>
                                              <a:ea typeface="+mn-ea"/>
                                              <a:cs typeface="+mn-cs"/>
                                            </a:rPr>
                                            <m:t>𝑅</m:t>
                                          </m:r>
                                        </m:e>
                                        <m:sub>
                                          <m:r>
                                            <a:rPr lang="ar-AE" sz="2000" b="0" i="1" kern="1200" smtClean="0">
                                              <a:solidFill>
                                                <a:schemeClr val="tx1"/>
                                              </a:solidFill>
                                              <a:effectLst/>
                                              <a:latin typeface="Cambria Math" panose="02040503050406030204" pitchFamily="18" charset="0"/>
                                              <a:ea typeface="+mn-ea"/>
                                              <a:cs typeface="+mn-cs"/>
                                            </a:rPr>
                                            <m:t>3</m:t>
                                          </m:r>
                                        </m:sub>
                                      </m:sSub>
                                      <m:r>
                                        <a:rPr lang="en-US" sz="2000" b="0" i="1" kern="1200" smtClean="0">
                                          <a:solidFill>
                                            <a:schemeClr val="tx1"/>
                                          </a:solidFill>
                                          <a:effectLst/>
                                          <a:latin typeface="Cambria Math" panose="02040503050406030204" pitchFamily="18" charset="0"/>
                                          <a:ea typeface="+mn-ea"/>
                                          <a:cs typeface="+mn-cs"/>
                                        </a:rPr>
                                        <m:t>  </m:t>
                                      </m:r>
                                    </m:e>
                                  </m:groupChr>
                                </m:e>
                              </m:box>
                            </m:oMath>
                          </a14:m>
                          <a:endParaRPr sz="20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mcs>
                                          <m:mc>
                                            <m:mcPr>
                                              <m:count m:val="3"/>
                                              <m:mcJc m:val="center"/>
                                            </m:mcPr>
                                          </m:mc>
                                        </m:mcs>
                                        <m:ctrlPr>
                                          <a:rPr lang="ar-AE" sz="2000" i="1">
                                            <a:latin typeface="Cambria Math" panose="02040503050406030204" pitchFamily="18" charset="0"/>
                                          </a:rPr>
                                        </m:ctrlPr>
                                      </m:mPr>
                                      <m:mr>
                                        <m:e>
                                          <m:r>
                                            <a:rPr lang="ar-AE" sz="2000" b="0" i="1" smtClean="0">
                                              <a:latin typeface="Cambria Math" panose="02040503050406030204" pitchFamily="18" charset="0"/>
                                            </a:rPr>
                                            <m:t>1</m:t>
                                          </m:r>
                                        </m:e>
                                        <m:e>
                                          <m:r>
                                            <a:rPr lang="ar-AE" sz="2000" b="0" i="0" smtClean="0">
                                              <a:latin typeface="Cambria Math" panose="02040503050406030204" pitchFamily="18" charset="0"/>
                                            </a:rPr>
                                            <m:t>2</m:t>
                                          </m:r>
                                        </m:e>
                                        <m:e>
                                          <m:r>
                                            <a:rPr lang="ar-AE" sz="2000" b="0" i="0" smtClean="0">
                                              <a:latin typeface="Cambria Math" panose="02040503050406030204" pitchFamily="18" charset="0"/>
                                            </a:rPr>
                                            <m:t>−</m:t>
                                          </m:r>
                                          <m:r>
                                            <a:rPr lang="ar-AE" sz="2000" b="0" i="0" smtClean="0">
                                              <a:latin typeface="Cambria Math" panose="02040503050406030204" pitchFamily="18" charset="0"/>
                                            </a:rPr>
                                            <m:t>1</m:t>
                                          </m:r>
                                        </m:e>
                                      </m:mr>
                                      <m:mr>
                                        <m:e>
                                          <m:r>
                                            <a:rPr lang="en-US" sz="2000" b="0" i="0" smtClean="0">
                                              <a:latin typeface="Cambria Math" panose="02040503050406030204" pitchFamily="18" charset="0"/>
                                            </a:rPr>
                                            <m:t>0</m:t>
                                          </m:r>
                                        </m:e>
                                        <m:e>
                                          <m:r>
                                            <a:rPr lang="en-US" sz="2000" b="0" i="0" smtClean="0">
                                              <a:latin typeface="Cambria Math" panose="02040503050406030204" pitchFamily="18" charset="0"/>
                                            </a:rPr>
                                            <m:t>1</m:t>
                                          </m:r>
                                        </m:e>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5</m:t>
                                              </m:r>
                                            </m:den>
                                          </m:f>
                                        </m:e>
                                      </m:mr>
                                      <m:mr>
                                        <m:e>
                                          <m:r>
                                            <a:rPr lang="en-US" sz="2000" b="0" i="0" smtClean="0">
                                              <a:latin typeface="Cambria Math" panose="02040503050406030204" pitchFamily="18" charset="0"/>
                                            </a:rPr>
                                            <m:t>0</m:t>
                                          </m:r>
                                        </m:e>
                                        <m:e>
                                          <m:r>
                                            <a:rPr lang="en-US" sz="2000" b="0" i="0" smtClean="0">
                                              <a:latin typeface="Cambria Math" panose="02040503050406030204" pitchFamily="18" charset="0"/>
                                            </a:rPr>
                                            <m:t>0</m:t>
                                          </m:r>
                                        </m:e>
                                        <m:e>
                                          <m:r>
                                            <a:rPr lang="en-US" sz="2000" b="0" i="1" smtClean="0">
                                              <a:latin typeface="Cambria Math" panose="02040503050406030204" pitchFamily="18" charset="0"/>
                                            </a:rPr>
                                            <m:t>1</m:t>
                                          </m:r>
                                        </m:e>
                                      </m:mr>
                                    </m:m>
                                    <m:d>
                                      <m:dPr>
                                        <m:begChr m:val="|"/>
                                        <m:endChr m:val=""/>
                                        <m:ctrlPr>
                                          <a:rPr lang="ar-AE" sz="2000" i="1">
                                            <a:latin typeface="Cambria Math" panose="02040503050406030204" pitchFamily="18" charset="0"/>
                                          </a:rPr>
                                        </m:ctrlPr>
                                      </m:dPr>
                                      <m:e>
                                        <m:m>
                                          <m:mPr>
                                            <m:mcs>
                                              <m:mc>
                                                <m:mcPr>
                                                  <m:count m:val="1"/>
                                                  <m:mcJc m:val="center"/>
                                                </m:mcPr>
                                              </m:mc>
                                            </m:mcs>
                                            <m:ctrlPr>
                                              <a:rPr lang="ar-AE" sz="2000" i="1">
                                                <a:latin typeface="Cambria Math" panose="02040503050406030204" pitchFamily="18" charset="0"/>
                                              </a:rPr>
                                            </m:ctrlPr>
                                          </m:mPr>
                                          <m:mr>
                                            <m:e>
                                              <m:r>
                                                <a:rPr lang="ar-AE" sz="2000">
                                                  <a:latin typeface="Cambria Math" panose="02040503050406030204" pitchFamily="18" charset="0"/>
                                                </a:rPr>
                                                <m:t>−</m:t>
                                              </m:r>
                                              <m:r>
                                                <a:rPr lang="ar-AE" sz="2000" b="0" i="0" smtClean="0">
                                                  <a:latin typeface="Cambria Math" panose="02040503050406030204" pitchFamily="18" charset="0"/>
                                                </a:rPr>
                                                <m:t>8</m:t>
                                              </m:r>
                                            </m:e>
                                          </m:mr>
                                          <m:mr>
                                            <m:e>
                                              <m:r>
                                                <a:rPr lang="ar-AE" sz="2000" b="0" i="0" smtClean="0">
                                                  <a:latin typeface="Cambria Math" panose="02040503050406030204" pitchFamily="18" charset="0"/>
                                                </a:rPr>
                                                <m:t>−</m:t>
                                              </m:r>
                                              <m:f>
                                                <m:fPr>
                                                  <m:ctrlPr>
                                                    <a:rPr lang="ar-AE" sz="2000" b="0" i="1" smtClean="0">
                                                      <a:latin typeface="Cambria Math" panose="02040503050406030204" pitchFamily="18" charset="0"/>
                                                    </a:rPr>
                                                  </m:ctrlPr>
                                                </m:fPr>
                                                <m:num>
                                                  <m:r>
                                                    <a:rPr lang="en-US" sz="2000" b="0" i="1" smtClean="0">
                                                      <a:latin typeface="Cambria Math" panose="02040503050406030204" pitchFamily="18" charset="0"/>
                                                    </a:rPr>
                                                    <m:t>22</m:t>
                                                  </m:r>
                                                </m:num>
                                                <m:den>
                                                  <m:r>
                                                    <a:rPr lang="en-US" sz="2000" b="0" i="1" smtClean="0">
                                                      <a:latin typeface="Cambria Math" panose="02040503050406030204" pitchFamily="18" charset="0"/>
                                                    </a:rPr>
                                                    <m:t>5</m:t>
                                                  </m:r>
                                                </m:den>
                                              </m:f>
                                            </m:e>
                                          </m:mr>
                                          <m:mr>
                                            <m:e>
                                              <m:r>
                                                <a:rPr lang="en-US" sz="2000" b="0" i="1" smtClean="0">
                                                  <a:latin typeface="Cambria Math" panose="02040503050406030204" pitchFamily="18" charset="0"/>
                                                </a:rPr>
                                                <m:t>1</m:t>
                                              </m:r>
                                            </m:e>
                                          </m:mr>
                                        </m:m>
                                      </m:e>
                                    </m:d>
                                  </m:e>
                                </m:d>
                              </m:oMath>
                            </m:oMathPara>
                          </a14:m>
                          <a:endParaRPr sz="2000" dirty="0"/>
                        </a:p>
                      </a:txBody>
                      <a:tcPr/>
                    </a:tc>
                    <a:tc>
                      <a:txBody>
                        <a:bodyPr/>
                        <a:lstStyle/>
                        <a:p>
                          <a:pPr algn="l">
                            <a:defRPr sz="1100" b="1"/>
                          </a:pPr>
                          <a:r>
                            <a:rPr sz="1800" b="0" dirty="0"/>
                            <a:t>Multiply Row 3 by </a:t>
                          </a:r>
                          <a14:m>
                            <m:oMath xmlns:m="http://schemas.openxmlformats.org/officeDocument/2006/math">
                              <m:r>
                                <a:rPr sz="1800" b="0">
                                  <a:latin typeface="Cambria Math"/>
                                </a:rPr>
                                <m:t>−</m:t>
                              </m:r>
                              <m:f>
                                <m:fPr>
                                  <m:ctrlPr>
                                    <a:rPr sz="1800" b="0" i="1">
                                      <a:latin typeface="Cambria Math" panose="02040503050406030204" pitchFamily="18" charset="0"/>
                                    </a:rPr>
                                  </m:ctrlPr>
                                </m:fPr>
                                <m:num>
                                  <m:r>
                                    <a:rPr sz="1800" b="0">
                                      <a:latin typeface="Cambria Math"/>
                                    </a:rPr>
                                    <m:t>5</m:t>
                                  </m:r>
                                </m:num>
                                <m:den>
                                  <m:r>
                                    <a:rPr sz="1800" b="0">
                                      <a:latin typeface="Cambria Math"/>
                                    </a:rPr>
                                    <m:t>24</m:t>
                                  </m:r>
                                </m:den>
                              </m:f>
                            </m:oMath>
                          </a14:m>
                          <a:r>
                            <a:rPr sz="1800" b="0" dirty="0"/>
                            <a:t> to make its first nonzero entry a </a:t>
                          </a:r>
                          <a:r>
                            <a:rPr sz="1800" b="0" dirty="0">
                              <a:latin typeface="Cambria Math"/>
                            </a:rPr>
                            <a:t>1</a:t>
                          </a:r>
                          <a:r>
                            <a:rPr sz="1800" b="0" dirty="0"/>
                            <a:t>.</a:t>
                          </a:r>
                        </a:p>
                      </a:txBody>
                      <a:tcPr anchor="ctr"/>
                    </a:tc>
                    <a:extLst>
                      <a:ext uri="{0D108BD9-81ED-4DB2-BD59-A6C34878D82A}">
                        <a16:rowId xmlns:a16="http://schemas.microsoft.com/office/drawing/2014/main" val="1000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33758364"/>
                  </p:ext>
                </p:extLst>
              </p:nvPr>
            </p:nvGraphicFramePr>
            <p:xfrm>
              <a:off x="499968" y="1105523"/>
              <a:ext cx="8144065" cy="2863723"/>
            </p:xfrm>
            <a:graphic>
              <a:graphicData uri="http://schemas.openxmlformats.org/drawingml/2006/table">
                <a:tbl>
                  <a:tblPr firstRow="1" bandRow="1">
                    <a:tableStyleId>{2D5ABB26-0587-4C30-8999-92F81FD0307C}</a:tableStyleId>
                  </a:tblPr>
                  <a:tblGrid>
                    <a:gridCol w="2455101">
                      <a:extLst>
                        <a:ext uri="{9D8B030D-6E8A-4147-A177-3AD203B41FA5}">
                          <a16:colId xmlns:a16="http://schemas.microsoft.com/office/drawing/2014/main" val="20000"/>
                        </a:ext>
                      </a:extLst>
                    </a:gridCol>
                    <a:gridCol w="1007331">
                      <a:extLst>
                        <a:ext uri="{9D8B030D-6E8A-4147-A177-3AD203B41FA5}">
                          <a16:colId xmlns:a16="http://schemas.microsoft.com/office/drawing/2014/main" val="20001"/>
                        </a:ext>
                      </a:extLst>
                    </a:gridCol>
                    <a:gridCol w="2278730">
                      <a:extLst>
                        <a:ext uri="{9D8B030D-6E8A-4147-A177-3AD203B41FA5}">
                          <a16:colId xmlns:a16="http://schemas.microsoft.com/office/drawing/2014/main" val="20002"/>
                        </a:ext>
                      </a:extLst>
                    </a:gridCol>
                    <a:gridCol w="2402903">
                      <a:extLst>
                        <a:ext uri="{9D8B030D-6E8A-4147-A177-3AD203B41FA5}">
                          <a16:colId xmlns:a16="http://schemas.microsoft.com/office/drawing/2014/main" val="20003"/>
                        </a:ext>
                      </a:extLst>
                    </a:gridCol>
                  </a:tblGrid>
                  <a:tr h="1613916">
                    <a:tc>
                      <a:txBody>
                        <a:bodyPr/>
                        <a:lstStyle/>
                        <a:p>
                          <a:endParaRPr lang="en-US"/>
                        </a:p>
                      </a:txBody>
                      <a:tcPr anchor="ctr">
                        <a:blipFill>
                          <a:blip r:embed="rId2"/>
                          <a:stretch>
                            <a:fillRect r="-231514" b="-77736"/>
                          </a:stretch>
                        </a:blipFill>
                      </a:tcPr>
                    </a:tc>
                    <a:tc>
                      <a:txBody>
                        <a:bodyPr/>
                        <a:lstStyle/>
                        <a:p>
                          <a:endParaRPr lang="en-US"/>
                        </a:p>
                      </a:txBody>
                      <a:tcPr anchor="ctr">
                        <a:blipFill>
                          <a:blip r:embed="rId2"/>
                          <a:stretch>
                            <a:fillRect l="-244242" r="-465455" b="-77736"/>
                          </a:stretch>
                        </a:blipFill>
                      </a:tcPr>
                    </a:tc>
                    <a:tc>
                      <a:txBody>
                        <a:bodyPr/>
                        <a:lstStyle/>
                        <a:p>
                          <a:endParaRPr lang="en-US"/>
                        </a:p>
                      </a:txBody>
                      <a:tcPr>
                        <a:blipFill>
                          <a:blip r:embed="rId2"/>
                          <a:stretch>
                            <a:fillRect l="-151872" r="-105348" b="-77736"/>
                          </a:stretch>
                        </a:blipFill>
                      </a:tcPr>
                    </a:tc>
                    <a:tc>
                      <a:txBody>
                        <a:bodyPr/>
                        <a:lstStyle/>
                        <a:p>
                          <a:pPr algn="l">
                            <a:defRPr b="1"/>
                          </a:pPr>
                          <a:r>
                            <a:rPr sz="1800" b="0" dirty="0"/>
                            <a:t>Add </a:t>
                          </a:r>
                          <a:r>
                            <a:rPr sz="1800" b="0" dirty="0">
                              <a:latin typeface="Cambria Math"/>
                            </a:rPr>
                            <a:t>7</a:t>
                          </a:r>
                          <a:r>
                            <a:rPr sz="1800" b="0" dirty="0"/>
                            <a:t> times Row 2 to Row 3 to get a </a:t>
                          </a:r>
                          <a:r>
                            <a:rPr sz="1800" b="0" dirty="0">
                              <a:latin typeface="Cambria Math"/>
                            </a:rPr>
                            <a:t>0</a:t>
                          </a:r>
                          <a:r>
                            <a:rPr sz="1800" b="0" dirty="0"/>
                            <a:t> as the second entry of Row 3.</a:t>
                          </a:r>
                        </a:p>
                      </a:txBody>
                      <a:tcPr anchor="ctr"/>
                    </a:tc>
                    <a:extLst>
                      <a:ext uri="{0D108BD9-81ED-4DB2-BD59-A6C34878D82A}">
                        <a16:rowId xmlns:a16="http://schemas.microsoft.com/office/drawing/2014/main" val="10004"/>
                      </a:ext>
                    </a:extLst>
                  </a:tr>
                  <a:tr h="1249807">
                    <a:tc>
                      <a:txBody>
                        <a:bodyPr/>
                        <a:lstStyle/>
                        <a:p>
                          <a:pPr algn="l"/>
                          <a:endParaRPr sz="2000" dirty="0"/>
                        </a:p>
                      </a:txBody>
                      <a:tcPr anchor="ctr"/>
                    </a:tc>
                    <a:tc>
                      <a:txBody>
                        <a:bodyPr/>
                        <a:lstStyle/>
                        <a:p>
                          <a:endParaRPr lang="en-US"/>
                        </a:p>
                      </a:txBody>
                      <a:tcPr anchor="ctr">
                        <a:blipFill>
                          <a:blip r:embed="rId2"/>
                          <a:stretch>
                            <a:fillRect l="-244242" t="-128641" r="-465455"/>
                          </a:stretch>
                        </a:blipFill>
                      </a:tcPr>
                    </a:tc>
                    <a:tc>
                      <a:txBody>
                        <a:bodyPr/>
                        <a:lstStyle/>
                        <a:p>
                          <a:endParaRPr lang="en-US"/>
                        </a:p>
                      </a:txBody>
                      <a:tcPr>
                        <a:blipFill>
                          <a:blip r:embed="rId2"/>
                          <a:stretch>
                            <a:fillRect l="-151872" t="-128641" r="-105348"/>
                          </a:stretch>
                        </a:blipFill>
                      </a:tcPr>
                    </a:tc>
                    <a:tc>
                      <a:txBody>
                        <a:bodyPr/>
                        <a:lstStyle/>
                        <a:p>
                          <a:endParaRPr lang="en-US"/>
                        </a:p>
                      </a:txBody>
                      <a:tcPr anchor="ctr">
                        <a:blipFill>
                          <a:blip r:embed="rId2"/>
                          <a:stretch>
                            <a:fillRect l="-239086" t="-128641"/>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364923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Gaussian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third row in the last matrix tells us that </a:t>
                </a:r>
                <a14:m>
                  <m:oMath xmlns:m="http://schemas.openxmlformats.org/officeDocument/2006/math">
                    <m:r>
                      <a:rPr>
                        <a:latin typeface="Cambria Math" panose="02040503050406030204" pitchFamily="18" charset="0"/>
                      </a:rPr>
                      <m:t>𝑧</m:t>
                    </m:r>
                    <m:r>
                      <a:rPr>
                        <a:latin typeface="Cambria Math" panose="02040503050406030204" pitchFamily="18" charset="0"/>
                      </a:rPr>
                      <m:t>=1</m:t>
                    </m:r>
                  </m:oMath>
                </a14:m>
                <a:r>
                  <a:rPr sz="2800"/>
                  <a:t>. When we substitute this in the second equation, we obtain</a:t>
                </a:r>
              </a:p>
              <a:p>
                <a:pPr algn="ctr">
                  <a:defRPr sz="2800"/>
                </a:pPr>
                <a:r>
                  <a:rPr sz="280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5</m:t>
                        </m:r>
                      </m:den>
                    </m:f>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22</m:t>
                        </m:r>
                      </m:num>
                      <m:den>
                        <m:r>
                          <a:rPr>
                            <a:latin typeface="Cambria Math" panose="02040503050406030204" pitchFamily="18" charset="0"/>
                          </a:rPr>
                          <m:t>5</m:t>
                        </m:r>
                      </m:den>
                    </m:f>
                  </m:oMath>
                </a14:m>
                <a:r>
                  <a:rPr sz="2800"/>
                  <a:t>,</a:t>
                </a:r>
              </a:p>
              <a:p>
                <a:pPr>
                  <a:defRPr sz="2800"/>
                </a:pPr>
                <a:r>
                  <a:rPr sz="2800"/>
                  <a:t>so </a:t>
                </a:r>
                <a14:m>
                  <m:oMath xmlns:m="http://schemas.openxmlformats.org/officeDocument/2006/math">
                    <m:r>
                      <a:rPr>
                        <a:latin typeface="Cambria Math" panose="02040503050406030204" pitchFamily="18" charset="0"/>
                      </a:rPr>
                      <m:t>𝑦</m:t>
                    </m:r>
                    <m:r>
                      <a:rPr>
                        <a:latin typeface="Cambria Math" panose="02040503050406030204" pitchFamily="18" charset="0"/>
                      </a:rPr>
                      <m:t>=−3</m:t>
                    </m:r>
                  </m:oMath>
                </a14:m>
                <a:r>
                  <a:rPr sz="2800"/>
                  <a:t>. From the first row equation, we then obtain</a:t>
                </a:r>
              </a:p>
              <a:p>
                <a:pPr algn="ctr">
                  <a:defRPr sz="2800"/>
                </a:pPr>
                <a:r>
                  <a:rPr sz="2800"/>
                  <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−1</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=−8</m:t>
                    </m:r>
                  </m:oMath>
                </a14:m>
                <a:r>
                  <a:rPr sz="2800"/>
                  <a:t>,</a:t>
                </a:r>
              </a:p>
              <a:p>
                <a:pPr>
                  <a:defRPr sz="2800"/>
                </a:pPr>
                <a:r>
                  <a:rPr sz="2800"/>
                  <a:t>or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Thus, the ordered triple </a:t>
                </a:r>
                <a14:m>
                  <m:oMath xmlns:m="http://schemas.openxmlformats.org/officeDocument/2006/math">
                    <m:r>
                      <a:rPr>
                        <a:latin typeface="Cambria Math" panose="02040503050406030204" pitchFamily="18" charset="0"/>
                      </a:rPr>
                      <m:t>(−1,−3,1)</m:t>
                    </m:r>
                  </m:oMath>
                </a14:m>
                <a:r>
                  <a:rPr sz="2800"/>
                  <a:t> solves the system of equations.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Reduced Row Echelon Form</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matrix is said to be in </a:t>
            </a:r>
            <a:r>
              <a:rPr sz="2800" b="1" dirty="0"/>
              <a:t>reduced row echelon form</a:t>
            </a:r>
            <a:r>
              <a:rPr sz="2800" dirty="0"/>
              <a:t> if</a:t>
            </a:r>
          </a:p>
          <a:p>
            <a:pPr marL="514350" indent="-514350">
              <a:buFont typeface="+mj-lt"/>
              <a:buAutoNum type="arabicPeriod"/>
              <a:defRPr sz="2800"/>
            </a:pPr>
            <a:r>
              <a:rPr lang="en-US" dirty="0"/>
              <a:t>i</a:t>
            </a:r>
            <a:r>
              <a:rPr sz="2800" dirty="0"/>
              <a:t>t is in row echelon form</a:t>
            </a:r>
            <a:r>
              <a:rPr lang="en-US" sz="2800" dirty="0"/>
              <a:t> and</a:t>
            </a:r>
            <a:endParaRPr sz="2800" dirty="0"/>
          </a:p>
          <a:p>
            <a:pPr marL="514350" indent="-514350">
              <a:buFont typeface="+mj-lt"/>
              <a:buAutoNum type="arabicPeriod" startAt="2"/>
              <a:defRPr sz="2800"/>
            </a:pPr>
            <a:r>
              <a:rPr dirty="0"/>
              <a:t>​</a:t>
            </a:r>
            <a:r>
              <a:rPr lang="en-US" sz="2800" dirty="0"/>
              <a:t>e</a:t>
            </a:r>
            <a:r>
              <a:rPr sz="2800" dirty="0"/>
              <a:t>ach entry </a:t>
            </a:r>
            <a:r>
              <a:rPr sz="2800" i="1" dirty="0"/>
              <a:t>above</a:t>
            </a:r>
            <a:r>
              <a:rPr sz="2800" dirty="0"/>
              <a:t> a leading </a:t>
            </a:r>
            <a:r>
              <a:rPr sz="2800" dirty="0">
                <a:latin typeface="Cambria Math"/>
              </a:rPr>
              <a:t>1</a:t>
            </a:r>
            <a:r>
              <a:rPr sz="2800" dirty="0"/>
              <a:t> is also </a:t>
            </a:r>
            <a:r>
              <a:rPr sz="2800" dirty="0">
                <a:latin typeface="Cambria Math"/>
              </a:rPr>
              <a:t>0</a:t>
            </a:r>
            <a:r>
              <a:rPr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Reduced Row Echelon Form</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Gauss-Jordan elimination to 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5</m:t>
                              </m:r>
                            </m:e>
                          </m:mr>
                          <m:mr>
                            <m:e>
                              <m:r>
                                <a:rPr lang="en-US" b="0" i="0" smtClean="0">
                                  <a:latin typeface="Cambria Math" panose="02040503050406030204" pitchFamily="18" charset="0"/>
                                </a:rPr>
                                <m:t>   </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
                      </m:e>
                    </m:d>
                  </m:oMath>
                </a14:m>
                <a:r>
                  <a:rPr lang="en-US"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Reduced Row Echelon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5219113"/>
              </a:xfrm>
            </p:spPr>
            <p:txBody>
              <a:bodyPr>
                <a:normAutofit/>
              </a:bodyPr>
              <a:lstStyle/>
              <a:p>
                <a:r>
                  <a:rPr sz="2400" b="1" dirty="0"/>
                  <a:t>Solution</a:t>
                </a:r>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endParaRPr lang="en-US" sz="2400" dirty="0"/>
              </a:p>
              <a:p>
                <a:pPr>
                  <a:defRPr sz="2800"/>
                </a:pPr>
                <a:r>
                  <a:rPr sz="2400" dirty="0"/>
                  <a:t>Note that the row of </a:t>
                </a:r>
                <a:r>
                  <a:rPr sz="2400" dirty="0">
                    <a:latin typeface="Cambria Math"/>
                  </a:rPr>
                  <a:t>0</a:t>
                </a:r>
                <a:r>
                  <a:rPr sz="2400" dirty="0"/>
                  <a:t>s at the bottom corresponds to the true statement </a:t>
                </a:r>
                <a14:m>
                  <m:oMath xmlns:m="http://schemas.openxmlformats.org/officeDocument/2006/math">
                    <m:r>
                      <a:rPr sz="2400">
                        <a:latin typeface="Cambria Math" panose="02040503050406030204" pitchFamily="18" charset="0"/>
                      </a:rPr>
                      <m:t>0=0</m:t>
                    </m:r>
                  </m:oMath>
                </a14:m>
                <a:r>
                  <a:rPr sz="2400" dirty="0"/>
                  <a:t>, indicating that this system has an infinite number of solutions. In order to describe the solution set algebraically, we continue the row operations until the matrix is in reduced row echelon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5219113"/>
              </a:xfrm>
              <a:blipFill>
                <a:blip r:embed="rId3"/>
                <a:stretch>
                  <a:fillRect l="-1111" t="-9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1715415524"/>
                  </p:ext>
                </p:extLst>
              </p:nvPr>
            </p:nvGraphicFramePr>
            <p:xfrm>
              <a:off x="1324674" y="1530730"/>
              <a:ext cx="6494653" cy="2507870"/>
            </p:xfrm>
            <a:graphic>
              <a:graphicData uri="http://schemas.openxmlformats.org/drawingml/2006/table">
                <a:tbl>
                  <a:tblPr firstRow="1" bandRow="1">
                    <a:tableStyleId>{2D5ABB26-0587-4C30-8999-92F81FD0307C}</a:tableStyleId>
                  </a:tblPr>
                  <a:tblGrid>
                    <a:gridCol w="271818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633472">
                      <a:extLst>
                        <a:ext uri="{9D8B030D-6E8A-4147-A177-3AD203B41FA5}">
                          <a16:colId xmlns:a16="http://schemas.microsoft.com/office/drawing/2014/main" val="20002"/>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1"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2</m:t>
                                          </m:r>
                                        </m:e>
                                        <m:e>
                                          <m:r>
                                            <a:rPr lang="en-US" sz="2400" b="0" i="0" smtClean="0">
                                              <a:latin typeface="Cambria Math" panose="02040503050406030204" pitchFamily="18" charset="0"/>
                                            </a:rPr>
                                            <m:t>3</m:t>
                                          </m:r>
                                        </m:e>
                                        <m:e>
                                          <m:r>
                                            <a:rPr lang="ar-AE" sz="2400" b="0" i="0" smtClean="0">
                                              <a:latin typeface="Cambria Math" panose="02040503050406030204" pitchFamily="18" charset="0"/>
                                            </a:rPr>
                                            <m:t>−</m:t>
                                          </m:r>
                                          <m:r>
                                            <a:rPr lang="en-US" sz="2400" b="0" i="1" smtClean="0">
                                              <a:latin typeface="Cambria Math" panose="02040503050406030204" pitchFamily="18" charset="0"/>
                                            </a:rPr>
                                            <m:t>1</m:t>
                                          </m:r>
                                        </m:e>
                                      </m:mr>
                                      <m:mr>
                                        <m:e>
                                          <m:r>
                                            <a:rPr lang="en-US" sz="2400" b="0" i="0" smtClean="0">
                                              <a:latin typeface="Cambria Math" panose="02040503050406030204" pitchFamily="18" charset="0"/>
                                            </a:rPr>
                                            <m:t>−</m:t>
                                          </m:r>
                                          <m:r>
                                            <a:rPr lang="en-US" sz="2400" b="0" i="0" smtClean="0">
                                              <a:latin typeface="Cambria Math" panose="02040503050406030204" pitchFamily="18" charset="0"/>
                                            </a:rPr>
                                            <m:t>1</m:t>
                                          </m:r>
                                        </m:e>
                                        <m:e>
                                          <m:r>
                                            <a:rPr lang="ar-AE" sz="2400" b="0" i="0" smtClean="0">
                                              <a:latin typeface="Cambria Math" panose="02040503050406030204" pitchFamily="18" charset="0"/>
                                            </a:rPr>
                                            <m:t>−</m:t>
                                          </m:r>
                                          <m:r>
                                            <a:rPr lang="en-US" sz="2400" b="0" i="0" smtClean="0">
                                              <a:latin typeface="Cambria Math" panose="02040503050406030204" pitchFamily="18" charset="0"/>
                                            </a:rPr>
                                            <m:t>5</m:t>
                                          </m:r>
                                        </m:e>
                                        <m:e>
                                          <m:r>
                                            <a:rPr lang="en-US" sz="2400" b="0" i="0" smtClean="0">
                                              <a:latin typeface="Cambria Math" panose="02040503050406030204" pitchFamily="18" charset="0"/>
                                            </a:rPr>
                                            <m:t>4</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m:t>
                                              </m:r>
                                            </m:e>
                                          </m:mr>
                                          <m:mr>
                                            <m:e>
                                              <m:r>
                                                <a:rPr lang="en-US" sz="2400" b="0" i="0" smtClean="0">
                                                  <a:latin typeface="Cambria Math" panose="02040503050406030204" pitchFamily="18" charset="0"/>
                                                </a:rPr>
                                                <m:t>−</m:t>
                                              </m:r>
                                              <m:r>
                                                <a:rPr lang="en-US" sz="2400" b="0" i="1" smtClean="0">
                                                  <a:latin typeface="Cambria Math" panose="02040503050406030204" pitchFamily="18" charset="0"/>
                                                </a:rPr>
                                                <m:t>6</m:t>
                                              </m:r>
                                            </m:e>
                                          </m:mr>
                                        </m:m>
                                      </m:e>
                                    </m:d>
                                  </m:e>
                                </m:d>
                              </m:oMath>
                            </m:oMathPara>
                          </a14:m>
                          <a:endParaRPr sz="24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limUpp>
                                  <m:limUppPr>
                                    <m:ctrlPr>
                                      <a:rPr lang="en-US" sz="2400" b="0" i="1" kern="1200" smtClean="0">
                                        <a:solidFill>
                                          <a:schemeClr val="tx1"/>
                                        </a:solidFill>
                                        <a:effectLst/>
                                        <a:latin typeface="Cambria Math" panose="02040503050406030204" pitchFamily="18" charset="0"/>
                                        <a:ea typeface="+mn-ea"/>
                                        <a:cs typeface="+mn-cs"/>
                                      </a:rPr>
                                    </m:ctrlPr>
                                  </m:limUppPr>
                                  <m:e>
                                    <m:box>
                                      <m:boxPr>
                                        <m:ctrlPr>
                                          <a:rPr lang="en-US" sz="2400" b="0" i="1" kern="1200">
                                            <a:solidFill>
                                              <a:schemeClr val="tx1"/>
                                            </a:solidFill>
                                            <a:effectLst/>
                                            <a:latin typeface="Cambria Math" panose="02040503050406030204" pitchFamily="18" charset="0"/>
                                            <a:ea typeface="+mn-ea"/>
                                            <a:cs typeface="+mn-cs"/>
                                          </a:rPr>
                                        </m:ctrlPr>
                                      </m:boxPr>
                                      <m:e>
                                        <m:groupChr>
                                          <m:groupChrPr>
                                            <m:chr m:val="→"/>
                                            <m:pos m:val="top"/>
                                            <m:ctrlPr>
                                              <a:rPr lang="en-US" sz="2400" b="0" i="1" kern="1200">
                                                <a:solidFill>
                                                  <a:schemeClr val="tx1"/>
                                                </a:solidFill>
                                                <a:effectLst/>
                                                <a:latin typeface="Cambria Math" panose="02040503050406030204" pitchFamily="18" charset="0"/>
                                                <a:ea typeface="+mn-ea"/>
                                                <a:cs typeface="+mn-cs"/>
                                              </a:rPr>
                                            </m:ctrlPr>
                                          </m:groupChrPr>
                                          <m:e>
                                            <m:r>
                                              <m:rPr>
                                                <m:brk m:alnAt="1"/>
                                              </m:rPr>
                                              <a:rPr lang="en-US" sz="2400" b="0" i="1" kern="1200" smtClean="0">
                                                <a:solidFill>
                                                  <a:schemeClr val="tx1"/>
                                                </a:solidFill>
                                                <a:effectLst/>
                                                <a:latin typeface="Cambria Math" panose="02040503050406030204" pitchFamily="18" charset="0"/>
                                                <a:ea typeface="+mn-ea"/>
                                                <a:cs typeface="+mn-cs"/>
                                              </a:rPr>
                                              <m:t> </m:t>
                                            </m:r>
                                            <m:sSub>
                                              <m:sSubPr>
                                                <m:ctrlPr>
                                                  <a:rPr lang="en-US" sz="2400" i="1" kern="1200" smtClean="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sub>
                                            </m:sSub>
                                            <m:r>
                                              <a:rPr lang="en-US" sz="2400" b="0" i="1" kern="1200" smtClean="0">
                                                <a:solidFill>
                                                  <a:schemeClr val="tx1"/>
                                                </a:solidFill>
                                                <a:effectLst/>
                                                <a:latin typeface="Cambria Math" panose="02040503050406030204" pitchFamily="18" charset="0"/>
                                                <a:ea typeface="+mn-ea"/>
                                                <a:cs typeface="+mn-cs"/>
                                              </a:rPr>
                                              <m:t>+</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3</m:t>
                                                </m:r>
                                                <m:r>
                                                  <a:rPr lang="en-US" sz="2400" b="0" i="1" kern="1200" smtClean="0">
                                                    <a:solidFill>
                                                      <a:schemeClr val="tx1"/>
                                                    </a:solidFill>
                                                    <a:effectLst/>
                                                    <a:latin typeface="Cambria Math" panose="02040503050406030204" pitchFamily="18" charset="0"/>
                                                    <a:ea typeface="+mn-ea"/>
                                                    <a:cs typeface="+mn-cs"/>
                                                  </a:rPr>
                                                  <m:t>   </m:t>
                                                </m:r>
                                              </m:sub>
                                            </m:sSub>
                                            <m:r>
                                              <a:rPr lang="en-US" sz="2400" b="0" i="1" kern="1200" smtClean="0">
                                                <a:solidFill>
                                                  <a:schemeClr val="tx1"/>
                                                </a:solidFill>
                                                <a:effectLst/>
                                                <a:latin typeface="Cambria Math" panose="02040503050406030204" pitchFamily="18" charset="0"/>
                                                <a:ea typeface="+mn-ea"/>
                                                <a:cs typeface="+mn-cs"/>
                                              </a:rPr>
                                              <m:t> </m:t>
                                            </m:r>
                                          </m:e>
                                        </m:groupChr>
                                      </m:e>
                                    </m:box>
                                  </m:e>
                                  <m:lim>
                                    <m:r>
                                      <a:rPr lang="en-US" sz="2400" b="0" i="1" kern="1200" smtClean="0">
                                        <a:solidFill>
                                          <a:schemeClr val="tx1"/>
                                        </a:solidFill>
                                        <a:effectLst/>
                                        <a:latin typeface="Cambria Math" panose="02040503050406030204" pitchFamily="18" charset="0"/>
                                        <a:ea typeface="+mn-ea"/>
                                        <a:cs typeface="+mn-cs"/>
                                      </a:rPr>
                                      <m:t>−</m:t>
                                    </m:r>
                                    <m:r>
                                      <a:rPr lang="en-US" sz="2400" b="0" i="1" kern="1200" smtClean="0">
                                        <a:solidFill>
                                          <a:schemeClr val="tx1"/>
                                        </a:solidFill>
                                        <a:effectLst/>
                                        <a:latin typeface="Cambria Math" panose="02040503050406030204" pitchFamily="18" charset="0"/>
                                        <a:ea typeface="+mn-ea"/>
                                        <a:cs typeface="+mn-cs"/>
                                      </a:rPr>
                                      <m:t>2</m:t>
                                    </m:r>
                                    <m:sSub>
                                      <m:sSubPr>
                                        <m:ctrlPr>
                                          <a:rPr lang="en-US" sz="2400" i="1" kern="1200" smtClean="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1</m:t>
                                        </m:r>
                                      </m:sub>
                                    </m:sSub>
                                    <m:r>
                                      <a:rPr lang="en-US" sz="2400" i="1" kern="1200">
                                        <a:solidFill>
                                          <a:schemeClr val="tx1"/>
                                        </a:solidFill>
                                        <a:effectLst/>
                                        <a:latin typeface="Cambria Math" panose="02040503050406030204" pitchFamily="18" charset="0"/>
                                        <a:ea typeface="+mn-ea"/>
                                        <a:cs typeface="+mn-cs"/>
                                      </a:rPr>
                                      <m:t>+</m:t>
                                    </m:r>
                                    <m:sSub>
                                      <m:sSubPr>
                                        <m:ctrlPr>
                                          <a:rPr lang="en-US" sz="2400" i="1" kern="1200">
                                            <a:solidFill>
                                              <a:schemeClr val="tx1"/>
                                            </a:solidFill>
                                            <a:effectLst/>
                                            <a:latin typeface="Cambria Math" panose="02040503050406030204" pitchFamily="18" charset="0"/>
                                            <a:ea typeface="+mn-ea"/>
                                            <a:cs typeface="+mn-cs"/>
                                          </a:rPr>
                                        </m:ctrlPr>
                                      </m:sSubPr>
                                      <m:e>
                                        <m:r>
                                          <a:rPr lang="en-US" sz="2400" i="1" kern="1200">
                                            <a:solidFill>
                                              <a:schemeClr val="tx1"/>
                                            </a:solidFill>
                                            <a:effectLst/>
                                            <a:latin typeface="Cambria Math" panose="02040503050406030204" pitchFamily="18" charset="0"/>
                                            <a:ea typeface="+mn-ea"/>
                                            <a:cs typeface="+mn-cs"/>
                                          </a:rPr>
                                          <m:t>𝑅</m:t>
                                        </m:r>
                                      </m:e>
                                      <m:sub>
                                        <m:r>
                                          <a:rPr lang="en-US" sz="2400" i="1" kern="1200">
                                            <a:solidFill>
                                              <a:schemeClr val="tx1"/>
                                            </a:solidFill>
                                            <a:effectLst/>
                                            <a:latin typeface="Cambria Math" panose="02040503050406030204" pitchFamily="18" charset="0"/>
                                            <a:ea typeface="+mn-ea"/>
                                            <a:cs typeface="+mn-cs"/>
                                          </a:rPr>
                                          <m:t>2</m:t>
                                        </m:r>
                                      </m:sub>
                                    </m:sSub>
                                  </m:lim>
                                </m:limUpp>
                              </m:oMath>
                            </m:oMathPara>
                          </a14:m>
                          <a:endParaRPr sz="24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0"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7</m:t>
                                          </m:r>
                                        </m:e>
                                        <m:e>
                                          <m:r>
                                            <a:rPr lang="ar-AE" sz="2400" b="0" i="0" smtClean="0">
                                              <a:latin typeface="Cambria Math" panose="02040503050406030204" pitchFamily="18" charset="0"/>
                                            </a:rPr>
                                            <m:t>−</m:t>
                                          </m:r>
                                          <m:r>
                                            <a:rPr lang="en-US" sz="2400" b="0" i="1" smtClean="0">
                                              <a:latin typeface="Cambria Math" panose="02040503050406030204" pitchFamily="18" charset="0"/>
                                            </a:rPr>
                                            <m:t>7</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m:t>
                                          </m:r>
                                          <m:r>
                                            <a:rPr lang="en-US" sz="2400" b="0" i="0" smtClean="0">
                                              <a:latin typeface="Cambria Math" panose="02040503050406030204" pitchFamily="18" charset="0"/>
                                            </a:rPr>
                                            <m:t>7</m:t>
                                          </m:r>
                                        </m:e>
                                        <m:e>
                                          <m:r>
                                            <a:rPr lang="en-US" sz="2400" b="0" i="1" smtClean="0">
                                              <a:latin typeface="Cambria Math" panose="02040503050406030204" pitchFamily="18" charset="0"/>
                                            </a:rPr>
                                            <m:t>7</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11</m:t>
                                              </m:r>
                                            </m:e>
                                          </m:mr>
                                          <m:mr>
                                            <m:e>
                                              <m:r>
                                                <a:rPr lang="en-US" sz="2400" b="0" i="1" smtClean="0">
                                                  <a:latin typeface="Cambria Math" panose="02040503050406030204" pitchFamily="18" charset="0"/>
                                                </a:rPr>
                                                <m:t>−</m:t>
                                              </m:r>
                                              <m:r>
                                                <a:rPr lang="en-US" sz="2400" b="0" i="1" smtClean="0">
                                                  <a:latin typeface="Cambria Math" panose="02040503050406030204" pitchFamily="18" charset="0"/>
                                                </a:rPr>
                                                <m:t>11</m:t>
                                              </m:r>
                                            </m:e>
                                          </m:mr>
                                        </m:m>
                                      </m:e>
                                    </m:d>
                                  </m:e>
                                </m:d>
                              </m:oMath>
                            </m:oMathPara>
                          </a14:m>
                          <a:endParaRPr sz="2400" dirty="0"/>
                        </a:p>
                      </a:txBody>
                      <a:tcPr/>
                    </a:tc>
                    <a:extLst>
                      <a:ext uri="{0D108BD9-81ED-4DB2-BD59-A6C34878D82A}">
                        <a16:rowId xmlns:a16="http://schemas.microsoft.com/office/drawing/2014/main" val="10004"/>
                      </a:ext>
                    </a:extLst>
                  </a:tr>
                  <a:tr h="370840">
                    <a:tc>
                      <a:txBody>
                        <a:bodyPr/>
                        <a:lstStyle/>
                        <a:p>
                          <a:pPr algn="l"/>
                          <a:endParaRPr sz="24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ar-AE" sz="24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400" i="1" kern="1200">
                                            <a:solidFill>
                                              <a:schemeClr val="tx1"/>
                                            </a:solidFill>
                                            <a:effectLst/>
                                            <a:latin typeface="Cambria Math" panose="02040503050406030204" pitchFamily="18" charset="0"/>
                                            <a:ea typeface="+mn-ea"/>
                                            <a:cs typeface="+mn-cs"/>
                                          </a:rPr>
                                        </m:ctrlPr>
                                      </m:groupChrPr>
                                      <m:e>
                                        <m:sSub>
                                          <m:sSubPr>
                                            <m:ctrlPr>
                                              <a:rPr lang="en-US" sz="2400" i="1" kern="1200" smtClean="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   </m:t>
                                            </m:r>
                                            <m:r>
                                              <a:rPr lang="en-US" sz="2400" i="1" kern="120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2</m:t>
                                            </m:r>
                                          </m:sub>
                                        </m:sSub>
                                        <m:r>
                                          <a:rPr lang="en-US" sz="2400" b="0" i="1" kern="1200" smtClean="0">
                                            <a:solidFill>
                                              <a:schemeClr val="tx1"/>
                                            </a:solidFill>
                                            <a:effectLst/>
                                            <a:latin typeface="Cambria Math" panose="02040503050406030204" pitchFamily="18" charset="0"/>
                                            <a:ea typeface="+mn-ea"/>
                                            <a:cs typeface="+mn-cs"/>
                                          </a:rPr>
                                          <m:t>+</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smtClean="0">
                                                <a:solidFill>
                                                  <a:schemeClr val="tx1"/>
                                                </a:solidFill>
                                                <a:effectLst/>
                                                <a:latin typeface="Cambria Math" panose="02040503050406030204" pitchFamily="18" charset="0"/>
                                                <a:ea typeface="+mn-ea"/>
                                                <a:cs typeface="+mn-cs"/>
                                              </a:rPr>
                                              <m:t>𝑅</m:t>
                                            </m:r>
                                          </m:e>
                                          <m:sub>
                                            <m:r>
                                              <a:rPr lang="en-US" sz="2400" b="0" i="1" kern="1200" smtClean="0">
                                                <a:solidFill>
                                                  <a:schemeClr val="tx1"/>
                                                </a:solidFill>
                                                <a:effectLst/>
                                                <a:latin typeface="Cambria Math" panose="02040503050406030204" pitchFamily="18" charset="0"/>
                                                <a:ea typeface="+mn-ea"/>
                                                <a:cs typeface="+mn-cs"/>
                                              </a:rPr>
                                              <m:t>3</m:t>
                                            </m:r>
                                            <m:r>
                                              <a:rPr lang="en-US" sz="2400" b="0" i="1" kern="1200" smtClean="0">
                                                <a:solidFill>
                                                  <a:schemeClr val="tx1"/>
                                                </a:solidFill>
                                                <a:effectLst/>
                                                <a:latin typeface="Cambria Math" panose="02040503050406030204" pitchFamily="18" charset="0"/>
                                                <a:ea typeface="+mn-ea"/>
                                                <a:cs typeface="+mn-cs"/>
                                              </a:rPr>
                                              <m:t>   </m:t>
                                            </m:r>
                                          </m:sub>
                                        </m:sSub>
                                      </m:e>
                                    </m:groupChr>
                                  </m:e>
                                </m:box>
                              </m:oMath>
                            </m:oMathPara>
                          </a14:m>
                          <a:endParaRPr sz="24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m>
                                      <m:mPr>
                                        <m:mcs>
                                          <m:mc>
                                            <m:mcPr>
                                              <m:count m:val="3"/>
                                              <m:mcJc m:val="center"/>
                                            </m:mcPr>
                                          </m:mc>
                                        </m:mcs>
                                        <m:ctrlPr>
                                          <a:rPr lang="ar-AE" sz="2400" i="1">
                                            <a:latin typeface="Cambria Math" panose="02040503050406030204" pitchFamily="18" charset="0"/>
                                          </a:rPr>
                                        </m:ctrlPr>
                                      </m:mPr>
                                      <m:mr>
                                        <m:e>
                                          <m:r>
                                            <a:rPr lang="ar-AE" sz="2400" b="0" i="1" smtClean="0">
                                              <a:latin typeface="Cambria Math" panose="02040503050406030204" pitchFamily="18" charset="0"/>
                                            </a:rPr>
                                            <m:t>1</m:t>
                                          </m:r>
                                        </m:e>
                                        <m:e>
                                          <m:r>
                                            <a:rPr lang="en-US" sz="2400" b="0" i="0" smtClean="0">
                                              <a:latin typeface="Cambria Math" panose="02040503050406030204" pitchFamily="18" charset="0"/>
                                            </a:rPr>
                                            <m:t>−</m:t>
                                          </m:r>
                                          <m:r>
                                            <a:rPr lang="ar-AE" sz="2400" b="0" i="0" smtClean="0">
                                              <a:latin typeface="Cambria Math" panose="02040503050406030204" pitchFamily="18" charset="0"/>
                                            </a:rPr>
                                            <m:t>2</m:t>
                                          </m:r>
                                        </m:e>
                                        <m:e>
                                          <m:r>
                                            <a:rPr lang="en-US" sz="2400" b="0" i="0" smtClean="0">
                                              <a:latin typeface="Cambria Math" panose="02040503050406030204" pitchFamily="18" charset="0"/>
                                            </a:rPr>
                                            <m:t>3</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7</m:t>
                                          </m:r>
                                        </m:e>
                                        <m:e>
                                          <m:r>
                                            <a:rPr lang="ar-AE" sz="2400" b="0" i="0" smtClean="0">
                                              <a:latin typeface="Cambria Math" panose="02040503050406030204" pitchFamily="18" charset="0"/>
                                            </a:rPr>
                                            <m:t>−</m:t>
                                          </m:r>
                                          <m:r>
                                            <a:rPr lang="en-US" sz="2400" b="0" i="1" smtClean="0">
                                              <a:latin typeface="Cambria Math" panose="02040503050406030204" pitchFamily="18" charset="0"/>
                                            </a:rPr>
                                            <m:t>7</m:t>
                                          </m:r>
                                        </m:e>
                                      </m:mr>
                                      <m:mr>
                                        <m:e>
                                          <m:r>
                                            <a:rPr lang="en-US" sz="2400" b="0" i="0" smtClean="0">
                                              <a:latin typeface="Cambria Math" panose="02040503050406030204" pitchFamily="18" charset="0"/>
                                            </a:rPr>
                                            <m:t>0</m:t>
                                          </m:r>
                                        </m:e>
                                        <m:e>
                                          <m:r>
                                            <a:rPr lang="en-US" sz="2400" b="0" i="0" smtClean="0">
                                              <a:latin typeface="Cambria Math" panose="02040503050406030204" pitchFamily="18" charset="0"/>
                                            </a:rPr>
                                            <m:t>0</m:t>
                                          </m:r>
                                        </m:e>
                                        <m:e>
                                          <m:r>
                                            <a:rPr lang="en-US" sz="2400" b="0" i="1" smtClean="0">
                                              <a:latin typeface="Cambria Math" panose="02040503050406030204" pitchFamily="18" charset="0"/>
                                            </a:rPr>
                                            <m:t>0</m:t>
                                          </m:r>
                                        </m:e>
                                      </m:mr>
                                    </m:m>
                                    <m:d>
                                      <m:dPr>
                                        <m:begChr m:val="|"/>
                                        <m:endChr m:val=""/>
                                        <m:ctrlPr>
                                          <a:rPr lang="ar-AE" sz="2400" i="1">
                                            <a:latin typeface="Cambria Math" panose="02040503050406030204" pitchFamily="18" charset="0"/>
                                          </a:rPr>
                                        </m:ctrlPr>
                                      </m:dPr>
                                      <m:e>
                                        <m:m>
                                          <m:mPr>
                                            <m:mcs>
                                              <m:mc>
                                                <m:mcPr>
                                                  <m:count m:val="1"/>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en-US" sz="2400" b="0" i="0" smtClean="0">
                                                  <a:latin typeface="Cambria Math" panose="02040503050406030204" pitchFamily="18" charset="0"/>
                                                </a:rPr>
                                                <m:t>5</m:t>
                                              </m:r>
                                            </m:e>
                                          </m:mr>
                                          <m:mr>
                                            <m:e>
                                              <m:r>
                                                <a:rPr lang="en-US" sz="2400" b="0" i="1" smtClean="0">
                                                  <a:latin typeface="Cambria Math" panose="02040503050406030204" pitchFamily="18" charset="0"/>
                                                </a:rPr>
                                                <m:t>11</m:t>
                                              </m:r>
                                            </m:e>
                                          </m:mr>
                                          <m:mr>
                                            <m:e>
                                              <m:r>
                                                <a:rPr lang="en-US" sz="2400" b="0" i="1" smtClean="0">
                                                  <a:latin typeface="Cambria Math" panose="02040503050406030204" pitchFamily="18" charset="0"/>
                                                </a:rPr>
                                                <m:t>0</m:t>
                                              </m:r>
                                            </m:e>
                                          </m:mr>
                                        </m:m>
                                      </m:e>
                                    </m:d>
                                  </m:e>
                                </m:d>
                              </m:oMath>
                            </m:oMathPara>
                          </a14:m>
                          <a:endParaRPr sz="24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1715415524"/>
                  </p:ext>
                </p:extLst>
              </p:nvPr>
            </p:nvGraphicFramePr>
            <p:xfrm>
              <a:off x="1324674" y="1530730"/>
              <a:ext cx="6494653" cy="2507870"/>
            </p:xfrm>
            <a:graphic>
              <a:graphicData uri="http://schemas.openxmlformats.org/drawingml/2006/table">
                <a:tbl>
                  <a:tblPr firstRow="1" bandRow="1">
                    <a:tableStyleId>{2D5ABB26-0587-4C30-8999-92F81FD0307C}</a:tableStyleId>
                  </a:tblPr>
                  <a:tblGrid>
                    <a:gridCol w="271818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633472">
                      <a:extLst>
                        <a:ext uri="{9D8B030D-6E8A-4147-A177-3AD203B41FA5}">
                          <a16:colId xmlns:a16="http://schemas.microsoft.com/office/drawing/2014/main" val="20002"/>
                        </a:ext>
                      </a:extLst>
                    </a:gridCol>
                  </a:tblGrid>
                  <a:tr h="1253935">
                    <a:tc>
                      <a:txBody>
                        <a:bodyPr/>
                        <a:lstStyle/>
                        <a:p>
                          <a:endParaRPr lang="en-US"/>
                        </a:p>
                      </a:txBody>
                      <a:tcPr anchor="ctr">
                        <a:blipFill>
                          <a:blip r:embed="rId4"/>
                          <a:stretch>
                            <a:fillRect r="-139013" b="-100000"/>
                          </a:stretch>
                        </a:blipFill>
                      </a:tcPr>
                    </a:tc>
                    <a:tc>
                      <a:txBody>
                        <a:bodyPr/>
                        <a:lstStyle/>
                        <a:p>
                          <a:endParaRPr lang="en-US"/>
                        </a:p>
                      </a:txBody>
                      <a:tcPr anchor="ctr">
                        <a:blipFill>
                          <a:blip r:embed="rId4"/>
                          <a:stretch>
                            <a:fillRect l="-237234" r="-229787" b="-100000"/>
                          </a:stretch>
                        </a:blipFill>
                      </a:tcPr>
                    </a:tc>
                    <a:tc>
                      <a:txBody>
                        <a:bodyPr/>
                        <a:lstStyle/>
                        <a:p>
                          <a:endParaRPr lang="en-US"/>
                        </a:p>
                      </a:txBody>
                      <a:tcPr>
                        <a:blipFill>
                          <a:blip r:embed="rId4"/>
                          <a:stretch>
                            <a:fillRect l="-146759" b="-100000"/>
                          </a:stretch>
                        </a:blipFill>
                      </a:tcPr>
                    </a:tc>
                    <a:extLst>
                      <a:ext uri="{0D108BD9-81ED-4DB2-BD59-A6C34878D82A}">
                        <a16:rowId xmlns:a16="http://schemas.microsoft.com/office/drawing/2014/main" val="10004"/>
                      </a:ext>
                    </a:extLst>
                  </a:tr>
                  <a:tr h="1253935">
                    <a:tc>
                      <a:txBody>
                        <a:bodyPr/>
                        <a:lstStyle/>
                        <a:p>
                          <a:pPr algn="l"/>
                          <a:endParaRPr sz="2400" dirty="0"/>
                        </a:p>
                      </a:txBody>
                      <a:tcPr anchor="ctr"/>
                    </a:tc>
                    <a:tc>
                      <a:txBody>
                        <a:bodyPr/>
                        <a:lstStyle/>
                        <a:p>
                          <a:endParaRPr lang="en-US"/>
                        </a:p>
                      </a:txBody>
                      <a:tcPr anchor="ctr">
                        <a:blipFill>
                          <a:blip r:embed="rId4"/>
                          <a:stretch>
                            <a:fillRect l="-237234" t="-100000" r="-229787"/>
                          </a:stretch>
                        </a:blipFill>
                      </a:tcPr>
                    </a:tc>
                    <a:tc>
                      <a:txBody>
                        <a:bodyPr/>
                        <a:lstStyle/>
                        <a:p>
                          <a:endParaRPr lang="en-US"/>
                        </a:p>
                      </a:txBody>
                      <a:tcPr>
                        <a:blipFill>
                          <a:blip r:embed="rId4"/>
                          <a:stretch>
                            <a:fillRect l="-146759" t="-100000"/>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Reduced Row Echelon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90513"/>
              </a:xfrm>
            </p:spPr>
            <p:txBody>
              <a:bodyPr>
                <a:normAutofit/>
              </a:bodyPr>
              <a:lstStyle/>
              <a:p>
                <a:endParaRPr lang="en-US" b="1"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The last matrix is in reduced row echelon form, as every leading </a:t>
                </a:r>
                <a14:m>
                  <m:oMath xmlns:m="http://schemas.openxmlformats.org/officeDocument/2006/math">
                    <m:r>
                      <a:rPr lang="en-US" b="0" i="1" smtClean="0">
                        <a:latin typeface="Cambria Math" panose="02040503050406030204" pitchFamily="18" charset="0"/>
                      </a:rPr>
                      <m:t>1</m:t>
                    </m:r>
                  </m:oMath>
                </a14:m>
                <a:r>
                  <a:rPr lang="en-US" dirty="0"/>
                  <a:t> has </a:t>
                </a:r>
                <a:r>
                  <a:rPr lang="en-US" dirty="0">
                    <a:latin typeface="Cambria Math"/>
                  </a:rPr>
                  <a:t>0</a:t>
                </a:r>
                <a:r>
                  <a:rPr lang="en-US" dirty="0"/>
                  <a:t>s both below and above it.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90513"/>
              </a:xfrm>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3038320021"/>
                  </p:ext>
                </p:extLst>
              </p:nvPr>
            </p:nvGraphicFramePr>
            <p:xfrm>
              <a:off x="857250" y="1143000"/>
              <a:ext cx="7429500" cy="2895346"/>
            </p:xfrm>
            <a:graphic>
              <a:graphicData uri="http://schemas.openxmlformats.org/drawingml/2006/table">
                <a:tbl>
                  <a:tblPr firstRow="1" bandRow="1">
                    <a:tableStyleId>{2D5ABB26-0587-4C30-8999-92F81FD0307C}</a:tableStyleId>
                  </a:tblPr>
                  <a:tblGrid>
                    <a:gridCol w="2875935">
                      <a:extLst>
                        <a:ext uri="{9D8B030D-6E8A-4147-A177-3AD203B41FA5}">
                          <a16:colId xmlns:a16="http://schemas.microsoft.com/office/drawing/2014/main" val="20000"/>
                        </a:ext>
                      </a:extLst>
                    </a:gridCol>
                    <a:gridCol w="1278194">
                      <a:extLst>
                        <a:ext uri="{9D8B030D-6E8A-4147-A177-3AD203B41FA5}">
                          <a16:colId xmlns:a16="http://schemas.microsoft.com/office/drawing/2014/main" val="20001"/>
                        </a:ext>
                      </a:extLst>
                    </a:gridCol>
                    <a:gridCol w="3275371">
                      <a:extLst>
                        <a:ext uri="{9D8B030D-6E8A-4147-A177-3AD203B41FA5}">
                          <a16:colId xmlns:a16="http://schemas.microsoft.com/office/drawing/2014/main" val="20002"/>
                        </a:ext>
                      </a:extLst>
                    </a:gridCol>
                  </a:tblGrid>
                  <a:tr h="370840">
                    <a:tc>
                      <a:txBody>
                        <a:bodyPr/>
                        <a:lstStyle/>
                        <a:p>
                          <a:pPr algn="l"/>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m:t>
                                          </m:r>
                                          <m:r>
                                            <a:rPr lang="ar-AE" sz="2800" b="0" i="0" smtClean="0">
                                              <a:latin typeface="Cambria Math" panose="02040503050406030204" pitchFamily="18" charset="0"/>
                                            </a:rPr>
                                            <m:t>2</m:t>
                                          </m:r>
                                        </m:e>
                                        <m:e>
                                          <m:r>
                                            <a:rPr lang="en-US" sz="2800" b="0" i="0" smtClean="0">
                                              <a:latin typeface="Cambria Math" panose="02040503050406030204" pitchFamily="18" charset="0"/>
                                            </a:rPr>
                                            <m:t>3</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7</m:t>
                                          </m:r>
                                        </m:e>
                                        <m:e>
                                          <m:r>
                                            <a:rPr lang="ar-AE" sz="2800" b="0" i="0" smtClean="0">
                                              <a:latin typeface="Cambria Math" panose="02040503050406030204" pitchFamily="18" charset="0"/>
                                            </a:rPr>
                                            <m:t>−</m:t>
                                          </m:r>
                                          <m:r>
                                            <a:rPr lang="en-US" sz="2800" b="0" i="1" smtClean="0">
                                              <a:latin typeface="Cambria Math" panose="02040503050406030204" pitchFamily="18" charset="0"/>
                                            </a:rPr>
                                            <m:t>7</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en-US" sz="2800" b="0" i="0" smtClean="0">
                                                  <a:latin typeface="Cambria Math" panose="02040503050406030204" pitchFamily="18" charset="0"/>
                                                </a:rPr>
                                                <m:t>5</m:t>
                                              </m:r>
                                            </m:e>
                                          </m:mr>
                                          <m:mr>
                                            <m:e>
                                              <m:r>
                                                <a:rPr lang="en-US" sz="2800" b="0" i="1" smtClean="0">
                                                  <a:latin typeface="Cambria Math" panose="02040503050406030204" pitchFamily="18" charset="0"/>
                                                </a:rPr>
                                                <m:t>11</m:t>
                                              </m:r>
                                            </m:e>
                                          </m:mr>
                                          <m:mr>
                                            <m:e>
                                              <m:r>
                                                <a:rPr lang="en-US" sz="2800" b="0" i="1" smtClean="0">
                                                  <a:latin typeface="Cambria Math" panose="02040503050406030204" pitchFamily="18" charset="0"/>
                                                </a:rPr>
                                                <m:t>0</m:t>
                                              </m:r>
                                            </m:e>
                                          </m:mr>
                                        </m:m>
                                      </m:e>
                                    </m:d>
                                  </m:e>
                                </m:d>
                              </m:oMath>
                            </m:oMathPara>
                          </a14:m>
                          <a:endParaRPr sz="28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groupChr>
                                  <m:groupChrPr>
                                    <m:chr m:val="→"/>
                                    <m:vertJc m:val="bot"/>
                                    <m:ctrlPr>
                                      <a:rPr lang="ar-AE" sz="2800" i="1" kern="1200" smtClean="0">
                                        <a:solidFill>
                                          <a:schemeClr val="tx1"/>
                                        </a:solidFill>
                                        <a:effectLst/>
                                        <a:latin typeface="Cambria Math" panose="02040503050406030204" pitchFamily="18" charset="0"/>
                                        <a:ea typeface="+mn-ea"/>
                                        <a:cs typeface="+mn-cs"/>
                                      </a:rPr>
                                    </m:ctrlPr>
                                  </m:groupChrPr>
                                  <m:e>
                                    <m:r>
                                      <m:rPr>
                                        <m:brk m:alnAt="2"/>
                                      </m:rPr>
                                      <a:rPr lang="en-US" sz="2800" b="0" i="1" kern="1200" smtClean="0">
                                        <a:solidFill>
                                          <a:schemeClr val="tx1"/>
                                        </a:solidFill>
                                        <a:effectLst/>
                                        <a:latin typeface="Cambria Math" panose="02040503050406030204" pitchFamily="18" charset="0"/>
                                        <a:ea typeface="+mn-ea"/>
                                        <a:cs typeface="+mn-cs"/>
                                      </a:rPr>
                                      <m:t> </m:t>
                                    </m:r>
                                    <m:r>
                                      <a:rPr lang="en-US" sz="2800" b="0" i="1" kern="1200" smtClean="0">
                                        <a:solidFill>
                                          <a:schemeClr val="tx1"/>
                                        </a:solidFill>
                                        <a:effectLst/>
                                        <a:latin typeface="Cambria Math" panose="02040503050406030204" pitchFamily="18" charset="0"/>
                                        <a:ea typeface="+mn-ea"/>
                                        <a:cs typeface="+mn-cs"/>
                                      </a:rPr>
                                      <m:t>      </m:t>
                                    </m:r>
                                    <m:f>
                                      <m:fPr>
                                        <m:ctrlPr>
                                          <a:rPr lang="ar-AE" sz="2800" i="1" kern="1200" smtClean="0">
                                            <a:solidFill>
                                              <a:schemeClr val="tx1"/>
                                            </a:solidFill>
                                            <a:effectLst/>
                                            <a:latin typeface="Cambria Math" panose="02040503050406030204" pitchFamily="18" charset="0"/>
                                            <a:ea typeface="+mn-ea"/>
                                            <a:cs typeface="+mn-cs"/>
                                          </a:rPr>
                                        </m:ctrlPr>
                                      </m:fPr>
                                      <m:num>
                                        <m:r>
                                          <a:rPr lang="en-US" sz="2800" b="0" i="1" kern="1200" smtClean="0">
                                            <a:solidFill>
                                              <a:schemeClr val="tx1"/>
                                            </a:solidFill>
                                            <a:effectLst/>
                                            <a:latin typeface="Cambria Math" panose="02040503050406030204" pitchFamily="18" charset="0"/>
                                            <a:ea typeface="+mn-ea"/>
                                            <a:cs typeface="+mn-cs"/>
                                          </a:rPr>
                                          <m:t>1</m:t>
                                        </m:r>
                                      </m:num>
                                      <m:den>
                                        <m:r>
                                          <a:rPr lang="en-US" sz="2800" b="0" i="1" kern="1200" smtClean="0">
                                            <a:solidFill>
                                              <a:schemeClr val="tx1"/>
                                            </a:solidFill>
                                            <a:effectLst/>
                                            <a:latin typeface="Cambria Math" panose="02040503050406030204" pitchFamily="18" charset="0"/>
                                            <a:ea typeface="+mn-ea"/>
                                            <a:cs typeface="+mn-cs"/>
                                          </a:rPr>
                                          <m:t>7</m:t>
                                        </m:r>
                                      </m:den>
                                    </m:f>
                                    <m:sSub>
                                      <m:sSubPr>
                                        <m:ctrlPr>
                                          <a:rPr lang="ar-AE" sz="2800" i="1" kern="1200">
                                            <a:solidFill>
                                              <a:schemeClr val="tx1"/>
                                            </a:solidFill>
                                            <a:effectLst/>
                                            <a:latin typeface="Cambria Math" panose="02040503050406030204" pitchFamily="18" charset="0"/>
                                            <a:ea typeface="+mn-ea"/>
                                            <a:cs typeface="+mn-cs"/>
                                          </a:rPr>
                                        </m:ctrlPr>
                                      </m:sSubPr>
                                      <m:e>
                                        <m:r>
                                          <a:rPr lang="ar-AE" sz="2800" i="1" kern="120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2</m:t>
                                        </m:r>
                                      </m:sub>
                                    </m:sSub>
                                    <m:r>
                                      <a:rPr lang="en-US" sz="2800" b="0" i="1" kern="1200" smtClean="0">
                                        <a:solidFill>
                                          <a:schemeClr val="tx1"/>
                                        </a:solidFill>
                                        <a:effectLst/>
                                        <a:latin typeface="Cambria Math" panose="02040503050406030204" pitchFamily="18" charset="0"/>
                                        <a:ea typeface="+mn-ea"/>
                                        <a:cs typeface="+mn-cs"/>
                                      </a:rPr>
                                      <m:t>     </m:t>
                                    </m:r>
                                  </m:e>
                                </m:groupChr>
                              </m:oMath>
                            </m:oMathPara>
                          </a14:m>
                          <a:endParaRPr sz="28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m:t>
                                          </m:r>
                                          <m:r>
                                            <a:rPr lang="ar-AE" sz="2800" b="0" i="0" smtClean="0">
                                              <a:latin typeface="Cambria Math" panose="02040503050406030204" pitchFamily="18" charset="0"/>
                                            </a:rPr>
                                            <m:t>2</m:t>
                                          </m:r>
                                        </m:e>
                                        <m:e>
                                          <m:r>
                                            <a:rPr lang="en-US" sz="2800" b="0" i="0" smtClean="0">
                                              <a:latin typeface="Cambria Math" panose="02040503050406030204" pitchFamily="18" charset="0"/>
                                            </a:rPr>
                                            <m:t>3</m:t>
                                          </m:r>
                                        </m:e>
                                      </m:mr>
                                      <m:mr>
                                        <m:e>
                                          <m:r>
                                            <a:rPr lang="en-US" sz="2800" b="0" i="1" smtClean="0">
                                              <a:latin typeface="Cambria Math" panose="02040503050406030204" pitchFamily="18" charset="0"/>
                                            </a:rPr>
                                            <m:t>0</m:t>
                                          </m:r>
                                        </m:e>
                                        <m:e>
                                          <m:r>
                                            <a:rPr lang="en-US" sz="2800" b="0" i="0" smtClean="0">
                                              <a:latin typeface="Cambria Math" panose="02040503050406030204" pitchFamily="18" charset="0"/>
                                            </a:rPr>
                                            <m:t>1</m:t>
                                          </m:r>
                                        </m:e>
                                        <m:e>
                                          <m:r>
                                            <a:rPr lang="ar-AE" sz="2800" b="0" i="0" smtClean="0">
                                              <a:latin typeface="Cambria Math" panose="02040503050406030204" pitchFamily="18" charset="0"/>
                                            </a:rPr>
                                            <m:t>−</m:t>
                                          </m:r>
                                          <m:r>
                                            <a:rPr lang="en-US" sz="2800" b="0" i="1" smtClean="0">
                                              <a:latin typeface="Cambria Math" panose="02040503050406030204" pitchFamily="18" charset="0"/>
                                            </a:rPr>
                                            <m:t>1</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en-US" sz="2800" b="0" i="0" smtClean="0">
                                                  <a:latin typeface="Cambria Math" panose="02040503050406030204" pitchFamily="18" charset="0"/>
                                                </a:rPr>
                                                <m:t>5</m:t>
                                              </m:r>
                                            </m:e>
                                          </m:mr>
                                          <m:m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m:t>
                                                  </m:r>
                                                </m:den>
                                              </m:f>
                                            </m:e>
                                          </m:mr>
                                          <m:mr>
                                            <m:e>
                                              <m:r>
                                                <a:rPr lang="en-US" sz="2800" b="0" i="1" smtClean="0">
                                                  <a:latin typeface="Cambria Math" panose="02040503050406030204" pitchFamily="18" charset="0"/>
                                                </a:rPr>
                                                <m:t>0</m:t>
                                              </m:r>
                                            </m:e>
                                          </m:mr>
                                        </m:m>
                                      </m:e>
                                    </m:d>
                                  </m:e>
                                </m:d>
                              </m:oMath>
                            </m:oMathPara>
                          </a14:m>
                          <a:endParaRPr sz="2800" dirty="0"/>
                        </a:p>
                      </a:txBody>
                      <a:tcPr/>
                    </a:tc>
                    <a:extLst>
                      <a:ext uri="{0D108BD9-81ED-4DB2-BD59-A6C34878D82A}">
                        <a16:rowId xmlns:a16="http://schemas.microsoft.com/office/drawing/2014/main" val="10004"/>
                      </a:ext>
                    </a:extLst>
                  </a:tr>
                  <a:tr h="370840">
                    <a:tc>
                      <a:txBody>
                        <a:bodyPr/>
                        <a:lstStyle/>
                        <a:p>
                          <a:pPr algn="l"/>
                          <a:endParaRPr sz="2800"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box>
                                  <m:boxPr>
                                    <m:ctrlPr>
                                      <a:rPr lang="ar-AE" sz="2800" i="1" kern="1200" smtClean="0">
                                        <a:solidFill>
                                          <a:schemeClr val="tx1"/>
                                        </a:solidFill>
                                        <a:effectLst/>
                                        <a:latin typeface="Cambria Math" panose="02040503050406030204" pitchFamily="18" charset="0"/>
                                        <a:ea typeface="+mn-ea"/>
                                        <a:cs typeface="+mn-cs"/>
                                      </a:rPr>
                                    </m:ctrlPr>
                                  </m:boxPr>
                                  <m:e>
                                    <m:groupChr>
                                      <m:groupChrPr>
                                        <m:chr m:val="→"/>
                                        <m:vertJc m:val="bot"/>
                                        <m:ctrlPr>
                                          <a:rPr lang="ar-AE" sz="2800" i="1" kern="1200">
                                            <a:solidFill>
                                              <a:schemeClr val="tx1"/>
                                            </a:solidFill>
                                            <a:effectLst/>
                                            <a:latin typeface="Cambria Math" panose="02040503050406030204" pitchFamily="18" charset="0"/>
                                            <a:ea typeface="+mn-ea"/>
                                            <a:cs typeface="+mn-cs"/>
                                          </a:rPr>
                                        </m:ctrlPr>
                                      </m:groupChrPr>
                                      <m:e>
                                        <m:sSub>
                                          <m:sSubPr>
                                            <m:ctrlPr>
                                              <a:rPr lang="en-US" sz="2800" i="1" kern="1200" smtClean="0">
                                                <a:solidFill>
                                                  <a:schemeClr val="tx1"/>
                                                </a:solidFill>
                                                <a:effectLst/>
                                                <a:latin typeface="Cambria Math" panose="02040503050406030204" pitchFamily="18" charset="0"/>
                                                <a:ea typeface="+mn-ea"/>
                                                <a:cs typeface="+mn-cs"/>
                                              </a:rPr>
                                            </m:ctrlPr>
                                          </m:sSubPr>
                                          <m:e>
                                            <m:r>
                                              <a:rPr lang="en-US" sz="2800" b="0" i="1" kern="1200" smtClean="0">
                                                <a:solidFill>
                                                  <a:schemeClr val="tx1"/>
                                                </a:solidFill>
                                                <a:effectLst/>
                                                <a:latin typeface="Cambria Math" panose="02040503050406030204" pitchFamily="18" charset="0"/>
                                                <a:ea typeface="+mn-ea"/>
                                                <a:cs typeface="+mn-cs"/>
                                              </a:rPr>
                                              <m:t>   </m:t>
                                            </m:r>
                                            <m:r>
                                              <a:rPr lang="en-US" sz="2800" b="0" i="1" kern="1200" smtClean="0">
                                                <a:solidFill>
                                                  <a:schemeClr val="tx1"/>
                                                </a:solidFill>
                                                <a:effectLst/>
                                                <a:latin typeface="Cambria Math" panose="02040503050406030204" pitchFamily="18" charset="0"/>
                                                <a:ea typeface="+mn-ea"/>
                                                <a:cs typeface="+mn-cs"/>
                                              </a:rPr>
                                              <m:t>2</m:t>
                                            </m:r>
                                            <m:r>
                                              <a:rPr lang="en-US" sz="2800" i="1" kern="120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2</m:t>
                                            </m:r>
                                          </m:sub>
                                        </m:sSub>
                                        <m:r>
                                          <a:rPr lang="en-US" sz="2800" b="0" i="1" kern="1200" smtClean="0">
                                            <a:solidFill>
                                              <a:schemeClr val="tx1"/>
                                            </a:solidFill>
                                            <a:effectLst/>
                                            <a:latin typeface="Cambria Math" panose="02040503050406030204" pitchFamily="18" charset="0"/>
                                            <a:ea typeface="+mn-ea"/>
                                            <a:cs typeface="+mn-cs"/>
                                          </a:rPr>
                                          <m:t>+</m:t>
                                        </m:r>
                                        <m:sSub>
                                          <m:sSubPr>
                                            <m:ctrlPr>
                                              <a:rPr lang="en-US" sz="2800" b="0" i="1" kern="1200">
                                                <a:solidFill>
                                                  <a:schemeClr val="tx1"/>
                                                </a:solidFill>
                                                <a:effectLst/>
                                                <a:latin typeface="Cambria Math" panose="02040503050406030204" pitchFamily="18" charset="0"/>
                                                <a:ea typeface="+mn-ea"/>
                                                <a:cs typeface="+mn-cs"/>
                                              </a:rPr>
                                            </m:ctrlPr>
                                          </m:sSubPr>
                                          <m:e>
                                            <m:r>
                                              <a:rPr lang="en-US" sz="2800" b="0" i="1" kern="1200" smtClean="0">
                                                <a:solidFill>
                                                  <a:schemeClr val="tx1"/>
                                                </a:solidFill>
                                                <a:effectLst/>
                                                <a:latin typeface="Cambria Math" panose="02040503050406030204" pitchFamily="18" charset="0"/>
                                                <a:ea typeface="+mn-ea"/>
                                                <a:cs typeface="+mn-cs"/>
                                              </a:rPr>
                                              <m:t>𝑅</m:t>
                                            </m:r>
                                          </m:e>
                                          <m:sub>
                                            <m:r>
                                              <a:rPr lang="en-US" sz="2800" b="0" i="1" kern="1200" smtClean="0">
                                                <a:solidFill>
                                                  <a:schemeClr val="tx1"/>
                                                </a:solidFill>
                                                <a:effectLst/>
                                                <a:latin typeface="Cambria Math" panose="02040503050406030204" pitchFamily="18" charset="0"/>
                                                <a:ea typeface="+mn-ea"/>
                                                <a:cs typeface="+mn-cs"/>
                                              </a:rPr>
                                              <m:t>1</m:t>
                                            </m:r>
                                            <m:r>
                                              <a:rPr lang="en-US" sz="2800" b="0" i="1" kern="1200" smtClean="0">
                                                <a:solidFill>
                                                  <a:schemeClr val="tx1"/>
                                                </a:solidFill>
                                                <a:effectLst/>
                                                <a:latin typeface="Cambria Math" panose="02040503050406030204" pitchFamily="18" charset="0"/>
                                                <a:ea typeface="+mn-ea"/>
                                                <a:cs typeface="+mn-cs"/>
                                              </a:rPr>
                                              <m:t>   </m:t>
                                            </m:r>
                                          </m:sub>
                                        </m:sSub>
                                      </m:e>
                                    </m:groupChr>
                                  </m:e>
                                </m:box>
                              </m:oMath>
                            </m:oMathPara>
                          </a14:m>
                          <a:endParaRPr sz="2800" dirty="0"/>
                        </a:p>
                      </a:txBody>
                      <a:tcPr anchor="ctr"/>
                    </a:tc>
                    <a:tc>
                      <a:txBody>
                        <a:bodyPr/>
                        <a:lstStyle/>
                        <a:p>
                          <a:pPr algn="l">
                            <a:defRPr sz="1600"/>
                          </a:pPr>
                          <a14:m>
                            <m:oMathPara xmlns:m="http://schemas.openxmlformats.org/officeDocument/2006/math">
                              <m:oMathParaPr>
                                <m:jc m:val="centerGroup"/>
                              </m:oMathParaPr>
                              <m:oMath xmlns:m="http://schemas.openxmlformats.org/officeDocument/2006/math">
                                <m:d>
                                  <m:dPr>
                                    <m:begChr m:val="["/>
                                    <m:endChr m:val="]"/>
                                    <m:ctrlPr>
                                      <a:rPr lang="ar-AE" sz="2800" i="1" smtClean="0">
                                        <a:latin typeface="Cambria Math" panose="02040503050406030204" pitchFamily="18" charset="0"/>
                                      </a:rPr>
                                    </m:ctrlPr>
                                  </m:dPr>
                                  <m:e>
                                    <m:m>
                                      <m:mPr>
                                        <m:mcs>
                                          <m:mc>
                                            <m:mcPr>
                                              <m:count m:val="3"/>
                                              <m:mcJc m:val="center"/>
                                            </m:mcPr>
                                          </m:mc>
                                        </m:mcs>
                                        <m:ctrlPr>
                                          <a:rPr lang="ar-AE" sz="2800" i="1">
                                            <a:latin typeface="Cambria Math" panose="02040503050406030204" pitchFamily="18" charset="0"/>
                                          </a:rPr>
                                        </m:ctrlPr>
                                      </m:mPr>
                                      <m:mr>
                                        <m:e>
                                          <m:r>
                                            <a:rPr lang="ar-AE" sz="2800" b="0" i="1" smtClean="0">
                                              <a:latin typeface="Cambria Math" panose="02040503050406030204" pitchFamily="18" charset="0"/>
                                            </a:rPr>
                                            <m:t>1</m:t>
                                          </m:r>
                                        </m:e>
                                        <m:e>
                                          <m:r>
                                            <a:rPr lang="en-US" sz="2800" b="0" i="0" smtClean="0">
                                              <a:latin typeface="Cambria Math" panose="02040503050406030204" pitchFamily="18" charset="0"/>
                                            </a:rPr>
                                            <m:t>0</m:t>
                                          </m:r>
                                        </m:e>
                                        <m:e>
                                          <m:r>
                                            <a:rPr lang="en-US" sz="2800" b="0" i="0" smtClean="0">
                                              <a:latin typeface="Cambria Math" panose="02040503050406030204" pitchFamily="18" charset="0"/>
                                            </a:rPr>
                                            <m:t>1</m:t>
                                          </m:r>
                                        </m:e>
                                      </m:mr>
                                      <m:mr>
                                        <m:e>
                                          <m:r>
                                            <a:rPr lang="en-US" sz="2800" b="0" i="1" smtClean="0">
                                              <a:latin typeface="Cambria Math" panose="02040503050406030204" pitchFamily="18" charset="0"/>
                                            </a:rPr>
                                            <m:t>0</m:t>
                                          </m:r>
                                        </m:e>
                                        <m:e>
                                          <m:r>
                                            <a:rPr lang="en-US" sz="2800" b="0" i="0" smtClean="0">
                                              <a:latin typeface="Cambria Math" panose="02040503050406030204" pitchFamily="18" charset="0"/>
                                            </a:rPr>
                                            <m:t>1</m:t>
                                          </m:r>
                                        </m:e>
                                        <m:e>
                                          <m:r>
                                            <a:rPr lang="ar-AE" sz="2800" b="0" i="0" smtClean="0">
                                              <a:latin typeface="Cambria Math" panose="02040503050406030204" pitchFamily="18" charset="0"/>
                                            </a:rPr>
                                            <m:t>−</m:t>
                                          </m:r>
                                          <m:r>
                                            <a:rPr lang="en-US" sz="2800" b="0" i="1" smtClean="0">
                                              <a:latin typeface="Cambria Math" panose="02040503050406030204" pitchFamily="18" charset="0"/>
                                            </a:rPr>
                                            <m:t>1</m:t>
                                          </m:r>
                                        </m:e>
                                      </m:mr>
                                      <m:mr>
                                        <m:e>
                                          <m:r>
                                            <a:rPr lang="en-US" sz="2800" b="0" i="0" smtClean="0">
                                              <a:latin typeface="Cambria Math" panose="02040503050406030204" pitchFamily="18" charset="0"/>
                                            </a:rPr>
                                            <m:t>0</m:t>
                                          </m:r>
                                        </m:e>
                                        <m:e>
                                          <m:r>
                                            <a:rPr lang="en-US" sz="2800" b="0" i="0" smtClean="0">
                                              <a:latin typeface="Cambria Math" panose="02040503050406030204" pitchFamily="18" charset="0"/>
                                            </a:rPr>
                                            <m:t>0</m:t>
                                          </m:r>
                                        </m:e>
                                        <m:e>
                                          <m:r>
                                            <a:rPr lang="en-US" sz="2800" b="0" i="1" smtClean="0">
                                              <a:latin typeface="Cambria Math" panose="02040503050406030204" pitchFamily="18" charset="0"/>
                                            </a:rPr>
                                            <m:t>0</m:t>
                                          </m:r>
                                        </m:e>
                                      </m:mr>
                                    </m:m>
                                    <m:d>
                                      <m:dPr>
                                        <m:begChr m:val="|"/>
                                        <m:endChr m:val=""/>
                                        <m:ctrlPr>
                                          <a:rPr lang="ar-AE" sz="2800" i="1">
                                            <a:latin typeface="Cambria Math" panose="02040503050406030204" pitchFamily="18" charset="0"/>
                                          </a:rPr>
                                        </m:ctrlPr>
                                      </m:dPr>
                                      <m:e>
                                        <m:m>
                                          <m:mPr>
                                            <m:mcs>
                                              <m:mc>
                                                <m:mcPr>
                                                  <m:count m:val="1"/>
                                                  <m:mcJc m:val="center"/>
                                                </m:mcPr>
                                              </m:mc>
                                            </m:mcs>
                                            <m:ctrlPr>
                                              <a:rPr lang="ar-AE" sz="2800" i="1">
                                                <a:latin typeface="Cambria Math" panose="02040503050406030204" pitchFamily="18" charset="0"/>
                                              </a:rPr>
                                            </m:ctrlPr>
                                          </m:mPr>
                                          <m:mr>
                                            <m:e>
                                              <m:r>
                                                <m:rPr>
                                                  <m:brk m:alnAt="7"/>
                                                </m:rPr>
                                                <a:rPr lang="en-US" sz="2800" b="0" i="1" smtClean="0">
                                                  <a:latin typeface="Cambria Math" panose="02040503050406030204" pitchFamily="18" charset="0"/>
                                                </a:rPr>
                                                <m:t>−</m:t>
                                              </m:r>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13</m:t>
                                                  </m:r>
                                                </m:num>
                                                <m:den>
                                                  <m:r>
                                                    <a:rPr lang="en-US" sz="2800" b="0" i="1" smtClean="0">
                                                      <a:latin typeface="Cambria Math" panose="02040503050406030204" pitchFamily="18" charset="0"/>
                                                    </a:rPr>
                                                    <m:t>7</m:t>
                                                  </m:r>
                                                </m:den>
                                              </m:f>
                                            </m:e>
                                          </m:mr>
                                          <m:m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11</m:t>
                                                  </m:r>
                                                </m:num>
                                                <m:den>
                                                  <m:r>
                                                    <a:rPr lang="en-US" sz="2800" b="0" i="1" smtClean="0">
                                                      <a:latin typeface="Cambria Math" panose="02040503050406030204" pitchFamily="18" charset="0"/>
                                                    </a:rPr>
                                                    <m:t>7</m:t>
                                                  </m:r>
                                                </m:den>
                                              </m:f>
                                            </m:e>
                                          </m:mr>
                                          <m:mr>
                                            <m:e>
                                              <m:r>
                                                <a:rPr lang="en-US" sz="2800" b="0" i="1" smtClean="0">
                                                  <a:latin typeface="Cambria Math" panose="02040503050406030204" pitchFamily="18" charset="0"/>
                                                </a:rPr>
                                                <m:t>0</m:t>
                                              </m:r>
                                            </m:e>
                                          </m:mr>
                                        </m:m>
                                      </m:e>
                                    </m:d>
                                  </m:e>
                                </m:d>
                              </m:oMath>
                            </m:oMathPara>
                          </a14:m>
                          <a:endParaRPr sz="28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BFA374C2-ABF5-48C8-A961-8821171996F9}"/>
                  </a:ext>
                </a:extLst>
              </p:cNvPr>
              <p:cNvGraphicFramePr>
                <a:graphicFrameLocks/>
              </p:cNvGraphicFramePr>
              <p:nvPr>
                <p:extLst>
                  <p:ext uri="{D42A27DB-BD31-4B8C-83A1-F6EECF244321}">
                    <p14:modId xmlns:p14="http://schemas.microsoft.com/office/powerpoint/2010/main" val="3038320021"/>
                  </p:ext>
                </p:extLst>
              </p:nvPr>
            </p:nvGraphicFramePr>
            <p:xfrm>
              <a:off x="857250" y="1143000"/>
              <a:ext cx="7429500" cy="2895346"/>
            </p:xfrm>
            <a:graphic>
              <a:graphicData uri="http://schemas.openxmlformats.org/drawingml/2006/table">
                <a:tbl>
                  <a:tblPr firstRow="1" bandRow="1">
                    <a:tableStyleId>{2D5ABB26-0587-4C30-8999-92F81FD0307C}</a:tableStyleId>
                  </a:tblPr>
                  <a:tblGrid>
                    <a:gridCol w="2875935">
                      <a:extLst>
                        <a:ext uri="{9D8B030D-6E8A-4147-A177-3AD203B41FA5}">
                          <a16:colId xmlns:a16="http://schemas.microsoft.com/office/drawing/2014/main" val="20000"/>
                        </a:ext>
                      </a:extLst>
                    </a:gridCol>
                    <a:gridCol w="1278194">
                      <a:extLst>
                        <a:ext uri="{9D8B030D-6E8A-4147-A177-3AD203B41FA5}">
                          <a16:colId xmlns:a16="http://schemas.microsoft.com/office/drawing/2014/main" val="20001"/>
                        </a:ext>
                      </a:extLst>
                    </a:gridCol>
                    <a:gridCol w="3275371">
                      <a:extLst>
                        <a:ext uri="{9D8B030D-6E8A-4147-A177-3AD203B41FA5}">
                          <a16:colId xmlns:a16="http://schemas.microsoft.com/office/drawing/2014/main" val="20002"/>
                        </a:ext>
                      </a:extLst>
                    </a:gridCol>
                  </a:tblGrid>
                  <a:tr h="1447673">
                    <a:tc>
                      <a:txBody>
                        <a:bodyPr/>
                        <a:lstStyle/>
                        <a:p>
                          <a:endParaRPr lang="en-US"/>
                        </a:p>
                      </a:txBody>
                      <a:tcPr anchor="ctr">
                        <a:blipFill>
                          <a:blip r:embed="rId3"/>
                          <a:stretch>
                            <a:fillRect r="-158475" b="-100000"/>
                          </a:stretch>
                        </a:blipFill>
                      </a:tcPr>
                    </a:tc>
                    <a:tc>
                      <a:txBody>
                        <a:bodyPr/>
                        <a:lstStyle/>
                        <a:p>
                          <a:endParaRPr lang="en-US"/>
                        </a:p>
                      </a:txBody>
                      <a:tcPr anchor="ctr">
                        <a:blipFill>
                          <a:blip r:embed="rId3"/>
                          <a:stretch>
                            <a:fillRect l="-224762" r="-256190" b="-100000"/>
                          </a:stretch>
                        </a:blipFill>
                      </a:tcPr>
                    </a:tc>
                    <a:tc>
                      <a:txBody>
                        <a:bodyPr/>
                        <a:lstStyle/>
                        <a:p>
                          <a:endParaRPr lang="en-US"/>
                        </a:p>
                      </a:txBody>
                      <a:tcPr>
                        <a:blipFill>
                          <a:blip r:embed="rId3"/>
                          <a:stretch>
                            <a:fillRect l="-126766" b="-100000"/>
                          </a:stretch>
                        </a:blipFill>
                      </a:tcPr>
                    </a:tc>
                    <a:extLst>
                      <a:ext uri="{0D108BD9-81ED-4DB2-BD59-A6C34878D82A}">
                        <a16:rowId xmlns:a16="http://schemas.microsoft.com/office/drawing/2014/main" val="10004"/>
                      </a:ext>
                    </a:extLst>
                  </a:tr>
                  <a:tr h="1447673">
                    <a:tc>
                      <a:txBody>
                        <a:bodyPr/>
                        <a:lstStyle/>
                        <a:p>
                          <a:pPr algn="l"/>
                          <a:endParaRPr sz="2800" dirty="0"/>
                        </a:p>
                      </a:txBody>
                      <a:tcPr anchor="ctr"/>
                    </a:tc>
                    <a:tc>
                      <a:txBody>
                        <a:bodyPr/>
                        <a:lstStyle/>
                        <a:p>
                          <a:endParaRPr lang="en-US"/>
                        </a:p>
                      </a:txBody>
                      <a:tcPr anchor="ctr">
                        <a:blipFill>
                          <a:blip r:embed="rId3"/>
                          <a:stretch>
                            <a:fillRect l="-224762" t="-100000" r="-256190"/>
                          </a:stretch>
                        </a:blipFill>
                      </a:tcPr>
                    </a:tc>
                    <a:tc>
                      <a:txBody>
                        <a:bodyPr/>
                        <a:lstStyle/>
                        <a:p>
                          <a:endParaRPr lang="en-US"/>
                        </a:p>
                      </a:txBody>
                      <a:tcPr>
                        <a:blipFill>
                          <a:blip r:embed="rId3"/>
                          <a:stretch>
                            <a:fillRect l="-126766" t="-100000"/>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585909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Reduced Row Echelon Form</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lnSpc>
                    <a:spcPct val="110000"/>
                  </a:lnSpc>
                  <a:defRPr sz="2800"/>
                </a:pPr>
                <a:r>
                  <a:rPr lang="en-US" sz="2800" dirty="0"/>
                  <a:t>The corresponding system of equations is</a:t>
                </a:r>
                <a:endParaRPr lang="en-US" i="1" dirty="0">
                  <a:latin typeface="Cambria Math" panose="02040503050406030204" pitchFamily="18" charset="0"/>
                </a:endParaRPr>
              </a:p>
              <a:p>
                <a:pPr algn="ctr">
                  <a:lnSpc>
                    <a:spcPct val="110000"/>
                  </a:lnSpc>
                  <a:spcBef>
                    <a:spcPts val="0"/>
                  </a:spcBef>
                  <a:defRPr sz="2800"/>
                </a:pP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b="0"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e>
                          </m:mr>
                          <m:mr>
                            <m:e>
                              <m:r>
                                <a:rPr lang="en-US" b="0" i="0" smtClean="0">
                                  <a:latin typeface="Cambria Math" panose="02040503050406030204" pitchFamily="18" charset="0"/>
                                </a:rPr>
                                <m:t> </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    </m:t>
                              </m:r>
                            </m:e>
                          </m:mr>
                        </m:m>
                      </m:e>
                    </m:d>
                  </m:oMath>
                </a14:m>
                <a:r>
                  <a:rPr lang="en-US" dirty="0"/>
                  <a:t>, </a:t>
                </a:r>
              </a:p>
              <a:p>
                <a:pPr>
                  <a:lnSpc>
                    <a:spcPct val="110000"/>
                  </a:lnSpc>
                  <a:defRPr sz="2800"/>
                </a:pPr>
                <a:r>
                  <a:rPr lang="en-US" dirty="0"/>
                  <a:t>which is equivalent to </a:t>
                </a:r>
              </a:p>
              <a:p>
                <a:pPr algn="ctr">
                  <a:lnSpc>
                    <a:spcPct val="110000"/>
                  </a:lnSpc>
                  <a:spcBef>
                    <a:spcPts val="0"/>
                  </a:spcBef>
                  <a:defRPr sz="2800"/>
                </a:pP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b="0" i="1">
                                <a:latin typeface="Cambria Math" panose="02040503050406030204" pitchFamily="18" charset="0"/>
                              </a:rPr>
                            </m:ctrlPr>
                          </m:mPr>
                          <m:mr>
                            <m:e>
                              <m:r>
                                <a:rPr lang="ar-AE">
                                  <a:latin typeface="Cambria Math" panose="02040503050406030204" pitchFamily="18" charset="0"/>
                                </a:rPr>
                                <m:t>𝑥</m:t>
                              </m:r>
                            </m:e>
                            <m:e>
                              <m:r>
                                <a:rPr lang="ar-AE">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𝑧</m:t>
                              </m:r>
                              <m:r>
                                <a:rPr lang="ar-AE">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e>
                          </m:mr>
                          <m:mr>
                            <m:e>
                              <m:r>
                                <a:rPr lang="en-US" b="0" i="0" smtClean="0">
                                  <a:latin typeface="Cambria Math" panose="02040503050406030204" pitchFamily="18" charset="0"/>
                                </a:rPr>
                                <m:t> </m:t>
                              </m:r>
                              <m:r>
                                <a:rPr lang="ar-AE">
                                  <a:latin typeface="Cambria Math" panose="02040503050406030204" pitchFamily="18" charset="0"/>
                                </a:rPr>
                                <m:t>𝑦</m:t>
                              </m:r>
                            </m:e>
                            <m:e>
                              <m:r>
                                <a:rPr lang="ar-AE">
                                  <a:latin typeface="Cambria Math" panose="02040503050406030204" pitchFamily="18" charset="0"/>
                                </a:rPr>
                                <m:t>=</m:t>
                              </m:r>
                              <m:r>
                                <a:rPr lang="en-US" b="0" i="1" smtClean="0">
                                  <a:latin typeface="Cambria Math" panose="02040503050406030204" pitchFamily="18" charset="0"/>
                                </a:rPr>
                                <m:t>𝑧</m:t>
                              </m:r>
                              <m:r>
                                <a:rPr lang="en-US" b="0" i="0" smtClean="0">
                                  <a:latin typeface="Cambria Math" panose="02040503050406030204" pitchFamily="18" charset="0"/>
                                </a:rPr>
                                <m:t>+</m:t>
                              </m:r>
                              <m:f>
                                <m:fPr>
                                  <m:ctrlPr>
                                    <a:rPr lang="ar-AE"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   </m:t>
                              </m:r>
                            </m:e>
                          </m:mr>
                        </m:m>
                      </m:e>
                    </m:d>
                  </m:oMath>
                </a14:m>
                <a:r>
                  <a:rPr lang="en-US" dirty="0"/>
                  <a:t>.</a:t>
                </a:r>
              </a:p>
              <a:p>
                <a:pPr>
                  <a:lnSpc>
                    <a:spcPct val="110000"/>
                  </a:lnSpc>
                  <a:spcBef>
                    <a:spcPts val="0"/>
                  </a:spcBef>
                  <a:defRPr sz="2800"/>
                </a:pPr>
                <a:r>
                  <a:rPr lang="en-US" dirty="0"/>
                  <a:t>Thus, we can describe the solution set as</a:t>
                </a:r>
              </a:p>
              <a:p>
                <a:pPr algn="ctr">
                  <a:lnSpc>
                    <a:spcPct val="110000"/>
                  </a:lnSpc>
                  <a:spcBef>
                    <a:spcPts val="0"/>
                  </a:spcBef>
                  <a:defRPr sz="2800"/>
                </a:pPr>
                <a14:m>
                  <m:oMath xmlns:m="http://schemas.openxmlformats.org/officeDocument/2006/math">
                    <m:d>
                      <m:dPr>
                        <m:begChr m:val="{"/>
                        <m:endChr m:val="}"/>
                        <m:ctrlPr>
                          <a:rPr lang="en-US" i="1" smtClean="0">
                            <a:latin typeface="Cambria Math" panose="02040503050406030204" pitchFamily="18" charset="0"/>
                          </a:rPr>
                        </m:ctrlPr>
                      </m:dPr>
                      <m:e>
                        <m:d>
                          <m:dPr>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7</m:t>
                                </m:r>
                              </m:den>
                            </m:f>
                            <m:r>
                              <a:rPr lang="en-US" b="0" i="1" smtClean="0">
                                <a:latin typeface="Cambria Math" panose="02040503050406030204" pitchFamily="18" charset="0"/>
                              </a:rPr>
                              <m:t>,</m:t>
                            </m:r>
                            <m:r>
                              <a:rPr lang="en-US" b="0" i="1" smtClean="0">
                                <a:latin typeface="Cambria Math" panose="02040503050406030204" pitchFamily="18" charset="0"/>
                              </a:rPr>
                              <m:t>𝑧</m:t>
                            </m:r>
                          </m:e>
                        </m:d>
                      </m:e>
                      <m:e>
                        <m:r>
                          <a:rPr lang="en-US" b="0" i="1" smtClean="0">
                            <a:latin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e>
                    </m:d>
                  </m:oMath>
                </a14:m>
                <a:r>
                  <a:rPr lang="en-US"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extLst>
      <p:ext uri="{BB962C8B-B14F-4D97-AF65-F5344CB8AC3E}">
        <p14:creationId xmlns:p14="http://schemas.microsoft.com/office/powerpoint/2010/main" val="43934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By convention, the number of rows is always stated first.</a:t>
                </a:r>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endParaRPr lang="en-US" sz="2800" dirty="0"/>
              </a:p>
              <a:p>
                <a:pPr>
                  <a:defRPr sz="2800"/>
                </a:pPr>
                <a:endParaRPr lang="en-US" dirty="0"/>
              </a:p>
              <a:p>
                <a:pPr>
                  <a:defRPr sz="2800"/>
                </a:pPr>
                <a:r>
                  <a:rPr sz="2800" dirty="0"/>
                  <a:t>This matrix has </a:t>
                </a:r>
                <a:r>
                  <a:rPr sz="2800" dirty="0">
                    <a:latin typeface="Cambria Math"/>
                  </a:rPr>
                  <a:t>3</a:t>
                </a:r>
                <a:r>
                  <a:rPr sz="2800" dirty="0"/>
                  <a:t> rows and </a:t>
                </a:r>
                <a:r>
                  <a:rPr sz="2800" dirty="0">
                    <a:latin typeface="Cambria Math"/>
                  </a:rPr>
                  <a:t>4</a:t>
                </a:r>
                <a:r>
                  <a:rPr sz="2800" dirty="0"/>
                  <a:t> columns, so it is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oMath>
                </a14:m>
                <a:r>
                  <a:rPr sz="2800" dirty="0"/>
                  <a:t> matrix.</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F772A78-005D-4135-AD73-693B2FE76DD9}"/>
                  </a:ext>
                </a:extLst>
              </p:cNvPr>
              <p:cNvGraphicFramePr>
                <a:graphicFrameLocks/>
              </p:cNvGraphicFramePr>
              <p:nvPr>
                <p:extLst>
                  <p:ext uri="{D42A27DB-BD31-4B8C-83A1-F6EECF244321}">
                    <p14:modId xmlns:p14="http://schemas.microsoft.com/office/powerpoint/2010/main" val="952691327"/>
                  </p:ext>
                </p:extLst>
              </p:nvPr>
            </p:nvGraphicFramePr>
            <p:xfrm>
              <a:off x="2332895" y="2057400"/>
              <a:ext cx="4478210" cy="24993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81000">
                      <a:extLst>
                        <a:ext uri="{9D8B030D-6E8A-4147-A177-3AD203B41FA5}">
                          <a16:colId xmlns:a16="http://schemas.microsoft.com/office/drawing/2014/main" val="4267527088"/>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195008040"/>
                        </a:ext>
                      </a:extLst>
                    </a:gridCol>
                    <a:gridCol w="609600">
                      <a:extLst>
                        <a:ext uri="{9D8B030D-6E8A-4147-A177-3AD203B41FA5}">
                          <a16:colId xmlns:a16="http://schemas.microsoft.com/office/drawing/2014/main" val="23557993"/>
                        </a:ext>
                      </a:extLst>
                    </a:gridCol>
                    <a:gridCol w="1049210">
                      <a:extLst>
                        <a:ext uri="{9D8B030D-6E8A-4147-A177-3AD203B41FA5}">
                          <a16:colId xmlns:a16="http://schemas.microsoft.com/office/drawing/2014/main" val="1914869045"/>
                        </a:ext>
                      </a:extLst>
                    </a:gridCol>
                  </a:tblGrid>
                  <a:tr h="472440">
                    <a:tc rowSpan="2">
                      <a:txBody>
                        <a:bodyPr/>
                        <a:lstStyle/>
                        <a:p>
                          <a:pPr algn="ctr"/>
                          <a:endParaRPr sz="2800" dirty="0">
                            <a:solidFill>
                              <a:srgbClr val="000000"/>
                            </a:solidFill>
                          </a:endParaRPr>
                        </a:p>
                      </a:txBody>
                      <a:tcPr/>
                    </a:tc>
                    <a:tc rowSpan="2">
                      <a:txBody>
                        <a:bodyPr/>
                        <a:lstStyle/>
                        <a:p>
                          <a:pPr algn="ctr">
                            <a:defRPr sz="1800"/>
                          </a:pPr>
                          <a:endParaRPr sz="2800" dirty="0">
                            <a:solidFill>
                              <a:srgbClr val="000000"/>
                            </a:solidFill>
                          </a:endParaRPr>
                        </a:p>
                      </a:txBody>
                      <a:tcPr/>
                    </a:tc>
                    <a:tc gridSpan="4">
                      <a:txBody>
                        <a:bodyPr/>
                        <a:lstStyle/>
                        <a:p>
                          <a:pPr algn="ctr">
                            <a:defRPr sz="1800"/>
                          </a:pPr>
                          <a:r>
                            <a:rPr lang="en-US" sz="2800" dirty="0">
                              <a:solidFill>
                                <a:srgbClr val="000000"/>
                              </a:solidFill>
                            </a:rPr>
                            <a:t>columns</a:t>
                          </a:r>
                          <a:endParaRPr lang="en-US" sz="2800" b="0" i="0" kern="1200" dirty="0">
                            <a:solidFill>
                              <a:srgbClr val="000000"/>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2440">
                    <a:tc vMerge="1">
                      <a:txBody>
                        <a:bodyPr/>
                        <a:lstStyle/>
                        <a:p>
                          <a:endParaRPr lang="en-US"/>
                        </a:p>
                      </a:txBody>
                      <a:tcPr/>
                    </a:tc>
                    <a:tc vMerge="1">
                      <a:txBody>
                        <a:bodyPr/>
                        <a:lstStyle/>
                        <a:p>
                          <a:endParaRPr lang="en-US"/>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tc>
                      <a:txBody>
                        <a:bodyPr/>
                        <a:lstStyle/>
                        <a:p>
                          <a:pPr algn="ctr">
                            <a:defRPr sz="1800"/>
                          </a:pPr>
                          <a14:m>
                            <m:oMathPara xmlns:m="http://schemas.openxmlformats.org/officeDocument/2006/math">
                              <m:oMathParaPr>
                                <m:jc m:val="center"/>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b="0" i="0" kern="1200" dirty="0">
                            <a:solidFill>
                              <a:srgbClr val="000000"/>
                            </a:solidFill>
                            <a:effectLst/>
                            <a:latin typeface="+mn-lt"/>
                            <a:ea typeface="+mn-ea"/>
                            <a:cs typeface="+mn-cs"/>
                          </a:endParaRPr>
                        </a:p>
                      </a:txBody>
                      <a:tcPr/>
                    </a:tc>
                    <a:extLst>
                      <a:ext uri="{0D108BD9-81ED-4DB2-BD59-A6C34878D82A}">
                        <a16:rowId xmlns:a16="http://schemas.microsoft.com/office/drawing/2014/main" val="3756351793"/>
                      </a:ext>
                    </a:extLst>
                  </a:tr>
                  <a:tr h="1463040">
                    <a:tc>
                      <a:txBody>
                        <a:bodyPr/>
                        <a:lstStyle/>
                        <a:p>
                          <a:pPr algn="ctr">
                            <a:defRPr sz="1800"/>
                          </a:pPr>
                          <a:r>
                            <a:rPr sz="2800" dirty="0">
                              <a:solidFill>
                                <a:srgbClr val="000000"/>
                              </a:solidFill>
                            </a:rPr>
                            <a:t>rows</a:t>
                          </a:r>
                        </a:p>
                      </a:txBody>
                      <a:tcPr vert="vert270"/>
                    </a:tc>
                    <a:tc>
                      <a:txBody>
                        <a:bodyPr/>
                        <a:lstStyle/>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p>
                          <a:pPr algn="ctr">
                            <a:defRPr sz="1800"/>
                          </a:pPr>
                          <a14:m>
                            <m:oMathPara xmlns:m="http://schemas.openxmlformats.org/officeDocument/2006/math">
                              <m:oMathParaPr>
                                <m:jc m:val="centerGroup"/>
                              </m:oMathParaPr>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oMath>
                            </m:oMathPara>
                          </a14:m>
                          <a:endParaRPr lang="en-US" sz="2800" dirty="0">
                            <a:solidFill>
                              <a:srgbClr val="000000"/>
                            </a:solidFill>
                          </a:endParaRPr>
                        </a:p>
                      </a:txBody>
                      <a:tcPr anchor="ctr"/>
                    </a:tc>
                    <a:tc gridSpan="4">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800" i="1" kern="1200" smtClean="0">
                                        <a:solidFill>
                                          <a:srgbClr val="000000"/>
                                        </a:solidFill>
                                        <a:effectLst/>
                                        <a:latin typeface="Cambria Math" panose="02040503050406030204" pitchFamily="18" charset="0"/>
                                        <a:ea typeface="+mn-ea"/>
                                        <a:cs typeface="+mn-cs"/>
                                      </a:rPr>
                                    </m:ctrlPr>
                                  </m:dPr>
                                  <m:e>
                                    <m:m>
                                      <m:mPr>
                                        <m:mcs>
                                          <m:mc>
                                            <m:mcPr>
                                              <m:count m:val="4"/>
                                              <m:mcJc m:val="center"/>
                                            </m:mcPr>
                                          </m:mc>
                                        </m:mcs>
                                        <m:ctrlPr>
                                          <a:rPr lang="ar-AE" sz="2800" b="0" i="1" kern="1200">
                                            <a:solidFill>
                                              <a:srgbClr val="000000"/>
                                            </a:solidFill>
                                            <a:effectLst/>
                                            <a:latin typeface="Cambria Math" panose="02040503050406030204" pitchFamily="18" charset="0"/>
                                            <a:ea typeface="+mn-ea"/>
                                            <a:cs typeface="+mn-cs"/>
                                          </a:rPr>
                                        </m:ctrlPr>
                                      </m:mPr>
                                      <m:mr>
                                        <m:e>
                                          <m:r>
                                            <a:rPr lang="ar-AE" sz="2800" b="0" i="1" kern="1200" smtClean="0">
                                              <a:solidFill>
                                                <a:srgbClr val="000000"/>
                                              </a:solidFill>
                                              <a:effectLst/>
                                              <a:latin typeface="Cambria Math" panose="02040503050406030204" pitchFamily="18" charset="0"/>
                                              <a:ea typeface="+mn-ea"/>
                                              <a:cs typeface="+mn-cs"/>
                                            </a:rPr>
                                            <m:t>4</m:t>
                                          </m:r>
                                        </m:e>
                                        <m:e>
                                          <m:r>
                                            <a:rPr lang="ar-AE" sz="2800" b="0" i="1" kern="1200" smtClean="0">
                                              <a:solidFill>
                                                <a:srgbClr val="000000"/>
                                              </a:solidFill>
                                              <a:effectLst/>
                                              <a:latin typeface="Cambria Math" panose="02040503050406030204" pitchFamily="18" charset="0"/>
                                              <a:ea typeface="+mn-ea"/>
                                              <a:cs typeface="+mn-cs"/>
                                            </a:rPr>
                                            <m:t>0</m:t>
                                          </m:r>
                                        </m:e>
                                        <m:e>
                                          <m:r>
                                            <a:rPr lang="ar-AE" sz="2800" b="0" i="1" kern="1200" smtClean="0">
                                              <a:solidFill>
                                                <a:srgbClr val="000000"/>
                                              </a:solidFill>
                                              <a:effectLst/>
                                              <a:latin typeface="Cambria Math" panose="02040503050406030204" pitchFamily="18" charset="0"/>
                                              <a:ea typeface="+mn-ea"/>
                                              <a:cs typeface="+mn-cs"/>
                                            </a:rPr>
                                            <m:t>1</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3</m:t>
                                          </m:r>
                                        </m:e>
                                      </m:mr>
                                      <m:mr>
                                        <m:e>
                                          <m:r>
                                            <a:rPr lang="ar-AE" sz="2800" b="0" i="1" kern="1200" smtClean="0">
                                              <a:solidFill>
                                                <a:srgbClr val="000000"/>
                                              </a:solidFill>
                                              <a:effectLst/>
                                              <a:latin typeface="Cambria Math" panose="02040503050406030204" pitchFamily="18" charset="0"/>
                                              <a:ea typeface="+mn-ea"/>
                                              <a:cs typeface="+mn-cs"/>
                                            </a:rPr>
                                            <m:t>12</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5</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5</m:t>
                                          </m:r>
                                        </m:e>
                                        <m:e>
                                          <m:r>
                                            <a:rPr lang="ar-AE" sz="2800" b="0" i="1" kern="1200" smtClean="0">
                                              <a:solidFill>
                                                <a:srgbClr val="000000"/>
                                              </a:solidFill>
                                              <a:effectLst/>
                                              <a:latin typeface="Cambria Math" panose="02040503050406030204" pitchFamily="18" charset="0"/>
                                              <a:ea typeface="+mn-ea"/>
                                              <a:cs typeface="+mn-cs"/>
                                            </a:rPr>
                                            <m:t>8</m:t>
                                          </m:r>
                                        </m:e>
                                      </m:mr>
                                      <m:mr>
                                        <m:e>
                                          <m:r>
                                            <a:rPr lang="ar-AE" sz="2800" b="0" i="1" kern="1200" smtClean="0">
                                              <a:solidFill>
                                                <a:srgbClr val="000000"/>
                                              </a:solidFill>
                                              <a:effectLst/>
                                              <a:latin typeface="Cambria Math" panose="02040503050406030204" pitchFamily="18" charset="0"/>
                                              <a:ea typeface="+mn-ea"/>
                                              <a:cs typeface="+mn-cs"/>
                                            </a:rPr>
                                            <m:t>0</m:t>
                                          </m:r>
                                        </m:e>
                                        <m:e>
                                          <m:r>
                                            <a:rPr lang="ar-AE" sz="2800" b="0" i="1" kern="1200" smtClean="0">
                                              <a:solidFill>
                                                <a:srgbClr val="000000"/>
                                              </a:solidFill>
                                              <a:effectLst/>
                                              <a:latin typeface="Cambria Math" panose="02040503050406030204" pitchFamily="18" charset="0"/>
                                              <a:ea typeface="+mn-ea"/>
                                              <a:cs typeface="+mn-cs"/>
                                            </a:rPr>
                                            <m:t>−</m:t>
                                          </m:r>
                                          <m:r>
                                            <a:rPr lang="ar-AE" sz="2800" b="0" i="1" kern="1200" smtClean="0">
                                              <a:solidFill>
                                                <a:srgbClr val="000000"/>
                                              </a:solidFill>
                                              <a:effectLst/>
                                              <a:latin typeface="Cambria Math" panose="02040503050406030204" pitchFamily="18" charset="0"/>
                                              <a:ea typeface="+mn-ea"/>
                                              <a:cs typeface="+mn-cs"/>
                                            </a:rPr>
                                            <m:t>7</m:t>
                                          </m:r>
                                        </m:e>
                                        <m:e>
                                          <m:r>
                                            <a:rPr lang="ar-AE" sz="2800" b="0" i="1" kern="1200" smtClean="0">
                                              <a:solidFill>
                                                <a:srgbClr val="000000"/>
                                              </a:solidFill>
                                              <a:effectLst/>
                                              <a:latin typeface="Cambria Math" panose="02040503050406030204" pitchFamily="18" charset="0"/>
                                              <a:ea typeface="+mn-ea"/>
                                              <a:cs typeface="+mn-cs"/>
                                            </a:rPr>
                                            <m:t>25</m:t>
                                          </m:r>
                                        </m:e>
                                        <m:e>
                                          <m:r>
                                            <a:rPr lang="ar-AE" sz="2800" b="0" i="1" kern="1200" smtClean="0">
                                              <a:solidFill>
                                                <a:srgbClr val="000000"/>
                                              </a:solidFill>
                                              <a:effectLst/>
                                              <a:latin typeface="Cambria Math" panose="02040503050406030204" pitchFamily="18" charset="0"/>
                                              <a:ea typeface="+mn-ea"/>
                                              <a:cs typeface="+mn-cs"/>
                                            </a:rPr>
                                            <m:t>2</m:t>
                                          </m:r>
                                        </m:e>
                                      </m:mr>
                                    </m:m>
                                  </m:e>
                                </m:d>
                              </m:oMath>
                            </m:oMathPara>
                          </a14:m>
                          <a:endParaRPr lang="ar-AE" sz="2800" dirty="0">
                            <a:solidFill>
                              <a:srgbClr val="000000"/>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2F772A78-005D-4135-AD73-693B2FE76DD9}"/>
                  </a:ext>
                </a:extLst>
              </p:cNvPr>
              <p:cNvGraphicFramePr>
                <a:graphicFrameLocks/>
              </p:cNvGraphicFramePr>
              <p:nvPr>
                <p:extLst>
                  <p:ext uri="{D42A27DB-BD31-4B8C-83A1-F6EECF244321}">
                    <p14:modId xmlns:p14="http://schemas.microsoft.com/office/powerpoint/2010/main" val="952691327"/>
                  </p:ext>
                </p:extLst>
              </p:nvPr>
            </p:nvGraphicFramePr>
            <p:xfrm>
              <a:off x="2332895" y="2057400"/>
              <a:ext cx="4478210" cy="249936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381000">
                      <a:extLst>
                        <a:ext uri="{9D8B030D-6E8A-4147-A177-3AD203B41FA5}">
                          <a16:colId xmlns:a16="http://schemas.microsoft.com/office/drawing/2014/main" val="4267527088"/>
                        </a:ext>
                      </a:extLst>
                    </a:gridCol>
                    <a:gridCol w="838200">
                      <a:extLst>
                        <a:ext uri="{9D8B030D-6E8A-4147-A177-3AD203B41FA5}">
                          <a16:colId xmlns:a16="http://schemas.microsoft.com/office/drawing/2014/main" val="20001"/>
                        </a:ext>
                      </a:extLst>
                    </a:gridCol>
                    <a:gridCol w="914400">
                      <a:extLst>
                        <a:ext uri="{9D8B030D-6E8A-4147-A177-3AD203B41FA5}">
                          <a16:colId xmlns:a16="http://schemas.microsoft.com/office/drawing/2014/main" val="2195008040"/>
                        </a:ext>
                      </a:extLst>
                    </a:gridCol>
                    <a:gridCol w="609600">
                      <a:extLst>
                        <a:ext uri="{9D8B030D-6E8A-4147-A177-3AD203B41FA5}">
                          <a16:colId xmlns:a16="http://schemas.microsoft.com/office/drawing/2014/main" val="23557993"/>
                        </a:ext>
                      </a:extLst>
                    </a:gridCol>
                    <a:gridCol w="1049210">
                      <a:extLst>
                        <a:ext uri="{9D8B030D-6E8A-4147-A177-3AD203B41FA5}">
                          <a16:colId xmlns:a16="http://schemas.microsoft.com/office/drawing/2014/main" val="1914869045"/>
                        </a:ext>
                      </a:extLst>
                    </a:gridCol>
                  </a:tblGrid>
                  <a:tr h="518160">
                    <a:tc rowSpan="2">
                      <a:txBody>
                        <a:bodyPr/>
                        <a:lstStyle/>
                        <a:p>
                          <a:pPr algn="ctr"/>
                          <a:endParaRPr sz="2800" dirty="0">
                            <a:solidFill>
                              <a:srgbClr val="000000"/>
                            </a:solidFill>
                          </a:endParaRPr>
                        </a:p>
                      </a:txBody>
                      <a:tcPr/>
                    </a:tc>
                    <a:tc rowSpan="2">
                      <a:txBody>
                        <a:bodyPr/>
                        <a:lstStyle/>
                        <a:p>
                          <a:pPr algn="ctr">
                            <a:defRPr sz="1800"/>
                          </a:pPr>
                          <a:endParaRPr sz="2800" dirty="0">
                            <a:solidFill>
                              <a:srgbClr val="000000"/>
                            </a:solidFill>
                          </a:endParaRPr>
                        </a:p>
                      </a:txBody>
                      <a:tcPr/>
                    </a:tc>
                    <a:tc gridSpan="4">
                      <a:txBody>
                        <a:bodyPr/>
                        <a:lstStyle/>
                        <a:p>
                          <a:pPr algn="ctr">
                            <a:defRPr sz="1800"/>
                          </a:pPr>
                          <a:r>
                            <a:rPr lang="en-US" sz="2800" dirty="0">
                              <a:solidFill>
                                <a:srgbClr val="000000"/>
                              </a:solidFill>
                            </a:rPr>
                            <a:t>columns</a:t>
                          </a:r>
                          <a:endParaRPr lang="en-US" sz="2800" b="0" i="0" kern="1200" dirty="0">
                            <a:solidFill>
                              <a:srgbClr val="000000"/>
                            </a:solidFill>
                            <a:effectLst/>
                            <a:latin typeface="+mn-lt"/>
                            <a:ea typeface="+mn-ea"/>
                            <a:cs typeface="+mn-cs"/>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160">
                    <a:tc vMerge="1">
                      <a:txBody>
                        <a:bodyPr/>
                        <a:lstStyle/>
                        <a:p>
                          <a:endParaRPr lang="en-US"/>
                        </a:p>
                      </a:txBody>
                      <a:tcPr/>
                    </a:tc>
                    <a:tc vMerge="1">
                      <a:txBody>
                        <a:bodyPr/>
                        <a:lstStyle/>
                        <a:p>
                          <a:endParaRPr lang="en-US"/>
                        </a:p>
                      </a:txBody>
                      <a:tcPr/>
                    </a:tc>
                    <a:tc>
                      <a:txBody>
                        <a:bodyPr/>
                        <a:lstStyle/>
                        <a:p>
                          <a:endParaRPr lang="en-US"/>
                        </a:p>
                      </a:txBody>
                      <a:tcPr>
                        <a:blipFill>
                          <a:blip r:embed="rId3"/>
                          <a:stretch>
                            <a:fillRect l="-127536" t="-110588" r="-306522" b="-283529"/>
                          </a:stretch>
                        </a:blipFill>
                      </a:tcPr>
                    </a:tc>
                    <a:tc>
                      <a:txBody>
                        <a:bodyPr/>
                        <a:lstStyle/>
                        <a:p>
                          <a:endParaRPr lang="en-US"/>
                        </a:p>
                      </a:txBody>
                      <a:tcPr>
                        <a:blipFill>
                          <a:blip r:embed="rId3"/>
                          <a:stretch>
                            <a:fillRect l="-209333" t="-110588" r="-182000" b="-283529"/>
                          </a:stretch>
                        </a:blipFill>
                      </a:tcPr>
                    </a:tc>
                    <a:tc>
                      <a:txBody>
                        <a:bodyPr/>
                        <a:lstStyle/>
                        <a:p>
                          <a:endParaRPr lang="en-US"/>
                        </a:p>
                      </a:txBody>
                      <a:tcPr>
                        <a:blipFill>
                          <a:blip r:embed="rId3"/>
                          <a:stretch>
                            <a:fillRect l="-459406" t="-110588" r="-170297" b="-283529"/>
                          </a:stretch>
                        </a:blipFill>
                      </a:tcPr>
                    </a:tc>
                    <a:tc>
                      <a:txBody>
                        <a:bodyPr/>
                        <a:lstStyle/>
                        <a:p>
                          <a:endParaRPr lang="en-US"/>
                        </a:p>
                      </a:txBody>
                      <a:tcPr>
                        <a:blipFill>
                          <a:blip r:embed="rId3"/>
                          <a:stretch>
                            <a:fillRect l="-328488" t="-110588" b="-283529"/>
                          </a:stretch>
                        </a:blipFill>
                      </a:tcPr>
                    </a:tc>
                    <a:extLst>
                      <a:ext uri="{0D108BD9-81ED-4DB2-BD59-A6C34878D82A}">
                        <a16:rowId xmlns:a16="http://schemas.microsoft.com/office/drawing/2014/main" val="3756351793"/>
                      </a:ext>
                    </a:extLst>
                  </a:tr>
                  <a:tr h="1463040">
                    <a:tc>
                      <a:txBody>
                        <a:bodyPr/>
                        <a:lstStyle/>
                        <a:p>
                          <a:pPr algn="ctr">
                            <a:defRPr sz="1800"/>
                          </a:pPr>
                          <a:r>
                            <a:rPr sz="2800" dirty="0">
                              <a:solidFill>
                                <a:srgbClr val="000000"/>
                              </a:solidFill>
                            </a:rPr>
                            <a:t>rows</a:t>
                          </a:r>
                        </a:p>
                      </a:txBody>
                      <a:tcPr vert="vert270"/>
                    </a:tc>
                    <a:tc>
                      <a:txBody>
                        <a:bodyPr/>
                        <a:lstStyle/>
                        <a:p>
                          <a:endParaRPr lang="en-US"/>
                        </a:p>
                      </a:txBody>
                      <a:tcPr anchor="ctr">
                        <a:blipFill>
                          <a:blip r:embed="rId3"/>
                          <a:stretch>
                            <a:fillRect l="-183871" t="-74274" r="-904839"/>
                          </a:stretch>
                        </a:blipFill>
                      </a:tcPr>
                    </a:tc>
                    <a:tc gridSpan="4">
                      <a:txBody>
                        <a:bodyPr/>
                        <a:lstStyle/>
                        <a:p>
                          <a:endParaRPr lang="en-US"/>
                        </a:p>
                      </a:txBody>
                      <a:tcPr anchor="ctr">
                        <a:blipFill>
                          <a:blip r:embed="rId3"/>
                          <a:stretch>
                            <a:fillRect l="-31373" t="-74274"/>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Matrices are often labeled with capital letters. The same letter in lowercase, with a pair of subscripts attached, is usually used to refer to its individual elements. For instance, if </a:t>
                </a:r>
                <a14:m>
                  <m:oMath xmlns:m="http://schemas.openxmlformats.org/officeDocument/2006/math">
                    <m:r>
                      <a:rPr>
                        <a:latin typeface="Cambria Math" panose="02040503050406030204" pitchFamily="18" charset="0"/>
                      </a:rPr>
                      <m:t>𝐴</m:t>
                    </m:r>
                  </m:oMath>
                </a14:m>
                <a:r>
                  <a:rPr sz="2800" dirty="0"/>
                  <a:t> is a matrix,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refers to the element in the </a:t>
                </a:r>
                <a14:m>
                  <m:oMath xmlns:m="http://schemas.openxmlformats.org/officeDocument/2006/math">
                    <m:r>
                      <a:rPr>
                        <a:latin typeface="Cambria Math" panose="02040503050406030204" pitchFamily="18" charset="0"/>
                      </a:rPr>
                      <m:t>𝑖</m:t>
                    </m:r>
                  </m:oMath>
                </a14:m>
                <a:r>
                  <a:rPr sz="2800" baseline="30000" dirty="0"/>
                  <a:t>th</a:t>
                </a:r>
                <a:r>
                  <a:rPr sz="2800" dirty="0"/>
                  <a:t> row and the </a:t>
                </a:r>
                <a14:m>
                  <m:oMath xmlns:m="http://schemas.openxmlformats.org/officeDocument/2006/math">
                    <m:r>
                      <a:rPr>
                        <a:latin typeface="Cambria Math" panose="02040503050406030204" pitchFamily="18" charset="0"/>
                      </a:rPr>
                      <m:t>𝑗</m:t>
                    </m:r>
                  </m:oMath>
                </a14:m>
                <a:r>
                  <a:rPr sz="2800" baseline="30000" dirty="0"/>
                  <a:t>th</a:t>
                </a:r>
                <a:r>
                  <a:rPr sz="2800" dirty="0"/>
                  <a:t> column.</a:t>
                </a:r>
              </a:p>
              <a:p>
                <a:pPr>
                  <a:defRPr sz="2800"/>
                </a:pPr>
                <a:r>
                  <a:rPr sz="2800" dirty="0"/>
                  <a:t>If we call the matrix</a:t>
                </a:r>
                <a:r>
                  <a:rPr lang="en-US" sz="2800" dirty="0"/>
                  <a:t> on the previous slide</a:t>
                </a:r>
                <a:r>
                  <a:rPr sz="2800" dirty="0"/>
                  <a:t> </a:t>
                </a:r>
                <a14:m>
                  <m:oMath xmlns:m="http://schemas.openxmlformats.org/officeDocument/2006/math">
                    <m:r>
                      <a:rPr>
                        <a:latin typeface="Cambria Math" panose="02040503050406030204" pitchFamily="18" charset="0"/>
                      </a:rPr>
                      <m:t>𝐴</m:t>
                    </m:r>
                  </m:oMath>
                </a14:m>
                <a:r>
                  <a:rPr sz="2800" dirty="0"/>
                  <a:t>, then we have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7</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255"/>
                </a:stretch>
              </a:blipFill>
            </p:spPr>
            <p:txBody>
              <a:bodyPr/>
              <a:lstStyle/>
              <a:p>
                <a:r>
                  <a:rPr lang="en-US">
                    <a:noFill/>
                  </a:rPr>
                  <a:t> </a:t>
                </a:r>
              </a:p>
            </p:txBody>
          </p:sp>
        </mc:Fallback>
      </mc:AlternateContent>
    </p:spTree>
    <p:extLst>
      <p:ext uri="{BB962C8B-B14F-4D97-AF65-F5344CB8AC3E}">
        <p14:creationId xmlns:p14="http://schemas.microsoft.com/office/powerpoint/2010/main" val="101301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Matrices and Matrix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Given the matrix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3"/>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27</m:t>
                              </m:r>
                            </m:e>
                            <m:e>
                              <m:r>
                                <a:rPr lang="ar-AE">
                                  <a:latin typeface="Cambria Math" panose="02040503050406030204" pitchFamily="18" charset="0"/>
                                </a:rPr>
                                <m:t>0</m:t>
                              </m:r>
                            </m:e>
                            <m:e>
                              <m:r>
                                <a:rPr lang="ar-AE">
                                  <a:latin typeface="Cambria Math" panose="02040503050406030204" pitchFamily="18" charset="0"/>
                                </a:rPr>
                                <m:t>1</m:t>
                              </m:r>
                            </m:e>
                          </m:mr>
                          <m:mr>
                            <m:e>
                              <m:r>
                                <a:rPr lang="ar-AE">
                                  <a:latin typeface="Cambria Math" panose="02040503050406030204" pitchFamily="18" charset="0"/>
                                </a:rPr>
                                <m:t>5</m:t>
                              </m:r>
                            </m:e>
                            <m:e>
                              <m:r>
                                <a:rPr lang="ar-AE">
                                  <a:latin typeface="Cambria Math" panose="02040503050406030204" pitchFamily="18" charset="0"/>
                                </a:rPr>
                                <m:t>−</m:t>
                              </m:r>
                              <m:r>
                                <a:rPr lang="ar-AE">
                                  <a:latin typeface="Cambria Math" panose="02040503050406030204" pitchFamily="18" charset="0"/>
                                </a:rPr>
                                <m:t>𝜋</m:t>
                              </m:r>
                            </m:e>
                            <m:e>
                              <m:r>
                                <a:rPr lang="ar-AE">
                                  <a:latin typeface="Cambria Math" panose="02040503050406030204" pitchFamily="18" charset="0"/>
                                </a:rPr>
                                <m:t>13</m:t>
                              </m:r>
                            </m:e>
                          </m:mr>
                        </m:m>
                      </m:e>
                    </m:d>
                  </m:oMath>
                </a14:m>
                <a:r>
                  <a:rPr lang="en-US" sz="2800" dirty="0"/>
                  <a:t>, determine</a:t>
                </a:r>
              </a:p>
              <a:p>
                <a:pPr marL="514350" indent="-514350">
                  <a:buFont typeface="+mj-lt"/>
                  <a:buAutoNum type="alphaLcPeriod"/>
                  <a:defRPr sz="2800"/>
                </a:pPr>
                <a:r>
                  <a:rPr lang="en-US" dirty="0"/>
                  <a:t>​</a:t>
                </a:r>
                <a:r>
                  <a:rPr lang="en-US" sz="2800" dirty="0"/>
                  <a:t>the order of </a:t>
                </a:r>
                <a14:m>
                  <m:oMath xmlns:m="http://schemas.openxmlformats.org/officeDocument/2006/math">
                    <m:r>
                      <a:rPr lang="en-US">
                        <a:latin typeface="Cambria Math" panose="02040503050406030204" pitchFamily="18" charset="0"/>
                      </a:rPr>
                      <m:t>𝐴</m:t>
                    </m:r>
                  </m:oMath>
                </a14:m>
                <a:r>
                  <a:rPr lang="en-US" sz="2800" dirty="0"/>
                  <a:t>,</a:t>
                </a:r>
              </a:p>
              <a:p>
                <a:pPr marL="514350" indent="-514350">
                  <a:buFont typeface="+mj-lt"/>
                  <a:buAutoNum type="alphaLcPeriod" startAt="2"/>
                  <a:defRPr sz="2800"/>
                </a:pPr>
                <a:r>
                  <a:rPr lang="en-US" dirty="0"/>
                  <a:t>t</a:t>
                </a:r>
                <a:r>
                  <a:rPr lang="en-US" sz="2800" dirty="0"/>
                  <a: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m:t>
                        </m:r>
                      </m:sub>
                    </m:sSub>
                  </m:oMath>
                </a14:m>
                <a:r>
                  <a:rPr lang="en-US" sz="2800" dirty="0"/>
                  <a:t>,</a:t>
                </a:r>
                <a:endParaRPr lang="ar-AE" sz="2800" dirty="0"/>
              </a:p>
              <a:p>
                <a:pPr marL="514350" indent="-514350">
                  <a:buFont typeface="+mj-lt"/>
                  <a:buAutoNum type="alphaLcPeriod" startAt="3"/>
                  <a:defRPr sz="2800"/>
                </a:pPr>
                <a:r>
                  <a:rPr lang="en-US" dirty="0"/>
                  <a:t>t</a:t>
                </a:r>
                <a:r>
                  <a:rPr lang="en-US" sz="2800" dirty="0"/>
                  <a: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Matrices and Matrix Notation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𝐴</m:t>
                    </m:r>
                  </m:oMath>
                </a14:m>
                <a:r>
                  <a:rPr sz="2800"/>
                  <a:t> has </a:t>
                </a:r>
                <a:r>
                  <a:rPr sz="2800">
                    <a:latin typeface="Cambria Math"/>
                  </a:rPr>
                  <a:t>2</a:t>
                </a:r>
                <a:r>
                  <a:rPr sz="2800"/>
                  <a:t> rows and </a:t>
                </a:r>
                <a:r>
                  <a:rPr sz="2800">
                    <a:latin typeface="Cambria Math"/>
                  </a:rPr>
                  <a:t>3</a:t>
                </a:r>
                <a:r>
                  <a:rPr sz="2800"/>
                  <a:t> columns, and is thus a </a:t>
                </a:r>
                <a14:m>
                  <m:oMath xmlns:m="http://schemas.openxmlformats.org/officeDocument/2006/math">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oMath>
                </a14:m>
                <a:r>
                  <a:rPr sz="2800"/>
                  <a:t> matrix.</a:t>
                </a:r>
              </a:p>
              <a:p>
                <a:pPr marL="514350" indent="-514350">
                  <a:buFont typeface="+mj-lt"/>
                  <a:buAutoNum type="alphaLcPeriod" startAt="2"/>
                  <a:defRPr sz="2800"/>
                </a:pPr>
                <a:r>
                  <a:t>​</a:t>
                </a:r>
                <a:r>
                  <a:rPr sz="2800"/>
                  <a:t>The value of the entry in the first row and third column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1</m:t>
                    </m:r>
                  </m:oMath>
                </a14:m>
                <a:r>
                  <a:rPr sz="2800"/>
                  <a:t>.</a:t>
                </a:r>
              </a:p>
              <a:p>
                <a:pPr marL="514350" indent="-514350">
                  <a:buFont typeface="+mj-lt"/>
                  <a:buAutoNum type="alphaLcPeriod" startAt="3"/>
                  <a:defRPr sz="2800"/>
                </a:pPr>
                <a:r>
                  <a:t>​</a:t>
                </a:r>
                <a:r>
                  <a:rPr sz="2800"/>
                  <a:t>The value of the entry in the second row and first column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Standard Form of a System of Linear Equations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r>
                  <a:rPr lang="en-US" sz="2800" dirty="0"/>
                  <a:t>A system of linear equations is in </a:t>
                </a:r>
                <a:r>
                  <a:rPr lang="en-US" sz="2800" b="1" dirty="0"/>
                  <a:t>standard form</a:t>
                </a:r>
                <a:r>
                  <a:rPr lang="en-US" sz="2800" dirty="0"/>
                  <a:t> when each equation has been simplified with its variables on the left-hand side and its constant term on the right-hand side. Each equation should have its variable terms listed in the same order.</a:t>
                </a:r>
              </a:p>
              <a:p>
                <a:pPr>
                  <a:defRPr sz="2800"/>
                </a:pPr>
                <a:r>
                  <a:rPr lang="en-US" sz="2800" dirty="0"/>
                  <a:t>For example,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b="0" i="1"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e>
                            <m:e>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m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8</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18</m:t>
                              </m:r>
                            </m:e>
                          </m:mr>
                        </m:m>
                      </m:e>
                    </m:d>
                  </m:oMath>
                </a14:m>
                <a:r>
                  <a:rPr lang="ar-AE" sz="2800" dirty="0"/>
                  <a:t> </a:t>
                </a:r>
                <a:r>
                  <a:rPr lang="en-US" sz="2800" dirty="0"/>
                  <a:t>is written in standard form as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9</m:t>
                              </m:r>
                              <m:r>
                                <a:rPr lang="en-US" b="0" i="0" smtClean="0">
                                  <a:latin typeface="Cambria Math" panose="02040503050406030204" pitchFamily="18" charset="0"/>
                                </a:rPr>
                                <m:t>   </m:t>
                              </m:r>
                            </m:e>
                          </m:mr>
                        </m:m>
                      </m:e>
                    </m:d>
                  </m:oMath>
                </a14:m>
                <a:endParaRPr lang="ar-AE"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Augmented Matrices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r>
                  <a:rPr lang="en-US" sz="2800" dirty="0"/>
                  <a:t>The </a:t>
                </a:r>
                <a:r>
                  <a:rPr lang="en-US" sz="2800" b="1" dirty="0"/>
                  <a:t>augmented matrix</a:t>
                </a:r>
                <a:r>
                  <a:rPr lang="en-US" sz="2800" dirty="0"/>
                  <a:t> of a system of linear equations written in standard form is a matrix consisting of the coefficients of the variables listed in their relative positions with an adjoined column of the constants of the system. The matrix of coefficients and the column of constants are customarily separated by a vertical bar.</a:t>
                </a:r>
              </a:p>
              <a:p>
                <a:pPr>
                  <a:lnSpc>
                    <a:spcPct val="120000"/>
                  </a:lnSpc>
                  <a:defRPr sz="2800"/>
                </a:pPr>
                <a:r>
                  <a:rPr lang="en-US" sz="2800" dirty="0"/>
                  <a:t>For example, the augmented matrix for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9</m:t>
                              </m:r>
                              <m:r>
                                <a:rPr lang="en-US" b="0" i="0" smtClean="0">
                                  <a:latin typeface="Cambria Math" panose="02040503050406030204" pitchFamily="18" charset="0"/>
                                </a:rPr>
                                <m:t>   </m:t>
                              </m:r>
                            </m:e>
                          </m:mr>
                        </m:m>
                      </m:e>
                    </m:d>
                  </m:oMath>
                </a14:m>
                <a:r>
                  <a:rPr lang="ar-AE" sz="2800" dirty="0"/>
                  <a:t> </a:t>
                </a:r>
                <a:r>
                  <a:rPr lang="en-US" sz="2800" dirty="0"/>
                  <a:t>is </a:t>
                </a:r>
                <a14:m>
                  <m:oMath xmlns:m="http://schemas.openxmlformats.org/officeDocument/2006/math">
                    <m:d>
                      <m:dPr>
                        <m:begChr m:val="["/>
                        <m:endChr m:val="]"/>
                        <m:ctrlPr>
                          <a:rPr lang="ar-AE" i="1">
                            <a:latin typeface="Cambria Math" panose="02040503050406030204" pitchFamily="18" charset="0"/>
                          </a:rPr>
                        </m:ctrlPr>
                      </m:dPr>
                      <m:e>
                        <m:m>
                          <m:mPr>
                            <m:mcs>
                              <m:mc>
                                <m:mcPr>
                                  <m:count m:val="2"/>
                                  <m:mcJc m:val="center"/>
                                </m:mcPr>
                              </m:mc>
                            </m:mcs>
                            <m:ctrlPr>
                              <a:rPr lang="ar-AE" i="1">
                                <a:latin typeface="Cambria Math" panose="02040503050406030204" pitchFamily="18" charset="0"/>
                              </a:rPr>
                            </m:ctrlPr>
                          </m:mPr>
                          <m:mr>
                            <m:e>
                              <m:r>
                                <a:rPr lang="en-US" b="0" i="1" smtClean="0">
                                  <a:latin typeface="Cambria Math" panose="02040503050406030204" pitchFamily="18" charset="0"/>
                                </a:rPr>
                                <m:t>3</m:t>
                              </m:r>
                            </m:e>
                            <m:e>
                              <m:r>
                                <a:rPr lang="en-US" b="0" i="1" smtClean="0">
                                  <a:latin typeface="Cambria Math" panose="02040503050406030204" pitchFamily="18" charset="0"/>
                                </a:rPr>
                                <m:t>−</m:t>
                              </m:r>
                              <m:r>
                                <a:rPr lang="en-US" b="0" i="1" smtClean="0">
                                  <a:latin typeface="Cambria Math" panose="02040503050406030204" pitchFamily="18" charset="0"/>
                                </a:rPr>
                                <m:t>7</m:t>
                              </m:r>
                            </m:e>
                          </m:mr>
                          <m:mr>
                            <m:e>
                              <m:r>
                                <a:rPr lang="en-US" b="0" i="1" smtClean="0">
                                  <a:latin typeface="Cambria Math" panose="02040503050406030204" pitchFamily="18" charset="0"/>
                                </a:rPr>
                                <m:t>−</m:t>
                              </m:r>
                              <m:r>
                                <a:rPr lang="en-US" b="0" i="1" smtClean="0">
                                  <a:latin typeface="Cambria Math" panose="02040503050406030204" pitchFamily="18" charset="0"/>
                                </a:rPr>
                                <m:t>1</m:t>
                              </m:r>
                            </m:e>
                            <m:e>
                              <m:r>
                                <a:rPr lang="ar-AE" i="1">
                                  <a:latin typeface="Cambria Math" panose="02040503050406030204" pitchFamily="18" charset="0"/>
                                </a:rPr>
                                <m:t>4</m:t>
                              </m:r>
                            </m:e>
                          </m:mr>
                        </m:m>
                        <m:d>
                          <m:dPr>
                            <m:begChr m:val="|"/>
                            <m:endChr m:val=""/>
                            <m:ctrlPr>
                              <a:rPr lang="ar-AE" i="1">
                                <a:latin typeface="Cambria Math" panose="02040503050406030204" pitchFamily="18" charset="0"/>
                              </a:rPr>
                            </m:ctrlPr>
                          </m:dPr>
                          <m:e>
                            <m:m>
                              <m:mPr>
                                <m:mcs>
                                  <m:mc>
                                    <m:mcPr>
                                      <m:count m:val="1"/>
                                      <m:mcJc m:val="center"/>
                                    </m:mcPr>
                                  </m:mc>
                                </m:mcs>
                                <m:ctrlPr>
                                  <a:rPr lang="ar-AE" i="1">
                                    <a:latin typeface="Cambria Math" panose="02040503050406030204" pitchFamily="18" charset="0"/>
                                  </a:rPr>
                                </m:ctrlPr>
                              </m:mPr>
                              <m:mr>
                                <m:e>
                                  <m:r>
                                    <a:rPr lang="en-US" b="0" i="1" smtClean="0">
                                      <a:latin typeface="Cambria Math" panose="02040503050406030204" pitchFamily="18" charset="0"/>
                                    </a:rPr>
                                    <m:t>−</m:t>
                                  </m:r>
                                  <m:r>
                                    <a:rPr lang="en-US" b="0" i="1" smtClean="0">
                                      <a:latin typeface="Cambria Math" panose="02040503050406030204" pitchFamily="18" charset="0"/>
                                    </a:rPr>
                                    <m:t>4</m:t>
                                  </m:r>
                                </m:e>
                              </m:mr>
                              <m:mr>
                                <m:e>
                                  <m:r>
                                    <a:rPr lang="en-US" b="0" i="1" smtClean="0">
                                      <a:latin typeface="Cambria Math" panose="02040503050406030204" pitchFamily="18" charset="0"/>
                                    </a:rPr>
                                    <m:t>9</m:t>
                                  </m:r>
                                </m:e>
                              </m:mr>
                            </m:m>
                          </m:e>
                        </m:d>
                      </m:e>
                    </m:d>
                  </m:oMath>
                </a14:m>
                <a:r>
                  <a:rPr lang="en-US" sz="2800" dirty="0"/>
                  <a:t>.</a:t>
                </a:r>
                <a:endParaRPr lang="ar-AE" sz="2800" dirty="0"/>
              </a:p>
              <a:p>
                <a:r>
                  <a:rPr lang="en-US" sz="2800" dirty="0"/>
                  <a:t>The augmented matrix will have as many rows as there are equations in the system, and one more column than there are variables.</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b="-24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Augmented Matrices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Construct the augmented matrix for the following linear system.</a:t>
                </a:r>
              </a:p>
              <a:p>
                <a:pP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f>
                                  <m:fPr>
                                    <m:ctrlPr>
                                      <a:rPr lang="ar-AE" i="1">
                                        <a:latin typeface="Cambria Math" panose="02040503050406030204" pitchFamily="18" charset="0"/>
                                      </a:rPr>
                                    </m:ctrlPr>
                                  </m:fPr>
                                  <m:num>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num>
                                  <m:den>
                                    <m:r>
                                      <a:rPr lang="ar-AE">
                                        <a:latin typeface="Cambria Math" panose="02040503050406030204" pitchFamily="18" charset="0"/>
                                      </a:rPr>
                                      <m:t>2</m:t>
                                    </m:r>
                                  </m:den>
                                </m:f>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𝑧</m:t>
                                </m:r>
                              </m:e>
                            </m:mr>
                            <m:m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12</m:t>
                                </m:r>
                                <m:r>
                                  <a:rPr lang="en-US" b="0" i="0" smtClean="0">
                                    <a:latin typeface="Cambria Math" panose="02040503050406030204" pitchFamily="18" charset="0"/>
                                  </a:rPr>
                                  <m:t>     </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r>
                                  <a:rPr lang="en-US" b="0" i="0" smtClean="0">
                                    <a:latin typeface="Cambria Math" panose="02040503050406030204" pitchFamily="18" charset="0"/>
                                  </a:rPr>
                                  <m:t>     </m:t>
                                </m:r>
                              </m:e>
                            </m:mr>
                          </m:m>
                        </m:e>
                      </m:d>
                    </m:oMath>
                  </m:oMathPara>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1545</Words>
  <Application>Microsoft Office PowerPoint</Application>
  <PresentationFormat>On-screen Show (4:3)</PresentationFormat>
  <Paragraphs>185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Arial</vt:lpstr>
      <vt:lpstr>Cambria Math</vt:lpstr>
      <vt:lpstr>Courier New</vt:lpstr>
      <vt:lpstr>Office Theme</vt:lpstr>
      <vt:lpstr>Section 9.2</vt:lpstr>
      <vt:lpstr>Matrices and Matrix Notation</vt:lpstr>
      <vt:lpstr>Matrices and Matrix Notation (cont.)</vt:lpstr>
      <vt:lpstr>Matrices and Matrix Notation (cont.)</vt:lpstr>
      <vt:lpstr>Example 1: Matrices and Matrix Notation</vt:lpstr>
      <vt:lpstr>Example 1: Matrices and Matrix Notation (cont.)</vt:lpstr>
      <vt:lpstr>Standard Form of a System of Linear Equations</vt:lpstr>
      <vt:lpstr>Augmented Matrices</vt:lpstr>
      <vt:lpstr>Example 2: Augmented Matrices</vt:lpstr>
      <vt:lpstr>Example 2: Augmented Matrices (cont.)</vt:lpstr>
      <vt:lpstr>Row Echelon Form</vt:lpstr>
      <vt:lpstr>Example 3: Row Echelon Form</vt:lpstr>
      <vt:lpstr>Example 3: Row Echelon Form (cont.)</vt:lpstr>
      <vt:lpstr>Elementary Row Operations</vt:lpstr>
      <vt:lpstr>Elementary Row Operations (cont.)</vt:lpstr>
      <vt:lpstr>Example 4: Elementary Row Operations</vt:lpstr>
      <vt:lpstr>Example 4: Elementary Row Operations (cont.)</vt:lpstr>
      <vt:lpstr>Example 5: Gaussian Elimination</vt:lpstr>
      <vt:lpstr>Example 5: Gaussian Elimination (cont.)</vt:lpstr>
      <vt:lpstr>Example 5: Gaussian Elimination (cont.)</vt:lpstr>
      <vt:lpstr>Example 5: Gaussian Elimination (cont.)</vt:lpstr>
      <vt:lpstr>Example 5: Gaussian Elimination (cont.)</vt:lpstr>
      <vt:lpstr>Reduced Row Echelon Form</vt:lpstr>
      <vt:lpstr>Example 6: Reduced Row Echelon Form</vt:lpstr>
      <vt:lpstr>Example 6: Reduced Row Echelon Form (cont.)</vt:lpstr>
      <vt:lpstr>Example 6: Reduced Row Echelon Form (cont.)</vt:lpstr>
      <vt:lpstr>Example 6: Reduced Row Echelon Form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189</cp:revision>
  <dcterms:created xsi:type="dcterms:W3CDTF">2013-04-26T14:43:13Z</dcterms:created>
  <dcterms:modified xsi:type="dcterms:W3CDTF">2020-07-24T14:58:28Z</dcterms:modified>
</cp:coreProperties>
</file>