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3" r:id="rId8"/>
    <p:sldId id="293" r:id="rId9"/>
    <p:sldId id="265" r:id="rId10"/>
    <p:sldId id="267" r:id="rId11"/>
    <p:sldId id="268" r:id="rId12"/>
    <p:sldId id="294" r:id="rId13"/>
    <p:sldId id="269" r:id="rId14"/>
    <p:sldId id="270" r:id="rId15"/>
    <p:sldId id="271" r:id="rId16"/>
    <p:sldId id="272" r:id="rId17"/>
    <p:sldId id="275" r:id="rId18"/>
    <p:sldId id="276" r:id="rId19"/>
    <p:sldId id="277" r:id="rId20"/>
    <p:sldId id="278" r:id="rId21"/>
    <p:sldId id="295" r:id="rId22"/>
    <p:sldId id="279" r:id="rId23"/>
    <p:sldId id="280" r:id="rId24"/>
    <p:sldId id="296" r:id="rId25"/>
    <p:sldId id="281" r:id="rId26"/>
    <p:sldId id="282" r:id="rId27"/>
    <p:sldId id="283" r:id="rId28"/>
    <p:sldId id="284" r:id="rId29"/>
    <p:sldId id="285" r:id="rId30"/>
    <p:sldId id="286" r:id="rId31"/>
    <p:sldId id="297" r:id="rId32"/>
    <p:sldId id="287" r:id="rId33"/>
    <p:sldId id="288" r:id="rId34"/>
    <p:sldId id="298" r:id="rId35"/>
    <p:sldId id="289" r:id="rId36"/>
    <p:sldId id="292" r:id="rId37"/>
    <p:sldId id="291"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Linear Inequalities and Linear Programming</a:t>
            </a:r>
          </a:p>
        </p:txBody>
      </p:sp>
      <p:sp>
        <p:nvSpPr>
          <p:cNvPr id="3" name="Title 2"/>
          <p:cNvSpPr>
            <a:spLocks noGrp="1"/>
          </p:cNvSpPr>
          <p:nvPr>
            <p:ph type="title"/>
          </p:nvPr>
        </p:nvSpPr>
        <p:spPr/>
        <p:txBody>
          <a:bodyPr/>
          <a:lstStyle/>
          <a:p>
            <a:r>
              <a:t>Section </a:t>
            </a:r>
            <a:r>
              <a:rPr lang="en-US"/>
              <a:t>9</a:t>
            </a:r>
            <a:r>
              <a:t>.</a:t>
            </a:r>
            <a:r>
              <a:rPr lang="en-US"/>
              <a:t>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Feasible Regions</a:t>
            </a:r>
          </a:p>
        </p:txBody>
      </p:sp>
      <p:sp>
        <p:nvSpPr>
          <p:cNvPr id="3" name="Text Placeholder 2"/>
          <p:cNvSpPr>
            <a:spLocks noGrp="1"/>
          </p:cNvSpPr>
          <p:nvPr>
            <p:ph type="body" sz="quarter" idx="10"/>
          </p:nvPr>
        </p:nvSpPr>
        <p:spPr/>
        <p:txBody>
          <a:bodyPr>
            <a:normAutofit/>
          </a:bodyPr>
          <a:lstStyle/>
          <a:p>
            <a:r>
              <a:rPr sz="2800"/>
              <a:t>A family orchard sells peaches and nectarines. To prevent a pest infestation, the number of nectarine trees in the orchard cannot exceed the number of peach trees. Also, because of the space requirements of each type of tree, the number of nectarine trees plus twice the number of peach trees cannot exceed </a:t>
            </a:r>
            <a:r>
              <a:rPr sz="2800">
                <a:latin typeface="Cambria Math"/>
              </a:rPr>
              <a:t>100</a:t>
            </a:r>
            <a:r>
              <a:rPr sz="2800"/>
              <a:t> trees. Construct the constraints and graph the feasible region for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𝑝</m:t>
                    </m:r>
                  </m:oMath>
                </a14:m>
                <a:r>
                  <a:rPr sz="2800" dirty="0"/>
                  <a:t> be the number of peach trees and </a:t>
                </a:r>
                <a14:m>
                  <m:oMath xmlns:m="http://schemas.openxmlformats.org/officeDocument/2006/math">
                    <m:r>
                      <a:rPr>
                        <a:latin typeface="Cambria Math" panose="02040503050406030204" pitchFamily="18" charset="0"/>
                      </a:rPr>
                      <m:t>𝑛</m:t>
                    </m:r>
                  </m:oMath>
                </a14:m>
                <a:r>
                  <a:rPr sz="2800" dirty="0"/>
                  <a:t> be the number of nectarine trees. The constraints given in the problem can now be written in terms of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𝑛</m:t>
                    </m:r>
                  </m:oMath>
                </a14:m>
                <a:r>
                  <a:rPr sz="2800" dirty="0"/>
                  <a:t>.</a:t>
                </a:r>
              </a:p>
              <a:p>
                <a:pPr>
                  <a:defRPr sz="2800"/>
                </a:pPr>
                <a:endParaRPr lang="en-US" sz="2800" dirty="0"/>
              </a:p>
              <a:p>
                <a:pPr>
                  <a:defRPr sz="2800"/>
                </a:pPr>
                <a:r>
                  <a:rPr sz="2800" dirty="0"/>
                  <a:t>The second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𝑝</m:t>
                    </m:r>
                  </m:oMath>
                </a14:m>
                <a:r>
                  <a:rPr sz="2800" dirty="0"/>
                  <a:t>, and the third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100</m:t>
                    </m:r>
                  </m:oMath>
                </a14:m>
                <a:r>
                  <a:rPr sz="2800" dirty="0"/>
                  <a:t>. Since we can't have a negative number of trees, we also know that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Letting the horizontal axis represent </a:t>
                </a:r>
                <a14:m>
                  <m:oMath xmlns:m="http://schemas.openxmlformats.org/officeDocument/2006/math">
                    <m:r>
                      <a:rPr>
                        <a:latin typeface="Cambria Math" panose="02040503050406030204" pitchFamily="18" charset="0"/>
                      </a:rPr>
                      <m:t>𝑝</m:t>
                    </m:r>
                  </m:oMath>
                </a14:m>
                <a:r>
                  <a:rPr sz="2800" dirty="0"/>
                  <a:t> and the vertical axis represent </a:t>
                </a:r>
                <a14:m>
                  <m:oMath xmlns:m="http://schemas.openxmlformats.org/officeDocument/2006/math">
                    <m:r>
                      <a:rPr>
                        <a:latin typeface="Cambria Math" panose="02040503050406030204" pitchFamily="18" charset="0"/>
                      </a:rPr>
                      <m:t>𝑛</m:t>
                    </m:r>
                  </m:oMath>
                </a14:m>
                <a:r>
                  <a:rPr sz="2800" dirty="0"/>
                  <a:t>, we can graph the feasible region defined by these constraints.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316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pic>
        <p:nvPicPr>
          <p:cNvPr id="5" name="Content Placeholder 4">
            <a:extLst>
              <a:ext uri="{FF2B5EF4-FFF2-40B4-BE49-F238E27FC236}">
                <a16:creationId xmlns:a16="http://schemas.microsoft.com/office/drawing/2014/main" id="{E22D1112-9B09-46A1-BFED-444A1EB5265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0955" y="1082676"/>
            <a:ext cx="4911845" cy="4403724"/>
          </a:xfrm>
        </p:spPr>
      </p:pic>
      <p:pic>
        <p:nvPicPr>
          <p:cNvPr id="4" name="Picture 3">
            <a:extLst>
              <a:ext uri="{FF2B5EF4-FFF2-40B4-BE49-F238E27FC236}">
                <a16:creationId xmlns:a16="http://schemas.microsoft.com/office/drawing/2014/main" id="{39526784-0912-40E7-812C-6B44E72EF36E}"/>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sp>
        <p:nvSpPr>
          <p:cNvPr id="3" name="Text Placeholder 2"/>
          <p:cNvSpPr>
            <a:spLocks noGrp="1"/>
          </p:cNvSpPr>
          <p:nvPr>
            <p:ph type="body" sz="quarter" idx="10"/>
          </p:nvPr>
        </p:nvSpPr>
        <p:spPr/>
        <p:txBody>
          <a:bodyPr>
            <a:normAutofit/>
          </a:bodyPr>
          <a:lstStyle/>
          <a:p>
            <a:r>
              <a:rPr sz="2800" dirty="0"/>
              <a:t>Any point (with integer coordinates) in the shaded feasible region corresponds to a certain number of peach trees and nectarine trees, and all such points meet the stated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Bounded and Unbounded Regions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bounded</a:t>
            </a:r>
            <a:r>
              <a:rPr sz="2800" dirty="0"/>
              <a:t> region is one in which all the points lie within some finite distance of the origin. </a:t>
            </a:r>
            <a:endParaRPr lang="en-US" sz="2800" dirty="0"/>
          </a:p>
          <a:p>
            <a:r>
              <a:rPr sz="2800" dirty="0"/>
              <a:t>An </a:t>
            </a:r>
            <a:r>
              <a:rPr sz="2800" b="1" dirty="0"/>
              <a:t>unbounded</a:t>
            </a:r>
            <a:r>
              <a:rPr sz="2800" dirty="0"/>
              <a:t> region has points that are arbitrarily far away from the origin.</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Programming</a:t>
            </a:r>
          </a:p>
        </p:txBody>
      </p:sp>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endParaRPr dirty="0"/>
          </a:p>
        </p:txBody>
      </p:sp>
      <p:graphicFrame>
        <p:nvGraphicFramePr>
          <p:cNvPr id="4" name="Table Placeholder 2">
            <a:extLst>
              <a:ext uri="{FF2B5EF4-FFF2-40B4-BE49-F238E27FC236}">
                <a16:creationId xmlns:a16="http://schemas.microsoft.com/office/drawing/2014/main" id="{711DB352-E823-4F09-A895-DEB662EDEBE0}"/>
              </a:ext>
            </a:extLst>
          </p:cNvPr>
          <p:cNvGraphicFramePr>
            <a:graphicFrameLocks/>
          </p:cNvGraphicFramePr>
          <p:nvPr>
            <p:extLst>
              <p:ext uri="{D42A27DB-BD31-4B8C-83A1-F6EECF244321}">
                <p14:modId xmlns:p14="http://schemas.microsoft.com/office/powerpoint/2010/main" val="2485306379"/>
              </p:ext>
            </p:extLst>
          </p:nvPr>
        </p:nvGraphicFramePr>
        <p:xfrm>
          <a:off x="457200" y="1600200"/>
          <a:ext cx="8229600" cy="429768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r>
                        <a:rPr sz="2200" dirty="0">
                          <a:solidFill>
                            <a:srgbClr val="000000"/>
                          </a:solidFill>
                        </a:rPr>
                        <a:t>Identify the variables to be considered in the problem, determine all the constraints on the variables imposed by the problem, and sketch the feasible region described by the constraints.</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r>
                        <a:rPr sz="2200" dirty="0">
                          <a:solidFill>
                            <a:srgbClr val="000000"/>
                          </a:solidFill>
                        </a:rPr>
                        <a:t>Determine the function that is to be either maximized or minimized. This function is called the </a:t>
                      </a:r>
                      <a:r>
                        <a:rPr sz="2200" b="1" dirty="0">
                          <a:solidFill>
                            <a:srgbClr val="000000"/>
                          </a:solidFill>
                        </a:rPr>
                        <a:t>objective function</a:t>
                      </a:r>
                      <a:r>
                        <a:rPr sz="2200" dirty="0">
                          <a:solidFill>
                            <a:srgbClr val="000000"/>
                          </a:solidFill>
                        </a:rPr>
                        <a:t>.</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r>
                        <a:rPr sz="2200" dirty="0">
                          <a:solidFill>
                            <a:srgbClr val="000000"/>
                          </a:solidFill>
                        </a:rPr>
                        <a:t>Evaluate the function at each of the vertices of the feasible region and compare the values found. If the feasible region is bounded, the optimum value of the function will occur at a vertex. If the feasible region is unbounded, the optimum value of the function </a:t>
                      </a:r>
                      <a:r>
                        <a:rPr sz="2200" b="0" dirty="0">
                          <a:solidFill>
                            <a:srgbClr val="000000"/>
                          </a:solidFill>
                        </a:rPr>
                        <a:t>may not exist</a:t>
                      </a:r>
                      <a:r>
                        <a:rPr sz="2200" dirty="0">
                          <a:solidFill>
                            <a:srgbClr val="000000"/>
                          </a:solidFill>
                        </a:rPr>
                        <a:t>, but if it does exist, it will occur at a vertex.</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i="1" dirty="0">
                    <a:latin typeface="Cambria Math" panose="02040503050406030204" pitchFamily="18" charset="0"/>
                  </a:rPr>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en-US" b="0" i="0" smtClean="0">
                                          <a:latin typeface="Cambria Math" panose="02040503050406030204" pitchFamily="18" charset="0"/>
                                        </a:rPr>
                                        <m:t>  </m:t>
                                      </m:r>
                                    </m:e>
                                  </m:mr>
                                </m:m>
                              </m:e>
                            </m:m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10</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b="0" i="0" smtClean="0">
                                          <a:latin typeface="Cambria Math" panose="02040503050406030204" pitchFamily="18" charset="0"/>
                                        </a:rPr>
                                        <m:t>2</m:t>
                                      </m:r>
                                      <m:r>
                                        <a:rPr lang="en-US" b="0" i="1" smtClean="0">
                                          <a:latin typeface="Cambria Math" panose="02040503050406030204" pitchFamily="18" charset="0"/>
                                        </a:rPr>
                                        <m:t>     </m:t>
                                      </m:r>
                                    </m:e>
                                  </m:mr>
                                </m:m>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b="1"/>
              <a:t>Solution</a:t>
            </a:r>
          </a:p>
          <a:p>
            <a:r>
              <a:rPr sz="2800"/>
              <a:t>The two variables are given to us, as are the constraints; all we must do to complete the first step is sketch the region defined by the constraints. The following graph contains the sketch, with selected boundaries identified by their corresponding equations.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9060D974-F0F3-406C-B872-AD555B5B8A4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66800"/>
            <a:ext cx="4556124" cy="4556124"/>
          </a:xfrm>
        </p:spPr>
      </p:pic>
      <p:pic>
        <p:nvPicPr>
          <p:cNvPr id="4" name="Picture 3">
            <a:extLst>
              <a:ext uri="{FF2B5EF4-FFF2-40B4-BE49-F238E27FC236}">
                <a16:creationId xmlns:a16="http://schemas.microsoft.com/office/drawing/2014/main" id="{AD4EFD46-1A88-489F-A774-F64866C93D6A}"/>
              </a:ext>
            </a:extLst>
          </p:cNvPr>
          <p:cNvPicPr>
            <a:picLocks noChangeAspect="1"/>
          </p:cNvPicPr>
          <p:nvPr/>
        </p:nvPicPr>
        <p:blipFill>
          <a:blip r:embed="rId4"/>
          <a:stretch>
            <a:fillRect/>
          </a:stretch>
        </p:blipFill>
        <p:spPr>
          <a:xfrm>
            <a:off x="3895285" y="5464743"/>
            <a:ext cx="1353429" cy="640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the Solution of a System of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Graph the solution set to the following system of 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𝑥</m:t>
                                </m:r>
                                <m:r>
                                  <a:rPr lang="en-US" b="0" i="1" smtClean="0">
                                    <a:latin typeface="Cambria Math" panose="02040503050406030204" pitchFamily="18" charset="0"/>
                                  </a:rPr>
                                  <m:t>&lt;</m:t>
                                </m:r>
                                <m:r>
                                  <m:rPr>
                                    <m:brk m:alnAt="7"/>
                                  </m:rPr>
                                  <a:rPr lang="en-US" b="0" i="1" smtClean="0">
                                    <a:latin typeface="Cambria Math" panose="02040503050406030204" pitchFamily="18" charset="0"/>
                                  </a:rPr>
                                  <m:t>2</m:t>
                                </m:r>
                                <m:r>
                                  <m:rPr>
                                    <m:brk m:alnAt="7"/>
                                  </m:rPr>
                                  <a:rPr lang="en-US" b="0" i="1" smtClean="0">
                                    <a:latin typeface="Cambria Math" panose="02040503050406030204" pitchFamily="18" charset="0"/>
                                  </a:rPr>
                                  <m:t> </m:t>
                                </m:r>
                                <m:r>
                                  <a:rPr lang="en-US" b="0" i="1" smtClean="0">
                                    <a:latin typeface="Cambria Math" panose="02040503050406030204" pitchFamily="18" charset="0"/>
                                  </a:rPr>
                                  <m:t>          </m:t>
                                </m:r>
                              </m:e>
                            </m:mr>
                            <m:mr>
                              <m:e>
                                <m:r>
                                  <a:rPr lang="en-US" b="0" i="1" smtClean="0">
                                    <a:latin typeface="Cambria Math" panose="02040503050406030204" pitchFamily="18" charset="0"/>
                                  </a:rPr>
                                  <m:t>𝑦</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3</m:t>
                                </m:r>
                              </m:e>
                            </m:mr>
                          </m:m>
                        </m:e>
                      </m:d>
                    </m:oMath>
                  </m:oMathPara>
                </a14:m>
                <a:endParaRPr lang="en-US" dirty="0"/>
              </a:p>
              <a:p>
                <a:pPr algn="ct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to be optimized is also given to us in this problem, so step two is complete. According to the linear programming method, the only remaining task is to evaluate the function at the vertices of the feasible region. Why should we expect the maximum and minimum values of </a:t>
                </a:r>
                <a14:m>
                  <m:oMath xmlns:m="http://schemas.openxmlformats.org/officeDocument/2006/math">
                    <m:r>
                      <a:rPr>
                        <a:latin typeface="Cambria Math" panose="02040503050406030204" pitchFamily="18" charset="0"/>
                      </a:rPr>
                      <m:t>𝑓</m:t>
                    </m:r>
                  </m:oMath>
                </a14:m>
                <a:r>
                  <a:rPr sz="2800" dirty="0"/>
                  <a:t> to occur at vertices, and not in the interior of the region?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Another diagram will answer this question. </a:t>
                </a:r>
                <a:endParaRPr lang="en-US" sz="2800" dirty="0"/>
              </a:p>
              <a:p>
                <a:pPr>
                  <a:defRPr sz="2800"/>
                </a:pPr>
                <a:r>
                  <a:rPr sz="2800" dirty="0"/>
                  <a:t>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takes on a variety of values at different ordered pairs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But for any particular value, say </a:t>
                </a:r>
                <a14:m>
                  <m:oMath xmlns:m="http://schemas.openxmlformats.org/officeDocument/2006/math">
                    <m:r>
                      <a:rPr>
                        <a:latin typeface="Cambria Math" panose="02040503050406030204" pitchFamily="18" charset="0"/>
                      </a:rPr>
                      <m:t>𝑘</m:t>
                    </m:r>
                  </m:oMath>
                </a14:m>
                <a:r>
                  <a:rPr sz="2800" dirty="0"/>
                  <a:t>, there will be a line of ordered pairs in the plane such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𝑘</m:t>
                    </m:r>
                  </m:oMath>
                </a14:m>
                <a:r>
                  <a:rPr sz="2800" dirty="0"/>
                  <a:t>. Such lines for different values of </a:t>
                </a:r>
                <a14:m>
                  <m:oMath xmlns:m="http://schemas.openxmlformats.org/officeDocument/2006/math">
                    <m:r>
                      <a:rPr>
                        <a:latin typeface="Cambria Math" panose="02040503050406030204" pitchFamily="18" charset="0"/>
                      </a:rPr>
                      <m:t>𝑘</m:t>
                    </m:r>
                  </m:oMath>
                </a14:m>
                <a:r>
                  <a:rPr sz="2800" dirty="0"/>
                  <a:t> will be parallel. Two particular values for </a:t>
                </a:r>
                <a14:m>
                  <m:oMath xmlns:m="http://schemas.openxmlformats.org/officeDocument/2006/math">
                    <m:r>
                      <a:rPr>
                        <a:latin typeface="Cambria Math" panose="02040503050406030204" pitchFamily="18" charset="0"/>
                      </a:rPr>
                      <m:t>𝑘</m:t>
                    </m:r>
                  </m:oMath>
                </a14:m>
                <a:r>
                  <a:rPr sz="2800" dirty="0"/>
                  <a:t> are labeled in </a:t>
                </a:r>
                <a:r>
                  <a:rPr lang="en-US" sz="2800" dirty="0"/>
                  <a:t>Figure 8</a:t>
                </a:r>
                <a:r>
                  <a:rPr sz="2800" dirty="0"/>
                  <a:t>, and these values are the minimum and maximum values of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9452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1EB873AA-F389-4666-9865-AD9540D43E6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7F724F97-4A15-47D0-A3AE-458004183141}"/>
              </a:ext>
            </a:extLst>
          </p:cNvPr>
          <p:cNvPicPr>
            <a:picLocks noChangeAspect="1"/>
          </p:cNvPicPr>
          <p:nvPr/>
        </p:nvPicPr>
        <p:blipFill>
          <a:blip r:embed="rId4"/>
          <a:stretch>
            <a:fillRect/>
          </a:stretch>
        </p:blipFill>
        <p:spPr>
          <a:xfrm>
            <a:off x="3782500" y="5346127"/>
            <a:ext cx="1579001" cy="7498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The extreme values will thus occur where a line of constant value </a:t>
            </a:r>
            <a:r>
              <a:rPr sz="2800" i="1" dirty="0"/>
              <a:t>just touches</a:t>
            </a:r>
            <a:r>
              <a:rPr sz="2800" dirty="0"/>
              <a:t> the region. This will be at a vertex or one of the edges of the region, if the edge is parallel to the line of constant value. Thus, evaluating the function at the vertices of the feasible region will suffice to identify the extreme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Each vertex of a feasible region is the intersection of two edges, so the coordinates of each vertex are found by solving a system of two equations. The six vertices of the region in this problem are determined by the following six systems</a:t>
            </a:r>
            <a:r>
              <a:rPr lang="en-US" sz="2800" dirty="0"/>
              <a:t>.</a:t>
            </a:r>
            <a:endParaRPr sz="2800" dirty="0"/>
          </a:p>
        </p:txBody>
      </p:sp>
    </p:spTree>
    <p:extLst>
      <p:ext uri="{BB962C8B-B14F-4D97-AF65-F5344CB8AC3E}">
        <p14:creationId xmlns:p14="http://schemas.microsoft.com/office/powerpoint/2010/main" val="167219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7</m:t>
                                          </m:r>
                                        </m:e>
                                      </m:m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en-US" sz="2600" b="0" i="0" smtClean="0">
                                              <a:latin typeface="Cambria Math" panose="02040503050406030204" pitchFamily="18" charset="0"/>
                                            </a:rPr>
                                            <m:t>−</m:t>
                                          </m:r>
                                          <m:r>
                                            <a:rPr lang="en-US" sz="2600" b="0" i="0" smtClean="0">
                                              <a:latin typeface="Cambria Math" panose="02040503050406030204" pitchFamily="18" charset="0"/>
                                            </a:rPr>
                                            <m:t>2</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ar-AE" sz="2600" smtClean="0">
                                              <a:latin typeface="Cambria Math" panose="02040503050406030204" pitchFamily="18" charset="0"/>
                                            </a:rPr>
                                            <m:t>−</m:t>
                                          </m:r>
                                          <m:r>
                                            <a:rPr lang="en-US" sz="2600" b="0" i="0" smtClean="0">
                                              <a:latin typeface="Cambria Math" panose="02040503050406030204" pitchFamily="18" charset="0"/>
                                            </a:rPr>
                                            <m:t>2</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𝑦</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m>
                                            <m:mPr>
                                              <m:mcs>
                                                <m:mc>
                                                  <m:mcPr>
                                                    <m:count m:val="2"/>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0</m:t>
                                                </m:r>
                                              </m:e>
                                              <m:e/>
                                            </m:mr>
                                          </m:m>
                                        </m:e>
                                      </m:mr>
                                      <m:mr>
                                        <m:e>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𝑥</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𝑥</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𝑥</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eqArr>
                                      <m:eqArrPr>
                                        <m:ctrlPr>
                                          <a:rPr lang="ar-AE" sz="2600" i="1" smtClean="0">
                                            <a:latin typeface="Cambria Math" panose="02040503050406030204" pitchFamily="18" charset="0"/>
                                          </a:rPr>
                                        </m:ctrlPr>
                                      </m:eqArrPr>
                                      <m:e>
                                        <m:phant>
                                          <m:phantPr>
                                            <m:show m:val="off"/>
                                            <m:ctrlPr>
                                              <a:rPr lang="ar-AE" sz="2600" i="1">
                                                <a:latin typeface="Cambria Math" panose="02040503050406030204" pitchFamily="18" charset="0"/>
                                              </a:rPr>
                                            </m:ctrlPr>
                                          </m:phantPr>
                                          <m:e>
                                            <m:r>
                                              <a:rPr lang="ar-AE" sz="2600">
                                                <a:latin typeface="Cambria Math" panose="02040503050406030204" pitchFamily="18" charset="0"/>
                                              </a:rPr>
                                              <m:t>𝑦</m:t>
                                            </m:r>
                                            <m:r>
                                              <a:rPr lang="ar-AE" sz="2600">
                                                <a:latin typeface="Cambria Math" panose="02040503050406030204" pitchFamily="18" charset="0"/>
                                              </a:rPr>
                                              <m:t>+</m:t>
                                            </m:r>
                                          </m:e>
                                        </m:phant>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0</m:t>
                                        </m:r>
                                      </m:e>
                                      <m:e>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r>
                                          <a:rPr lang="ar-AE" sz="2600">
                                            <a:latin typeface="Cambria Math" panose="02040503050406030204" pitchFamily="18" charset="0"/>
                                          </a:rPr>
                                          <m:t>=</m:t>
                                        </m:r>
                                        <m:r>
                                          <a:rPr lang="ar-AE" sz="2600">
                                            <a:latin typeface="Cambria Math" panose="02040503050406030204" pitchFamily="18" charset="0"/>
                                          </a:rPr>
                                          <m:t>7</m:t>
                                        </m:r>
                                      </m:e>
                                    </m:eqArr>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endParaRPr lang="en-US"/>
                        </a:p>
                      </a:txBody>
                      <a:tcPr>
                        <a:blipFill>
                          <a:blip r:embed="rId2"/>
                          <a:stretch>
                            <a:fillRect r="-196610" b="-68966"/>
                          </a:stretch>
                        </a:blipFill>
                      </a:tcPr>
                    </a:tc>
                    <a:tc>
                      <a:txBody>
                        <a:bodyPr/>
                        <a:lstStyle/>
                        <a:p>
                          <a:endParaRPr lang="en-US"/>
                        </a:p>
                      </a:txBody>
                      <a:tcPr>
                        <a:blipFill>
                          <a:blip r:embed="rId2"/>
                          <a:stretch>
                            <a:fillRect l="-89394" r="-75758" b="-68966"/>
                          </a:stretch>
                        </a:blipFill>
                      </a:tcPr>
                    </a:tc>
                    <a:tc>
                      <a:txBody>
                        <a:bodyPr/>
                        <a:lstStyle/>
                        <a:p>
                          <a:endParaRPr lang="en-US"/>
                        </a:p>
                      </a:txBody>
                      <a:tcPr>
                        <a:blipFill>
                          <a:blip r:embed="rId2"/>
                          <a:stretch>
                            <a:fillRect l="-279553" r="-11821" b="-68966"/>
                          </a:stretch>
                        </a:blipFill>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endParaRPr lang="en-US"/>
                        </a:p>
                      </a:txBody>
                      <a:tcPr>
                        <a:blipFill>
                          <a:blip r:embed="rId2"/>
                          <a:stretch>
                            <a:fillRect t="-145000" r="-196610"/>
                          </a:stretch>
                        </a:blipFill>
                      </a:tcPr>
                    </a:tc>
                    <a:tc>
                      <a:txBody>
                        <a:bodyPr/>
                        <a:lstStyle/>
                        <a:p>
                          <a:endParaRPr lang="en-US"/>
                        </a:p>
                      </a:txBody>
                      <a:tcPr>
                        <a:blipFill>
                          <a:blip r:embed="rId2"/>
                          <a:stretch>
                            <a:fillRect l="-89394" t="-145000" r="-75758"/>
                          </a:stretch>
                        </a:blipFill>
                      </a:tcPr>
                    </a:tc>
                    <a:tc>
                      <a:txBody>
                        <a:bodyPr/>
                        <a:lstStyle/>
                        <a:p>
                          <a:endParaRPr lang="en-US"/>
                        </a:p>
                      </a:txBody>
                      <a:tcPr>
                        <a:blipFill>
                          <a:blip r:embed="rId2"/>
                          <a:stretch>
                            <a:fillRect l="-279553" t="-145000" r="-11821"/>
                          </a:stretch>
                        </a:blipFill>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Solving each of these systems, we find the vertices to be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2</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7</m:t>
                        </m:r>
                      </m:e>
                    </m:d>
                  </m:oMath>
                </a14:m>
                <a:r>
                  <a:rPr sz="2800" dirty="0"/>
                  <a:t>. Substituting each of these ordered pairs into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𝑦</m:t>
                    </m:r>
                  </m:oMath>
                </a14:m>
                <a:r>
                  <a:rPr sz="2800" dirty="0"/>
                  <a:t>, we find the maximum value of </a:t>
                </a:r>
                <a:r>
                  <a:rPr sz="2800" dirty="0">
                    <a:latin typeface="Cambria Math"/>
                  </a:rPr>
                  <a:t>17</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and the minimum value of </a:t>
                </a:r>
                <a:r>
                  <a:rPr sz="2800" dirty="0">
                    <a:latin typeface="Cambria Math"/>
                  </a:rPr>
                  <a:t>3</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  </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en-US" b="0" i="0" smtClean="0">
                                          <a:latin typeface="Cambria Math" panose="02040503050406030204" pitchFamily="18" charset="0"/>
                                        </a:rPr>
                                        <m:t>4</m:t>
                                      </m:r>
                                    </m:e>
                                  </m:mr>
                                </m:m>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feasible region defined by the constraints is unbounded; a portion of its sketch appears </a:t>
            </a:r>
            <a:r>
              <a:rPr lang="en-US" sz="2800" dirty="0"/>
              <a:t>in Figure 9</a:t>
            </a:r>
            <a:r>
              <a:rPr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pic>
        <p:nvPicPr>
          <p:cNvPr id="4" name="Picture 3">
            <a:extLst>
              <a:ext uri="{FF2B5EF4-FFF2-40B4-BE49-F238E27FC236}">
                <a16:creationId xmlns:a16="http://schemas.microsoft.com/office/drawing/2014/main" id="{0ABAC156-A566-4779-98DA-39FA193B3245}"/>
              </a:ext>
            </a:extLst>
          </p:cNvPr>
          <p:cNvPicPr>
            <a:picLocks noChangeAspect="1"/>
          </p:cNvPicPr>
          <p:nvPr/>
        </p:nvPicPr>
        <p:blipFill>
          <a:blip r:embed="rId2"/>
          <a:stretch>
            <a:fillRect/>
          </a:stretch>
        </p:blipFill>
        <p:spPr>
          <a:xfrm>
            <a:off x="3810000" y="5471099"/>
            <a:ext cx="1475360" cy="701101"/>
          </a:xfrm>
          <a:prstGeom prst="rect">
            <a:avLst/>
          </a:prstGeom>
        </p:spPr>
      </p:pic>
      <p:pic>
        <p:nvPicPr>
          <p:cNvPr id="9" name="Content Placeholder 8">
            <a:extLst>
              <a:ext uri="{FF2B5EF4-FFF2-40B4-BE49-F238E27FC236}">
                <a16:creationId xmlns:a16="http://schemas.microsoft.com/office/drawing/2014/main" id="{A0F4761A-4538-454E-BE64-D5A3DB00DC1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938" y="1066800"/>
            <a:ext cx="4556124" cy="455612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boundary of the solution set of the first inequality is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which we draw as a dashed line as shown in Figure 1</a:t>
                </a:r>
                <a:r>
                  <a:rPr lang="en-US" sz="2800" dirty="0"/>
                  <a:t>,</a:t>
                </a:r>
                <a:r>
                  <a:rPr sz="2800" dirty="0"/>
                  <a:t> to reflect the fact that the inequality is strict. For this inequality, the region to the left of the boundary constitutes the solution set, since the </a:t>
                </a:r>
                <a14:m>
                  <m:oMath xmlns:m="http://schemas.openxmlformats.org/officeDocument/2006/math">
                    <m:r>
                      <a:rPr>
                        <a:latin typeface="Cambria Math" panose="02040503050406030204" pitchFamily="18" charset="0"/>
                      </a:rPr>
                      <m:t>𝑥</m:t>
                    </m:r>
                  </m:oMath>
                </a14:m>
                <a:r>
                  <a:rPr sz="2800" dirty="0"/>
                  <a:t>-coordinate of any solution point must be less than </a:t>
                </a:r>
                <a:r>
                  <a:rPr sz="2800" dirty="0">
                    <a:latin typeface="Cambria Math"/>
                  </a:rPr>
                  <a:t>2</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Because the region is unbounded, the function </a:t>
                </a:r>
                <a14:m>
                  <m:oMath xmlns:m="http://schemas.openxmlformats.org/officeDocument/2006/math">
                    <m:r>
                      <a:rPr>
                        <a:latin typeface="Cambria Math" panose="02040503050406030204" pitchFamily="18" charset="0"/>
                      </a:rPr>
                      <m:t>𝑓</m:t>
                    </m:r>
                  </m:oMath>
                </a14:m>
                <a:r>
                  <a:rPr sz="2800" dirty="0"/>
                  <a:t> may not have a maximum or a minimum value over the region. In this case, </a:t>
                </a:r>
                <a14:m>
                  <m:oMath xmlns:m="http://schemas.openxmlformats.org/officeDocument/2006/math">
                    <m:r>
                      <a:rPr>
                        <a:latin typeface="Cambria Math" panose="02040503050406030204" pitchFamily="18" charset="0"/>
                      </a:rPr>
                      <m:t>𝑓</m:t>
                    </m:r>
                  </m:oMath>
                </a14:m>
                <a:r>
                  <a:rPr sz="2800" dirty="0"/>
                  <a:t> has no maximum value. </a:t>
                </a:r>
                <a:endParaRPr lang="en-US" sz="2800" dirty="0"/>
              </a:p>
              <a:p>
                <a:pPr>
                  <a:defRPr sz="2800"/>
                </a:pPr>
                <a:r>
                  <a:rPr sz="2800" dirty="0"/>
                  <a:t>One way to see this is to note that ordered pairs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oMath>
                </a14:m>
                <a:r>
                  <a:rPr sz="2800" dirty="0"/>
                  <a:t> lie in the region for all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oMath>
                </a14:m>
                <a:r>
                  <a:rPr sz="2800" dirty="0"/>
                  <a:t>, and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oMath>
                </a14:m>
                <a:r>
                  <a:rPr sz="2800" dirty="0"/>
                  <a:t> grows without bound as </a:t>
                </a:r>
                <a14:m>
                  <m:oMath xmlns:m="http://schemas.openxmlformats.org/officeDocument/2006/math">
                    <m:r>
                      <a:rPr>
                        <a:latin typeface="Cambria Math" panose="02040503050406030204" pitchFamily="18" charset="0"/>
                      </a:rPr>
                      <m:t>𝑥</m:t>
                    </m:r>
                  </m:oMath>
                </a14:m>
                <a:r>
                  <a:rPr sz="2800" dirty="0"/>
                  <a:t> increases.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 the other hand, </a:t>
                </a:r>
                <a14:m>
                  <m:oMath xmlns:m="http://schemas.openxmlformats.org/officeDocument/2006/math">
                    <m:r>
                      <a:rPr>
                        <a:latin typeface="Cambria Math" panose="02040503050406030204" pitchFamily="18" charset="0"/>
                      </a:rPr>
                      <m:t>𝑓</m:t>
                    </m:r>
                  </m:oMath>
                </a14:m>
                <a:r>
                  <a:rPr sz="2800" dirty="0"/>
                  <a:t> does have a minimum value over the feasible region. The three vertices are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Evaluating the function at these points, we obtain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d>
                      </m:e>
                    </m:func>
                    <m:r>
                      <a:rPr>
                        <a:latin typeface="Cambria Math" panose="02040503050406030204" pitchFamily="18" charset="0"/>
                      </a:rPr>
                      <m:t>=</m:t>
                    </m:r>
                    <m:r>
                      <a:rPr>
                        <a:latin typeface="Cambria Math" panose="02040503050406030204" pitchFamily="18" charset="0"/>
                      </a:rPr>
                      <m:t>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6</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4</m:t>
                    </m:r>
                  </m:oMath>
                </a14:m>
                <a:r>
                  <a:rPr sz="2800" dirty="0"/>
                  <a:t>, so the minimum value is </a:t>
                </a:r>
                <a:r>
                  <a:rPr sz="2800" dirty="0">
                    <a:latin typeface="Cambria Math"/>
                  </a:rPr>
                  <a:t>4</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172131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manufacturer makes two models of a certain electronic device. Model </a:t>
                </a:r>
                <a14:m>
                  <m:oMath xmlns:m="http://schemas.openxmlformats.org/officeDocument/2006/math">
                    <m:r>
                      <a:rPr>
                        <a:latin typeface="Cambria Math" panose="02040503050406030204" pitchFamily="18" charset="0"/>
                      </a:rPr>
                      <m:t>𝐴</m:t>
                    </m:r>
                  </m:oMath>
                </a14:m>
                <a:r>
                  <a:rPr sz="2800" dirty="0"/>
                  <a:t> requires </a:t>
                </a:r>
                <a:r>
                  <a:rPr sz="2800" dirty="0">
                    <a:latin typeface="Cambria Math"/>
                  </a:rPr>
                  <a:t>3</a:t>
                </a:r>
                <a:r>
                  <a:rPr sz="2800" dirty="0"/>
                  <a:t> minutes to assemble, </a:t>
                </a:r>
                <a:r>
                  <a:rPr sz="2800" dirty="0">
                    <a:latin typeface="Cambria Math"/>
                  </a:rPr>
                  <a:t>4</a:t>
                </a:r>
                <a:r>
                  <a:rPr sz="2800" dirty="0"/>
                  <a:t> minutes to test, and </a:t>
                </a:r>
                <a:r>
                  <a:rPr sz="2800" dirty="0">
                    <a:latin typeface="Cambria Math"/>
                  </a:rPr>
                  <a:t>1</a:t>
                </a:r>
                <a:r>
                  <a:rPr sz="2800" dirty="0"/>
                  <a:t> minute to package. Model </a:t>
                </a:r>
                <a14:m>
                  <m:oMath xmlns:m="http://schemas.openxmlformats.org/officeDocument/2006/math">
                    <m:r>
                      <a:rPr>
                        <a:latin typeface="Cambria Math" panose="02040503050406030204" pitchFamily="18" charset="0"/>
                      </a:rPr>
                      <m:t>𝐵</m:t>
                    </m:r>
                  </m:oMath>
                </a14:m>
                <a:r>
                  <a:rPr sz="2800" dirty="0"/>
                  <a:t> requires </a:t>
                </a:r>
                <a:r>
                  <a:rPr sz="2800" dirty="0">
                    <a:latin typeface="Cambria Math"/>
                  </a:rPr>
                  <a:t>4</a:t>
                </a:r>
                <a:r>
                  <a:rPr sz="2800" dirty="0"/>
                  <a:t> minutes to assemble, </a:t>
                </a:r>
                <a:r>
                  <a:rPr sz="2800" dirty="0">
                    <a:latin typeface="Cambria Math"/>
                  </a:rPr>
                  <a:t>3</a:t>
                </a:r>
                <a:r>
                  <a:rPr sz="2800" dirty="0"/>
                  <a:t> minutes to test, and </a:t>
                </a:r>
                <a:r>
                  <a:rPr sz="2800" dirty="0">
                    <a:latin typeface="Cambria Math"/>
                  </a:rPr>
                  <a:t>6</a:t>
                </a:r>
                <a:r>
                  <a:rPr sz="2800" dirty="0"/>
                  <a:t> minutes to package. The manufacturer can allot </a:t>
                </a:r>
                <a:r>
                  <a:rPr sz="2800" dirty="0">
                    <a:latin typeface="Cambria Math"/>
                  </a:rPr>
                  <a:t>7400</a:t>
                </a:r>
                <a:r>
                  <a:rPr sz="2800" dirty="0"/>
                  <a:t> minutes total for assembly, </a:t>
                </a:r>
                <a:r>
                  <a:rPr sz="2800" dirty="0">
                    <a:latin typeface="Cambria Math"/>
                  </a:rPr>
                  <a:t>8000</a:t>
                </a:r>
                <a:r>
                  <a:rPr sz="2800" dirty="0"/>
                  <a:t> minutes for testing, and </a:t>
                </a:r>
                <a:r>
                  <a:rPr sz="2800" dirty="0">
                    <a:latin typeface="Cambria Math"/>
                  </a:rPr>
                  <a:t>9000</a:t>
                </a:r>
                <a:r>
                  <a:rPr sz="2800" dirty="0"/>
                  <a:t> minutes for packaging. Model </a:t>
                </a:r>
                <a14:m>
                  <m:oMath xmlns:m="http://schemas.openxmlformats.org/officeDocument/2006/math">
                    <m:r>
                      <a:rPr>
                        <a:latin typeface="Cambria Math" panose="02040503050406030204" pitchFamily="18" charset="0"/>
                      </a:rPr>
                      <m:t>𝐴</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00</m:t>
                    </m:r>
                  </m:oMath>
                </a14:m>
                <a:r>
                  <a:rPr sz="2800" dirty="0"/>
                  <a:t> and </a:t>
                </a:r>
                <a:r>
                  <a:rPr lang="en-US" sz="2800" dirty="0"/>
                  <a:t>M</a:t>
                </a:r>
                <a:r>
                  <a:rPr sz="2800" dirty="0"/>
                  <a:t>odel </a:t>
                </a:r>
                <a14:m>
                  <m:oMath xmlns:m="http://schemas.openxmlformats.org/officeDocument/2006/math">
                    <m:r>
                      <a:rPr>
                        <a:latin typeface="Cambria Math" panose="02040503050406030204" pitchFamily="18" charset="0"/>
                      </a:rPr>
                      <m:t>𝐵</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00</m:t>
                    </m:r>
                  </m:oMath>
                </a14:m>
                <a:r>
                  <a:rPr sz="2800" dirty="0"/>
                  <a:t>. How many of each model should be made in order to maximize profit?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denote the number of Model </a:t>
                </a:r>
                <a14:m>
                  <m:oMath xmlns:m="http://schemas.openxmlformats.org/officeDocument/2006/math">
                    <m:r>
                      <a:rPr lang="en-US">
                        <a:latin typeface="Cambria Math" panose="02040503050406030204" pitchFamily="18" charset="0"/>
                      </a:rPr>
                      <m:t>𝐴</m:t>
                    </m:r>
                  </m:oMath>
                </a14:m>
                <a:r>
                  <a:rPr lang="en-US" sz="2800" dirty="0"/>
                  <a:t> devices made and </a:t>
                </a:r>
                <a14:m>
                  <m:oMath xmlns:m="http://schemas.openxmlformats.org/officeDocument/2006/math">
                    <m:r>
                      <a:rPr lang="en-US">
                        <a:latin typeface="Cambria Math" panose="02040503050406030204" pitchFamily="18" charset="0"/>
                      </a:rPr>
                      <m:t>𝑦</m:t>
                    </m:r>
                  </m:oMath>
                </a14:m>
                <a:r>
                  <a:rPr lang="en-US" sz="2800" dirty="0"/>
                  <a:t> the number of Model </a:t>
                </a:r>
                <a14:m>
                  <m:oMath xmlns:m="http://schemas.openxmlformats.org/officeDocument/2006/math">
                    <m:r>
                      <a:rPr lang="en-US">
                        <a:latin typeface="Cambria Math" panose="02040503050406030204" pitchFamily="18" charset="0"/>
                      </a:rPr>
                      <m:t>𝐵</m:t>
                    </m:r>
                  </m:oMath>
                </a14:m>
                <a:r>
                  <a:rPr lang="en-US" sz="2800" dirty="0"/>
                  <a:t> devices made, the constraint inequalities are as follows.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ar-AE" b="0" i="0" smtClean="0">
                                  <a:latin typeface="Cambria Math" panose="02040503050406030204" pitchFamily="18" charset="0"/>
                                </a:rPr>
                                <m:t> </m:t>
                              </m:r>
                              <m:r>
                                <a:rPr lang="en-US" b="0" i="0" smtClean="0">
                                  <a:latin typeface="Cambria Math" panose="02040503050406030204" pitchFamily="18" charset="0"/>
                                </a:rPr>
                                <m:t>       </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7400</m:t>
                              </m:r>
                            </m:e>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8000</m:t>
                              </m:r>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9000</m:t>
                              </m:r>
                            </m:e>
                          </m:eqArr>
                        </m:e>
                      </m:d>
                    </m:oMath>
                  </m:oMathPara>
                </a14:m>
                <a:endParaRPr lang="ar-AE" sz="2800" dirty="0"/>
              </a:p>
              <a:p>
                <a:r>
                  <a:rPr lang="en-US" dirty="0"/>
                  <a:t>T</a:t>
                </a:r>
                <a:r>
                  <a:rPr lang="en-US" sz="2800" dirty="0"/>
                  <a:t>he sketch of the feasible region appears in Figure 10.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1236"/>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profit function in this situation is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and our goal is to maximize this function. The vertices of the feasible region are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1500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600</m:t>
                        </m:r>
                        <m:r>
                          <m:rPr>
                            <m:nor/>
                          </m:rPr>
                          <a:rPr/>
                          <m:t>, </m:t>
                        </m:r>
                        <m:r>
                          <a:rPr>
                            <a:latin typeface="Cambria Math" panose="02040503050406030204" pitchFamily="18" charset="0"/>
                          </a:rPr>
                          <m:t>1400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1400</m:t>
                        </m:r>
                        <m:r>
                          <m:rPr>
                            <m:nor/>
                          </m:rPr>
                          <a:rPr/>
                          <m:t>, </m:t>
                        </m:r>
                        <m:r>
                          <a:rPr>
                            <a:latin typeface="Cambria Math" panose="02040503050406030204" pitchFamily="18" charset="0"/>
                          </a:rPr>
                          <m:t>800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2000</m:t>
                        </m:r>
                        <m:r>
                          <m:rPr>
                            <m:nor/>
                          </m:rPr>
                          <a:rPr/>
                          <m:t>, </m:t>
                        </m:r>
                        <m:r>
                          <a:rPr>
                            <a:latin typeface="Cambria Math" panose="02040503050406030204" pitchFamily="18" charset="0"/>
                          </a:rPr>
                          <m:t>0</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a:t>
                </a:r>
                <a:r>
                  <a:rPr lang="en-US" sz="2800" dirty="0"/>
                  <a:t>M</a:t>
                </a:r>
                <a:r>
                  <a:rPr sz="2800" dirty="0"/>
                  <a:t>anufacturing </a:t>
                </a:r>
                <a:r>
                  <a:rPr sz="2800" dirty="0">
                    <a:latin typeface="Cambria Math"/>
                  </a:rPr>
                  <a:t>0</a:t>
                </a:r>
                <a:r>
                  <a:rPr sz="2800" dirty="0"/>
                  <a:t> units of Model </a:t>
                </a:r>
                <a14:m>
                  <m:oMath xmlns:m="http://schemas.openxmlformats.org/officeDocument/2006/math">
                    <m:r>
                      <a:rPr>
                        <a:latin typeface="Cambria Math" panose="02040503050406030204" pitchFamily="18" charset="0"/>
                      </a:rPr>
                      <m:t>𝐴</m:t>
                    </m:r>
                  </m:oMath>
                </a14:m>
                <a:r>
                  <a:rPr sz="2800" dirty="0"/>
                  <a:t> and</a:t>
                </a:r>
                <a:r>
                  <a:rPr lang="en-US" sz="2800" dirty="0"/>
                  <a:t> 0 units of </a:t>
                </a:r>
                <a:r>
                  <a:rPr sz="2800" dirty="0"/>
                  <a:t> Model </a:t>
                </a:r>
                <a14:m>
                  <m:oMath xmlns:m="http://schemas.openxmlformats.org/officeDocument/2006/math">
                    <m:r>
                      <a:rPr>
                        <a:latin typeface="Cambria Math" panose="02040503050406030204" pitchFamily="18" charset="0"/>
                      </a:rPr>
                      <m:t>𝐵</m:t>
                    </m:r>
                  </m:oMath>
                </a14:m>
                <a:r>
                  <a:rPr sz="2800" dirty="0"/>
                  <a:t> is not going to be profitable, so we really only need to evaluate </a:t>
                </a:r>
                <a14:m>
                  <m:oMath xmlns:m="http://schemas.openxmlformats.org/officeDocument/2006/math">
                    <m:r>
                      <a:rPr>
                        <a:latin typeface="Cambria Math" panose="02040503050406030204" pitchFamily="18" charset="0"/>
                      </a:rPr>
                      <m:t>𝑓</m:t>
                    </m:r>
                  </m:oMath>
                </a14:m>
                <a:r>
                  <a:rPr sz="2800" dirty="0"/>
                  <a:t> at four vertices: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14058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0</m:t>
                                        </m:r>
                                        <m:r>
                                          <m:rPr>
                                            <m:nor/>
                                          </m:rPr>
                                          <a:rPr sz="2800"/>
                                          <m:t>,</m:t>
                                        </m:r>
                                        <m:r>
                                          <a:rPr sz="2800">
                                            <a:latin typeface="Cambria Math" panose="02040503050406030204" pitchFamily="18" charset="0"/>
                                          </a:rPr>
                                          <m:t>1500</m:t>
                                        </m:r>
                                      </m:e>
                                    </m:d>
                                  </m:e>
                                </m:func>
                                <m:r>
                                  <a:rPr sz="2800">
                                    <a:latin typeface="Cambria Math" panose="02040503050406030204" pitchFamily="18" charset="0"/>
                                  </a:rPr>
                                  <m:t>=12,000</m:t>
                                </m:r>
                              </m:oMath>
                            </m:oMathPara>
                          </a14:m>
                          <a:endParaRPr sz="2800" dirty="0"/>
                        </a:p>
                      </a:txBody>
                      <a:tcPr/>
                    </a:tc>
                    <a:extLst>
                      <a:ext uri="{0D108BD9-81ED-4DB2-BD59-A6C34878D82A}">
                        <a16:rowId xmlns:a16="http://schemas.microsoft.com/office/drawing/2014/main" val="10000"/>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600</m:t>
                                        </m:r>
                                        <m:r>
                                          <m:rPr>
                                            <m:nor/>
                                          </m:rPr>
                                          <a:rPr sz="2800"/>
                                          <m:t>,</m:t>
                                        </m:r>
                                        <m:r>
                                          <a:rPr sz="2800">
                                            <a:latin typeface="Cambria Math" panose="02040503050406030204" pitchFamily="18" charset="0"/>
                                          </a:rPr>
                                          <m:t>1400</m:t>
                                        </m:r>
                                      </m:e>
                                    </m:d>
                                  </m:e>
                                </m:func>
                                <m:r>
                                  <a:rPr sz="2800">
                                    <a:latin typeface="Cambria Math" panose="02040503050406030204" pitchFamily="18" charset="0"/>
                                  </a:rPr>
                                  <m:t>=15,400</m:t>
                                </m:r>
                              </m:oMath>
                            </m:oMathPara>
                          </a14:m>
                          <a:endParaRPr sz="2800" dirty="0"/>
                        </a:p>
                      </a:txBody>
                      <a:tcPr/>
                    </a:tc>
                    <a:extLst>
                      <a:ext uri="{0D108BD9-81ED-4DB2-BD59-A6C34878D82A}">
                        <a16:rowId xmlns:a16="http://schemas.microsoft.com/office/drawing/2014/main" val="10001"/>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𝒇</m:t>
                                    </m:r>
                                  </m:fName>
                                  <m:e>
                                    <m:d>
                                      <m:dPr>
                                        <m:ctrlPr>
                                          <a:rPr lang="ar-AE" sz="2800" i="1">
                                            <a:latin typeface="Cambria Math" panose="02040503050406030204" pitchFamily="18" charset="0"/>
                                          </a:rPr>
                                        </m:ctrlPr>
                                      </m:dPr>
                                      <m:e>
                                        <m:r>
                                          <a:rPr lang="ar-AE" sz="2800">
                                            <a:latin typeface="Cambria Math" panose="02040503050406030204" pitchFamily="18" charset="0"/>
                                          </a:rPr>
                                          <m:t>𝟏𝟒𝟎𝟎</m:t>
                                        </m:r>
                                        <m:r>
                                          <a:rPr lang="en-US" sz="2800" b="0" i="0" smtClean="0">
                                            <a:latin typeface="Cambria Math" panose="02040503050406030204" pitchFamily="18" charset="0"/>
                                          </a:rPr>
                                          <m:t>,</m:t>
                                        </m:r>
                                        <m:r>
                                          <a:rPr lang="ar-AE" sz="2800">
                                            <a:latin typeface="Cambria Math" panose="02040503050406030204" pitchFamily="18" charset="0"/>
                                          </a:rPr>
                                          <m:t>𝟖𝟎𝟎</m:t>
                                        </m:r>
                                      </m:e>
                                    </m:d>
                                  </m:e>
                                </m:func>
                                <m:r>
                                  <a:rPr lang="ar-AE" sz="2800">
                                    <a:latin typeface="Cambria Math" panose="02040503050406030204" pitchFamily="18" charset="0"/>
                                  </a:rPr>
                                  <m:t>=</m:t>
                                </m:r>
                                <m:r>
                                  <a:rPr lang="ar-AE" sz="2800">
                                    <a:latin typeface="Cambria Math" panose="02040503050406030204" pitchFamily="18" charset="0"/>
                                  </a:rPr>
                                  <m:t>𝟏𝟔</m:t>
                                </m:r>
                                <m:r>
                                  <a:rPr lang="ar-AE" sz="2800" b="0" i="0" smtClean="0">
                                    <a:latin typeface="Cambria Math" panose="02040503050406030204" pitchFamily="18" charset="0"/>
                                  </a:rPr>
                                  <m:t>,</m:t>
                                </m:r>
                                <m:r>
                                  <a:rPr lang="ar-AE" sz="2800">
                                    <a:latin typeface="Cambria Math" panose="02040503050406030204" pitchFamily="18" charset="0"/>
                                  </a:rPr>
                                  <m:t>𝟐𝟎𝟎</m:t>
                                </m:r>
                              </m:oMath>
                            </m:oMathPara>
                          </a14:m>
                          <a:endParaRPr sz="2800" dirty="0"/>
                        </a:p>
                      </a:txBody>
                      <a:tcPr/>
                    </a:tc>
                    <a:extLst>
                      <a:ext uri="{0D108BD9-81ED-4DB2-BD59-A6C34878D82A}">
                        <a16:rowId xmlns:a16="http://schemas.microsoft.com/office/drawing/2014/main" val="10002"/>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2000</m:t>
                                        </m:r>
                                        <m:r>
                                          <m:rPr>
                                            <m:nor/>
                                          </m:rPr>
                                          <a:rPr lang="en-US" sz="2800" b="0" i="0" smtClean="0"/>
                                          <m:t>,</m:t>
                                        </m:r>
                                        <m:r>
                                          <a:rPr lang="ar-AE" sz="2800">
                                            <a:latin typeface="Cambria Math" panose="02040503050406030204" pitchFamily="18" charset="0"/>
                                          </a:rPr>
                                          <m:t>0</m:t>
                                        </m:r>
                                      </m:e>
                                    </m:d>
                                  </m:e>
                                </m:func>
                                <m:r>
                                  <a:rPr lang="ar-AE" sz="2800">
                                    <a:latin typeface="Cambria Math" panose="02040503050406030204" pitchFamily="18" charset="0"/>
                                  </a:rPr>
                                  <m:t>=</m:t>
                                </m:r>
                                <m:r>
                                  <a:rPr lang="ar-AE" sz="2800">
                                    <a:latin typeface="Cambria Math" panose="02040503050406030204" pitchFamily="18" charset="0"/>
                                  </a:rPr>
                                  <m:t>14</m:t>
                                </m:r>
                                <m:r>
                                  <a:rPr lang="ar-AE" sz="2800">
                                    <a:latin typeface="Cambria Math" panose="02040503050406030204" pitchFamily="18" charset="0"/>
                                  </a:rPr>
                                  <m:t>,</m:t>
                                </m:r>
                                <m:r>
                                  <a:rPr lang="ar-AE" sz="2800">
                                    <a:latin typeface="Cambria Math" panose="02040503050406030204" pitchFamily="18" charset="0"/>
                                  </a:rPr>
                                  <m:t>000</m:t>
                                </m:r>
                              </m:oMath>
                            </m:oMathPara>
                          </a14:m>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endParaRPr lang="en-US"/>
                        </a:p>
                      </a:txBody>
                      <a:tcPr>
                        <a:blipFill>
                          <a:blip r:embed="rId2"/>
                          <a:stretch>
                            <a:fillRect b="-300000"/>
                          </a:stretch>
                        </a:blipFill>
                      </a:tcPr>
                    </a:tc>
                    <a:extLst>
                      <a:ext uri="{0D108BD9-81ED-4DB2-BD59-A6C34878D82A}">
                        <a16:rowId xmlns:a16="http://schemas.microsoft.com/office/drawing/2014/main" val="10000"/>
                      </a:ext>
                    </a:extLst>
                  </a:tr>
                  <a:tr h="700781">
                    <a:tc>
                      <a:txBody>
                        <a:bodyPr/>
                        <a:lstStyle/>
                        <a:p>
                          <a:endParaRPr lang="en-US"/>
                        </a:p>
                      </a:txBody>
                      <a:tcPr>
                        <a:blipFill>
                          <a:blip r:embed="rId2"/>
                          <a:stretch>
                            <a:fillRect t="-100000" b="-200000"/>
                          </a:stretch>
                        </a:blipFill>
                      </a:tcPr>
                    </a:tc>
                    <a:extLst>
                      <a:ext uri="{0D108BD9-81ED-4DB2-BD59-A6C34878D82A}">
                        <a16:rowId xmlns:a16="http://schemas.microsoft.com/office/drawing/2014/main" val="10001"/>
                      </a:ext>
                    </a:extLst>
                  </a:tr>
                  <a:tr h="700781">
                    <a:tc>
                      <a:txBody>
                        <a:bodyPr/>
                        <a:lstStyle/>
                        <a:p>
                          <a:endParaRPr lang="en-US"/>
                        </a:p>
                      </a:txBody>
                      <a:tcPr>
                        <a:blipFill>
                          <a:blip r:embed="rId2"/>
                          <a:stretch>
                            <a:fillRect t="-200000" b="-100000"/>
                          </a:stretch>
                        </a:blipFill>
                      </a:tcPr>
                    </a:tc>
                    <a:extLst>
                      <a:ext uri="{0D108BD9-81ED-4DB2-BD59-A6C34878D82A}">
                        <a16:rowId xmlns:a16="http://schemas.microsoft.com/office/drawing/2014/main" val="10002"/>
                      </a:ext>
                    </a:extLst>
                  </a:tr>
                  <a:tr h="700781">
                    <a:tc>
                      <a:txBody>
                        <a:bodyPr/>
                        <a:lstStyle/>
                        <a:p>
                          <a:endParaRPr lang="en-US"/>
                        </a:p>
                      </a:txBody>
                      <a:tcPr>
                        <a:blipFill>
                          <a:blip r:embed="rId2"/>
                          <a:stretch>
                            <a:fillRect t="-300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From these calculations, we conclude that the maximum profit is generated from making </a:t>
                </a:r>
                <a:r>
                  <a:rPr lang="en-US" sz="2800" dirty="0">
                    <a:latin typeface="Cambria Math"/>
                  </a:rPr>
                  <a:t>1400</a:t>
                </a:r>
                <a:r>
                  <a:rPr lang="en-US" sz="2800" dirty="0"/>
                  <a:t> units of Model </a:t>
                </a:r>
                <a14:m>
                  <m:oMath xmlns:m="http://schemas.openxmlformats.org/officeDocument/2006/math">
                    <m:r>
                      <a:rPr lang="en-US">
                        <a:latin typeface="Cambria Math" panose="02040503050406030204" pitchFamily="18" charset="0"/>
                      </a:rPr>
                      <m:t>𝐴</m:t>
                    </m:r>
                  </m:oMath>
                </a14:m>
                <a:r>
                  <a:rPr lang="en-US" sz="2800" dirty="0"/>
                  <a:t> and </a:t>
                </a:r>
                <a:r>
                  <a:rPr lang="en-US" sz="2800" dirty="0">
                    <a:latin typeface="Cambria Math"/>
                  </a:rPr>
                  <a:t>800</a:t>
                </a:r>
                <a:r>
                  <a:rPr lang="en-US" sz="2800" dirty="0"/>
                  <a:t> units of Model </a:t>
                </a:r>
                <a14:m>
                  <m:oMath xmlns:m="http://schemas.openxmlformats.org/officeDocument/2006/math">
                    <m:r>
                      <a:rPr lang="en-US">
                        <a:latin typeface="Cambria Math" panose="02040503050406030204" pitchFamily="18" charset="0"/>
                      </a:rPr>
                      <m:t>𝐵</m:t>
                    </m:r>
                  </m:oMath>
                </a14:m>
                <a:r>
                  <a:rPr lang="en-US" sz="2800" dirty="0"/>
                  <a:t>. The maximum profit would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16</m:t>
                    </m:r>
                    <m:r>
                      <a:rPr lang="en-US">
                        <a:latin typeface="Cambria Math" panose="02040503050406030204" pitchFamily="18" charset="0"/>
                      </a:rPr>
                      <m:t>,</m:t>
                    </m:r>
                    <m:r>
                      <a:rPr lang="en-US">
                        <a:latin typeface="Cambria Math" panose="02040503050406030204" pitchFamily="18" charset="0"/>
                      </a:rPr>
                      <m:t>200</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p:pic>
        <p:nvPicPr>
          <p:cNvPr id="5" name="Content Placeholder 4">
            <a:extLst>
              <a:ext uri="{FF2B5EF4-FFF2-40B4-BE49-F238E27FC236}">
                <a16:creationId xmlns:a16="http://schemas.microsoft.com/office/drawing/2014/main" id="{5BD05E51-A23E-4F8C-B9DF-F5E13323C88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082676"/>
            <a:ext cx="4724400" cy="4724400"/>
          </a:xfrm>
        </p:spPr>
      </p:pic>
      <p:pic>
        <p:nvPicPr>
          <p:cNvPr id="7" name="Picture 6">
            <a:extLst>
              <a:ext uri="{FF2B5EF4-FFF2-40B4-BE49-F238E27FC236}">
                <a16:creationId xmlns:a16="http://schemas.microsoft.com/office/drawing/2014/main" id="{931D3813-400C-418A-9EE2-1FDFCA6B3054}"/>
              </a:ext>
            </a:extLst>
          </p:cNvPr>
          <p:cNvPicPr>
            <a:picLocks noChangeAspect="1"/>
          </p:cNvPicPr>
          <p:nvPr/>
        </p:nvPicPr>
        <p:blipFill>
          <a:blip r:embed="rId4"/>
          <a:stretch>
            <a:fillRect/>
          </a:stretch>
        </p:blipFill>
        <p:spPr>
          <a:xfrm>
            <a:off x="3806800" y="5422327"/>
            <a:ext cx="1755800"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D734723-E0FC-4DE9-BDD6-A80DE777F3ED}"/>
              </a:ext>
            </a:extLst>
          </p:cNvPr>
          <p:cNvPicPr>
            <a:picLocks noChangeAspect="1"/>
          </p:cNvPicPr>
          <p:nvPr/>
        </p:nvPicPr>
        <p:blipFill>
          <a:blip r:embed="rId2"/>
          <a:stretch>
            <a:fillRect/>
          </a:stretch>
        </p:blipFill>
        <p:spPr>
          <a:xfrm>
            <a:off x="3895286" y="5455865"/>
            <a:ext cx="1353429" cy="640135"/>
          </a:xfrm>
          <a:prstGeom prst="rect">
            <a:avLst/>
          </a:prstGeom>
        </p:spPr>
      </p:pic>
      <p:pic>
        <p:nvPicPr>
          <p:cNvPr id="17" name="Content Placeholder 16">
            <a:extLst>
              <a:ext uri="{FF2B5EF4-FFF2-40B4-BE49-F238E27FC236}">
                <a16:creationId xmlns:a16="http://schemas.microsoft.com/office/drawing/2014/main" id="{47054114-70FA-49C6-B678-9CB2F2D8A693}"/>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5"/>
            <a:ext cx="4558507" cy="455850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similarly draw the lines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m:t>
                    </m:r>
                  </m:oMath>
                </a14:m>
                <a:r>
                  <a:rPr sz="2800" dirty="0"/>
                  <a:t> for the boundaries of the second and third inequalities, respectively, this time using solid lines</a:t>
                </a:r>
                <a:r>
                  <a:rPr lang="en-US" sz="2800" dirty="0"/>
                  <a:t>,</a:t>
                </a:r>
                <a:r>
                  <a:rPr sz="2800" dirty="0"/>
                  <a:t> as the inequalities are not strict. Figures 2 and 3 show the solution sets of the two inequalities. Recall that one way to determine which side of a boundary constitutes the solution set of a given inequality is to use a convenient test point on one side or the other. For both of these inequalities, the test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is convenient.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C52A8C31-2FC8-45D1-85A2-1293BEE19E0F}"/>
              </a:ext>
            </a:extLst>
          </p:cNvPr>
          <p:cNvPicPr>
            <a:picLocks noChangeAspect="1"/>
          </p:cNvPicPr>
          <p:nvPr/>
        </p:nvPicPr>
        <p:blipFill>
          <a:blip r:embed="rId2"/>
          <a:stretch>
            <a:fillRect/>
          </a:stretch>
        </p:blipFill>
        <p:spPr>
          <a:xfrm>
            <a:off x="3886200" y="5422327"/>
            <a:ext cx="1579001" cy="749873"/>
          </a:xfrm>
          <a:prstGeom prst="rect">
            <a:avLst/>
          </a:prstGeom>
        </p:spPr>
      </p:pic>
      <p:pic>
        <p:nvPicPr>
          <p:cNvPr id="13" name="Content Placeholder 12">
            <a:extLst>
              <a:ext uri="{FF2B5EF4-FFF2-40B4-BE49-F238E27FC236}">
                <a16:creationId xmlns:a16="http://schemas.microsoft.com/office/drawing/2014/main" id="{1FC11B07-5DA0-4441-B814-BCFBB65D85E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6"/>
            <a:ext cx="4558506" cy="455850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A9BFAE47-3C4B-4093-AB61-C270461CA4CF}"/>
              </a:ext>
            </a:extLst>
          </p:cNvPr>
          <p:cNvPicPr>
            <a:picLocks noChangeAspect="1"/>
          </p:cNvPicPr>
          <p:nvPr/>
        </p:nvPicPr>
        <p:blipFill>
          <a:blip r:embed="rId2"/>
          <a:stretch>
            <a:fillRect/>
          </a:stretch>
        </p:blipFill>
        <p:spPr>
          <a:xfrm>
            <a:off x="3791378" y="5440083"/>
            <a:ext cx="1579001" cy="749873"/>
          </a:xfrm>
          <a:prstGeom prst="rect">
            <a:avLst/>
          </a:prstGeom>
        </p:spPr>
      </p:pic>
      <p:pic>
        <p:nvPicPr>
          <p:cNvPr id="13" name="Content Placeholder 12">
            <a:extLst>
              <a:ext uri="{FF2B5EF4-FFF2-40B4-BE49-F238E27FC236}">
                <a16:creationId xmlns:a16="http://schemas.microsoft.com/office/drawing/2014/main" id="{EB8A0B7D-9C7B-49B5-B343-4A07C0A58CC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66800"/>
            <a:ext cx="4632324" cy="463232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Alternatively, the inequality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oMath>
                </a14:m>
                <a:r>
                  <a:rPr sz="2800" dirty="0"/>
                  <a:t> explicitly states that the </a:t>
                </a:r>
                <a14:m>
                  <m:oMath xmlns:m="http://schemas.openxmlformats.org/officeDocument/2006/math">
                    <m:r>
                      <a:rPr>
                        <a:latin typeface="Cambria Math" panose="02040503050406030204" pitchFamily="18" charset="0"/>
                      </a:rPr>
                      <m:t>𝑦</m:t>
                    </m:r>
                  </m:oMath>
                </a14:m>
                <a:r>
                  <a:rPr sz="2800" dirty="0"/>
                  <a:t>-coordinate of any solution point must lie on or below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oMath>
                </a14:m>
                <a:r>
                  <a:rPr lang="en-US" sz="2800" dirty="0"/>
                  <a:t>;</a:t>
                </a:r>
                <a:r>
                  <a:rPr sz="2800" dirty="0"/>
                  <a:t> and the inequality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oMath>
                </a14:m>
                <a:r>
                  <a:rPr sz="2800" dirty="0"/>
                  <a:t>, when rewritten as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says that the </a:t>
                </a:r>
                <a14:m>
                  <m:oMath xmlns:m="http://schemas.openxmlformats.org/officeDocument/2006/math">
                    <m:r>
                      <a:rPr>
                        <a:latin typeface="Cambria Math" panose="02040503050406030204" pitchFamily="18" charset="0"/>
                      </a:rPr>
                      <m:t>𝑦</m:t>
                    </m:r>
                  </m:oMath>
                </a14:m>
                <a:r>
                  <a:rPr sz="2800" dirty="0"/>
                  <a:t>-coordinate of any solution point must lie on or above the boundary line. Figure 4 is the solution region for the system of inequalities since it satisfies all of them at once.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1407"/>
                </a:stretch>
              </a:blipFill>
            </p:spPr>
            <p:txBody>
              <a:bodyPr/>
              <a:lstStyle/>
              <a:p>
                <a:r>
                  <a:rPr lang="en-US">
                    <a:noFill/>
                  </a:rPr>
                  <a:t> </a:t>
                </a:r>
              </a:p>
            </p:txBody>
          </p:sp>
        </mc:Fallback>
      </mc:AlternateContent>
    </p:spTree>
    <p:extLst>
      <p:ext uri="{BB962C8B-B14F-4D97-AF65-F5344CB8AC3E}">
        <p14:creationId xmlns:p14="http://schemas.microsoft.com/office/powerpoint/2010/main" val="12138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BF77021-C400-40EA-937A-7C1F4FC60372}"/>
              </a:ext>
            </a:extLst>
          </p:cNvPr>
          <p:cNvPicPr>
            <a:picLocks noChangeAspect="1"/>
          </p:cNvPicPr>
          <p:nvPr/>
        </p:nvPicPr>
        <p:blipFill>
          <a:blip r:embed="rId2"/>
          <a:stretch>
            <a:fillRect/>
          </a:stretch>
        </p:blipFill>
        <p:spPr>
          <a:xfrm>
            <a:off x="3733800" y="5422327"/>
            <a:ext cx="1579001" cy="749873"/>
          </a:xfrm>
          <a:prstGeom prst="rect">
            <a:avLst/>
          </a:prstGeom>
        </p:spPr>
      </p:pic>
      <p:pic>
        <p:nvPicPr>
          <p:cNvPr id="9" name="Content Placeholder 8">
            <a:extLst>
              <a:ext uri="{FF2B5EF4-FFF2-40B4-BE49-F238E27FC236}">
                <a16:creationId xmlns:a16="http://schemas.microsoft.com/office/drawing/2014/main" id="{2441DFE1-6663-4ECF-8677-C84BEADAB542}"/>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1073798"/>
            <a:ext cx="4565002" cy="4565002"/>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1836</Words>
  <Application>Microsoft Office PowerPoint</Application>
  <PresentationFormat>On-screen Show (4:3)</PresentationFormat>
  <Paragraphs>95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Courier New</vt:lpstr>
      <vt:lpstr>Calibri</vt:lpstr>
      <vt:lpstr>Arial</vt:lpstr>
      <vt:lpstr>Office Theme</vt:lpstr>
      <vt:lpstr>Section 9.6</vt:lpstr>
      <vt:lpstr>Example 1: Graphing the Solution of a System of Linear Inequalities</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2: Feasible Regions</vt:lpstr>
      <vt:lpstr>Example 2: Feasible Regions (cont.)</vt:lpstr>
      <vt:lpstr>Example 2: Feasible Regions (cont.)</vt:lpstr>
      <vt:lpstr>Example 2: Feasible Regions (cont.)</vt:lpstr>
      <vt:lpstr>Example 2: Feasible Regions (cont.)</vt:lpstr>
      <vt:lpstr>Bounded and Unbounded Regions</vt:lpstr>
      <vt:lpstr>Linear Programming</vt:lpstr>
      <vt:lpstr>Example 3: Linear Programming</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4: Linear Programming</vt:lpstr>
      <vt:lpstr>Example 4: Linear Programming (cont.)</vt:lpstr>
      <vt:lpstr>Example 4: Linear Programming (cont.)</vt:lpstr>
      <vt:lpstr>Example 4: Linear Programming (cont.)</vt:lpstr>
      <vt:lpstr>Example 4: Linear Programming (cont.)</vt:lpstr>
      <vt:lpstr>Example 5: Linear Programming</vt:lpstr>
      <vt:lpstr>Example 5: Linear Programming (cont.)</vt:lpstr>
      <vt:lpstr>Example 5: Linear Programming (cont.)</vt:lpstr>
      <vt:lpstr>Example 5: Linear Programming (cont.)</vt:lpstr>
      <vt:lpstr>Example 5: Linear Programming (cont.)</vt:lpstr>
      <vt:lpstr>Example 5: Linear Programming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143</cp:revision>
  <dcterms:created xsi:type="dcterms:W3CDTF">2013-04-26T14:43:13Z</dcterms:created>
  <dcterms:modified xsi:type="dcterms:W3CDTF">2020-07-23T19:35:46Z</dcterms:modified>
</cp:coreProperties>
</file>