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1"/>
      <p:bold r:id="rId32"/>
      <p:italic r:id="rId33"/>
      <p:boldItalic r:id="rId3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8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2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13" Type="http://schemas.openxmlformats.org/officeDocument/2006/relationships/image" Target="../media/image64.wmf"/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12" Type="http://schemas.openxmlformats.org/officeDocument/2006/relationships/image" Target="../media/image63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11" Type="http://schemas.openxmlformats.org/officeDocument/2006/relationships/image" Target="../media/image62.wmf"/><Relationship Id="rId5" Type="http://schemas.openxmlformats.org/officeDocument/2006/relationships/image" Target="../media/image56.wmf"/><Relationship Id="rId10" Type="http://schemas.openxmlformats.org/officeDocument/2006/relationships/image" Target="../media/image61.wmf"/><Relationship Id="rId4" Type="http://schemas.openxmlformats.org/officeDocument/2006/relationships/image" Target="../media/image55.wmf"/><Relationship Id="rId9" Type="http://schemas.openxmlformats.org/officeDocument/2006/relationships/image" Target="../media/image6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image" Target="../media/image77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12" Type="http://schemas.openxmlformats.org/officeDocument/2006/relationships/image" Target="../media/image76.wmf"/><Relationship Id="rId2" Type="http://schemas.openxmlformats.org/officeDocument/2006/relationships/image" Target="../media/image66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11" Type="http://schemas.openxmlformats.org/officeDocument/2006/relationships/image" Target="../media/image75.wmf"/><Relationship Id="rId5" Type="http://schemas.openxmlformats.org/officeDocument/2006/relationships/image" Target="../media/image69.wmf"/><Relationship Id="rId10" Type="http://schemas.openxmlformats.org/officeDocument/2006/relationships/image" Target="../media/image74.wmf"/><Relationship Id="rId4" Type="http://schemas.openxmlformats.org/officeDocument/2006/relationships/image" Target="../media/image68.wmf"/><Relationship Id="rId9" Type="http://schemas.openxmlformats.org/officeDocument/2006/relationships/image" Target="../media/image73.wmf"/><Relationship Id="rId14" Type="http://schemas.openxmlformats.org/officeDocument/2006/relationships/image" Target="../media/image7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image" Target="../media/image80.wmf"/><Relationship Id="rId1" Type="http://schemas.openxmlformats.org/officeDocument/2006/relationships/image" Target="../media/image79.wmf"/><Relationship Id="rId4" Type="http://schemas.openxmlformats.org/officeDocument/2006/relationships/image" Target="../media/image8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10" Type="http://schemas.openxmlformats.org/officeDocument/2006/relationships/image" Target="../media/image35.wmf"/><Relationship Id="rId4" Type="http://schemas.openxmlformats.org/officeDocument/2006/relationships/image" Target="../media/image29.wmf"/><Relationship Id="rId9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13" Type="http://schemas.openxmlformats.org/officeDocument/2006/relationships/image" Target="../media/image48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12" Type="http://schemas.openxmlformats.org/officeDocument/2006/relationships/image" Target="../media/image47.wmf"/><Relationship Id="rId2" Type="http://schemas.openxmlformats.org/officeDocument/2006/relationships/image" Target="../media/image37.wmf"/><Relationship Id="rId16" Type="http://schemas.openxmlformats.org/officeDocument/2006/relationships/image" Target="../media/image51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11" Type="http://schemas.openxmlformats.org/officeDocument/2006/relationships/image" Target="../media/image46.wmf"/><Relationship Id="rId5" Type="http://schemas.openxmlformats.org/officeDocument/2006/relationships/image" Target="../media/image40.wmf"/><Relationship Id="rId15" Type="http://schemas.openxmlformats.org/officeDocument/2006/relationships/image" Target="../media/image5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Relationship Id="rId14" Type="http://schemas.openxmlformats.org/officeDocument/2006/relationships/image" Target="../media/image4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697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4022EF-265E-463B-9D0B-6604DE761865}" type="datetimeFigureOut">
              <a:rPr lang="en-US" smtClean="0"/>
              <a:pPr/>
              <a:t>10/11/2016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95B198-6F3E-47A0-8869-8514819C543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06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004786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004786"/>
                </a:solidFill>
              </a:rPr>
              <a:t>All rights reserved.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00478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004786"/>
                </a:solidFill>
              </a:rPr>
              <a:t>All rights reserved.</a:t>
            </a:r>
            <a:endParaRPr lang="en-US" baseline="-25000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33.wmf"/><Relationship Id="rId3" Type="http://schemas.openxmlformats.org/officeDocument/2006/relationships/oleObject" Target="../embeddings/oleObject25.bin"/><Relationship Id="rId21" Type="http://schemas.openxmlformats.org/officeDocument/2006/relationships/oleObject" Target="../embeddings/oleObject34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20" Type="http://schemas.openxmlformats.org/officeDocument/2006/relationships/image" Target="../media/image34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9.wmf"/><Relationship Id="rId19" Type="http://schemas.openxmlformats.org/officeDocument/2006/relationships/oleObject" Target="../embeddings/oleObject33.bin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Relationship Id="rId22" Type="http://schemas.openxmlformats.org/officeDocument/2006/relationships/image" Target="../media/image35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3.wmf"/><Relationship Id="rId26" Type="http://schemas.openxmlformats.org/officeDocument/2006/relationships/image" Target="../media/image47.wmf"/><Relationship Id="rId3" Type="http://schemas.openxmlformats.org/officeDocument/2006/relationships/oleObject" Target="../embeddings/oleObject35.bin"/><Relationship Id="rId21" Type="http://schemas.openxmlformats.org/officeDocument/2006/relationships/oleObject" Target="../embeddings/oleObject44.bin"/><Relationship Id="rId34" Type="http://schemas.openxmlformats.org/officeDocument/2006/relationships/image" Target="../media/image51.wmf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17" Type="http://schemas.openxmlformats.org/officeDocument/2006/relationships/oleObject" Target="../embeddings/oleObject42.bin"/><Relationship Id="rId25" Type="http://schemas.openxmlformats.org/officeDocument/2006/relationships/oleObject" Target="../embeddings/oleObject46.bin"/><Relationship Id="rId3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20" Type="http://schemas.openxmlformats.org/officeDocument/2006/relationships/image" Target="../media/image44.wmf"/><Relationship Id="rId29" Type="http://schemas.openxmlformats.org/officeDocument/2006/relationships/oleObject" Target="../embeddings/oleObject48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24" Type="http://schemas.openxmlformats.org/officeDocument/2006/relationships/image" Target="../media/image46.wmf"/><Relationship Id="rId32" Type="http://schemas.openxmlformats.org/officeDocument/2006/relationships/image" Target="../media/image50.wmf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23" Type="http://schemas.openxmlformats.org/officeDocument/2006/relationships/oleObject" Target="../embeddings/oleObject45.bin"/><Relationship Id="rId28" Type="http://schemas.openxmlformats.org/officeDocument/2006/relationships/image" Target="../media/image48.wmf"/><Relationship Id="rId10" Type="http://schemas.openxmlformats.org/officeDocument/2006/relationships/image" Target="../media/image39.wmf"/><Relationship Id="rId19" Type="http://schemas.openxmlformats.org/officeDocument/2006/relationships/oleObject" Target="../embeddings/oleObject43.bin"/><Relationship Id="rId31" Type="http://schemas.openxmlformats.org/officeDocument/2006/relationships/oleObject" Target="../embeddings/oleObject49.bin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Relationship Id="rId22" Type="http://schemas.openxmlformats.org/officeDocument/2006/relationships/image" Target="../media/image45.wmf"/><Relationship Id="rId27" Type="http://schemas.openxmlformats.org/officeDocument/2006/relationships/oleObject" Target="../embeddings/oleObject47.bin"/><Relationship Id="rId30" Type="http://schemas.openxmlformats.org/officeDocument/2006/relationships/image" Target="../media/image49.wmf"/><Relationship Id="rId8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59.wmf"/><Relationship Id="rId26" Type="http://schemas.openxmlformats.org/officeDocument/2006/relationships/image" Target="../media/image63.wmf"/><Relationship Id="rId3" Type="http://schemas.openxmlformats.org/officeDocument/2006/relationships/oleObject" Target="../embeddings/oleObject51.bin"/><Relationship Id="rId21" Type="http://schemas.openxmlformats.org/officeDocument/2006/relationships/oleObject" Target="../embeddings/oleObject60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17" Type="http://schemas.openxmlformats.org/officeDocument/2006/relationships/oleObject" Target="../embeddings/oleObject58.bin"/><Relationship Id="rId25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20" Type="http://schemas.openxmlformats.org/officeDocument/2006/relationships/image" Target="../media/image60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24" Type="http://schemas.openxmlformats.org/officeDocument/2006/relationships/image" Target="../media/image62.wmf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23" Type="http://schemas.openxmlformats.org/officeDocument/2006/relationships/oleObject" Target="../embeddings/oleObject61.bin"/><Relationship Id="rId28" Type="http://schemas.openxmlformats.org/officeDocument/2006/relationships/image" Target="../media/image64.wmf"/><Relationship Id="rId10" Type="http://schemas.openxmlformats.org/officeDocument/2006/relationships/image" Target="../media/image55.wmf"/><Relationship Id="rId19" Type="http://schemas.openxmlformats.org/officeDocument/2006/relationships/oleObject" Target="../embeddings/oleObject59.bin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57.wmf"/><Relationship Id="rId22" Type="http://schemas.openxmlformats.org/officeDocument/2006/relationships/image" Target="../media/image61.wmf"/><Relationship Id="rId27" Type="http://schemas.openxmlformats.org/officeDocument/2006/relationships/oleObject" Target="../embeddings/oleObject63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13" Type="http://schemas.openxmlformats.org/officeDocument/2006/relationships/oleObject" Target="../embeddings/oleObject69.bin"/><Relationship Id="rId18" Type="http://schemas.openxmlformats.org/officeDocument/2006/relationships/image" Target="../media/image72.wmf"/><Relationship Id="rId26" Type="http://schemas.openxmlformats.org/officeDocument/2006/relationships/image" Target="../media/image76.wmf"/><Relationship Id="rId3" Type="http://schemas.openxmlformats.org/officeDocument/2006/relationships/oleObject" Target="../embeddings/oleObject64.bin"/><Relationship Id="rId21" Type="http://schemas.openxmlformats.org/officeDocument/2006/relationships/oleObject" Target="../embeddings/oleObject73.bin"/><Relationship Id="rId7" Type="http://schemas.openxmlformats.org/officeDocument/2006/relationships/oleObject" Target="../embeddings/oleObject66.bin"/><Relationship Id="rId12" Type="http://schemas.openxmlformats.org/officeDocument/2006/relationships/image" Target="../media/image69.wmf"/><Relationship Id="rId17" Type="http://schemas.openxmlformats.org/officeDocument/2006/relationships/oleObject" Target="../embeddings/oleObject71.bin"/><Relationship Id="rId25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1.wmf"/><Relationship Id="rId20" Type="http://schemas.openxmlformats.org/officeDocument/2006/relationships/image" Target="../media/image73.wmf"/><Relationship Id="rId29" Type="http://schemas.openxmlformats.org/officeDocument/2006/relationships/oleObject" Target="../embeddings/oleObject77.bin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6.wmf"/><Relationship Id="rId11" Type="http://schemas.openxmlformats.org/officeDocument/2006/relationships/oleObject" Target="../embeddings/oleObject68.bin"/><Relationship Id="rId24" Type="http://schemas.openxmlformats.org/officeDocument/2006/relationships/image" Target="../media/image75.wmf"/><Relationship Id="rId5" Type="http://schemas.openxmlformats.org/officeDocument/2006/relationships/oleObject" Target="../embeddings/oleObject65.bin"/><Relationship Id="rId15" Type="http://schemas.openxmlformats.org/officeDocument/2006/relationships/oleObject" Target="../embeddings/oleObject70.bin"/><Relationship Id="rId23" Type="http://schemas.openxmlformats.org/officeDocument/2006/relationships/oleObject" Target="../embeddings/oleObject74.bin"/><Relationship Id="rId28" Type="http://schemas.openxmlformats.org/officeDocument/2006/relationships/image" Target="../media/image77.wmf"/><Relationship Id="rId10" Type="http://schemas.openxmlformats.org/officeDocument/2006/relationships/image" Target="../media/image68.wmf"/><Relationship Id="rId19" Type="http://schemas.openxmlformats.org/officeDocument/2006/relationships/oleObject" Target="../embeddings/oleObject72.bin"/><Relationship Id="rId4" Type="http://schemas.openxmlformats.org/officeDocument/2006/relationships/image" Target="../media/image65.wmf"/><Relationship Id="rId9" Type="http://schemas.openxmlformats.org/officeDocument/2006/relationships/oleObject" Target="../embeddings/oleObject67.bin"/><Relationship Id="rId14" Type="http://schemas.openxmlformats.org/officeDocument/2006/relationships/image" Target="../media/image70.wmf"/><Relationship Id="rId22" Type="http://schemas.openxmlformats.org/officeDocument/2006/relationships/image" Target="../media/image74.wmf"/><Relationship Id="rId27" Type="http://schemas.openxmlformats.org/officeDocument/2006/relationships/oleObject" Target="../embeddings/oleObject76.bin"/><Relationship Id="rId30" Type="http://schemas.openxmlformats.org/officeDocument/2006/relationships/image" Target="../media/image78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oleObject" Target="../embeddings/oleObject78.bin"/><Relationship Id="rId7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80.wmf"/><Relationship Id="rId5" Type="http://schemas.openxmlformats.org/officeDocument/2006/relationships/oleObject" Target="../embeddings/oleObject79.bin"/><Relationship Id="rId10" Type="http://schemas.openxmlformats.org/officeDocument/2006/relationships/image" Target="../media/image82.wmf"/><Relationship Id="rId4" Type="http://schemas.openxmlformats.org/officeDocument/2006/relationships/image" Target="../media/image79.wmf"/><Relationship Id="rId9" Type="http://schemas.openxmlformats.org/officeDocument/2006/relationships/oleObject" Target="../embeddings/oleObject8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A.1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Decimals and Percents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Multiplying Decimals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Multiply:  </a:t>
            </a:r>
            <a:r>
              <a:rPr lang="en-US" i="0" dirty="0">
                <a:solidFill>
                  <a:srgbClr val="0000FF"/>
                </a:solidFill>
              </a:rPr>
              <a:t>2.435 × 4.1</a:t>
            </a:r>
          </a:p>
          <a:p>
            <a:pPr>
              <a:lnSpc>
                <a:spcPct val="150000"/>
              </a:lnSpc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657600" y="2054225"/>
            <a:ext cx="1027845" cy="84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3 places</a:t>
            </a:r>
          </a:p>
          <a:p>
            <a:pPr>
              <a:spcBef>
                <a:spcPts val="1100"/>
              </a:spcBef>
            </a:pPr>
            <a:r>
              <a:rPr lang="en-US" sz="2000" b="0" dirty="0">
                <a:solidFill>
                  <a:srgbClr val="008080"/>
                </a:solidFill>
              </a:rPr>
              <a:t>1 place</a:t>
            </a:r>
          </a:p>
        </p:txBody>
      </p:sp>
      <p:sp>
        <p:nvSpPr>
          <p:cNvPr id="13318" name="Line 6"/>
          <p:cNvSpPr>
            <a:spLocks noChangeShapeType="1"/>
          </p:cNvSpPr>
          <p:nvPr/>
        </p:nvSpPr>
        <p:spPr bwMode="auto">
          <a:xfrm flipH="1">
            <a:off x="2997200" y="2228850"/>
            <a:ext cx="54864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 flipH="1">
            <a:off x="2997200" y="2697163"/>
            <a:ext cx="54864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 flipH="1">
            <a:off x="2997200" y="4391055"/>
            <a:ext cx="54864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321" name="Text Box 9"/>
          <p:cNvSpPr txBox="1">
            <a:spLocks noChangeArrowheads="1"/>
          </p:cNvSpPr>
          <p:nvPr/>
        </p:nvSpPr>
        <p:spPr bwMode="auto">
          <a:xfrm>
            <a:off x="4800600" y="2289175"/>
            <a:ext cx="37988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Total of 4 places (ten-thousandths)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2070100" y="3154539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3" imgW="723600" imgH="291960" progId="Equation.DSMT4">
                  <p:embed/>
                </p:oleObj>
              </mc:Choice>
              <mc:Fallback>
                <p:oleObj name="Equation" r:id="rId3" imgW="7236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3154539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689100" y="3654425"/>
          <a:ext cx="1104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5" imgW="1104840" imgH="406080" progId="Equation.DSMT4">
                  <p:embed/>
                </p:oleObj>
              </mc:Choice>
              <mc:Fallback>
                <p:oleObj name="Equation" r:id="rId5" imgW="110484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3654425"/>
                        <a:ext cx="1104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803400" y="4245005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7" imgW="990360" imgH="291960" progId="Equation.DSMT4">
                  <p:embed/>
                </p:oleObj>
              </mc:Choice>
              <mc:Fallback>
                <p:oleObj name="Equation" r:id="rId7" imgW="9903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4245005"/>
                        <a:ext cx="99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981200" y="2056695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9" imgW="812520" imgH="291960" progId="Equation.DSMT4">
                  <p:embed/>
                </p:oleObj>
              </mc:Choice>
              <mc:Fallback>
                <p:oleObj name="Equation" r:id="rId9" imgW="8125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056695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828800" y="2493963"/>
          <a:ext cx="965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1" imgW="965160" imgH="495000" progId="Equation.DSMT4">
                  <p:embed/>
                </p:oleObj>
              </mc:Choice>
              <mc:Fallback>
                <p:oleObj name="Equation" r:id="rId11" imgW="96516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493963"/>
                        <a:ext cx="965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ight Brace 14"/>
          <p:cNvSpPr/>
          <p:nvPr/>
        </p:nvSpPr>
        <p:spPr>
          <a:xfrm>
            <a:off x="4597400" y="2125980"/>
            <a:ext cx="182880" cy="731520"/>
          </a:xfrm>
          <a:prstGeom prst="rightBrace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657600" y="4191000"/>
            <a:ext cx="25642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1000"/>
              </a:spcBef>
            </a:pPr>
            <a:r>
              <a:rPr lang="en-US" sz="2000" dirty="0">
                <a:solidFill>
                  <a:srgbClr val="008080"/>
                </a:solidFill>
              </a:rPr>
              <a:t>4 places in the product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 animBg="1"/>
      <p:bldP spid="13319" grpId="0" animBg="1"/>
      <p:bldP spid="13320" grpId="0" animBg="1"/>
      <p:bldP spid="13321" grpId="0"/>
      <p:bldP spid="15" grpId="0" animBg="1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Division with Decimal Numbers</a:t>
            </a:r>
          </a:p>
        </p:txBody>
      </p:sp>
      <p:sp>
        <p:nvSpPr>
          <p:cNvPr id="14339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To Divide Decimal Numbers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Move the decimal point in the divisor to the right so 	that the divisor is a whole number.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Move the decimal point in the dividend the same 	number of places to the right.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Place the decimal point in the quotient directly 	above the new decimal point in the dividend.</a:t>
            </a:r>
          </a:p>
          <a:p>
            <a:pPr marL="0" indent="0">
              <a:spcBef>
                <a:spcPct val="10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4.	</a:t>
            </a:r>
            <a:r>
              <a:rPr lang="en-US" i="0" dirty="0">
                <a:solidFill>
                  <a:srgbClr val="000000"/>
                </a:solidFill>
              </a:rPr>
              <a:t>Divide just as with whole numbers: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14340" name="Object 5"/>
          <p:cNvGraphicFramePr>
            <a:graphicFrameLocks noChangeAspect="1"/>
          </p:cNvGraphicFramePr>
          <p:nvPr/>
        </p:nvGraphicFramePr>
        <p:xfrm>
          <a:off x="6103055" y="4538133"/>
          <a:ext cx="25273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2527300" imgH="1003300" progId="Equation.DSMT4">
                  <p:embed/>
                </p:oleObj>
              </mc:Choice>
              <mc:Fallback>
                <p:oleObj name="Equation" r:id="rId3" imgW="2527300" imgH="10033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3055" y="4538133"/>
                        <a:ext cx="25273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Dividing Decimals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quotient:  </a:t>
            </a:r>
            <a:r>
              <a:rPr lang="en-US" i="0" dirty="0">
                <a:solidFill>
                  <a:srgbClr val="0000FF"/>
                </a:solidFill>
              </a:rPr>
              <a:t>63.86 ÷ 62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Write down the numbers.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 </a:t>
            </a:r>
            <a:r>
              <a:rPr lang="en-US" i="0" dirty="0">
                <a:solidFill>
                  <a:schemeClr val="tx1"/>
                </a:solidFill>
              </a:rPr>
              <a:t>Move both decimal points one place to the right so that the divisor becomes a whole number. Then place the decimal point in the quotient.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2133600" y="2819400"/>
          <a:ext cx="1447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Equation" r:id="rId3" imgW="1447800" imgH="571500" progId="Equation.DSMT4">
                  <p:embed/>
                </p:oleObj>
              </mc:Choice>
              <mc:Fallback>
                <p:oleObj name="Equation" r:id="rId3" imgW="1447800" imgH="5715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819400"/>
                        <a:ext cx="14478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55191"/>
              </p:ext>
            </p:extLst>
          </p:nvPr>
        </p:nvGraphicFramePr>
        <p:xfrm>
          <a:off x="2133600" y="4679950"/>
          <a:ext cx="16129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5" name="Equation" r:id="rId5" imgW="1612800" imgH="1002960" progId="Equation.DSMT4">
                  <p:embed/>
                </p:oleObj>
              </mc:Choice>
              <mc:Fallback>
                <p:oleObj name="Equation" r:id="rId5" imgW="1612800" imgH="10029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679950"/>
                        <a:ext cx="16129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4556125" y="4784725"/>
            <a:ext cx="2816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Decimal point in quotient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3747448" y="4979679"/>
            <a:ext cx="7620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2" name="Group 22"/>
          <p:cNvGrpSpPr>
            <a:grpSpLocks/>
          </p:cNvGrpSpPr>
          <p:nvPr/>
        </p:nvGrpSpPr>
        <p:grpSpPr bwMode="auto">
          <a:xfrm>
            <a:off x="2374724" y="5551311"/>
            <a:ext cx="233362" cy="152400"/>
            <a:chOff x="1503" y="3888"/>
            <a:chExt cx="147" cy="96"/>
          </a:xfrm>
        </p:grpSpPr>
        <p:sp>
          <p:nvSpPr>
            <p:cNvPr id="15372" name="Line 16"/>
            <p:cNvSpPr>
              <a:spLocks noChangeShapeType="1"/>
            </p:cNvSpPr>
            <p:nvPr/>
          </p:nvSpPr>
          <p:spPr bwMode="auto">
            <a:xfrm flipV="1">
              <a:off x="1602" y="3888"/>
              <a:ext cx="48" cy="96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373" name="Line 20"/>
            <p:cNvSpPr>
              <a:spLocks noChangeShapeType="1"/>
            </p:cNvSpPr>
            <p:nvPr/>
          </p:nvSpPr>
          <p:spPr bwMode="auto">
            <a:xfrm flipH="1" flipV="1">
              <a:off x="1503" y="3888"/>
              <a:ext cx="96" cy="96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" name="Group 23"/>
          <p:cNvGrpSpPr>
            <a:grpSpLocks/>
          </p:cNvGrpSpPr>
          <p:nvPr/>
        </p:nvGrpSpPr>
        <p:grpSpPr bwMode="auto">
          <a:xfrm>
            <a:off x="3217686" y="5551311"/>
            <a:ext cx="233363" cy="152400"/>
            <a:chOff x="1503" y="3888"/>
            <a:chExt cx="147" cy="96"/>
          </a:xfrm>
        </p:grpSpPr>
        <p:sp>
          <p:nvSpPr>
            <p:cNvPr id="15370" name="Line 24"/>
            <p:cNvSpPr>
              <a:spLocks noChangeShapeType="1"/>
            </p:cNvSpPr>
            <p:nvPr/>
          </p:nvSpPr>
          <p:spPr bwMode="auto">
            <a:xfrm flipV="1">
              <a:off x="1602" y="3888"/>
              <a:ext cx="48" cy="96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371" name="Line 25"/>
            <p:cNvSpPr>
              <a:spLocks noChangeShapeType="1"/>
            </p:cNvSpPr>
            <p:nvPr/>
          </p:nvSpPr>
          <p:spPr bwMode="auto">
            <a:xfrm flipH="1" flipV="1">
              <a:off x="1503" y="3888"/>
              <a:ext cx="96" cy="96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/>
      <p:bldP spid="1536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364089" y="1995312"/>
          <a:ext cx="1435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3" imgW="1434960" imgH="901440" progId="Equation.DSMT4">
                  <p:embed/>
                </p:oleObj>
              </mc:Choice>
              <mc:Fallback>
                <p:oleObj name="Equation" r:id="rId3" imgW="1434960" imgH="901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4089" y="1995312"/>
                        <a:ext cx="1435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Dividing Decimals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3: </a:t>
            </a:r>
            <a:r>
              <a:rPr lang="en-US" i="0" dirty="0">
                <a:solidFill>
                  <a:schemeClr val="tx1"/>
                </a:solidFill>
              </a:rPr>
              <a:t>Proceed to divide as with whole numbers.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6391" name="Text Box 5"/>
          <p:cNvSpPr txBox="1">
            <a:spLocks noChangeArrowheads="1"/>
          </p:cNvSpPr>
          <p:nvPr/>
        </p:nvSpPr>
        <p:spPr bwMode="auto">
          <a:xfrm>
            <a:off x="5486400" y="1955800"/>
            <a:ext cx="11200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Quotient</a:t>
            </a:r>
          </a:p>
        </p:txBody>
      </p:sp>
      <p:sp>
        <p:nvSpPr>
          <p:cNvPr id="16394" name="Line 6"/>
          <p:cNvSpPr>
            <a:spLocks noChangeShapeType="1"/>
          </p:cNvSpPr>
          <p:nvPr/>
        </p:nvSpPr>
        <p:spPr bwMode="auto">
          <a:xfrm flipH="1">
            <a:off x="4861560" y="2155855"/>
            <a:ext cx="54864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95" name="Line 7"/>
          <p:cNvSpPr>
            <a:spLocks noChangeShapeType="1"/>
          </p:cNvSpPr>
          <p:nvPr/>
        </p:nvSpPr>
        <p:spPr bwMode="auto">
          <a:xfrm flipH="1">
            <a:off x="4861560" y="2592418"/>
            <a:ext cx="54864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96" name="Line 8"/>
          <p:cNvSpPr>
            <a:spLocks noChangeShapeType="1"/>
          </p:cNvSpPr>
          <p:nvPr/>
        </p:nvSpPr>
        <p:spPr bwMode="auto">
          <a:xfrm flipH="1">
            <a:off x="4939352" y="5381655"/>
            <a:ext cx="54864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97" name="Line 9"/>
          <p:cNvSpPr>
            <a:spLocks noChangeShapeType="1"/>
          </p:cNvSpPr>
          <p:nvPr/>
        </p:nvSpPr>
        <p:spPr bwMode="auto">
          <a:xfrm>
            <a:off x="2727960" y="2571750"/>
            <a:ext cx="54864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6393" name="Text Box 10"/>
          <p:cNvSpPr txBox="1">
            <a:spLocks noChangeArrowheads="1"/>
          </p:cNvSpPr>
          <p:nvPr/>
        </p:nvSpPr>
        <p:spPr bwMode="auto">
          <a:xfrm>
            <a:off x="1736725" y="2360613"/>
            <a:ext cx="8937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Divisor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4076700" y="19939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5" imgW="190440" imgH="279360" progId="Equation.DSMT4">
                  <p:embed/>
                </p:oleObj>
              </mc:Choice>
              <mc:Fallback>
                <p:oleObj name="Equation" r:id="rId5" imgW="19044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6700" y="19939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962400" y="2881488"/>
          <a:ext cx="508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7" name="Equation" r:id="rId7" imgW="507960" imgH="406080" progId="Equation.DSMT4">
                  <p:embed/>
                </p:oleObj>
              </mc:Choice>
              <mc:Fallback>
                <p:oleObj name="Equation" r:id="rId7" imgW="50796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881488"/>
                        <a:ext cx="508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4179226" y="33528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8" name="Equation" r:id="rId9" imgW="368280" imgH="291960" progId="Equation.DSMT4">
                  <p:embed/>
                </p:oleObj>
              </mc:Choice>
              <mc:Fallback>
                <p:oleObj name="Equation" r:id="rId9" imgW="3682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9226" y="3352800"/>
                        <a:ext cx="36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163704" y="3663950"/>
          <a:ext cx="4191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9" name="Equation" r:id="rId11" imgW="419040" imgH="495000" progId="Equation.DSMT4">
                  <p:embed/>
                </p:oleObj>
              </mc:Choice>
              <mc:Fallback>
                <p:oleObj name="Equation" r:id="rId11" imgW="4190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3704" y="3663950"/>
                        <a:ext cx="4191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210270" y="4236156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0" name="Equation" r:id="rId13" imgW="545760" imgH="291960" progId="Equation.DSMT4">
                  <p:embed/>
                </p:oleObj>
              </mc:Choice>
              <mc:Fallback>
                <p:oleObj name="Equation" r:id="rId13" imgW="545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0270" y="4236156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201804" y="4717344"/>
          <a:ext cx="546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15" imgW="545760" imgH="406080" progId="Equation.DSMT4">
                  <p:embed/>
                </p:oleObj>
              </mc:Choice>
              <mc:Fallback>
                <p:oleObj name="Equation" r:id="rId15" imgW="54576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1804" y="4717344"/>
                        <a:ext cx="546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559520" y="5235605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17" imgW="215640" imgH="291960" progId="Equation.DSMT4">
                  <p:embed/>
                </p:oleObj>
              </mc:Choice>
              <mc:Fallback>
                <p:oleObj name="Equation" r:id="rId17" imgW="2156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520" y="5235605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5564192" y="5181600"/>
            <a:ext cx="13231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Remainder</a:t>
            </a:r>
            <a:endParaRPr lang="en-US" sz="2000" dirty="0"/>
          </a:p>
        </p:txBody>
      </p:sp>
      <p:sp>
        <p:nvSpPr>
          <p:cNvPr id="19" name="Rectangle 18"/>
          <p:cNvSpPr/>
          <p:nvPr/>
        </p:nvSpPr>
        <p:spPr>
          <a:xfrm>
            <a:off x="5486400" y="2392363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Dividend</a:t>
            </a:r>
            <a:endParaRPr lang="en-US" sz="2000" dirty="0"/>
          </a:p>
        </p:txBody>
      </p:sp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270375" y="19939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19" imgW="215640" imgH="291960" progId="Equation.DSMT4">
                  <p:embed/>
                </p:oleObj>
              </mc:Choice>
              <mc:Fallback>
                <p:oleObj name="Equation" r:id="rId19" imgW="2156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75" y="19939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4489450" y="1981200"/>
          <a:ext cx="27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21" imgW="279360" imgH="291960" progId="Equation.DSMT4">
                  <p:embed/>
                </p:oleObj>
              </mc:Choice>
              <mc:Fallback>
                <p:oleObj name="Equation" r:id="rId21" imgW="2793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9450" y="1981200"/>
                        <a:ext cx="27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16394" grpId="0" animBg="1"/>
      <p:bldP spid="16395" grpId="0" animBg="1"/>
      <p:bldP spid="16396" grpId="0" animBg="1"/>
      <p:bldP spid="16397" grpId="0" animBg="1"/>
      <p:bldP spid="16393" grpId="0"/>
      <p:bldP spid="18" grpId="0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Division with Decimal Numbers</a:t>
            </a:r>
          </a:p>
        </p:txBody>
      </p:sp>
      <p:sp>
        <p:nvSpPr>
          <p:cNvPr id="17411" name="Rectangle 4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lnSpc>
                <a:spcPts val="32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Rounding to the Right of the Decimal Point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>
              <a:lnSpc>
                <a:spcPts val="32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Rounding to the right of the decimal point in a decimal number is similar to rounding with whole numbers:</a:t>
            </a:r>
          </a:p>
          <a:p>
            <a:pPr marL="0" indent="0">
              <a:lnSpc>
                <a:spcPts val="32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Look one digit to the right of the desired place of 	accuracy. </a:t>
            </a:r>
          </a:p>
          <a:p>
            <a:pPr marL="0" indent="0">
              <a:lnSpc>
                <a:spcPts val="32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If this digit is 5 or more, raise the digit in the desired 	place by 1. Otherwise, leave the digit as it is.</a:t>
            </a:r>
          </a:p>
          <a:p>
            <a:pPr marL="0" indent="0">
              <a:lnSpc>
                <a:spcPts val="32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Drop the remaining digits to the right.</a:t>
            </a:r>
          </a:p>
          <a:p>
            <a:pPr marL="0" indent="0">
              <a:lnSpc>
                <a:spcPts val="32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Note: </a:t>
            </a:r>
            <a:r>
              <a:rPr lang="en-US" i="0" dirty="0">
                <a:solidFill>
                  <a:srgbClr val="000000"/>
                </a:solidFill>
              </a:rPr>
              <a:t>When rounding with whole numbers, the dropped digits must be replaced by 0’s.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32" name="Object 16"/>
          <p:cNvGraphicFramePr>
            <a:graphicFrameLocks noChangeAspect="1"/>
          </p:cNvGraphicFramePr>
          <p:nvPr/>
        </p:nvGraphicFramePr>
        <p:xfrm>
          <a:off x="4127500" y="2489200"/>
          <a:ext cx="1790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3" imgW="1790640" imgH="571320" progId="Equation.DSMT4">
                  <p:embed/>
                </p:oleObj>
              </mc:Choice>
              <mc:Fallback>
                <p:oleObj name="Equation" r:id="rId3" imgW="1790640" imgH="5713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2489200"/>
                        <a:ext cx="1790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Dividing Decimals and Rounding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quotient </a:t>
            </a:r>
            <a:r>
              <a:rPr lang="en-US" i="0" dirty="0">
                <a:solidFill>
                  <a:srgbClr val="0000FF"/>
                </a:solidFill>
              </a:rPr>
              <a:t>82.3 ÷ 2.9</a:t>
            </a:r>
            <a:r>
              <a:rPr lang="en-US" i="0" dirty="0">
                <a:solidFill>
                  <a:schemeClr val="tx1"/>
                </a:solidFill>
              </a:rPr>
              <a:t> to the nearest tenth.</a:t>
            </a:r>
          </a:p>
        </p:txBody>
      </p:sp>
      <p:sp>
        <p:nvSpPr>
          <p:cNvPr id="18437" name="Text Box 7"/>
          <p:cNvSpPr txBox="1">
            <a:spLocks noChangeArrowheads="1"/>
          </p:cNvSpPr>
          <p:nvPr/>
        </p:nvSpPr>
        <p:spPr bwMode="auto">
          <a:xfrm>
            <a:off x="6413500" y="2571690"/>
            <a:ext cx="26517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Read </a:t>
            </a:r>
            <a:r>
              <a:rPr lang="en-US" sz="2000" b="0" dirty="0">
                <a:solidFill>
                  <a:srgbClr val="008080"/>
                </a:solidFill>
                <a:latin typeface="Arial" charset="0"/>
              </a:rPr>
              <a:t>“</a:t>
            </a:r>
            <a:r>
              <a:rPr lang="en-US" sz="2000" dirty="0">
                <a:solidFill>
                  <a:srgbClr val="008080"/>
                </a:solidFill>
              </a:rPr>
              <a:t>is approximately</a:t>
            </a:r>
            <a:r>
              <a:rPr lang="en-US" sz="2000" dirty="0">
                <a:solidFill>
                  <a:srgbClr val="008080"/>
                </a:solidFill>
                <a:latin typeface="Arial" charset="0"/>
              </a:rPr>
              <a:t>”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8438" name="Text Box 9"/>
          <p:cNvSpPr txBox="1">
            <a:spLocks noChangeArrowheads="1"/>
          </p:cNvSpPr>
          <p:nvPr/>
        </p:nvSpPr>
        <p:spPr bwMode="auto">
          <a:xfrm>
            <a:off x="2895600" y="5023907"/>
            <a:ext cx="1905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Accurate to the nearest tenth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8440" name="Line 15"/>
          <p:cNvSpPr>
            <a:spLocks noChangeShapeType="1"/>
          </p:cNvSpPr>
          <p:nvPr/>
        </p:nvSpPr>
        <p:spPr bwMode="auto">
          <a:xfrm>
            <a:off x="5742010" y="1866900"/>
            <a:ext cx="0" cy="27432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8442" name="Text Box 6"/>
          <p:cNvSpPr txBox="1">
            <a:spLocks noChangeArrowheads="1"/>
          </p:cNvSpPr>
          <p:nvPr/>
        </p:nvSpPr>
        <p:spPr bwMode="auto">
          <a:xfrm>
            <a:off x="6505422" y="1689100"/>
            <a:ext cx="1468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Hundredths 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8443" name="Text Box 8"/>
          <p:cNvSpPr txBox="1">
            <a:spLocks noChangeArrowheads="1"/>
          </p:cNvSpPr>
          <p:nvPr/>
        </p:nvSpPr>
        <p:spPr bwMode="auto">
          <a:xfrm>
            <a:off x="6413500" y="3209925"/>
            <a:ext cx="21224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Add 0</a:t>
            </a:r>
            <a:r>
              <a:rPr lang="en-US" sz="2000" b="0" dirty="0">
                <a:solidFill>
                  <a:srgbClr val="008080"/>
                </a:solidFill>
                <a:latin typeface="Arial" charset="0"/>
              </a:rPr>
              <a:t>’</a:t>
            </a:r>
            <a:r>
              <a:rPr lang="en-US" sz="2000" b="0" dirty="0">
                <a:solidFill>
                  <a:srgbClr val="008080"/>
                </a:solidFill>
              </a:rPr>
              <a:t>s as needed.</a:t>
            </a:r>
            <a:endParaRPr lang="en-US" sz="2000" dirty="0">
              <a:solidFill>
                <a:srgbClr val="008080"/>
              </a:solidFill>
            </a:endParaRP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401791" y="2942041"/>
            <a:ext cx="222250" cy="163514"/>
            <a:chOff x="1510" y="3888"/>
            <a:chExt cx="140" cy="103"/>
          </a:xfrm>
        </p:grpSpPr>
        <p:sp>
          <p:nvSpPr>
            <p:cNvPr id="18450" name="Line 17"/>
            <p:cNvSpPr>
              <a:spLocks noChangeShapeType="1"/>
            </p:cNvSpPr>
            <p:nvPr/>
          </p:nvSpPr>
          <p:spPr bwMode="auto">
            <a:xfrm flipV="1">
              <a:off x="1602" y="3888"/>
              <a:ext cx="48" cy="96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451" name="Line 18"/>
            <p:cNvSpPr>
              <a:spLocks noChangeShapeType="1"/>
            </p:cNvSpPr>
            <p:nvPr/>
          </p:nvSpPr>
          <p:spPr bwMode="auto">
            <a:xfrm flipH="1" flipV="1">
              <a:off x="1510" y="3895"/>
              <a:ext cx="96" cy="96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5228885" y="2942023"/>
            <a:ext cx="195263" cy="158751"/>
            <a:chOff x="1527" y="3888"/>
            <a:chExt cx="123" cy="100"/>
          </a:xfrm>
        </p:grpSpPr>
        <p:sp>
          <p:nvSpPr>
            <p:cNvPr id="18448" name="Line 20"/>
            <p:cNvSpPr>
              <a:spLocks noChangeShapeType="1"/>
            </p:cNvSpPr>
            <p:nvPr/>
          </p:nvSpPr>
          <p:spPr bwMode="auto">
            <a:xfrm flipV="1">
              <a:off x="1602" y="3888"/>
              <a:ext cx="48" cy="96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8449" name="Line 21"/>
            <p:cNvSpPr>
              <a:spLocks noChangeShapeType="1"/>
            </p:cNvSpPr>
            <p:nvPr/>
          </p:nvSpPr>
          <p:spPr bwMode="auto">
            <a:xfrm flipH="1" flipV="1">
              <a:off x="1527" y="3892"/>
              <a:ext cx="79" cy="96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0352" y="5228694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5" imgW="1384200" imgH="291960" progId="Equation.DSMT4">
                  <p:embed/>
                </p:oleObj>
              </mc:Choice>
              <mc:Fallback>
                <p:oleObj name="Equation" r:id="rId5" imgW="138420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228694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1981200" y="5228694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7" imgW="927000" imgH="291960" progId="Equation.DSMT4">
                  <p:embed/>
                </p:oleObj>
              </mc:Choice>
              <mc:Fallback>
                <p:oleObj name="Equation" r:id="rId7" imgW="9270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5228694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4973096" y="21844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9" imgW="190440" imgH="279360" progId="Equation.DSMT4">
                  <p:embed/>
                </p:oleObj>
              </mc:Choice>
              <mc:Fallback>
                <p:oleObj name="Equation" r:id="rId9" imgW="19044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3096" y="21844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794250" y="3066455"/>
          <a:ext cx="39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11" imgW="393480" imgH="406080" progId="Equation.DSMT4">
                  <p:embed/>
                </p:oleObj>
              </mc:Choice>
              <mc:Fallback>
                <p:oleObj name="Equation" r:id="rId11" imgW="39348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4250" y="3066455"/>
                        <a:ext cx="393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4827896" y="3478213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8" name="Equation" r:id="rId13" imgW="596880" imgH="291960" progId="Equation.DSMT4">
                  <p:embed/>
                </p:oleObj>
              </mc:Choice>
              <mc:Fallback>
                <p:oleObj name="Equation" r:id="rId13" imgW="5968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7896" y="3478213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834246" y="3776663"/>
          <a:ext cx="571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9" name="Equation" r:id="rId15" imgW="571320" imgH="406080" progId="Equation.DSMT4">
                  <p:embed/>
                </p:oleObj>
              </mc:Choice>
              <mc:Fallback>
                <p:oleObj name="Equation" r:id="rId15" imgW="57132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4246" y="3776663"/>
                        <a:ext cx="571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5024746" y="4233863"/>
          <a:ext cx="571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0" name="Equation" r:id="rId17" imgW="571320" imgH="291960" progId="Equation.DSMT4">
                  <p:embed/>
                </p:oleObj>
              </mc:Choice>
              <mc:Fallback>
                <p:oleObj name="Equation" r:id="rId17" imgW="5713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746" y="4233863"/>
                        <a:ext cx="571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5234296" y="4575375"/>
          <a:ext cx="381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1" name="Equation" r:id="rId19" imgW="380880" imgH="406080" progId="Equation.DSMT4">
                  <p:embed/>
                </p:oleObj>
              </mc:Choice>
              <mc:Fallback>
                <p:oleObj name="Equation" r:id="rId19" imgW="380880" imgH="406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4296" y="4575375"/>
                        <a:ext cx="381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5257800" y="4987925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2" name="Equation" r:id="rId21" imgW="596880" imgH="291960" progId="Equation.DSMT4">
                  <p:embed/>
                </p:oleObj>
              </mc:Choice>
              <mc:Fallback>
                <p:oleObj name="Equation" r:id="rId21" imgW="59688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987925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5270500" y="5284788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3" name="Equation" r:id="rId23" imgW="583920" imgH="406080" progId="Equation.DSMT4">
                  <p:embed/>
                </p:oleObj>
              </mc:Choice>
              <mc:Fallback>
                <p:oleObj name="Equation" r:id="rId23" imgW="583920" imgH="406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5284788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5486400" y="5710238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4" name="Equation" r:id="rId25" imgW="368280" imgH="279360" progId="Equation.DSMT4">
                  <p:embed/>
                </p:oleObj>
              </mc:Choice>
              <mc:Fallback>
                <p:oleObj name="Equation" r:id="rId25" imgW="36828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5710238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Rectangle 29"/>
          <p:cNvSpPr/>
          <p:nvPr/>
        </p:nvSpPr>
        <p:spPr>
          <a:xfrm>
            <a:off x="457200" y="1981200"/>
            <a:ext cx="3733800" cy="2767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72"/>
              </a:spcBef>
            </a:pPr>
            <a:r>
              <a:rPr lang="en-US" sz="2800" b="1" dirty="0"/>
              <a:t>Solution  </a:t>
            </a:r>
          </a:p>
          <a:p>
            <a:pPr>
              <a:spcBef>
                <a:spcPts val="672"/>
              </a:spcBef>
            </a:pPr>
            <a:r>
              <a:rPr lang="en-US" sz="2800" dirty="0"/>
              <a:t>Divide until the quotient is in hundredths (one place more than tenths), then round to tenths. </a:t>
            </a:r>
          </a:p>
        </p:txBody>
      </p:sp>
      <p:graphicFrame>
        <p:nvGraphicFramePr>
          <p:cNvPr id="9233" name="Object 17"/>
          <p:cNvGraphicFramePr>
            <a:graphicFrameLocks noChangeAspect="1"/>
          </p:cNvGraphicFramePr>
          <p:nvPr/>
        </p:nvGraphicFramePr>
        <p:xfrm>
          <a:off x="5956300" y="2171700"/>
          <a:ext cx="914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5" name="Equation" r:id="rId27" imgW="914400" imgH="291960" progId="Equation.DSMT4">
                  <p:embed/>
                </p:oleObj>
              </mc:Choice>
              <mc:Fallback>
                <p:oleObj name="Equation" r:id="rId27" imgW="91440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171700"/>
                        <a:ext cx="914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traight Connector 31"/>
          <p:cNvCxnSpPr/>
          <p:nvPr/>
        </p:nvCxnSpPr>
        <p:spPr>
          <a:xfrm>
            <a:off x="5742010" y="1866900"/>
            <a:ext cx="6096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Line 15"/>
          <p:cNvSpPr>
            <a:spLocks noChangeShapeType="1"/>
          </p:cNvSpPr>
          <p:nvPr/>
        </p:nvSpPr>
        <p:spPr bwMode="auto">
          <a:xfrm flipV="1">
            <a:off x="5727700" y="2971800"/>
            <a:ext cx="0" cy="457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5727700" y="3402012"/>
            <a:ext cx="60960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Line 15"/>
          <p:cNvSpPr>
            <a:spLocks noChangeShapeType="1"/>
          </p:cNvSpPr>
          <p:nvPr/>
        </p:nvSpPr>
        <p:spPr bwMode="auto">
          <a:xfrm flipV="1">
            <a:off x="6070600" y="2428240"/>
            <a:ext cx="0" cy="36576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cxnSp>
        <p:nvCxnSpPr>
          <p:cNvPr id="36" name="Straight Connector 35"/>
          <p:cNvCxnSpPr/>
          <p:nvPr/>
        </p:nvCxnSpPr>
        <p:spPr>
          <a:xfrm>
            <a:off x="6070600" y="2779712"/>
            <a:ext cx="365760" cy="1588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234" name="Object 18"/>
          <p:cNvGraphicFramePr>
            <a:graphicFrameLocks noChangeAspect="1"/>
          </p:cNvGraphicFramePr>
          <p:nvPr/>
        </p:nvGraphicFramePr>
        <p:xfrm>
          <a:off x="5195626" y="217805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6" name="Equation" r:id="rId29" imgW="203040" imgH="291960" progId="Equation.DSMT4">
                  <p:embed/>
                </p:oleObj>
              </mc:Choice>
              <mc:Fallback>
                <p:oleObj name="Equation" r:id="rId29" imgW="203040" imgH="2919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5626" y="217805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5" name="Object 19"/>
          <p:cNvGraphicFramePr>
            <a:graphicFrameLocks noChangeAspect="1"/>
          </p:cNvGraphicFramePr>
          <p:nvPr/>
        </p:nvGraphicFramePr>
        <p:xfrm>
          <a:off x="5413898" y="2178050"/>
          <a:ext cx="27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7" name="Equation" r:id="rId31" imgW="279360" imgH="291960" progId="Equation.DSMT4">
                  <p:embed/>
                </p:oleObj>
              </mc:Choice>
              <mc:Fallback>
                <p:oleObj name="Equation" r:id="rId31" imgW="27936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898" y="2178050"/>
                        <a:ext cx="27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6" name="Object 20"/>
          <p:cNvGraphicFramePr>
            <a:graphicFrameLocks noChangeAspect="1"/>
          </p:cNvGraphicFramePr>
          <p:nvPr/>
        </p:nvGraphicFramePr>
        <p:xfrm>
          <a:off x="5642498" y="21844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8" name="Equation" r:id="rId33" imgW="203040" imgH="279360" progId="Equation.DSMT4">
                  <p:embed/>
                </p:oleObj>
              </mc:Choice>
              <mc:Fallback>
                <p:oleObj name="Equation" r:id="rId33" imgW="20304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2498" y="21844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/>
      <p:bldP spid="18438" grpId="0"/>
      <p:bldP spid="18440" grpId="0" animBg="1"/>
      <p:bldP spid="18442" grpId="0"/>
      <p:bldP spid="18443" grpId="0"/>
      <p:bldP spid="33" grpId="0" animBg="1"/>
      <p:bldP spid="3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Calculating Price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price of a gallon of gas at the pump is </a:t>
            </a:r>
            <a:r>
              <a:rPr lang="en-US" i="0" dirty="0">
                <a:solidFill>
                  <a:srgbClr val="0000FF"/>
                </a:solidFill>
              </a:rPr>
              <a:t>$3.15</a:t>
            </a:r>
            <a:r>
              <a:rPr lang="en-US" i="0" dirty="0">
                <a:solidFill>
                  <a:schemeClr val="tx1"/>
                </a:solidFill>
              </a:rPr>
              <a:t>. If the taxes you pay on each gallon of gas is </a:t>
            </a:r>
            <a:r>
              <a:rPr lang="en-US" i="0" dirty="0">
                <a:solidFill>
                  <a:srgbClr val="0000FF"/>
                </a:solidFill>
              </a:rPr>
              <a:t>0.45</a:t>
            </a:r>
            <a:r>
              <a:rPr lang="en-US" i="0" dirty="0">
                <a:solidFill>
                  <a:schemeClr val="tx1"/>
                </a:solidFill>
              </a:rPr>
              <a:t> times the original price of a gallon of gas, what is the price of a gallon of gas before taxes (to the nearest penny)?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</a:t>
            </a:r>
          </a:p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To find the price of a gallon of gas before taxes, divide the total price by 1.45.</a:t>
            </a:r>
            <a:r>
              <a:rPr lang="en-US" sz="2000" i="0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Calculating Price (cont.)</a:t>
            </a: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5065693"/>
            <a:ext cx="8229600" cy="9541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So, the cost of the gas is about </a:t>
            </a:r>
            <a:r>
              <a:rPr lang="en-US" i="0" dirty="0">
                <a:solidFill>
                  <a:srgbClr val="FF0000"/>
                </a:solidFill>
              </a:rPr>
              <a:t>$2.17</a:t>
            </a:r>
            <a:r>
              <a:rPr lang="en-US" i="0" dirty="0">
                <a:solidFill>
                  <a:schemeClr val="tx1"/>
                </a:solidFill>
              </a:rPr>
              <a:t> per gallon before taxes.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557942" y="1915130"/>
            <a:ext cx="347306" cy="155576"/>
            <a:chOff x="1516" y="3886"/>
            <a:chExt cx="134" cy="98"/>
          </a:xfrm>
        </p:grpSpPr>
        <p:sp>
          <p:nvSpPr>
            <p:cNvPr id="20489" name="Line 6"/>
            <p:cNvSpPr>
              <a:spLocks noChangeShapeType="1"/>
            </p:cNvSpPr>
            <p:nvPr/>
          </p:nvSpPr>
          <p:spPr bwMode="auto">
            <a:xfrm flipV="1">
              <a:off x="1602" y="3888"/>
              <a:ext cx="48" cy="96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490" name="Line 7"/>
            <p:cNvSpPr>
              <a:spLocks noChangeShapeType="1"/>
            </p:cNvSpPr>
            <p:nvPr/>
          </p:nvSpPr>
          <p:spPr bwMode="auto">
            <a:xfrm flipH="1" flipV="1">
              <a:off x="1516" y="3886"/>
              <a:ext cx="96" cy="96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4389520" y="1915874"/>
            <a:ext cx="360264" cy="78581"/>
            <a:chOff x="1511" y="3885"/>
            <a:chExt cx="139" cy="99"/>
          </a:xfrm>
        </p:grpSpPr>
        <p:sp>
          <p:nvSpPr>
            <p:cNvPr id="20487" name="Line 12"/>
            <p:cNvSpPr>
              <a:spLocks noChangeShapeType="1"/>
            </p:cNvSpPr>
            <p:nvPr/>
          </p:nvSpPr>
          <p:spPr bwMode="auto">
            <a:xfrm flipV="1">
              <a:off x="1602" y="3888"/>
              <a:ext cx="48" cy="96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488" name="Line 13"/>
            <p:cNvSpPr>
              <a:spLocks noChangeShapeType="1"/>
            </p:cNvSpPr>
            <p:nvPr/>
          </p:nvSpPr>
          <p:spPr bwMode="auto">
            <a:xfrm flipH="1" flipV="1">
              <a:off x="1511" y="3885"/>
              <a:ext cx="96" cy="96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4572000" y="11938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3" imgW="190440" imgH="279360" progId="Equation.DSMT4">
                  <p:embed/>
                </p:oleObj>
              </mc:Choice>
              <mc:Fallback>
                <p:oleObj name="Equation" r:id="rId3" imgW="190440" imgH="279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11938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4127500" y="207645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5" imgW="596880" imgH="406080" progId="Equation.DSMT4">
                  <p:embed/>
                </p:oleObj>
              </mc:Choice>
              <mc:Fallback>
                <p:oleObj name="Equation" r:id="rId5" imgW="59688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0" y="207645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4354513" y="2514600"/>
          <a:ext cx="59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1" name="Equation" r:id="rId7" imgW="596880" imgH="291960" progId="Equation.DSMT4">
                  <p:embed/>
                </p:oleObj>
              </mc:Choice>
              <mc:Fallback>
                <p:oleObj name="Equation" r:id="rId7" imgW="596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4513" y="2514600"/>
                        <a:ext cx="59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4337050" y="2838450"/>
          <a:ext cx="596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2" name="Equation" r:id="rId9" imgW="596880" imgH="406080" progId="Equation.DSMT4">
                  <p:embed/>
                </p:oleObj>
              </mc:Choice>
              <mc:Fallback>
                <p:oleObj name="Equation" r:id="rId9" imgW="5968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7050" y="2838450"/>
                        <a:ext cx="596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4362450" y="3276600"/>
          <a:ext cx="774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3" name="Equation" r:id="rId11" imgW="774360" imgH="291960" progId="Equation.DSMT4">
                  <p:embed/>
                </p:oleObj>
              </mc:Choice>
              <mc:Fallback>
                <p:oleObj name="Equation" r:id="rId11" imgW="7743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3276600"/>
                        <a:ext cx="774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4362450" y="3600450"/>
          <a:ext cx="749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4" name="Equation" r:id="rId13" imgW="749160" imgH="406080" progId="Equation.DSMT4">
                  <p:embed/>
                </p:oleObj>
              </mc:Choice>
              <mc:Fallback>
                <p:oleObj name="Equation" r:id="rId13" imgW="74916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2450" y="3600450"/>
                        <a:ext cx="749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/>
        </p:nvGraphicFramePr>
        <p:xfrm>
          <a:off x="4755444" y="4038600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5" name="Equation" r:id="rId15" imgW="558720" imgH="291960" progId="Equation.DSMT4">
                  <p:embed/>
                </p:oleObj>
              </mc:Choice>
              <mc:Fallback>
                <p:oleObj name="Equation" r:id="rId15" imgW="55872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5444" y="4038600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/>
        </p:nvGraphicFramePr>
        <p:xfrm>
          <a:off x="4755444" y="4362450"/>
          <a:ext cx="558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6" name="Equation" r:id="rId17" imgW="558720" imgH="406080" progId="Equation.DSMT4">
                  <p:embed/>
                </p:oleObj>
              </mc:Choice>
              <mc:Fallback>
                <p:oleObj name="Equation" r:id="rId17" imgW="55872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5444" y="4362450"/>
                        <a:ext cx="558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/>
        </p:nvGraphicFramePr>
        <p:xfrm>
          <a:off x="4933244" y="48006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7" name="Equation" r:id="rId19" imgW="380880" imgH="291960" progId="Equation.DSMT4">
                  <p:embed/>
                </p:oleObj>
              </mc:Choice>
              <mc:Fallback>
                <p:oleObj name="Equation" r:id="rId19" imgW="3808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3244" y="48006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/>
        </p:nvGraphicFramePr>
        <p:xfrm>
          <a:off x="3276600" y="1473200"/>
          <a:ext cx="2133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8" name="Equation" r:id="rId21" imgW="2133360" imgH="571320" progId="Equation.DSMT4">
                  <p:embed/>
                </p:oleObj>
              </mc:Choice>
              <mc:Fallback>
                <p:oleObj name="Equation" r:id="rId21" imgW="2133360" imgH="5713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473200"/>
                        <a:ext cx="2133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/>
        </p:nvGraphicFramePr>
        <p:xfrm>
          <a:off x="4741333" y="1193800"/>
          <a:ext cx="279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9" name="Equation" r:id="rId23" imgW="279360" imgH="279360" progId="Equation.DSMT4">
                  <p:embed/>
                </p:oleObj>
              </mc:Choice>
              <mc:Fallback>
                <p:oleObj name="Equation" r:id="rId23" imgW="279360" imgH="279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1333" y="1193800"/>
                        <a:ext cx="279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/>
        </p:nvGraphicFramePr>
        <p:xfrm>
          <a:off x="4999566" y="11938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0" name="Equation" r:id="rId25" imgW="203040" imgH="279360" progId="Equation.DSMT4">
                  <p:embed/>
                </p:oleObj>
              </mc:Choice>
              <mc:Fallback>
                <p:oleObj name="Equation" r:id="rId25" imgW="2030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9566" y="11938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/>
        </p:nvGraphicFramePr>
        <p:xfrm>
          <a:off x="5181600" y="11938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1" name="Equation" r:id="rId27" imgW="190440" imgH="279360" progId="Equation.DSMT4">
                  <p:embed/>
                </p:oleObj>
              </mc:Choice>
              <mc:Fallback>
                <p:oleObj name="Equation" r:id="rId27" imgW="19044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1938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Decimals and Percent</a:t>
            </a:r>
          </a:p>
        </p:txBody>
      </p:sp>
      <p:sp>
        <p:nvSpPr>
          <p:cNvPr id="21507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4237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To Change a Decimal to a Percent</a:t>
            </a: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Step 1: </a:t>
            </a:r>
            <a:r>
              <a:rPr lang="en-US" i="0" dirty="0">
                <a:solidFill>
                  <a:srgbClr val="000000"/>
                </a:solidFill>
              </a:rPr>
              <a:t>Move the decimal point two places to the right.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Step 2: </a:t>
            </a:r>
            <a:r>
              <a:rPr lang="en-US" i="0" dirty="0">
                <a:solidFill>
                  <a:srgbClr val="000000"/>
                </a:solidFill>
              </a:rPr>
              <a:t>Add the % symbol.</a:t>
            </a:r>
          </a:p>
          <a:p>
            <a:pPr marL="3175" indent="-3175">
              <a:spcBef>
                <a:spcPts val="15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These two steps have the effect of multiplying by 100 and then dividing by 100. Thus the number is not changed. Just the form is changed.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Converting Decimals to Percents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each decimal to an equivalent percent.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rgbClr val="0000FF"/>
                </a:solidFill>
              </a:rPr>
              <a:t>0.254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rgbClr val="0000FF"/>
                </a:solidFill>
              </a:rPr>
              <a:t>0.005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	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018087" y="2381955"/>
            <a:ext cx="2195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% symbol added on</a:t>
            </a:r>
          </a:p>
        </p:txBody>
      </p:sp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4127500" y="3143955"/>
            <a:ext cx="4773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Decimal point moved two places to the right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5018087" y="3890080"/>
            <a:ext cx="2195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% symbol added on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4140200" y="4515555"/>
            <a:ext cx="4773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Decimal point moved two places to the right</a:t>
            </a:r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 flipH="1">
            <a:off x="4241800" y="2567693"/>
            <a:ext cx="6096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H="1" flipV="1">
            <a:off x="3643621" y="2762955"/>
            <a:ext cx="533400" cy="5334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38" name="Line 10"/>
          <p:cNvSpPr>
            <a:spLocks noChangeShapeType="1"/>
          </p:cNvSpPr>
          <p:nvPr/>
        </p:nvSpPr>
        <p:spPr bwMode="auto">
          <a:xfrm flipH="1">
            <a:off x="4241800" y="4058355"/>
            <a:ext cx="6096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2539" name="Line 12"/>
          <p:cNvSpPr>
            <a:spLocks noChangeShapeType="1"/>
          </p:cNvSpPr>
          <p:nvPr/>
        </p:nvSpPr>
        <p:spPr bwMode="auto">
          <a:xfrm flipH="1" flipV="1">
            <a:off x="3522640" y="4286955"/>
            <a:ext cx="548640" cy="36124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981200" y="5105400"/>
            <a:ext cx="534511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Note that this value is less than 1%.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81200" y="2321580"/>
            <a:ext cx="10070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0.254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2894212" y="2321580"/>
            <a:ext cx="14237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25.4%</a:t>
            </a:r>
            <a:r>
              <a:rPr lang="en-US" sz="2800" dirty="0"/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981200" y="3845580"/>
            <a:ext cx="100700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0.005</a:t>
            </a:r>
            <a:endParaRPr lang="en-US" sz="2800" dirty="0"/>
          </a:p>
        </p:txBody>
      </p:sp>
      <p:sp>
        <p:nvSpPr>
          <p:cNvPr id="16" name="Rectangle 15"/>
          <p:cNvSpPr/>
          <p:nvPr/>
        </p:nvSpPr>
        <p:spPr>
          <a:xfrm>
            <a:off x="2894212" y="3845580"/>
            <a:ext cx="12410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0.5%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3" grpId="0"/>
      <p:bldP spid="22534" grpId="0"/>
      <p:bldP spid="22535" grpId="0"/>
      <p:bldP spid="22536" grpId="0" animBg="1"/>
      <p:bldP spid="22537" grpId="0" animBg="1"/>
      <p:bldP spid="22538" grpId="0" animBg="1"/>
      <p:bldP spid="22539" grpId="0" animBg="1"/>
      <p:bldP spid="12" grpId="0"/>
      <p:bldP spid="13" grpId="0"/>
      <p:bldP spid="14" grpId="0"/>
      <p:bldP spid="15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Operate (add, subtract, multiply, and divide) with 	decimal numbers. 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Change decimals to percents. 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Change fractions to percents.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Converting Decimals to Percents (cont.)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c.	</a:t>
            </a:r>
            <a:r>
              <a:rPr lang="en-US" i="0" dirty="0">
                <a:solidFill>
                  <a:srgbClr val="0000FF"/>
                </a:solidFill>
              </a:rPr>
              <a:t>1.5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spcBef>
                <a:spcPts val="25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	</a:t>
            </a: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3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d.	</a:t>
            </a:r>
            <a:r>
              <a:rPr lang="en-US" i="0" dirty="0">
                <a:solidFill>
                  <a:srgbClr val="0000FF"/>
                </a:solidFill>
              </a:rPr>
              <a:t>0.2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4510087" y="1890888"/>
            <a:ext cx="2195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% symbol added on</a:t>
            </a:r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3764579" y="2576688"/>
            <a:ext cx="4773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Decimal point moved two places to the right</a:t>
            </a:r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4510087" y="4449938"/>
            <a:ext cx="2195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% symbol added on</a:t>
            </a:r>
          </a:p>
        </p:txBody>
      </p:sp>
      <p:sp>
        <p:nvSpPr>
          <p:cNvPr id="23560" name="Text Box 7"/>
          <p:cNvSpPr txBox="1">
            <a:spLocks noChangeArrowheads="1"/>
          </p:cNvSpPr>
          <p:nvPr/>
        </p:nvSpPr>
        <p:spPr bwMode="auto">
          <a:xfrm>
            <a:off x="3747139" y="5107163"/>
            <a:ext cx="4773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Decimal point moved two places to the right</a:t>
            </a:r>
          </a:p>
        </p:txBody>
      </p:sp>
      <p:sp>
        <p:nvSpPr>
          <p:cNvPr id="23561" name="Line 8"/>
          <p:cNvSpPr>
            <a:spLocks noChangeShapeType="1"/>
          </p:cNvSpPr>
          <p:nvPr/>
        </p:nvSpPr>
        <p:spPr bwMode="auto">
          <a:xfrm flipH="1">
            <a:off x="3824287" y="2089325"/>
            <a:ext cx="5334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62" name="Line 9"/>
          <p:cNvSpPr>
            <a:spLocks noChangeShapeType="1"/>
          </p:cNvSpPr>
          <p:nvPr/>
        </p:nvSpPr>
        <p:spPr bwMode="auto">
          <a:xfrm flipH="1">
            <a:off x="3824287" y="4648375"/>
            <a:ext cx="6096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63" name="Line 10"/>
          <p:cNvSpPr>
            <a:spLocks noChangeShapeType="1"/>
          </p:cNvSpPr>
          <p:nvPr/>
        </p:nvSpPr>
        <p:spPr bwMode="auto">
          <a:xfrm flipH="1" flipV="1">
            <a:off x="3459779" y="2287763"/>
            <a:ext cx="304800" cy="457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3564" name="Line 11"/>
          <p:cNvSpPr>
            <a:spLocks noChangeShapeType="1"/>
          </p:cNvSpPr>
          <p:nvPr/>
        </p:nvSpPr>
        <p:spPr bwMode="auto">
          <a:xfrm flipH="1" flipV="1">
            <a:off x="3289939" y="4878563"/>
            <a:ext cx="457200" cy="3810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981200" y="3244334"/>
            <a:ext cx="58517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Note that this value is more than 100%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81200" y="1826280"/>
            <a:ext cx="6415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1.5</a:t>
            </a:r>
            <a:endParaRPr lang="en-US" sz="2800" dirty="0"/>
          </a:p>
        </p:txBody>
      </p:sp>
      <p:sp>
        <p:nvSpPr>
          <p:cNvPr id="15" name="Rectangle 14"/>
          <p:cNvSpPr/>
          <p:nvPr/>
        </p:nvSpPr>
        <p:spPr>
          <a:xfrm>
            <a:off x="2578100" y="1826280"/>
            <a:ext cx="13324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150%</a:t>
            </a:r>
            <a:r>
              <a:rPr lang="en-US" sz="2800" dirty="0"/>
              <a:t>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981200" y="4381500"/>
            <a:ext cx="64152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0.2</a:t>
            </a:r>
            <a:endParaRPr lang="en-US" sz="2800" dirty="0"/>
          </a:p>
        </p:txBody>
      </p:sp>
      <p:sp>
        <p:nvSpPr>
          <p:cNvPr id="17" name="Rectangle 16"/>
          <p:cNvSpPr/>
          <p:nvPr/>
        </p:nvSpPr>
        <p:spPr>
          <a:xfrm>
            <a:off x="2578100" y="4381500"/>
            <a:ext cx="11496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20%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/>
      <p:bldP spid="23558" grpId="0"/>
      <p:bldP spid="23559" grpId="0"/>
      <p:bldP spid="23560" grpId="0"/>
      <p:bldP spid="23561" grpId="0" animBg="1"/>
      <p:bldP spid="23562" grpId="0" animBg="1"/>
      <p:bldP spid="23563" grpId="0" animBg="1"/>
      <p:bldP spid="23564" grpId="0" animBg="1"/>
      <p:bldP spid="13" grpId="0"/>
      <p:bldP spid="14" grpId="0"/>
      <p:bldP spid="15" grpId="0"/>
      <p:bldP spid="16" grpId="0"/>
      <p:bldP spid="1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Decimals and Percent</a:t>
            </a:r>
          </a:p>
        </p:txBody>
      </p:sp>
      <p:sp>
        <p:nvSpPr>
          <p:cNvPr id="24579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To Change a Percent to a Decimal</a:t>
            </a: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Step 1: </a:t>
            </a:r>
            <a:r>
              <a:rPr lang="en-US" i="0" dirty="0">
                <a:solidFill>
                  <a:srgbClr val="000000"/>
                </a:solidFill>
              </a:rPr>
              <a:t>Move the decimal point two places to the left.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Step 2: </a:t>
            </a:r>
            <a:r>
              <a:rPr lang="en-US" i="0" dirty="0">
                <a:solidFill>
                  <a:srgbClr val="000000"/>
                </a:solidFill>
              </a:rPr>
              <a:t>Delete the % symbol.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Converting Percents to Decimals</a:t>
            </a:r>
          </a:p>
        </p:txBody>
      </p:sp>
      <p:sp>
        <p:nvSpPr>
          <p:cNvPr id="2560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Change each percent to an equivalent decimal.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a.	</a:t>
            </a:r>
            <a:r>
              <a:rPr lang="en-US" i="0" dirty="0">
                <a:solidFill>
                  <a:srgbClr val="0000FF"/>
                </a:solidFill>
              </a:rPr>
              <a:t>64%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	</a:t>
            </a:r>
            <a:r>
              <a:rPr lang="en-US" i="0" dirty="0">
                <a:solidFill>
                  <a:srgbClr val="0000FF"/>
                </a:solidFill>
              </a:rPr>
              <a:t>	</a:t>
            </a:r>
            <a:endParaRPr lang="en-US" i="0" dirty="0">
              <a:solidFill>
                <a:srgbClr val="FF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spcBef>
                <a:spcPts val="2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b.	</a:t>
            </a:r>
            <a:r>
              <a:rPr lang="en-US" i="0" dirty="0">
                <a:solidFill>
                  <a:srgbClr val="0000FF"/>
                </a:solidFill>
              </a:rPr>
              <a:t>16.2%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rgbClr val="FF0000"/>
              </a:solidFill>
            </a:endParaRPr>
          </a:p>
          <a:p>
            <a:pPr marL="0" indent="0"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25605" name="Text Box 4"/>
          <p:cNvSpPr txBox="1">
            <a:spLocks noChangeArrowheads="1"/>
          </p:cNvSpPr>
          <p:nvPr/>
        </p:nvSpPr>
        <p:spPr bwMode="auto">
          <a:xfrm>
            <a:off x="2079625" y="3260725"/>
            <a:ext cx="16541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Understood </a:t>
            </a:r>
          </a:p>
          <a:p>
            <a:r>
              <a:rPr lang="en-US" sz="2000" b="0" dirty="0">
                <a:solidFill>
                  <a:srgbClr val="008080"/>
                </a:solidFill>
              </a:rPr>
              <a:t>decimal point </a:t>
            </a:r>
          </a:p>
        </p:txBody>
      </p:sp>
      <p:sp>
        <p:nvSpPr>
          <p:cNvPr id="25606" name="Text Box 5"/>
          <p:cNvSpPr txBox="1">
            <a:spLocks noChangeArrowheads="1"/>
          </p:cNvSpPr>
          <p:nvPr/>
        </p:nvSpPr>
        <p:spPr bwMode="auto">
          <a:xfrm>
            <a:off x="4171950" y="3260725"/>
            <a:ext cx="24447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Decimal point moved </a:t>
            </a:r>
          </a:p>
          <a:p>
            <a:r>
              <a:rPr lang="en-US" sz="2000" b="0" dirty="0">
                <a:solidFill>
                  <a:srgbClr val="008080"/>
                </a:solidFill>
              </a:rPr>
              <a:t>two places to the left </a:t>
            </a:r>
          </a:p>
        </p:txBody>
      </p:sp>
      <p:sp>
        <p:nvSpPr>
          <p:cNvPr id="25607" name="Text Box 6"/>
          <p:cNvSpPr txBox="1">
            <a:spLocks noChangeArrowheads="1"/>
          </p:cNvSpPr>
          <p:nvPr/>
        </p:nvSpPr>
        <p:spPr bwMode="auto">
          <a:xfrm>
            <a:off x="5605462" y="2387600"/>
            <a:ext cx="20145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% symbol deleted</a:t>
            </a:r>
          </a:p>
        </p:txBody>
      </p:sp>
      <p:sp>
        <p:nvSpPr>
          <p:cNvPr id="25608" name="Line 7"/>
          <p:cNvSpPr>
            <a:spLocks noChangeShapeType="1"/>
          </p:cNvSpPr>
          <p:nvPr/>
        </p:nvSpPr>
        <p:spPr bwMode="auto">
          <a:xfrm flipV="1">
            <a:off x="2565400" y="2819400"/>
            <a:ext cx="0" cy="457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V="1">
            <a:off x="4575175" y="2819400"/>
            <a:ext cx="0" cy="457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5092700" y="259080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006600" y="2336800"/>
            <a:ext cx="8066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64%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3345106" y="2336800"/>
            <a:ext cx="17475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/>
              <a:t>	</a:t>
            </a:r>
            <a:r>
              <a:rPr lang="en-US" sz="2800" dirty="0">
                <a:solidFill>
                  <a:srgbClr val="FF0000"/>
                </a:solidFill>
              </a:rPr>
              <a:t>0.64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2006600" y="4533900"/>
            <a:ext cx="10807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16.2%</a:t>
            </a:r>
            <a:endParaRPr lang="en-US" sz="2800" dirty="0"/>
          </a:p>
        </p:txBody>
      </p:sp>
      <p:sp>
        <p:nvSpPr>
          <p:cNvPr id="14" name="Rectangle 13"/>
          <p:cNvSpPr/>
          <p:nvPr/>
        </p:nvSpPr>
        <p:spPr>
          <a:xfrm>
            <a:off x="3048000" y="4533900"/>
            <a:ext cx="128592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Symbol" pitchFamily="18" charset="2"/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0.162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25606" grpId="0"/>
      <p:bldP spid="25607" grpId="0"/>
      <p:bldP spid="25608" grpId="0" animBg="1"/>
      <p:bldP spid="25609" grpId="0" animBg="1"/>
      <p:bldP spid="25610" grpId="0" animBg="1"/>
      <p:bldP spid="11" grpId="0"/>
      <p:bldP spid="12" grpId="0"/>
      <p:bldP spid="13" grpId="0"/>
      <p:bldP spid="1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Converting Percents to Decimals (cont.)</a:t>
            </a: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c.	</a:t>
            </a:r>
            <a:r>
              <a:rPr lang="en-US" i="0" dirty="0">
                <a:solidFill>
                  <a:srgbClr val="0000FF"/>
                </a:solidFill>
              </a:rPr>
              <a:t>100%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rgbClr val="FF0000"/>
              </a:solidFill>
            </a:endParaRPr>
          </a:p>
          <a:p>
            <a:pPr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d.	</a:t>
            </a:r>
            <a:r>
              <a:rPr lang="en-US" i="0" dirty="0">
                <a:solidFill>
                  <a:srgbClr val="0000FF"/>
                </a:solidFill>
              </a:rPr>
              <a:t>0.25%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i="0" dirty="0">
              <a:solidFill>
                <a:srgbClr val="FF0000"/>
              </a:solidFill>
            </a:endParaRP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4572000" y="3299178"/>
            <a:ext cx="3505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The percent is less than 1%, and the decimal is less than 0.01.</a:t>
            </a:r>
          </a:p>
        </p:txBody>
      </p:sp>
      <p:sp>
        <p:nvSpPr>
          <p:cNvPr id="5" name="Rectangle 4"/>
          <p:cNvSpPr/>
          <p:nvPr/>
        </p:nvSpPr>
        <p:spPr>
          <a:xfrm>
            <a:off x="1962102" y="1803400"/>
            <a:ext cx="9893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100%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895600" y="1803400"/>
            <a:ext cx="10855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66"/>
                </a:solidFill>
              </a:rPr>
              <a:t>1.00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3886200" y="1803400"/>
            <a:ext cx="6286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66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1962102" y="3327400"/>
            <a:ext cx="10807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0.25%</a:t>
            </a:r>
            <a:endParaRPr lang="en-US" sz="2800" dirty="0"/>
          </a:p>
        </p:txBody>
      </p:sp>
      <p:sp>
        <p:nvSpPr>
          <p:cNvPr id="9" name="Rectangle 8"/>
          <p:cNvSpPr/>
          <p:nvPr/>
        </p:nvSpPr>
        <p:spPr>
          <a:xfrm>
            <a:off x="2943162" y="3327400"/>
            <a:ext cx="14510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0.0025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5" grpId="0"/>
      <p:bldP spid="6" grpId="0"/>
      <p:bldP spid="7" grpId="0"/>
      <p:bldP spid="8" grpId="0"/>
      <p:bldP spid="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Fractions and Percents</a:t>
            </a:r>
          </a:p>
        </p:txBody>
      </p:sp>
      <p:sp>
        <p:nvSpPr>
          <p:cNvPr id="27651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48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1084263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To Change a Fraction to a Percent</a:t>
            </a: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1084263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Step 1: </a:t>
            </a:r>
            <a:r>
              <a:rPr lang="en-US" i="0" dirty="0">
                <a:solidFill>
                  <a:srgbClr val="000000"/>
                </a:solidFill>
              </a:rPr>
              <a:t>Change the fraction to a decimal. </a:t>
            </a:r>
          </a:p>
          <a:p>
            <a:pPr marL="3175" indent="-3175">
              <a:buFont typeface="Courier New" pitchFamily="49" charset="0"/>
              <a:buNone/>
              <a:tabLst>
                <a:tab pos="1084263" algn="l"/>
              </a:tabLst>
            </a:pPr>
            <a:r>
              <a:rPr lang="en-US" i="0" dirty="0">
                <a:solidFill>
                  <a:srgbClr val="000000"/>
                </a:solidFill>
              </a:rPr>
              <a:t>		(Divide the numerator by the denominator.)</a:t>
            </a:r>
          </a:p>
          <a:p>
            <a:pPr marL="3175" indent="-3175">
              <a:buFont typeface="Courier New" pitchFamily="49" charset="0"/>
              <a:buNone/>
              <a:tabLst>
                <a:tab pos="1084263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Step 2: </a:t>
            </a:r>
            <a:r>
              <a:rPr lang="en-US" i="0" dirty="0">
                <a:solidFill>
                  <a:srgbClr val="000000"/>
                </a:solidFill>
              </a:rPr>
              <a:t>Change the decimal to a percent.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10: Converting Fractions to Percents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54864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First divide 5 by 8 to get the decimal form. (This can be done with a calculator.)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533400" y="1055511"/>
          <a:ext cx="341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3" imgW="3416300" imgH="838200" progId="Equation.DSMT4">
                  <p:embed/>
                </p:oleObj>
              </mc:Choice>
              <mc:Fallback>
                <p:oleObj name="Equation" r:id="rId3" imgW="34163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55511"/>
                        <a:ext cx="3416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7" name="Object 5"/>
          <p:cNvGraphicFramePr>
            <a:graphicFrameLocks noChangeAspect="1"/>
          </p:cNvGraphicFramePr>
          <p:nvPr/>
        </p:nvGraphicFramePr>
        <p:xfrm>
          <a:off x="6172200" y="2324100"/>
          <a:ext cx="1181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5" imgW="1180800" imgH="571320" progId="Equation.DSMT4">
                  <p:embed/>
                </p:oleObj>
              </mc:Choice>
              <mc:Fallback>
                <p:oleObj name="Equation" r:id="rId5" imgW="1180800" imgH="5713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324100"/>
                        <a:ext cx="11811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457200" y="4267200"/>
            <a:ext cx="48053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0" dirty="0"/>
              <a:t>Now change 0.625 to a percent:</a:t>
            </a:r>
          </a:p>
        </p:txBody>
      </p:sp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6477000" y="19939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7" imgW="482400" imgH="291960" progId="Equation.DSMT4">
                  <p:embed/>
                </p:oleObj>
              </mc:Choice>
              <mc:Fallback>
                <p:oleObj name="Equation" r:id="rId7" imgW="4824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19939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6502400" y="2819400"/>
          <a:ext cx="546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9" name="Equation" r:id="rId9" imgW="545760" imgH="406080" progId="Equation.DSMT4">
                  <p:embed/>
                </p:oleObj>
              </mc:Choice>
              <mc:Fallback>
                <p:oleObj name="Equation" r:id="rId9" imgW="54576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2400" y="2819400"/>
                        <a:ext cx="546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6737350" y="32766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0" name="Equation" r:id="rId11" imgW="380880" imgH="291960" progId="Equation.DSMT4">
                  <p:embed/>
                </p:oleObj>
              </mc:Choice>
              <mc:Fallback>
                <p:oleObj name="Equation" r:id="rId11" imgW="3808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7350" y="32766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6750998" y="3663950"/>
          <a:ext cx="482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Equation" r:id="rId13" imgW="482400" imgH="406080" progId="Equation.DSMT4">
                  <p:embed/>
                </p:oleObj>
              </mc:Choice>
              <mc:Fallback>
                <p:oleObj name="Equation" r:id="rId13" imgW="482400" imgH="406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50998" y="3663950"/>
                        <a:ext cx="482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6902450" y="4165600"/>
          <a:ext cx="39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15" imgW="393480" imgH="291960" progId="Equation.DSMT4">
                  <p:embed/>
                </p:oleObj>
              </mc:Choice>
              <mc:Fallback>
                <p:oleObj name="Equation" r:id="rId15" imgW="39348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2450" y="4165600"/>
                        <a:ext cx="39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6902450" y="4508500"/>
          <a:ext cx="393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17" imgW="393480" imgH="406080" progId="Equation.DSMT4">
                  <p:embed/>
                </p:oleObj>
              </mc:Choice>
              <mc:Fallback>
                <p:oleObj name="Equation" r:id="rId17" imgW="393480" imgH="406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2450" y="4508500"/>
                        <a:ext cx="393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7080250" y="4965700"/>
          <a:ext cx="21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19" imgW="215640" imgH="291960" progId="Equation.DSMT4">
                  <p:embed/>
                </p:oleObj>
              </mc:Choice>
              <mc:Fallback>
                <p:oleObj name="Equation" r:id="rId19" imgW="2156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250" y="4965700"/>
                        <a:ext cx="21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1676400" y="4792134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21" imgW="266400" imgH="838080" progId="Equation.DSMT4">
                  <p:embed/>
                </p:oleObj>
              </mc:Choice>
              <mc:Fallback>
                <p:oleObj name="Equation" r:id="rId21" imgW="2664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792134"/>
                        <a:ext cx="26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8" name="Object 14"/>
          <p:cNvGraphicFramePr>
            <a:graphicFrameLocks noChangeAspect="1"/>
          </p:cNvGraphicFramePr>
          <p:nvPr/>
        </p:nvGraphicFramePr>
        <p:xfrm>
          <a:off x="1961445" y="5065184"/>
          <a:ext cx="1104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23" imgW="1104840" imgH="291960" progId="Equation.DSMT4">
                  <p:embed/>
                </p:oleObj>
              </mc:Choice>
              <mc:Fallback>
                <p:oleObj name="Equation" r:id="rId23" imgW="1104840" imgH="2919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1445" y="5065184"/>
                        <a:ext cx="1104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3143250" y="5058834"/>
          <a:ext cx="1181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Equation" r:id="rId25" imgW="1180800" imgH="304560" progId="Equation.DSMT4">
                  <p:embed/>
                </p:oleObj>
              </mc:Choice>
              <mc:Fallback>
                <p:oleObj name="Equation" r:id="rId25" imgW="1180800" imgH="3045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5058834"/>
                        <a:ext cx="1181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6940550" y="198755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Equation" r:id="rId27" imgW="190440" imgH="279360" progId="Equation.DSMT4">
                  <p:embed/>
                </p:oleObj>
              </mc:Choice>
              <mc:Fallback>
                <p:oleObj name="Equation" r:id="rId27" imgW="19044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0550" y="198755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7112000" y="19939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Equation" r:id="rId29" imgW="203040" imgH="291960" progId="Equation.DSMT4">
                  <p:embed/>
                </p:oleObj>
              </mc:Choice>
              <mc:Fallback>
                <p:oleObj name="Equation" r:id="rId29" imgW="20304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0" y="19939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11: Calculating Percents</a:t>
            </a: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In the U.S. in 1900, there were about </a:t>
            </a:r>
            <a:r>
              <a:rPr lang="en-US" i="0" dirty="0">
                <a:solidFill>
                  <a:srgbClr val="0000FF"/>
                </a:solidFill>
              </a:rPr>
              <a:t>27,000</a:t>
            </a:r>
            <a:r>
              <a:rPr lang="en-US" i="0" dirty="0">
                <a:solidFill>
                  <a:schemeClr val="tx1"/>
                </a:solidFill>
              </a:rPr>
              <a:t> college graduates (who received bachelor’s degrees), of which about </a:t>
            </a:r>
            <a:r>
              <a:rPr lang="en-US" i="0" dirty="0">
                <a:solidFill>
                  <a:srgbClr val="0000FF"/>
                </a:solidFill>
              </a:rPr>
              <a:t>22,000</a:t>
            </a:r>
            <a:r>
              <a:rPr lang="en-US" i="0" dirty="0">
                <a:solidFill>
                  <a:schemeClr val="tx1"/>
                </a:solidFill>
              </a:rPr>
              <a:t> were men. In 2003, there were about </a:t>
            </a:r>
            <a:r>
              <a:rPr lang="en-US" i="0" dirty="0">
                <a:solidFill>
                  <a:srgbClr val="0000FF"/>
                </a:solidFill>
              </a:rPr>
              <a:t>1,300,000</a:t>
            </a:r>
            <a:r>
              <a:rPr lang="en-US" i="0" dirty="0">
                <a:solidFill>
                  <a:schemeClr val="tx1"/>
                </a:solidFill>
              </a:rPr>
              <a:t> college graduates, of which about </a:t>
            </a:r>
            <a:r>
              <a:rPr lang="en-US" i="0" dirty="0">
                <a:solidFill>
                  <a:srgbClr val="0000FF"/>
                </a:solidFill>
              </a:rPr>
              <a:t>550,000</a:t>
            </a:r>
            <a:r>
              <a:rPr lang="en-US" i="0" dirty="0">
                <a:solidFill>
                  <a:schemeClr val="tx1"/>
                </a:solidFill>
              </a:rPr>
              <a:t> were men. Find the percentage of college graduates that were men in each of those years.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11: Calculating Percents (cont.)</a:t>
            </a:r>
          </a:p>
        </p:txBody>
      </p:sp>
      <p:sp>
        <p:nvSpPr>
          <p:cNvPr id="2969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530352" y="1905000"/>
          <a:ext cx="2971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8" name="Equation" r:id="rId3" imgW="2971800" imgH="888840" progId="Equation.DSMT4">
                  <p:embed/>
                </p:oleObj>
              </mc:Choice>
              <mc:Fallback>
                <p:oleObj name="Equation" r:id="rId3" imgW="2971800" imgH="888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05000"/>
                        <a:ext cx="2971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1" name="Object 5"/>
          <p:cNvGraphicFramePr>
            <a:graphicFrameLocks noChangeAspect="1"/>
          </p:cNvGraphicFramePr>
          <p:nvPr/>
        </p:nvGraphicFramePr>
        <p:xfrm>
          <a:off x="530352" y="3987800"/>
          <a:ext cx="3429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79" name="Equation" r:id="rId5" imgW="3429000" imgH="888840" progId="Equation.DSMT4">
                  <p:embed/>
                </p:oleObj>
              </mc:Choice>
              <mc:Fallback>
                <p:oleObj name="Equation" r:id="rId5" imgW="3429000" imgH="8888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987800"/>
                        <a:ext cx="34290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457200" y="297180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0" dirty="0"/>
              <a:t>So, about </a:t>
            </a:r>
            <a:r>
              <a:rPr lang="en-US" sz="2800" b="0" dirty="0">
                <a:solidFill>
                  <a:srgbClr val="FF0000"/>
                </a:solidFill>
              </a:rPr>
              <a:t>81.48%</a:t>
            </a:r>
            <a:r>
              <a:rPr lang="en-US" sz="2800" b="0" dirty="0"/>
              <a:t> of college graduates were men. 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457200" y="5105400"/>
            <a:ext cx="8229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0" dirty="0"/>
              <a:t>So, about </a:t>
            </a:r>
            <a:r>
              <a:rPr lang="en-US" sz="2800" b="0" dirty="0">
                <a:solidFill>
                  <a:srgbClr val="FF0000"/>
                </a:solidFill>
              </a:rPr>
              <a:t>42.31%</a:t>
            </a:r>
            <a:r>
              <a:rPr lang="en-US" sz="2800" b="0" dirty="0"/>
              <a:t> of college graduates were men.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581400" y="2180167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0" name="Equation" r:id="rId7" imgW="1282680" imgH="291960" progId="Equation.DSMT4">
                  <p:embed/>
                </p:oleObj>
              </mc:Choice>
              <mc:Fallback>
                <p:oleObj name="Equation" r:id="rId7" imgW="12826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180167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4114800" y="4260144"/>
          <a:ext cx="1270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1" name="Equation" r:id="rId9" imgW="1269720" imgH="291960" progId="Equation.DSMT4">
                  <p:embed/>
                </p:oleObj>
              </mc:Choice>
              <mc:Fallback>
                <p:oleObj name="Equation" r:id="rId9" imgW="12697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260144"/>
                        <a:ext cx="1270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/>
      <p:bldP spid="2970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Addition with Decimal Numbers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01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3175" indent="-3175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b="1" i="0" dirty="0">
                <a:solidFill>
                  <a:srgbClr val="000000"/>
                </a:solidFill>
              </a:rPr>
              <a:t>To Add Decimal Numbers</a:t>
            </a: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Write the addends in a vertical column.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Keep the decimal points aligned vertically.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Keep digits with the same position value aligned. 	(Zeros may be filled in as aids.)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4.	</a:t>
            </a:r>
            <a:r>
              <a:rPr lang="en-US" i="0" dirty="0">
                <a:solidFill>
                  <a:srgbClr val="000000"/>
                </a:solidFill>
              </a:rPr>
              <a:t>Add the numbers, just as with whole numbers, 	keeping the decimal point in the sum aligned with 	the other decimal points.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 Example 1: Adding Decimals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sum:</a:t>
            </a: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17 + 4.88 + 50.033 + 0.6</a:t>
            </a: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/>
          </a:p>
        </p:txBody>
      </p:sp>
      <p:sp>
        <p:nvSpPr>
          <p:cNvPr id="7173" name="Text Box 9"/>
          <p:cNvSpPr txBox="1">
            <a:spLocks noChangeArrowheads="1"/>
          </p:cNvSpPr>
          <p:nvPr/>
        </p:nvSpPr>
        <p:spPr bwMode="auto">
          <a:xfrm>
            <a:off x="2863850" y="2488096"/>
            <a:ext cx="33362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Align decimal points vertically.</a:t>
            </a:r>
          </a:p>
        </p:txBody>
      </p:sp>
      <p:sp>
        <p:nvSpPr>
          <p:cNvPr id="7180" name="Line 6"/>
          <p:cNvSpPr>
            <a:spLocks noChangeShapeType="1"/>
          </p:cNvSpPr>
          <p:nvPr/>
        </p:nvSpPr>
        <p:spPr bwMode="auto">
          <a:xfrm>
            <a:off x="1600200" y="2681022"/>
            <a:ext cx="0" cy="36576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181" name="Line 7"/>
          <p:cNvSpPr>
            <a:spLocks noChangeShapeType="1"/>
          </p:cNvSpPr>
          <p:nvPr/>
        </p:nvSpPr>
        <p:spPr bwMode="auto">
          <a:xfrm>
            <a:off x="1600200" y="2681022"/>
            <a:ext cx="109728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7176" name="Line 12"/>
          <p:cNvSpPr>
            <a:spLocks noChangeShapeType="1"/>
          </p:cNvSpPr>
          <p:nvPr/>
        </p:nvSpPr>
        <p:spPr bwMode="auto">
          <a:xfrm flipH="1">
            <a:off x="2286000" y="4781490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177" name="Line 13"/>
          <p:cNvSpPr>
            <a:spLocks noChangeShapeType="1"/>
          </p:cNvSpPr>
          <p:nvPr/>
        </p:nvSpPr>
        <p:spPr bwMode="auto">
          <a:xfrm flipH="1" flipV="1">
            <a:off x="2209800" y="3790890"/>
            <a:ext cx="381000" cy="8382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178" name="Line 14"/>
          <p:cNvSpPr>
            <a:spLocks noChangeShapeType="1"/>
          </p:cNvSpPr>
          <p:nvPr/>
        </p:nvSpPr>
        <p:spPr bwMode="auto">
          <a:xfrm flipH="1" flipV="1">
            <a:off x="2209800" y="3257490"/>
            <a:ext cx="457200" cy="13716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7179" name="Line 15"/>
          <p:cNvSpPr>
            <a:spLocks noChangeShapeType="1"/>
          </p:cNvSpPr>
          <p:nvPr/>
        </p:nvSpPr>
        <p:spPr bwMode="auto">
          <a:xfrm flipH="1">
            <a:off x="2286000" y="5305455"/>
            <a:ext cx="4572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222023" y="3040179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3" imgW="990360" imgH="291960" progId="Equation.DSMT4">
                  <p:embed/>
                </p:oleObj>
              </mc:Choice>
              <mc:Fallback>
                <p:oleObj name="Equation" r:id="rId3" imgW="9903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023" y="3040179"/>
                        <a:ext cx="99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374423" y="3573579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5" imgW="838080" imgH="291960" progId="Equation.DSMT4">
                  <p:embed/>
                </p:oleObj>
              </mc:Choice>
              <mc:Fallback>
                <p:oleObj name="Equation" r:id="rId5" imgW="8380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423" y="3573579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209323" y="4106979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7" imgW="1002960" imgH="291960" progId="Equation.DSMT4">
                  <p:embed/>
                </p:oleObj>
              </mc:Choice>
              <mc:Fallback>
                <p:oleObj name="Equation" r:id="rId7" imgW="10029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9323" y="4106979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917223" y="4598046"/>
          <a:ext cx="1295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9" imgW="1295280" imgH="406080" progId="Equation.DSMT4">
                  <p:embed/>
                </p:oleObj>
              </mc:Choice>
              <mc:Fallback>
                <p:oleObj name="Equation" r:id="rId9" imgW="129528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223" y="4598046"/>
                        <a:ext cx="1295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219200" y="5159405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1" imgW="990360" imgH="291960" progId="Equation.DSMT4">
                  <p:embed/>
                </p:oleObj>
              </mc:Choice>
              <mc:Fallback>
                <p:oleObj name="Equation" r:id="rId11" imgW="9903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159405"/>
                        <a:ext cx="99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2863850" y="5105400"/>
            <a:ext cx="6254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sum</a:t>
            </a:r>
            <a:endParaRPr lang="en-US" sz="2000" dirty="0"/>
          </a:p>
        </p:txBody>
      </p:sp>
      <p:sp>
        <p:nvSpPr>
          <p:cNvPr id="17" name="Rectangle 16"/>
          <p:cNvSpPr/>
          <p:nvPr/>
        </p:nvSpPr>
        <p:spPr>
          <a:xfrm>
            <a:off x="2863850" y="4598504"/>
            <a:ext cx="48272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700"/>
              </a:spcBef>
            </a:pPr>
            <a:r>
              <a:rPr lang="en-US" sz="2000" dirty="0">
                <a:solidFill>
                  <a:srgbClr val="FF00FF"/>
                </a:solidFill>
              </a:rPr>
              <a:t>0</a:t>
            </a:r>
            <a:r>
              <a:rPr lang="en-US" sz="2000" dirty="0">
                <a:solidFill>
                  <a:srgbClr val="008080"/>
                </a:solidFill>
                <a:latin typeface="Arial" charset="0"/>
              </a:rPr>
              <a:t>’</a:t>
            </a:r>
            <a:r>
              <a:rPr lang="en-US" sz="2000" dirty="0">
                <a:solidFill>
                  <a:srgbClr val="008080"/>
                </a:solidFill>
              </a:rPr>
              <a:t>s are filled in to help keep the digits in line.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863850" y="29718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decimal point is understood to be to the right of 17.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7180" grpId="0" animBg="1"/>
      <p:bldP spid="7181" grpId="0" animBg="1"/>
      <p:bldP spid="7176" grpId="0" animBg="1"/>
      <p:bldP spid="7177" grpId="0" animBg="1"/>
      <p:bldP spid="7178" grpId="0" animBg="1"/>
      <p:bldP spid="7179" grpId="0" animBg="1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Subtraction with Decimal Numbers</a:t>
            </a:r>
          </a:p>
        </p:txBody>
      </p:sp>
      <p:sp>
        <p:nvSpPr>
          <p:cNvPr id="8195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01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To Subtract Decimal Numbers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</a:t>
            </a:r>
            <a:r>
              <a:rPr lang="en-US" i="0" dirty="0">
                <a:solidFill>
                  <a:srgbClr val="000000"/>
                </a:solidFill>
              </a:rPr>
              <a:t>	Write the numbers in a vertical column.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Keep the decimal points aligned vertically.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Keep digits with the same position value aligned. 	(Zeros may be filled in as aids.)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4.	</a:t>
            </a:r>
            <a:r>
              <a:rPr lang="en-US" i="0" dirty="0">
                <a:solidFill>
                  <a:srgbClr val="000000"/>
                </a:solidFill>
              </a:rPr>
              <a:t>Subtract, just as with whole numbers, keeping the 	decimal point in the difference aligned with the 	other decimal points.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Subtracting Decimals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672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Find the difference: </a:t>
            </a:r>
            <a:r>
              <a:rPr lang="en-US" i="0" dirty="0">
                <a:solidFill>
                  <a:srgbClr val="0000FF"/>
                </a:solidFill>
              </a:rPr>
              <a:t>21.715 – 14.823</a:t>
            </a:r>
          </a:p>
          <a:p>
            <a:pPr>
              <a:spcBef>
                <a:spcPts val="6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438400" y="1955800"/>
          <a:ext cx="990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990360" imgH="291960" progId="Equation.DSMT4">
                  <p:embed/>
                </p:oleObj>
              </mc:Choice>
              <mc:Fallback>
                <p:oleObj name="Equation" r:id="rId3" imgW="9903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55800"/>
                        <a:ext cx="990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222500" y="2444750"/>
          <a:ext cx="1206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1206360" imgH="406080" progId="Equation.DSMT4">
                  <p:embed/>
                </p:oleObj>
              </mc:Choice>
              <mc:Fallback>
                <p:oleObj name="Equation" r:id="rId5" imgW="120636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2444750"/>
                        <a:ext cx="1206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03500" y="30480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825480" imgH="291960" progId="Equation.DSMT4">
                  <p:embed/>
                </p:oleObj>
              </mc:Choice>
              <mc:Fallback>
                <p:oleObj name="Equation" r:id="rId7" imgW="8254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30480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Monetary Arithmetic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At the bookstore, Mrs. Gonzalez bought a text for </a:t>
            </a:r>
            <a:r>
              <a:rPr lang="en-US" i="0" dirty="0">
                <a:solidFill>
                  <a:srgbClr val="0000FF"/>
                </a:solidFill>
              </a:rPr>
              <a:t>$55</a:t>
            </a:r>
            <a:r>
              <a:rPr lang="en-US" i="0" dirty="0">
                <a:solidFill>
                  <a:schemeClr val="tx1"/>
                </a:solidFill>
              </a:rPr>
              <a:t>, art supplies for </a:t>
            </a:r>
            <a:r>
              <a:rPr lang="en-US" i="0" dirty="0">
                <a:solidFill>
                  <a:srgbClr val="0000FF"/>
                </a:solidFill>
              </a:rPr>
              <a:t>$32.50</a:t>
            </a:r>
            <a:r>
              <a:rPr lang="en-US" i="0" dirty="0">
                <a:solidFill>
                  <a:schemeClr val="tx1"/>
                </a:solidFill>
              </a:rPr>
              <a:t>, and computer supplies for </a:t>
            </a:r>
            <a:r>
              <a:rPr lang="en-US" i="0" dirty="0">
                <a:solidFill>
                  <a:srgbClr val="0000FF"/>
                </a:solidFill>
              </a:rPr>
              <a:t>$29.25</a:t>
            </a:r>
            <a:r>
              <a:rPr lang="en-US" i="0" dirty="0">
                <a:solidFill>
                  <a:schemeClr val="tx1"/>
                </a:solidFill>
              </a:rPr>
              <a:t>. If tax was </a:t>
            </a:r>
            <a:r>
              <a:rPr lang="en-US" i="0" dirty="0">
                <a:solidFill>
                  <a:srgbClr val="0000FF"/>
                </a:solidFill>
              </a:rPr>
              <a:t>$9.34</a:t>
            </a:r>
            <a:r>
              <a:rPr lang="en-US" i="0" dirty="0">
                <a:solidFill>
                  <a:schemeClr val="tx1"/>
                </a:solidFill>
              </a:rPr>
              <a:t>, how much change did she receive from a gift certificate worth </a:t>
            </a:r>
            <a:r>
              <a:rPr lang="en-US" i="0" dirty="0">
                <a:solidFill>
                  <a:srgbClr val="0000FF"/>
                </a:solidFill>
              </a:rPr>
              <a:t>$150</a:t>
            </a:r>
            <a:r>
              <a:rPr lang="en-US" i="0" dirty="0">
                <a:solidFill>
                  <a:schemeClr val="tx1"/>
                </a:solidFill>
              </a:rPr>
              <a:t>?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  </a:t>
            </a:r>
            <a:r>
              <a:rPr lang="en-US" i="0" dirty="0">
                <a:solidFill>
                  <a:schemeClr val="tx1"/>
                </a:solidFill>
              </a:rPr>
              <a:t>Find the total of her expenses including tax.</a:t>
            </a:r>
            <a:r>
              <a:rPr lang="en-US" sz="2000" i="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5029200" y="5512858"/>
            <a:ext cx="708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0" dirty="0">
                <a:solidFill>
                  <a:srgbClr val="008080"/>
                </a:solidFill>
              </a:rPr>
              <a:t>Total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924300" y="3704167"/>
          <a:ext cx="1003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3" imgW="1002960" imgH="368280" progId="Equation.DSMT4">
                  <p:embed/>
                </p:oleObj>
              </mc:Choice>
              <mc:Fallback>
                <p:oleObj name="Equation" r:id="rId3" imgW="100296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4300" y="3704167"/>
                        <a:ext cx="1003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4102100" y="42037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5" imgW="825480" imgH="291960" progId="Equation.DSMT4">
                  <p:embed/>
                </p:oleObj>
              </mc:Choice>
              <mc:Fallback>
                <p:oleObj name="Equation" r:id="rId5" imgW="8254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42037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114800" y="4659489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7" imgW="812520" imgH="291960" progId="Equation.DSMT4">
                  <p:embed/>
                </p:oleObj>
              </mc:Choice>
              <mc:Fallback>
                <p:oleObj name="Equation" r:id="rId7" imgW="8125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659489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810000" y="5079999"/>
          <a:ext cx="1117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9" imgW="1117440" imgH="406080" progId="Equation.DSMT4">
                  <p:embed/>
                </p:oleObj>
              </mc:Choice>
              <mc:Fallback>
                <p:oleObj name="Equation" r:id="rId9" imgW="111744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079999"/>
                        <a:ext cx="1117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746500" y="5542845"/>
          <a:ext cx="1181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1" imgW="1180800" imgH="368280" progId="Equation.DSMT4">
                  <p:embed/>
                </p:oleObj>
              </mc:Choice>
              <mc:Fallback>
                <p:oleObj name="Equation" r:id="rId11" imgW="118080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6500" y="5542845"/>
                        <a:ext cx="1181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Monetary Arithmetic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Now subtract the total, </a:t>
            </a:r>
            <a:r>
              <a:rPr lang="en-US" i="0" dirty="0">
                <a:solidFill>
                  <a:srgbClr val="0000FF"/>
                </a:solidFill>
              </a:rPr>
              <a:t>$126.09</a:t>
            </a:r>
            <a:r>
              <a:rPr lang="en-US" i="0" dirty="0">
                <a:solidFill>
                  <a:schemeClr val="tx1"/>
                </a:solidFill>
              </a:rPr>
              <a:t>, from </a:t>
            </a:r>
            <a:r>
              <a:rPr lang="en-US" i="0" dirty="0">
                <a:solidFill>
                  <a:srgbClr val="0000FF"/>
                </a:solidFill>
              </a:rPr>
              <a:t>$150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She received </a:t>
            </a:r>
            <a:r>
              <a:rPr lang="en-US" i="0" dirty="0">
                <a:solidFill>
                  <a:srgbClr val="FF0000"/>
                </a:solidFill>
              </a:rPr>
              <a:t>$23.91</a:t>
            </a:r>
            <a:r>
              <a:rPr lang="en-US" i="0" dirty="0">
                <a:solidFill>
                  <a:schemeClr val="tx1"/>
                </a:solidFill>
              </a:rPr>
              <a:t> in change.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4089400" y="2133600"/>
          <a:ext cx="1168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1168200" imgH="368280" progId="Equation.DSMT4">
                  <p:embed/>
                </p:oleObj>
              </mc:Choice>
              <mc:Fallback>
                <p:oleObj name="Equation" r:id="rId3" imgW="116820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2133600"/>
                        <a:ext cx="1168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810000" y="2647245"/>
          <a:ext cx="1447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5" imgW="1447560" imgH="406080" progId="Equation.DSMT4">
                  <p:embed/>
                </p:oleObj>
              </mc:Choice>
              <mc:Fallback>
                <p:oleObj name="Equation" r:id="rId5" imgW="1447560" imgH="406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647245"/>
                        <a:ext cx="1447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267200" y="3199694"/>
          <a:ext cx="990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7" imgW="990360" imgH="368280" progId="Equation.DSMT4">
                  <p:embed/>
                </p:oleObj>
              </mc:Choice>
              <mc:Fallback>
                <p:oleObj name="Equation" r:id="rId7" imgW="99036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199694"/>
                        <a:ext cx="990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Multiplication with Decimal Numbers</a:t>
            </a:r>
          </a:p>
        </p:txBody>
      </p:sp>
      <p:sp>
        <p:nvSpPr>
          <p:cNvPr id="12291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To Multiply Decimal Numbers</a:t>
            </a:r>
            <a:endParaRPr lang="en-US" i="0" dirty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1.	</a:t>
            </a:r>
            <a:r>
              <a:rPr lang="en-US" i="0" dirty="0">
                <a:solidFill>
                  <a:srgbClr val="000000"/>
                </a:solidFill>
              </a:rPr>
              <a:t>Multiply the two numbers as if they were whole 	numbers.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2.	</a:t>
            </a:r>
            <a:r>
              <a:rPr lang="en-US" i="0" dirty="0">
                <a:solidFill>
                  <a:srgbClr val="000000"/>
                </a:solidFill>
              </a:rPr>
              <a:t>Count the total number of places to the right of the 	decimal points in both numbers being multiplied.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3.	</a:t>
            </a:r>
            <a:r>
              <a:rPr lang="en-US" i="0" dirty="0">
                <a:solidFill>
                  <a:srgbClr val="000000"/>
                </a:solidFill>
              </a:rPr>
              <a:t>Place the decimal point in the product so that the 	number of places to the right is the same as that 	found in step 2.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</TotalTime>
  <Words>920</Words>
  <Application>Microsoft Office PowerPoint</Application>
  <PresentationFormat>On-screen Show (4:3)</PresentationFormat>
  <Paragraphs>182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Calibri</vt:lpstr>
      <vt:lpstr>Symbol</vt:lpstr>
      <vt:lpstr>Courier New</vt:lpstr>
      <vt:lpstr>Arial</vt:lpstr>
      <vt:lpstr>Office Theme</vt:lpstr>
      <vt:lpstr>Equation</vt:lpstr>
      <vt:lpstr>Section A.1</vt:lpstr>
      <vt:lpstr>Objectives</vt:lpstr>
      <vt:lpstr>Addition with Decimal Numbers</vt:lpstr>
      <vt:lpstr> Example 1: Adding Decimals</vt:lpstr>
      <vt:lpstr>Subtraction with Decimal Numbers</vt:lpstr>
      <vt:lpstr>Example 2: Subtracting Decimals</vt:lpstr>
      <vt:lpstr>Example 3: Monetary Arithmetic</vt:lpstr>
      <vt:lpstr>Example 3: Monetary Arithmetic (cont.)</vt:lpstr>
      <vt:lpstr>Multiplication with Decimal Numbers</vt:lpstr>
      <vt:lpstr>Example 4: Multiplying Decimals</vt:lpstr>
      <vt:lpstr>Division with Decimal Numbers</vt:lpstr>
      <vt:lpstr>Example 5: Dividing Decimals</vt:lpstr>
      <vt:lpstr>Example 5: Dividing Decimals (cont.)</vt:lpstr>
      <vt:lpstr>Division with Decimal Numbers</vt:lpstr>
      <vt:lpstr>Example 6: Dividing Decimals and Rounding</vt:lpstr>
      <vt:lpstr>Example 7: Calculating Price</vt:lpstr>
      <vt:lpstr>Example 7: Calculating Price (cont.)</vt:lpstr>
      <vt:lpstr>Decimals and Percent</vt:lpstr>
      <vt:lpstr>Example 8: Converting Decimals to Percents</vt:lpstr>
      <vt:lpstr>Example 8: Converting Decimals to Percents (cont.)</vt:lpstr>
      <vt:lpstr>Decimals and Percent</vt:lpstr>
      <vt:lpstr>Example 9: Converting Percents to Decimals</vt:lpstr>
      <vt:lpstr>Example 9: Converting Percents to Decimals (cont.)</vt:lpstr>
      <vt:lpstr>Fractions and Percents</vt:lpstr>
      <vt:lpstr>Example 10: Converting Fractions to Percents</vt:lpstr>
      <vt:lpstr>Example 11: Calculating Percents</vt:lpstr>
      <vt:lpstr>Example 11: Calculating Percents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2016-10-11T14:41:39Z</dcterms:modified>
</cp:coreProperties>
</file>