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91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19.wmf"/><Relationship Id="rId16" Type="http://schemas.openxmlformats.org/officeDocument/2006/relationships/image" Target="../media/image33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5" Type="http://schemas.openxmlformats.org/officeDocument/2006/relationships/image" Target="../media/image3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Relationship Id="rId14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5" Type="http://schemas.openxmlformats.org/officeDocument/2006/relationships/image" Target="../media/image4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image" Target="../media/image61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12" Type="http://schemas.openxmlformats.org/officeDocument/2006/relationships/image" Target="../media/image60.wmf"/><Relationship Id="rId2" Type="http://schemas.openxmlformats.org/officeDocument/2006/relationships/image" Target="../media/image50.wmf"/><Relationship Id="rId16" Type="http://schemas.openxmlformats.org/officeDocument/2006/relationships/image" Target="../media/image64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5" Type="http://schemas.openxmlformats.org/officeDocument/2006/relationships/image" Target="../media/image53.wmf"/><Relationship Id="rId15" Type="http://schemas.openxmlformats.org/officeDocument/2006/relationships/image" Target="../media/image6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Relationship Id="rId14" Type="http://schemas.openxmlformats.org/officeDocument/2006/relationships/image" Target="../media/image6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image" Target="../media/image77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12" Type="http://schemas.openxmlformats.org/officeDocument/2006/relationships/image" Target="../media/image76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11" Type="http://schemas.openxmlformats.org/officeDocument/2006/relationships/image" Target="../media/image75.wmf"/><Relationship Id="rId5" Type="http://schemas.openxmlformats.org/officeDocument/2006/relationships/image" Target="../media/image69.wmf"/><Relationship Id="rId10" Type="http://schemas.openxmlformats.org/officeDocument/2006/relationships/image" Target="../media/image74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Relationship Id="rId14" Type="http://schemas.openxmlformats.org/officeDocument/2006/relationships/image" Target="../media/image7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282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BF7C71-C851-4D08-8736-BFD6F0FDE77A}" type="datetimeFigureOut">
              <a:rPr lang="en-US" smtClean="0"/>
              <a:pPr/>
              <a:t>10/11/2016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23582-FE6A-4C26-9F33-4ADEAE6AAD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601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00478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004786"/>
                </a:solidFill>
              </a:rPr>
              <a:t>All rights reserved.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2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00478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004786"/>
                </a:solidFill>
              </a:rPr>
              <a:t>All rights reserved.</a:t>
            </a:r>
            <a:endParaRPr lang="en-US" baseline="-25000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2.wmf"/><Relationship Id="rId26" Type="http://schemas.openxmlformats.org/officeDocument/2006/relationships/image" Target="../media/image76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20" Type="http://schemas.openxmlformats.org/officeDocument/2006/relationships/image" Target="../media/image73.wmf"/><Relationship Id="rId29" Type="http://schemas.openxmlformats.org/officeDocument/2006/relationships/oleObject" Target="../embeddings/oleObject77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5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77.wmf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0.wmf"/><Relationship Id="rId22" Type="http://schemas.openxmlformats.org/officeDocument/2006/relationships/image" Target="../media/image74.wmf"/><Relationship Id="rId27" Type="http://schemas.openxmlformats.org/officeDocument/2006/relationships/oleObject" Target="../embeddings/oleObject76.bin"/><Relationship Id="rId30" Type="http://schemas.openxmlformats.org/officeDocument/2006/relationships/image" Target="../media/image7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34" Type="http://schemas.openxmlformats.org/officeDocument/2006/relationships/image" Target="../media/image33.wmf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3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29" Type="http://schemas.openxmlformats.org/officeDocument/2006/relationships/oleObject" Target="../embeddings/oleObject30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28.wmf"/><Relationship Id="rId32" Type="http://schemas.openxmlformats.org/officeDocument/2006/relationships/image" Target="../media/image32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28" Type="http://schemas.openxmlformats.org/officeDocument/2006/relationships/image" Target="../media/image30.wmf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5.bin"/><Relationship Id="rId31" Type="http://schemas.openxmlformats.org/officeDocument/2006/relationships/oleObject" Target="../embeddings/oleObject31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29.bin"/><Relationship Id="rId30" Type="http://schemas.openxmlformats.org/officeDocument/2006/relationships/image" Target="../media/image31.wmf"/><Relationship Id="rId8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0.bin"/><Relationship Id="rId25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29" Type="http://schemas.openxmlformats.org/officeDocument/2006/relationships/oleObject" Target="../embeddings/oleObject46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24" Type="http://schemas.openxmlformats.org/officeDocument/2006/relationships/image" Target="../media/image44.wmf"/><Relationship Id="rId32" Type="http://schemas.openxmlformats.org/officeDocument/2006/relationships/image" Target="../media/image48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3.bin"/><Relationship Id="rId28" Type="http://schemas.openxmlformats.org/officeDocument/2006/relationships/image" Target="../media/image46.wmf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1.bin"/><Relationship Id="rId31" Type="http://schemas.openxmlformats.org/officeDocument/2006/relationships/oleObject" Target="../embeddings/oleObject47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45.bin"/><Relationship Id="rId30" Type="http://schemas.openxmlformats.org/officeDocument/2006/relationships/image" Target="../media/image47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6.wmf"/><Relationship Id="rId26" Type="http://schemas.openxmlformats.org/officeDocument/2006/relationships/image" Target="../media/image60.wmf"/><Relationship Id="rId3" Type="http://schemas.openxmlformats.org/officeDocument/2006/relationships/oleObject" Target="../embeddings/oleObject48.bin"/><Relationship Id="rId21" Type="http://schemas.openxmlformats.org/officeDocument/2006/relationships/oleObject" Target="../embeddings/oleObject57.bin"/><Relationship Id="rId34" Type="http://schemas.openxmlformats.org/officeDocument/2006/relationships/image" Target="../media/image64.wmf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5.bin"/><Relationship Id="rId25" Type="http://schemas.openxmlformats.org/officeDocument/2006/relationships/oleObject" Target="../embeddings/oleObject59.bin"/><Relationship Id="rId33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29" Type="http://schemas.openxmlformats.org/officeDocument/2006/relationships/oleObject" Target="../embeddings/oleObject61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2.bin"/><Relationship Id="rId24" Type="http://schemas.openxmlformats.org/officeDocument/2006/relationships/image" Target="../media/image59.wmf"/><Relationship Id="rId32" Type="http://schemas.openxmlformats.org/officeDocument/2006/relationships/image" Target="../media/image63.wmf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23" Type="http://schemas.openxmlformats.org/officeDocument/2006/relationships/oleObject" Target="../embeddings/oleObject58.bin"/><Relationship Id="rId28" Type="http://schemas.openxmlformats.org/officeDocument/2006/relationships/image" Target="../media/image61.wmf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6.bin"/><Relationship Id="rId31" Type="http://schemas.openxmlformats.org/officeDocument/2006/relationships/oleObject" Target="../embeddings/oleObject62.bin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4.wmf"/><Relationship Id="rId22" Type="http://schemas.openxmlformats.org/officeDocument/2006/relationships/image" Target="../media/image58.wmf"/><Relationship Id="rId27" Type="http://schemas.openxmlformats.org/officeDocument/2006/relationships/oleObject" Target="../embeddings/oleObject60.bin"/><Relationship Id="rId30" Type="http://schemas.openxmlformats.org/officeDocument/2006/relationships/image" Target="../media/image62.wmf"/><Relationship Id="rId8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Synthetic Division and the Remainder Theorem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The Remainder Theorem and Synthetic Division (cont.)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0352" y="1371600"/>
          <a:ext cx="8140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3" imgW="8140680" imgH="952200" progId="Equation.DSMT4">
                  <p:embed/>
                </p:oleObj>
              </mc:Choice>
              <mc:Fallback>
                <p:oleObj name="Equation" r:id="rId3" imgW="814068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8140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0352" y="2427111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27111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984022" y="2393244"/>
          <a:ext cx="279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7" imgW="279360" imgH="419040" progId="Equation.DSMT4">
                  <p:embed/>
                </p:oleObj>
              </mc:Choice>
              <mc:Fallback>
                <p:oleObj name="Equation" r:id="rId7" imgW="27936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022" y="2393244"/>
                        <a:ext cx="279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237906"/>
              </p:ext>
            </p:extLst>
          </p:nvPr>
        </p:nvGraphicFramePr>
        <p:xfrm>
          <a:off x="542925" y="3937000"/>
          <a:ext cx="8077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9" imgW="8076960" imgH="952200" progId="Equation.DSMT4">
                  <p:embed/>
                </p:oleObj>
              </mc:Choice>
              <mc:Fallback>
                <p:oleObj name="Equation" r:id="rId9" imgW="807696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3937000"/>
                        <a:ext cx="8077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30352" y="5105400"/>
          <a:ext cx="726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1" imgW="7264080" imgH="888840" progId="Equation.DSMT4">
                  <p:embed/>
                </p:oleObj>
              </mc:Choice>
              <mc:Fallback>
                <p:oleObj name="Equation" r:id="rId11" imgW="726408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05400"/>
                        <a:ext cx="726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514600" y="2387600"/>
          <a:ext cx="320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13" imgW="3200400" imgH="952200" progId="Equation.DSMT4">
                  <p:embed/>
                </p:oleObj>
              </mc:Choice>
              <mc:Fallback>
                <p:oleObj name="Equation" r:id="rId13" imgW="320040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87600"/>
                        <a:ext cx="320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5930900" y="3378200"/>
          <a:ext cx="2438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15" imgW="2438280" imgH="355320" progId="Equation.DSMT4">
                  <p:embed/>
                </p:oleObj>
              </mc:Choice>
              <mc:Fallback>
                <p:oleObj name="Equation" r:id="rId15" imgW="243828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3378200"/>
                        <a:ext cx="2438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3568700" y="29337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29337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4076700" y="29337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19" imgW="596880" imgH="291960" progId="Equation.DSMT4">
                  <p:embed/>
                </p:oleObj>
              </mc:Choice>
              <mc:Fallback>
                <p:oleObj name="Equation" r:id="rId19" imgW="59688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2933700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5334000" y="29337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21" imgW="380880" imgH="291960" progId="Equation.DSMT4">
                  <p:embed/>
                </p:oleObj>
              </mc:Choice>
              <mc:Fallback>
                <p:oleObj name="Equation" r:id="rId21" imgW="380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9337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2514600" y="34417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23" imgW="190440" imgH="279360" progId="Equation.DSMT4">
                  <p:embed/>
                </p:oleObj>
              </mc:Choice>
              <mc:Fallback>
                <p:oleObj name="Equation" r:id="rId23" imgW="1904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417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3352800" y="3429000"/>
          <a:ext cx="41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25" imgW="419040" imgH="291960" progId="Equation.DSMT4">
                  <p:embed/>
                </p:oleObj>
              </mc:Choice>
              <mc:Fallback>
                <p:oleObj name="Equation" r:id="rId25" imgW="4190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429000"/>
                        <a:ext cx="41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4470400" y="3429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27" imgW="203040" imgH="291960" progId="Equation.DSMT4">
                  <p:embed/>
                </p:oleObj>
              </mc:Choice>
              <mc:Fallback>
                <p:oleObj name="Equation" r:id="rId27" imgW="2030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3429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5499100" y="3429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tion" r:id="rId29" imgW="215640" imgH="291960" progId="Equation.DSMT4">
                  <p:embed/>
                </p:oleObj>
              </mc:Choice>
              <mc:Fallback>
                <p:oleObj name="Equation" r:id="rId29" imgW="2156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34290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Divide polynomials by using synthetic division.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Synthetic Division</a:t>
            </a: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533400" y="1371600"/>
          <a:ext cx="778510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3" imgW="7785100" imgH="2222500" progId="Equation.DSMT4">
                  <p:embed/>
                </p:oleObj>
              </mc:Choice>
              <mc:Fallback>
                <p:oleObj name="Equation" r:id="rId3" imgW="7785100" imgH="2222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7785100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3400" y="3843867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43867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088444" y="3821289"/>
          <a:ext cx="482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7" imgW="482400" imgH="419040" progId="Equation.DSMT4">
                  <p:embed/>
                </p:oleObj>
              </mc:Choice>
              <mc:Fallback>
                <p:oleObj name="Equation" r:id="rId7" imgW="48240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444" y="3821289"/>
                        <a:ext cx="482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743200" y="3822700"/>
          <a:ext cx="3124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9" imgW="3124080" imgH="952200" progId="Equation.DSMT4">
                  <p:embed/>
                </p:oleObj>
              </mc:Choice>
              <mc:Fallback>
                <p:oleObj name="Equation" r:id="rId9" imgW="31240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22700"/>
                        <a:ext cx="3124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6172200" y="3892550"/>
          <a:ext cx="25527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11" imgW="2552400" imgH="1193760" progId="Equation.DSMT4">
                  <p:embed/>
                </p:oleObj>
              </mc:Choice>
              <mc:Fallback>
                <p:oleObj name="Equation" r:id="rId11" imgW="2552400" imgH="1193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892550"/>
                        <a:ext cx="25527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717800" y="4279900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3" imgW="241200" imgH="380880" progId="Equation.DSMT4">
                  <p:embed/>
                </p:oleObj>
              </mc:Choice>
              <mc:Fallback>
                <p:oleObj name="Equation" r:id="rId13" imgW="24120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4279900"/>
                        <a:ext cx="24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3403600" y="43688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5" imgW="596880" imgH="291960" progId="Equation.DSMT4">
                  <p:embed/>
                </p:oleObj>
              </mc:Choice>
              <mc:Fallback>
                <p:oleObj name="Equation" r:id="rId15" imgW="5968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368800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4483100" y="43688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7" imgW="393480" imgH="291960" progId="Equation.DSMT4">
                  <p:embed/>
                </p:oleObj>
              </mc:Choice>
              <mc:Fallback>
                <p:oleObj name="Equation" r:id="rId17" imgW="3934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43688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105400" y="436880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19" imgW="774360" imgH="291960" progId="Equation.DSMT4">
                  <p:embed/>
                </p:oleObj>
              </mc:Choice>
              <mc:Fallback>
                <p:oleObj name="Equation" r:id="rId19" imgW="77436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36880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2730500" y="48768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21" imgW="215640" imgH="279360" progId="Equation.DSMT4">
                  <p:embed/>
                </p:oleObj>
              </mc:Choice>
              <mc:Fallback>
                <p:oleObj name="Equation" r:id="rId21" imgW="2156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48768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3403600" y="48768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23" imgW="596880" imgH="291960" progId="Equation.DSMT4">
                  <p:embed/>
                </p:oleObj>
              </mc:Choice>
              <mc:Fallback>
                <p:oleObj name="Equation" r:id="rId23" imgW="59688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876800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483100" y="48768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25" imgW="393480" imgH="291960" progId="Equation.DSMT4">
                  <p:embed/>
                </p:oleObj>
              </mc:Choice>
              <mc:Fallback>
                <p:oleObj name="Equation" r:id="rId25" imgW="39348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48768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5105400" y="487680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27" imgW="774360" imgH="291960" progId="Equation.DSMT4">
                  <p:embed/>
                </p:oleObj>
              </mc:Choice>
              <mc:Fallback>
                <p:oleObj name="Equation" r:id="rId27" imgW="77436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87680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Synthetic Division (cont.)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914400" y="1371600"/>
          <a:ext cx="2209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209680" imgH="876240" progId="Equation.DSMT4">
                  <p:embed/>
                </p:oleObj>
              </mc:Choice>
              <mc:Fallback>
                <p:oleObj name="Equation" r:id="rId3" imgW="220968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209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276600" y="1422400"/>
          <a:ext cx="342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3429000" imgH="838080" progId="Equation.DSMT4">
                  <p:embed/>
                </p:oleObj>
              </mc:Choice>
              <mc:Fallback>
                <p:oleObj name="Equation" r:id="rId5" imgW="34290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422400"/>
                        <a:ext cx="342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276600" y="2514600"/>
          <a:ext cx="339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3390840" imgH="838080" progId="Equation.DSMT4">
                  <p:embed/>
                </p:oleObj>
              </mc:Choice>
              <mc:Fallback>
                <p:oleObj name="Equation" r:id="rId7" imgW="33908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514600"/>
                        <a:ext cx="339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Synthetic Division (cont.)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30352" y="1371600"/>
          <a:ext cx="3644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3" imgW="3644640" imgH="876240" progId="Equation.DSMT4">
                  <p:embed/>
                </p:oleObj>
              </mc:Choice>
              <mc:Fallback>
                <p:oleObj name="Equation" r:id="rId3" imgW="364464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644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0352" y="25273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273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066800" y="4152900"/>
          <a:ext cx="3162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7" imgW="3162240" imgH="876240" progId="Equation.DSMT4">
                  <p:embed/>
                </p:oleObj>
              </mc:Choice>
              <mc:Fallback>
                <p:oleObj name="Equation" r:id="rId7" imgW="316224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152900"/>
                        <a:ext cx="3162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346448" y="4191000"/>
          <a:ext cx="314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9" imgW="3149280" imgH="838080" progId="Equation.DSMT4">
                  <p:embed/>
                </p:oleObj>
              </mc:Choice>
              <mc:Fallback>
                <p:oleObj name="Equation" r:id="rId9" imgW="3149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6448" y="4191000"/>
                        <a:ext cx="314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235200" y="2495550"/>
          <a:ext cx="279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11" imgW="279360" imgH="419040" progId="Equation.DSMT4">
                  <p:embed/>
                </p:oleObj>
              </mc:Choice>
              <mc:Fallback>
                <p:oleObj name="Equation" r:id="rId11" imgW="27936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2495550"/>
                        <a:ext cx="279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779890" y="2501900"/>
          <a:ext cx="2819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13" imgW="2819160" imgH="952200" progId="Equation.DSMT4">
                  <p:embed/>
                </p:oleObj>
              </mc:Choice>
              <mc:Fallback>
                <p:oleObj name="Equation" r:id="rId13" imgW="281916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9890" y="2501900"/>
                        <a:ext cx="2819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2743200" y="2959100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15" imgW="241200" imgH="380880" progId="Equation.DSMT4">
                  <p:embed/>
                </p:oleObj>
              </mc:Choice>
              <mc:Fallback>
                <p:oleObj name="Equation" r:id="rId15" imgW="24120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59100"/>
                        <a:ext cx="24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454400" y="30607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17" imgW="215640" imgH="279360" progId="Equation.DSMT4">
                  <p:embed/>
                </p:oleObj>
              </mc:Choice>
              <mc:Fallback>
                <p:oleObj name="Equation" r:id="rId17" imgW="2156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30607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4178300" y="3048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3048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4902200" y="30607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21" imgW="190440" imgH="279360" progId="Equation.DSMT4">
                  <p:embed/>
                </p:oleObj>
              </mc:Choice>
              <mc:Fallback>
                <p:oleObj name="Equation" r:id="rId21" imgW="1904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2200" y="30607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5384800" y="3048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23" imgW="215640" imgH="291960" progId="Equation.DSMT4">
                  <p:embed/>
                </p:oleObj>
              </mc:Choice>
              <mc:Fallback>
                <p:oleObj name="Equation" r:id="rId23" imgW="2156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30480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2768600" y="35433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25" imgW="190440" imgH="279360" progId="Equation.DSMT4">
                  <p:embed/>
                </p:oleObj>
              </mc:Choice>
              <mc:Fallback>
                <p:oleObj name="Equation" r:id="rId25" imgW="19044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5433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3479800" y="35433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27" imgW="190440" imgH="291960" progId="Equation.DSMT4">
                  <p:embed/>
                </p:oleObj>
              </mc:Choice>
              <mc:Fallback>
                <p:oleObj name="Equation" r:id="rId27" imgW="1904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35433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4184650" y="35433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29" imgW="190440" imgH="279360" progId="Equation.DSMT4">
                  <p:embed/>
                </p:oleObj>
              </mc:Choice>
              <mc:Fallback>
                <p:oleObj name="Equation" r:id="rId29" imgW="1904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35433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4889500" y="35433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31" imgW="215640" imgH="291960" progId="Equation.DSMT4">
                  <p:embed/>
                </p:oleObj>
              </mc:Choice>
              <mc:Fallback>
                <p:oleObj name="Equation" r:id="rId31" imgW="21564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35433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/>
        </p:nvGraphicFramePr>
        <p:xfrm>
          <a:off x="5391150" y="35433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33" imgW="203040" imgH="279360" progId="Equation.DSMT4">
                  <p:embed/>
                </p:oleObj>
              </mc:Choice>
              <mc:Fallback>
                <p:oleObj name="Equation" r:id="rId33" imgW="20304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5433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Synthetic Division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Remember</a:t>
            </a:r>
            <a:r>
              <a:rPr lang="en-US" i="0" dirty="0">
                <a:solidFill>
                  <a:srgbClr val="000000"/>
                </a:solidFill>
              </a:rPr>
              <a:t> that synthetic division is used only when the divisor is a first-degree polynomial of the form     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) or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–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). 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Remainder Theorem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The Remainder Theorem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If a polynomial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0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) is divided by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–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), then the  remainder will be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0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).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The Remainder Theorem and Synthetic Division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0352" y="1380066"/>
          <a:ext cx="63373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3" imgW="6337080" imgH="1079280" progId="Equation.DSMT4">
                  <p:embed/>
                </p:oleObj>
              </mc:Choice>
              <mc:Fallback>
                <p:oleObj name="Equation" r:id="rId3" imgW="6337080" imgH="1079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80066"/>
                        <a:ext cx="63373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0352" y="2585154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85154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0352" y="4233333"/>
          <a:ext cx="241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7" imgW="2412720" imgH="469800" progId="Equation.DSMT4">
                  <p:embed/>
                </p:oleObj>
              </mc:Choice>
              <mc:Fallback>
                <p:oleObj name="Equation" r:id="rId7" imgW="24127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33333"/>
                        <a:ext cx="241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30352" y="4831644"/>
          <a:ext cx="313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9" imgW="3136680" imgH="469800" progId="Equation.DSMT4">
                  <p:embed/>
                </p:oleObj>
              </mc:Choice>
              <mc:Fallback>
                <p:oleObj name="Equation" r:id="rId9" imgW="31366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31644"/>
                        <a:ext cx="313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698522" y="4817532"/>
          <a:ext cx="275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11" imgW="2755800" imgH="380880" progId="Equation.DSMT4">
                  <p:embed/>
                </p:oleObj>
              </mc:Choice>
              <mc:Fallback>
                <p:oleObj name="Equation" r:id="rId11" imgW="27558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522" y="4817532"/>
                        <a:ext cx="275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698522" y="5410200"/>
          <a:ext cx="218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13" imgW="2184120" imgH="291960" progId="Equation.DSMT4">
                  <p:embed/>
                </p:oleObj>
              </mc:Choice>
              <mc:Fallback>
                <p:oleObj name="Equation" r:id="rId13" imgW="21841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522" y="5410200"/>
                        <a:ext cx="218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969000" y="5372100"/>
          <a:ext cx="1054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15" imgW="1054080" imgH="368280" progId="Equation.DSMT4">
                  <p:embed/>
                </p:oleObj>
              </mc:Choice>
              <mc:Fallback>
                <p:oleObj name="Equation" r:id="rId15" imgW="105408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5372100"/>
                        <a:ext cx="1054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251450" y="3524250"/>
          <a:ext cx="245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17" imgW="2450880" imgH="355320" progId="Equation.DSMT4">
                  <p:embed/>
                </p:oleObj>
              </mc:Choice>
              <mc:Fallback>
                <p:oleObj name="Equation" r:id="rId17" imgW="245088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1450" y="3524250"/>
                        <a:ext cx="245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195689" y="2569458"/>
          <a:ext cx="279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19" imgW="279360" imgH="419040" progId="Equation.DSMT4">
                  <p:embed/>
                </p:oleObj>
              </mc:Choice>
              <mc:Fallback>
                <p:oleObj name="Equation" r:id="rId19" imgW="279360" imgH="419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689" y="2569458"/>
                        <a:ext cx="279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2705100" y="2565400"/>
          <a:ext cx="2324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21" imgW="2323800" imgH="952200" progId="Equation.DSMT4">
                  <p:embed/>
                </p:oleObj>
              </mc:Choice>
              <mc:Fallback>
                <p:oleObj name="Equation" r:id="rId21" imgW="2323800" imgH="952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565400"/>
                        <a:ext cx="2324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302000" y="312420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23" imgW="634680" imgH="291960" progId="Equation.DSMT4">
                  <p:embed/>
                </p:oleObj>
              </mc:Choice>
              <mc:Fallback>
                <p:oleObj name="Equation" r:id="rId23" imgW="63468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312420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4673600" y="31242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25" imgW="368280" imgH="291960" progId="Equation.DSMT4">
                  <p:embed/>
                </p:oleObj>
              </mc:Choice>
              <mc:Fallback>
                <p:oleObj name="Equation" r:id="rId25" imgW="36828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312420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2717800" y="358140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27" imgW="406080" imgH="279360" progId="Equation.DSMT4">
                  <p:embed/>
                </p:oleObj>
              </mc:Choice>
              <mc:Fallback>
                <p:oleObj name="Equation" r:id="rId27" imgW="40608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581400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3733800" y="3581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29" imgW="203040" imgH="291960" progId="Equation.DSMT4">
                  <p:embed/>
                </p:oleObj>
              </mc:Choice>
              <mc:Fallback>
                <p:oleObj name="Equation" r:id="rId29" imgW="2030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581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4457700" y="3581400"/>
          <a:ext cx="58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31" imgW="583920" imgH="291960" progId="Equation.DSMT4">
                  <p:embed/>
                </p:oleObj>
              </mc:Choice>
              <mc:Fallback>
                <p:oleObj name="Equation" r:id="rId31" imgW="58392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3581400"/>
                        <a:ext cx="58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The Remainder Theorem and Synthetic Division (cont.)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30352" y="1371600"/>
          <a:ext cx="6654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3" imgW="6654600" imgH="952200" progId="Equation.DSMT4">
                  <p:embed/>
                </p:oleObj>
              </mc:Choice>
              <mc:Fallback>
                <p:oleObj name="Equation" r:id="rId3" imgW="665460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6654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016000" y="2387600"/>
          <a:ext cx="75946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5" imgW="7594560" imgH="1346040" progId="Equation.DSMT4">
                  <p:embed/>
                </p:oleObj>
              </mc:Choice>
              <mc:Fallback>
                <p:oleObj name="Equation" r:id="rId5" imgW="7594560" imgH="1346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387600"/>
                        <a:ext cx="75946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0352" y="3944056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7" imgW="1257120" imgH="304560" progId="Equation.DSMT4">
                  <p:embed/>
                </p:oleObj>
              </mc:Choice>
              <mc:Fallback>
                <p:oleObj name="Equation" r:id="rId7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44056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30352" y="5507567"/>
          <a:ext cx="241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9" imgW="2412720" imgH="469800" progId="Equation.DSMT4">
                  <p:embed/>
                </p:oleObj>
              </mc:Choice>
              <mc:Fallback>
                <p:oleObj name="Equation" r:id="rId9" imgW="24127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507567"/>
                        <a:ext cx="241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077155" y="3918655"/>
          <a:ext cx="482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11" imgW="482400" imgH="419040" progId="Equation.DSMT4">
                  <p:embed/>
                </p:oleObj>
              </mc:Choice>
              <mc:Fallback>
                <p:oleObj name="Equation" r:id="rId11" imgW="48240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7155" y="3918655"/>
                        <a:ext cx="482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870200" y="3924300"/>
          <a:ext cx="2921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13" imgW="2920680" imgH="952200" progId="Equation.DSMT4">
                  <p:embed/>
                </p:oleObj>
              </mc:Choice>
              <mc:Fallback>
                <p:oleObj name="Equation" r:id="rId13" imgW="292068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3924300"/>
                        <a:ext cx="2921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943600" y="4911725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15" imgW="2577960" imgH="355320" progId="Equation.DSMT4">
                  <p:embed/>
                </p:oleObj>
              </mc:Choice>
              <mc:Fallback>
                <p:oleObj name="Equation" r:id="rId15" imgW="257796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911725"/>
                        <a:ext cx="2578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3327400" y="4457700"/>
          <a:ext cx="41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17" imgW="419040" imgH="291960" progId="Equation.DSMT4">
                  <p:embed/>
                </p:oleObj>
              </mc:Choice>
              <mc:Fallback>
                <p:oleObj name="Equation" r:id="rId17" imgW="419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4457700"/>
                        <a:ext cx="41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038600" y="4457700"/>
          <a:ext cx="40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19" imgW="406080" imgH="291960" progId="Equation.DSMT4">
                  <p:embed/>
                </p:oleObj>
              </mc:Choice>
              <mc:Fallback>
                <p:oleObj name="Equation" r:id="rId19" imgW="40608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457700"/>
                        <a:ext cx="40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597400" y="447040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21" imgW="380880" imgH="279360" progId="Equation.DSMT4">
                  <p:embed/>
                </p:oleObj>
              </mc:Choice>
              <mc:Fallback>
                <p:oleObj name="Equation" r:id="rId21" imgW="38088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4470400"/>
                        <a:ext cx="38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5207000" y="447040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23" imgW="583920" imgH="279360" progId="Equation.DSMT4">
                  <p:embed/>
                </p:oleObj>
              </mc:Choice>
              <mc:Fallback>
                <p:oleObj name="Equation" r:id="rId23" imgW="58392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0" y="447040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2882900" y="4953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25" imgW="190440" imgH="291960" progId="Equation.DSMT4">
                  <p:embed/>
                </p:oleObj>
              </mc:Choice>
              <mc:Fallback>
                <p:oleObj name="Equation" r:id="rId25" imgW="1904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4953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3556000" y="49657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27" imgW="190440" imgH="279360" progId="Equation.DSMT4">
                  <p:embed/>
                </p:oleObj>
              </mc:Choice>
              <mc:Fallback>
                <p:oleObj name="Equation" r:id="rId27" imgW="19044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49657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4025900" y="4953000"/>
          <a:ext cx="41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29" imgW="419040" imgH="291960" progId="Equation.DSMT4">
                  <p:embed/>
                </p:oleObj>
              </mc:Choice>
              <mc:Fallback>
                <p:oleObj name="Equation" r:id="rId29" imgW="4190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4953000"/>
                        <a:ext cx="41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4597400" y="496570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31" imgW="380880" imgH="279360" progId="Equation.DSMT4">
                  <p:embed/>
                </p:oleObj>
              </mc:Choice>
              <mc:Fallback>
                <p:oleObj name="Equation" r:id="rId31" imgW="38088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4965700"/>
                        <a:ext cx="38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5410200" y="49530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33" imgW="380880" imgH="291960" progId="Equation.DSMT4">
                  <p:embed/>
                </p:oleObj>
              </mc:Choice>
              <mc:Fallback>
                <p:oleObj name="Equation" r:id="rId33" imgW="38088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9530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120</Words>
  <Application>Microsoft Office PowerPoint</Application>
  <PresentationFormat>On-screen Show (4:3)</PresentationFormat>
  <Paragraphs>17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Courier New</vt:lpstr>
      <vt:lpstr>Arial</vt:lpstr>
      <vt:lpstr>Office Theme</vt:lpstr>
      <vt:lpstr>Equation</vt:lpstr>
      <vt:lpstr>Section A.2</vt:lpstr>
      <vt:lpstr>Objective</vt:lpstr>
      <vt:lpstr>Example 1: Synthetic Division</vt:lpstr>
      <vt:lpstr>Example 1: Synthetic Division (cont.)</vt:lpstr>
      <vt:lpstr>Example 1: Synthetic Division (cont.)</vt:lpstr>
      <vt:lpstr>Synthetic Division</vt:lpstr>
      <vt:lpstr>The Remainder Theorem</vt:lpstr>
      <vt:lpstr>Example 2: The Remainder Theorem and Synthetic Division</vt:lpstr>
      <vt:lpstr>Example 2: The Remainder Theorem and Synthetic Division (cont.)</vt:lpstr>
      <vt:lpstr>Example 2: The Remainder Theorem and Synthetic Division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2016-10-11T14:42:43Z</dcterms:modified>
</cp:coreProperties>
</file>