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2"/>
  </p:notesMasterIdLst>
  <p:handoutMasterIdLst>
    <p:handoutMasterId r:id="rId23"/>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77" r:id="rId14"/>
    <p:sldId id="269" r:id="rId15"/>
    <p:sldId id="271" r:id="rId16"/>
    <p:sldId id="272" r:id="rId17"/>
    <p:sldId id="273" r:id="rId18"/>
    <p:sldId id="274" r:id="rId19"/>
    <p:sldId id="275" r:id="rId20"/>
    <p:sldId id="276" r:id="rId21"/>
  </p:sldIdLst>
  <p:sldSz cx="9144000" cy="6858000" type="screen4x3"/>
  <p:notesSz cx="6858000" cy="9144000"/>
  <p:embeddedFontLst>
    <p:embeddedFont>
      <p:font typeface="Calibri" panose="020F0502020204030204" pitchFamily="34" charset="0"/>
      <p:regular r:id="rId24"/>
      <p:bold r:id="rId25"/>
      <p:italic r:id="rId26"/>
      <p:boldItalic r:id="rId27"/>
    </p:embeddedFont>
    <p:embeddedFont>
      <p:font typeface="Ti86pc" panose="020B0609020003040203" charset="0"/>
      <p:regular r:id="rId28"/>
      <p:bold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870"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font" Target="fonts/font4.fntdata"/><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10/11/2016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38551886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7A271F-C5B0-48C8-B976-F186B82C8967}" type="datetimeFigureOut">
              <a:rPr lang="en-US" smtClean="0"/>
              <a:pPr/>
              <a:t>10/11/2016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9A4D38-C45E-4E44-AF43-745E09E955B7}" type="slidenum">
              <a:rPr lang="en-US" smtClean="0"/>
              <a:pPr/>
              <a:t>‹#›</a:t>
            </a:fld>
            <a:endParaRPr lang="en-US" dirty="0"/>
          </a:p>
        </p:txBody>
      </p:sp>
    </p:spTree>
    <p:extLst>
      <p:ext uri="{BB962C8B-B14F-4D97-AF65-F5344CB8AC3E}">
        <p14:creationId xmlns:p14="http://schemas.microsoft.com/office/powerpoint/2010/main" val="255361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004786"/>
                </a:solidFill>
              </a:rPr>
              <a:t>Copyright © by Hawkes Learning</a:t>
            </a:r>
          </a:p>
          <a:p>
            <a:pPr eaLnBrk="1" hangingPunct="1"/>
            <a:r>
              <a:rPr lang="en-US" baseline="-25000" dirty="0">
                <a:solidFill>
                  <a:srgbClr val="004786"/>
                </a:solidFill>
              </a:rPr>
              <a:t>All rights reserved.</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004786"/>
                </a:solidFill>
              </a:rPr>
              <a:t>Copyright © by Hawkes Learning</a:t>
            </a:r>
          </a:p>
          <a:p>
            <a:pPr eaLnBrk="1" hangingPunct="1"/>
            <a:r>
              <a:rPr lang="en-US" baseline="-25000" dirty="0">
                <a:solidFill>
                  <a:srgbClr val="004786"/>
                </a:solidFill>
              </a:rPr>
              <a:t>All rights reserved.</a:t>
            </a:r>
            <a:endParaRPr lang="en-US" baseline="-25000"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1.png"/><Relationship Id="rId4" Type="http://schemas.openxmlformats.org/officeDocument/2006/relationships/image" Target="../media/image10.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2.wmf"/></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7.png"/><Relationship Id="rId4" Type="http://schemas.openxmlformats.org/officeDocument/2006/relationships/image" Target="../media/image16.wmf"/></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1.wmf"/></Relationships>
</file>

<file path=ppt/slides/_rels/slide1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4.wmf"/><Relationship Id="rId5" Type="http://schemas.openxmlformats.org/officeDocument/2006/relationships/oleObject" Target="../embeddings/oleObject10.bin"/><Relationship Id="rId4" Type="http://schemas.openxmlformats.org/officeDocument/2006/relationships/image" Target="../media/image23.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5.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4.wmf"/><Relationship Id="rId4" Type="http://schemas.openxmlformats.org/officeDocument/2006/relationships/oleObject" Target="../embeddings/oleObject3.bin"/></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A.3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Using a Graphing Calculator to Solve Equations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1: Using One Graph to Solve a Polynomial Equation (cont.)</a:t>
            </a:r>
          </a:p>
        </p:txBody>
      </p:sp>
      <p:sp>
        <p:nvSpPr>
          <p:cNvPr id="13315" name="Rectangle 3"/>
          <p:cNvSpPr>
            <a:spLocks noGrp="1"/>
          </p:cNvSpPr>
          <p:nvPr>
            <p:ph idx="1"/>
          </p:nvPr>
        </p:nvSpPr>
        <p:spPr>
          <a:prstGeom prst="rect">
            <a:avLst/>
          </a:prstGeom>
        </p:spPr>
        <p:txBody>
          <a:bodyPr/>
          <a:lstStyle/>
          <a:p>
            <a:pPr marL="3175" indent="-3175">
              <a:buFont typeface="Courier New" pitchFamily="49" charset="0"/>
              <a:buNone/>
            </a:pPr>
            <a:r>
              <a:rPr lang="en-US" i="0" dirty="0">
                <a:solidFill>
                  <a:schemeClr val="tx1"/>
                </a:solidFill>
              </a:rPr>
              <a:t>With the          &gt; </a:t>
            </a:r>
            <a:r>
              <a:rPr lang="en-US" i="0" dirty="0">
                <a:solidFill>
                  <a:srgbClr val="0000FF"/>
                </a:solidFill>
              </a:rPr>
              <a:t>CALC</a:t>
            </a:r>
            <a:r>
              <a:rPr lang="en-US" i="0" dirty="0">
                <a:solidFill>
                  <a:schemeClr val="tx1"/>
                </a:solidFill>
              </a:rPr>
              <a:t> &gt; </a:t>
            </a:r>
            <a:r>
              <a:rPr lang="en-US" i="0" dirty="0">
                <a:solidFill>
                  <a:schemeClr val="tx1"/>
                </a:solidFill>
                <a:latin typeface="Ti86pc" pitchFamily="49" charset="0"/>
              </a:rPr>
              <a:t>2:zero</a:t>
            </a:r>
            <a:r>
              <a:rPr lang="en-US" i="0" dirty="0">
                <a:solidFill>
                  <a:schemeClr val="tx1"/>
                </a:solidFill>
              </a:rPr>
              <a:t> sequence of commands you will find the following zeros (and therefore solutions to the equation):</a:t>
            </a:r>
            <a:r>
              <a:rPr lang="en-US" dirty="0">
                <a:solidFill>
                  <a:schemeClr val="tx1"/>
                </a:solidFill>
              </a:rPr>
              <a:t> </a:t>
            </a:r>
          </a:p>
          <a:p>
            <a:pPr marL="3175" indent="-3175" algn="ctr">
              <a:buFont typeface="Courier New" pitchFamily="49" charset="0"/>
              <a:buNone/>
            </a:pPr>
            <a:r>
              <a:rPr lang="en-US" i="1" dirty="0">
                <a:solidFill>
                  <a:srgbClr val="FF0000"/>
                </a:solidFill>
              </a:rPr>
              <a:t>x</a:t>
            </a:r>
            <a:r>
              <a:rPr lang="en-US" dirty="0">
                <a:solidFill>
                  <a:srgbClr val="FF0000"/>
                </a:solidFill>
              </a:rPr>
              <a:t> </a:t>
            </a:r>
            <a:r>
              <a:rPr lang="en-US" i="0" dirty="0">
                <a:solidFill>
                  <a:srgbClr val="FF0000"/>
                </a:solidFill>
              </a:rPr>
              <a:t>= −3</a:t>
            </a:r>
            <a:r>
              <a:rPr lang="en-US" i="0" dirty="0">
                <a:solidFill>
                  <a:schemeClr val="tx1"/>
                </a:solidFill>
              </a:rPr>
              <a:t>, </a:t>
            </a:r>
            <a:r>
              <a:rPr lang="en-US" i="1" dirty="0">
                <a:solidFill>
                  <a:srgbClr val="FF0000"/>
                </a:solidFill>
              </a:rPr>
              <a:t>x</a:t>
            </a:r>
            <a:r>
              <a:rPr lang="en-US" dirty="0">
                <a:solidFill>
                  <a:srgbClr val="FF0000"/>
                </a:solidFill>
              </a:rPr>
              <a:t> </a:t>
            </a:r>
            <a:r>
              <a:rPr lang="en-US" i="0" dirty="0">
                <a:solidFill>
                  <a:srgbClr val="FF0000"/>
                </a:solidFill>
              </a:rPr>
              <a:t>= 1</a:t>
            </a:r>
            <a:r>
              <a:rPr lang="en-US" i="0" dirty="0">
                <a:solidFill>
                  <a:schemeClr val="tx1"/>
                </a:solidFill>
              </a:rPr>
              <a:t>, and </a:t>
            </a:r>
            <a:r>
              <a:rPr lang="en-US" i="1" dirty="0">
                <a:solidFill>
                  <a:srgbClr val="FF0000"/>
                </a:solidFill>
              </a:rPr>
              <a:t>x</a:t>
            </a:r>
            <a:r>
              <a:rPr lang="en-US" dirty="0">
                <a:solidFill>
                  <a:srgbClr val="FF0000"/>
                </a:solidFill>
              </a:rPr>
              <a:t> </a:t>
            </a:r>
            <a:r>
              <a:rPr lang="en-US" i="0" dirty="0">
                <a:solidFill>
                  <a:srgbClr val="FF0000"/>
                </a:solidFill>
              </a:rPr>
              <a:t>= 5</a:t>
            </a:r>
            <a:r>
              <a:rPr lang="en-US" i="0" dirty="0">
                <a:solidFill>
                  <a:schemeClr val="tx1"/>
                </a:solidFill>
              </a:rPr>
              <a:t>.</a:t>
            </a:r>
            <a:r>
              <a:rPr lang="en-US" dirty="0">
                <a:solidFill>
                  <a:schemeClr val="tx1"/>
                </a:solidFill>
              </a:rPr>
              <a:t> </a:t>
            </a:r>
          </a:p>
          <a:p>
            <a:pPr marL="3175" indent="-3175">
              <a:buFont typeface="Courier New" pitchFamily="49" charset="0"/>
              <a:buNone/>
            </a:pPr>
            <a:endParaRPr lang="en-US" dirty="0">
              <a:solidFill>
                <a:schemeClr val="tx1"/>
              </a:solidFill>
            </a:endParaRPr>
          </a:p>
        </p:txBody>
      </p:sp>
      <p:pic>
        <p:nvPicPr>
          <p:cNvPr id="13316" name="Picture 8" descr="2ND"/>
          <p:cNvPicPr>
            <a:picLocks noChangeAspect="1" noChangeArrowheads="1"/>
          </p:cNvPicPr>
          <p:nvPr/>
        </p:nvPicPr>
        <p:blipFill>
          <a:blip r:embed="rId2"/>
          <a:srcRect/>
          <a:stretch>
            <a:fillRect/>
          </a:stretch>
        </p:blipFill>
        <p:spPr bwMode="auto">
          <a:xfrm>
            <a:off x="1824038" y="1371599"/>
            <a:ext cx="747896" cy="365760"/>
          </a:xfrm>
          <a:prstGeom prst="rect">
            <a:avLst/>
          </a:prstGeom>
          <a:noFill/>
          <a:ln w="9525">
            <a:noFill/>
            <a:miter lim="800000"/>
            <a:headEnd/>
            <a:tailEnd/>
          </a:ln>
        </p:spPr>
      </p:pic>
      <p:pic>
        <p:nvPicPr>
          <p:cNvPr id="13317" name="Picture 11" descr="6"/>
          <p:cNvPicPr>
            <a:picLocks noChangeAspect="1" noChangeArrowheads="1"/>
          </p:cNvPicPr>
          <p:nvPr/>
        </p:nvPicPr>
        <p:blipFill>
          <a:blip r:embed="rId3"/>
          <a:srcRect/>
          <a:stretch>
            <a:fillRect/>
          </a:stretch>
        </p:blipFill>
        <p:spPr bwMode="auto">
          <a:xfrm>
            <a:off x="3200400" y="3429001"/>
            <a:ext cx="2743200" cy="1875865"/>
          </a:xfrm>
          <a:prstGeom prst="rect">
            <a:avLst/>
          </a:prstGeom>
          <a:solidFill>
            <a:srgbClr val="CCFFCC"/>
          </a:solidFill>
          <a:ln w="9525">
            <a:solidFill>
              <a:srgbClr val="000000"/>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1: Using One Graph to Solve a Polynomial Equation (cont.)</a:t>
            </a:r>
          </a:p>
        </p:txBody>
      </p:sp>
      <p:sp>
        <p:nvSpPr>
          <p:cNvPr id="14339" name="Rectangle 3"/>
          <p:cNvSpPr>
            <a:spLocks noGrp="1"/>
          </p:cNvSpPr>
          <p:nvPr>
            <p:ph idx="1"/>
          </p:nvPr>
        </p:nvSpPr>
        <p:spPr>
          <a:prstGeom prst="rect">
            <a:avLst/>
          </a:prstGeom>
        </p:spPr>
        <p:txBody>
          <a:bodyPr/>
          <a:lstStyle/>
          <a:p>
            <a:pPr marL="3175" indent="-3175">
              <a:buFont typeface="Courier New" pitchFamily="49" charset="0"/>
              <a:buNone/>
            </a:pPr>
            <a:r>
              <a:rPr lang="en-US" b="1" i="0" dirty="0">
                <a:solidFill>
                  <a:schemeClr val="tx1"/>
                </a:solidFill>
              </a:rPr>
              <a:t>Note: </a:t>
            </a:r>
            <a:r>
              <a:rPr lang="en-US" i="0" dirty="0">
                <a:solidFill>
                  <a:schemeClr val="tx1"/>
                </a:solidFill>
              </a:rPr>
              <a:t>See Section 4.5 for a more in-depth explanation for finding the zero of a function. With the            command you will find only approximations of the zeros.</a:t>
            </a:r>
            <a:r>
              <a:rPr lang="en-US" dirty="0">
                <a:solidFill>
                  <a:schemeClr val="tx1"/>
                </a:solidFill>
              </a:rPr>
              <a:t> </a:t>
            </a:r>
          </a:p>
          <a:p>
            <a:pPr marL="3175" indent="-3175">
              <a:buFont typeface="Courier New" pitchFamily="49" charset="0"/>
              <a:buNone/>
            </a:pPr>
            <a:endParaRPr lang="en-US" dirty="0">
              <a:solidFill>
                <a:schemeClr val="tx1"/>
              </a:solidFill>
            </a:endParaRPr>
          </a:p>
        </p:txBody>
      </p:sp>
      <p:graphicFrame>
        <p:nvGraphicFramePr>
          <p:cNvPr id="14340" name="Object 4"/>
          <p:cNvGraphicFramePr>
            <a:graphicFrameLocks noChangeAspect="1"/>
          </p:cNvGraphicFramePr>
          <p:nvPr/>
        </p:nvGraphicFramePr>
        <p:xfrm>
          <a:off x="3937000" y="2476500"/>
          <a:ext cx="914400" cy="336550"/>
        </p:xfrm>
        <a:graphic>
          <a:graphicData uri="http://schemas.openxmlformats.org/presentationml/2006/ole">
            <mc:AlternateContent xmlns:mc="http://schemas.openxmlformats.org/markup-compatibility/2006">
              <mc:Choice xmlns:v="urn:schemas-microsoft-com:vml" Requires="v">
                <p:oleObj spid="_x0000_s4100" name="Equation" r:id="rId3" imgW="457677" imgH="793306" progId="Equation.DSMT4">
                  <p:embed/>
                </p:oleObj>
              </mc:Choice>
              <mc:Fallback>
                <p:oleObj name="Equation" r:id="rId3" imgW="457677" imgH="793306"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37000" y="24765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4341" name="Picture 11" descr="TRACE"/>
          <p:cNvPicPr>
            <a:picLocks noChangeAspect="1" noChangeArrowheads="1"/>
          </p:cNvPicPr>
          <p:nvPr/>
        </p:nvPicPr>
        <p:blipFill>
          <a:blip r:embed="rId5"/>
          <a:srcRect/>
          <a:stretch>
            <a:fillRect/>
          </a:stretch>
        </p:blipFill>
        <p:spPr bwMode="auto">
          <a:xfrm>
            <a:off x="6718300" y="1816101"/>
            <a:ext cx="1280160" cy="317395"/>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2: Using Two Graphs to Solve a Polynomial Equation</a:t>
            </a:r>
          </a:p>
        </p:txBody>
      </p:sp>
      <p:sp>
        <p:nvSpPr>
          <p:cNvPr id="15363" name="Rectangle 3"/>
          <p:cNvSpPr>
            <a:spLocks noGrp="1"/>
          </p:cNvSpPr>
          <p:nvPr>
            <p:ph idx="1"/>
          </p:nvPr>
        </p:nvSpPr>
        <p:spPr>
          <a:xfrm>
            <a:off x="457200" y="1280160"/>
            <a:ext cx="8229600" cy="4572000"/>
          </a:xfrm>
          <a:prstGeom prst="rect">
            <a:avLst/>
          </a:prstGeom>
        </p:spPr>
        <p:txBody>
          <a:bodyPr/>
          <a:lstStyle/>
          <a:p>
            <a:pPr marL="3175" indent="-3175">
              <a:buFont typeface="Courier New" pitchFamily="49" charset="0"/>
              <a:buNone/>
            </a:pPr>
            <a:r>
              <a:rPr lang="en-US" i="0" dirty="0">
                <a:solidFill>
                  <a:schemeClr val="tx1"/>
                </a:solidFill>
              </a:rPr>
              <a:t>Solve the polynomial equation                      using a graphing calculator.</a:t>
            </a:r>
            <a:r>
              <a:rPr lang="en-US" dirty="0">
                <a:solidFill>
                  <a:schemeClr val="tx1"/>
                </a:solidFill>
              </a:rPr>
              <a:t> </a:t>
            </a:r>
          </a:p>
          <a:p>
            <a:pPr marL="3175" indent="-3175" algn="just">
              <a:buFont typeface="Courier New" pitchFamily="49" charset="0"/>
              <a:buNone/>
            </a:pPr>
            <a:r>
              <a:rPr lang="en-US" b="1" i="0" dirty="0">
                <a:solidFill>
                  <a:schemeClr val="tx1"/>
                </a:solidFill>
              </a:rPr>
              <a:t>Solution</a:t>
            </a:r>
          </a:p>
          <a:p>
            <a:pPr marL="3175" indent="-3175">
              <a:buFont typeface="Courier New" pitchFamily="49" charset="0"/>
              <a:buNone/>
            </a:pPr>
            <a:r>
              <a:rPr lang="en-US" i="0" dirty="0">
                <a:solidFill>
                  <a:schemeClr val="tx1"/>
                </a:solidFill>
              </a:rPr>
              <a:t>Graph the function indicated on each side of the equation. Find the points of intersection of these two graphs. The </a:t>
            </a:r>
            <a:r>
              <a:rPr lang="en-US" i="1" dirty="0">
                <a:solidFill>
                  <a:schemeClr val="tx1"/>
                </a:solidFill>
              </a:rPr>
              <a:t>x</a:t>
            </a:r>
            <a:r>
              <a:rPr lang="en-US" i="0" dirty="0">
                <a:solidFill>
                  <a:schemeClr val="tx1"/>
                </a:solidFill>
              </a:rPr>
              <a:t>-values of these points are the roots of the original equation.</a:t>
            </a:r>
          </a:p>
        </p:txBody>
      </p:sp>
      <p:graphicFrame>
        <p:nvGraphicFramePr>
          <p:cNvPr id="15364" name="Object 7"/>
          <p:cNvGraphicFramePr>
            <a:graphicFrameLocks noChangeAspect="1"/>
          </p:cNvGraphicFramePr>
          <p:nvPr/>
        </p:nvGraphicFramePr>
        <p:xfrm>
          <a:off x="5008563" y="1315155"/>
          <a:ext cx="1676400" cy="381000"/>
        </p:xfrm>
        <a:graphic>
          <a:graphicData uri="http://schemas.openxmlformats.org/presentationml/2006/ole">
            <mc:AlternateContent xmlns:mc="http://schemas.openxmlformats.org/markup-compatibility/2006">
              <mc:Choice xmlns:v="urn:schemas-microsoft-com:vml" Requires="v">
                <p:oleObj spid="_x0000_s5124" name="Equation" r:id="rId3" imgW="1676400" imgH="381000" progId="Equation.DSMT4">
                  <p:embed/>
                </p:oleObj>
              </mc:Choice>
              <mc:Fallback>
                <p:oleObj name="Equation" r:id="rId3" imgW="1676400" imgH="38100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8563" y="1315155"/>
                        <a:ext cx="16764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2: Using Two Graphs to Solve a Polynomial Equation (cont.)</a:t>
            </a:r>
          </a:p>
        </p:txBody>
      </p:sp>
      <p:sp>
        <p:nvSpPr>
          <p:cNvPr id="15363" name="Rectangle 3"/>
          <p:cNvSpPr>
            <a:spLocks noGrp="1"/>
          </p:cNvSpPr>
          <p:nvPr>
            <p:ph idx="1"/>
          </p:nvPr>
        </p:nvSpPr>
        <p:spPr>
          <a:xfrm>
            <a:off x="457200" y="1280160"/>
            <a:ext cx="8229600" cy="4572000"/>
          </a:xfrm>
          <a:prstGeom prst="rect">
            <a:avLst/>
          </a:prstGeom>
        </p:spPr>
        <p:txBody>
          <a:bodyPr/>
          <a:lstStyle/>
          <a:p>
            <a:pPr marL="3175" indent="-3175" algn="just">
              <a:buFont typeface="Courier New" pitchFamily="49" charset="0"/>
              <a:buNone/>
            </a:pPr>
            <a:r>
              <a:rPr lang="en-US" i="0" dirty="0">
                <a:solidFill>
                  <a:schemeClr val="tx1"/>
                </a:solidFill>
              </a:rPr>
              <a:t>Enter the functions as follows:</a:t>
            </a:r>
          </a:p>
          <a:p>
            <a:pPr marL="3175" indent="-3175" algn="just">
              <a:buFont typeface="Courier New" pitchFamily="49" charset="0"/>
              <a:buNone/>
            </a:pPr>
            <a:endParaRPr lang="en-US" dirty="0">
              <a:solidFill>
                <a:schemeClr val="tx1"/>
              </a:solidFill>
            </a:endParaRPr>
          </a:p>
          <a:p>
            <a:pPr marL="3175" indent="-3175" algn="just">
              <a:lnSpc>
                <a:spcPct val="150000"/>
              </a:lnSpc>
              <a:buFont typeface="Courier New" pitchFamily="49" charset="0"/>
              <a:buNone/>
            </a:pPr>
            <a:endParaRPr lang="en-US" dirty="0">
              <a:solidFill>
                <a:schemeClr val="tx1"/>
              </a:solidFill>
            </a:endParaRPr>
          </a:p>
          <a:p>
            <a:pPr marL="3175" indent="-3175" algn="just">
              <a:buFont typeface="Courier New" pitchFamily="49" charset="0"/>
              <a:buNone/>
            </a:pPr>
            <a:endParaRPr lang="en-US" dirty="0">
              <a:solidFill>
                <a:schemeClr val="tx1"/>
              </a:solidFill>
            </a:endParaRPr>
          </a:p>
          <a:p>
            <a:pPr marL="3175" indent="-3175"/>
            <a:r>
              <a:rPr lang="en-US" dirty="0">
                <a:solidFill>
                  <a:schemeClr val="tx1"/>
                </a:solidFill>
              </a:rPr>
              <a:t>With the standard window the graphs will appear as follows:  </a:t>
            </a:r>
          </a:p>
        </p:txBody>
      </p:sp>
      <p:pic>
        <p:nvPicPr>
          <p:cNvPr id="15365" name="Picture 8" descr="6"/>
          <p:cNvPicPr>
            <a:picLocks noChangeAspect="1" noChangeArrowheads="1"/>
          </p:cNvPicPr>
          <p:nvPr/>
        </p:nvPicPr>
        <p:blipFill>
          <a:blip r:embed="rId2"/>
          <a:srcRect/>
          <a:stretch>
            <a:fillRect/>
          </a:stretch>
        </p:blipFill>
        <p:spPr bwMode="auto">
          <a:xfrm>
            <a:off x="3200400" y="1803400"/>
            <a:ext cx="2560320" cy="1751617"/>
          </a:xfrm>
          <a:prstGeom prst="rect">
            <a:avLst/>
          </a:prstGeom>
          <a:solidFill>
            <a:srgbClr val="CCFFCC"/>
          </a:solidFill>
          <a:ln w="9525">
            <a:solidFill>
              <a:srgbClr val="000000"/>
            </a:solidFill>
            <a:miter lim="800000"/>
            <a:headEnd/>
            <a:tailEnd/>
          </a:ln>
        </p:spPr>
      </p:pic>
      <p:pic>
        <p:nvPicPr>
          <p:cNvPr id="6" name="Picture 8" descr="6"/>
          <p:cNvPicPr>
            <a:picLocks noChangeAspect="1" noChangeArrowheads="1"/>
          </p:cNvPicPr>
          <p:nvPr/>
        </p:nvPicPr>
        <p:blipFill>
          <a:blip r:embed="rId3"/>
          <a:srcRect/>
          <a:stretch>
            <a:fillRect/>
          </a:stretch>
        </p:blipFill>
        <p:spPr bwMode="auto">
          <a:xfrm>
            <a:off x="3200400" y="4191983"/>
            <a:ext cx="2560320" cy="1751617"/>
          </a:xfrm>
          <a:prstGeom prst="rect">
            <a:avLst/>
          </a:prstGeom>
          <a:solidFill>
            <a:srgbClr val="CCFFCC"/>
          </a:solidFill>
          <a:ln w="9525">
            <a:solidFill>
              <a:srgbClr val="000000"/>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2: Using Two Graphs to Solve a Polynomial Equation (cont.)</a:t>
            </a:r>
          </a:p>
        </p:txBody>
      </p:sp>
      <p:sp>
        <p:nvSpPr>
          <p:cNvPr id="16387" name="Rectangle 5"/>
          <p:cNvSpPr>
            <a:spLocks noGrp="1"/>
          </p:cNvSpPr>
          <p:nvPr>
            <p:ph idx="1"/>
          </p:nvPr>
        </p:nvSpPr>
        <p:spPr>
          <a:prstGeom prst="rect">
            <a:avLst/>
          </a:prstGeom>
          <a:noFill/>
        </p:spPr>
        <p:txBody>
          <a:bodyPr/>
          <a:lstStyle/>
          <a:p>
            <a:pPr marL="3175" indent="-3175">
              <a:buFont typeface="Courier New" pitchFamily="49" charset="0"/>
              <a:buNone/>
            </a:pPr>
            <a:r>
              <a:rPr lang="en-US" i="0" dirty="0">
                <a:solidFill>
                  <a:schemeClr val="tx1"/>
                </a:solidFill>
              </a:rPr>
              <a:t>With the           &gt; </a:t>
            </a:r>
            <a:r>
              <a:rPr lang="en-US" i="0" dirty="0">
                <a:solidFill>
                  <a:srgbClr val="0000FF"/>
                </a:solidFill>
              </a:rPr>
              <a:t>CALC</a:t>
            </a:r>
            <a:r>
              <a:rPr lang="en-US" i="0" dirty="0">
                <a:solidFill>
                  <a:schemeClr val="tx1"/>
                </a:solidFill>
              </a:rPr>
              <a:t> &gt; </a:t>
            </a:r>
            <a:r>
              <a:rPr lang="en-US" i="0" dirty="0">
                <a:solidFill>
                  <a:schemeClr val="tx1"/>
                </a:solidFill>
                <a:latin typeface="Ti86pc" pitchFamily="49" charset="0"/>
              </a:rPr>
              <a:t>5:intersect</a:t>
            </a:r>
            <a:r>
              <a:rPr lang="en-US" i="0" dirty="0">
                <a:solidFill>
                  <a:schemeClr val="tx1"/>
                </a:solidFill>
              </a:rPr>
              <a:t> sequence of commands you will find the following approximate </a:t>
            </a:r>
            <a:br>
              <a:rPr lang="en-US" i="0" dirty="0">
                <a:solidFill>
                  <a:schemeClr val="tx1"/>
                </a:solidFill>
              </a:rPr>
            </a:br>
            <a:r>
              <a:rPr lang="en-US" i="1" dirty="0">
                <a:solidFill>
                  <a:schemeClr val="tx1"/>
                </a:solidFill>
              </a:rPr>
              <a:t>x-­</a:t>
            </a:r>
            <a:r>
              <a:rPr lang="en-US" i="0" dirty="0">
                <a:solidFill>
                  <a:schemeClr val="tx1"/>
                </a:solidFill>
              </a:rPr>
              <a:t>values of the points of intersection (and therefore approximate solutions to the equation):</a:t>
            </a:r>
            <a:r>
              <a:rPr lang="en-US" dirty="0">
                <a:solidFill>
                  <a:schemeClr val="tx1"/>
                </a:solidFill>
              </a:rPr>
              <a:t> </a:t>
            </a:r>
          </a:p>
          <a:p>
            <a:pPr marL="3175" indent="-3175" algn="ctr"/>
            <a:r>
              <a:rPr lang="en-US" i="1" dirty="0">
                <a:solidFill>
                  <a:srgbClr val="FF0000"/>
                </a:solidFill>
              </a:rPr>
              <a:t>x</a:t>
            </a:r>
            <a:r>
              <a:rPr lang="en-US" dirty="0">
                <a:solidFill>
                  <a:srgbClr val="FF0000"/>
                </a:solidFill>
              </a:rPr>
              <a:t> ≈ − .28</a:t>
            </a:r>
            <a:r>
              <a:rPr lang="en-US" dirty="0">
                <a:solidFill>
                  <a:schemeClr val="tx1"/>
                </a:solidFill>
              </a:rPr>
              <a:t> and </a:t>
            </a:r>
            <a:r>
              <a:rPr lang="en-US" i="1" dirty="0">
                <a:solidFill>
                  <a:srgbClr val="FF0000"/>
                </a:solidFill>
              </a:rPr>
              <a:t>x</a:t>
            </a:r>
            <a:r>
              <a:rPr lang="en-US" dirty="0">
                <a:solidFill>
                  <a:srgbClr val="FF0000"/>
                </a:solidFill>
              </a:rPr>
              <a:t> ≈ 1.78</a:t>
            </a:r>
            <a:r>
              <a:rPr lang="en-US" dirty="0">
                <a:solidFill>
                  <a:schemeClr val="tx1"/>
                </a:solidFill>
              </a:rPr>
              <a:t> (accurate to two decimal places).</a:t>
            </a:r>
          </a:p>
          <a:p>
            <a:pPr marL="3175" indent="-3175">
              <a:buFont typeface="Courier New" pitchFamily="49" charset="0"/>
              <a:buNone/>
            </a:pPr>
            <a:endParaRPr lang="en-US" dirty="0">
              <a:solidFill>
                <a:schemeClr val="tx1"/>
              </a:solidFill>
            </a:endParaRPr>
          </a:p>
        </p:txBody>
      </p:sp>
      <p:pic>
        <p:nvPicPr>
          <p:cNvPr id="16389" name="Picture 9" descr="2ND"/>
          <p:cNvPicPr>
            <a:picLocks noChangeAspect="1" noChangeArrowheads="1"/>
          </p:cNvPicPr>
          <p:nvPr/>
        </p:nvPicPr>
        <p:blipFill>
          <a:blip r:embed="rId2"/>
          <a:srcRect/>
          <a:stretch>
            <a:fillRect/>
          </a:stretch>
        </p:blipFill>
        <p:spPr bwMode="auto">
          <a:xfrm>
            <a:off x="1852613" y="1371600"/>
            <a:ext cx="750116" cy="365760"/>
          </a:xfrm>
          <a:prstGeom prst="rect">
            <a:avLst/>
          </a:prstGeom>
          <a:noFill/>
          <a:ln w="9525">
            <a:noFill/>
            <a:miter lim="800000"/>
            <a:headEnd/>
            <a:tailEnd/>
          </a:ln>
        </p:spPr>
      </p:pic>
      <p:pic>
        <p:nvPicPr>
          <p:cNvPr id="6" name="Picture 10" descr="6"/>
          <p:cNvPicPr>
            <a:picLocks noChangeAspect="1" noChangeArrowheads="1"/>
          </p:cNvPicPr>
          <p:nvPr/>
        </p:nvPicPr>
        <p:blipFill>
          <a:blip r:embed="rId3"/>
          <a:srcRect/>
          <a:stretch>
            <a:fillRect/>
          </a:stretch>
        </p:blipFill>
        <p:spPr bwMode="auto">
          <a:xfrm>
            <a:off x="2057400" y="3810000"/>
            <a:ext cx="2743200" cy="1875865"/>
          </a:xfrm>
          <a:prstGeom prst="rect">
            <a:avLst/>
          </a:prstGeom>
          <a:solidFill>
            <a:srgbClr val="CCFFCC"/>
          </a:solidFill>
          <a:ln w="9525">
            <a:solidFill>
              <a:srgbClr val="000000"/>
            </a:solidFill>
            <a:miter lim="800000"/>
            <a:headEnd/>
            <a:tailEnd/>
          </a:ln>
        </p:spPr>
      </p:pic>
      <p:sp>
        <p:nvSpPr>
          <p:cNvPr id="7" name="Rectangle 6"/>
          <p:cNvSpPr/>
          <p:nvPr/>
        </p:nvSpPr>
        <p:spPr>
          <a:xfrm>
            <a:off x="5181600" y="3822918"/>
            <a:ext cx="3474720" cy="1815882"/>
          </a:xfrm>
          <a:prstGeom prst="rect">
            <a:avLst/>
          </a:prstGeom>
        </p:spPr>
        <p:txBody>
          <a:bodyPr wrap="square">
            <a:spAutoFit/>
          </a:bodyPr>
          <a:lstStyle/>
          <a:p>
            <a:pPr marL="3175" indent="-3175">
              <a:buFont typeface="Courier New" pitchFamily="49" charset="0"/>
              <a:buNone/>
            </a:pPr>
            <a:r>
              <a:rPr lang="en-US" sz="2800" b="1" dirty="0"/>
              <a:t>Note: </a:t>
            </a:r>
            <a:r>
              <a:rPr lang="en-US" sz="2800" dirty="0"/>
              <a:t>See Section 4.5 for an explanation of the intersect function.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3: Using Two Graphs to Solve an Absolute Value Equation</a:t>
            </a:r>
          </a:p>
        </p:txBody>
      </p:sp>
      <p:sp>
        <p:nvSpPr>
          <p:cNvPr id="18435"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Solve the equation                    using a graphing calculator.</a:t>
            </a:r>
            <a:r>
              <a:rPr lang="en-US" dirty="0">
                <a:solidFill>
                  <a:schemeClr val="tx1"/>
                </a:solidFill>
              </a:rPr>
              <a:t> </a:t>
            </a:r>
          </a:p>
          <a:p>
            <a:pPr marL="0" indent="0" algn="just">
              <a:buFont typeface="Courier New" pitchFamily="49" charset="0"/>
              <a:buNone/>
            </a:pPr>
            <a:r>
              <a:rPr lang="en-US" b="1" i="0" dirty="0">
                <a:solidFill>
                  <a:schemeClr val="tx1"/>
                </a:solidFill>
              </a:rPr>
              <a:t>Solution </a:t>
            </a:r>
          </a:p>
          <a:p>
            <a:pPr marL="0" indent="0">
              <a:buFont typeface="Courier New" pitchFamily="49" charset="0"/>
              <a:buNone/>
            </a:pPr>
            <a:r>
              <a:rPr lang="en-US" i="0" dirty="0">
                <a:solidFill>
                  <a:schemeClr val="tx1"/>
                </a:solidFill>
              </a:rPr>
              <a:t>Graph the functions indicated on each side of the equation. This includes the constant function. Find the points of intersection of these two graphs. The </a:t>
            </a:r>
            <a:r>
              <a:rPr lang="en-US" i="1" dirty="0">
                <a:solidFill>
                  <a:schemeClr val="tx1"/>
                </a:solidFill>
              </a:rPr>
              <a:t>x</a:t>
            </a:r>
            <a:r>
              <a:rPr lang="en-US" i="0" dirty="0">
                <a:solidFill>
                  <a:schemeClr val="tx1"/>
                </a:solidFill>
              </a:rPr>
              <a:t>-values of these points are the roots of the original equation. Remember that the absolute value command can be found in the           </a:t>
            </a:r>
            <a:r>
              <a:rPr lang="en-US" i="0" dirty="0">
                <a:solidFill>
                  <a:schemeClr val="tx1"/>
                </a:solidFill>
                <a:latin typeface="Ti86pc" pitchFamily="49" charset="0"/>
              </a:rPr>
              <a:t>&gt;NUM</a:t>
            </a:r>
            <a:r>
              <a:rPr lang="en-US" i="0" dirty="0">
                <a:solidFill>
                  <a:schemeClr val="tx1"/>
                </a:solidFill>
              </a:rPr>
              <a:t> menu.</a:t>
            </a:r>
            <a:r>
              <a:rPr lang="en-US" dirty="0">
                <a:solidFill>
                  <a:schemeClr val="tx1"/>
                </a:solidFill>
              </a:rPr>
              <a:t> </a:t>
            </a:r>
          </a:p>
        </p:txBody>
      </p:sp>
      <p:graphicFrame>
        <p:nvGraphicFramePr>
          <p:cNvPr id="18436" name="Object 7"/>
          <p:cNvGraphicFramePr>
            <a:graphicFrameLocks noChangeAspect="1"/>
          </p:cNvGraphicFramePr>
          <p:nvPr/>
        </p:nvGraphicFramePr>
        <p:xfrm>
          <a:off x="3334455" y="1329267"/>
          <a:ext cx="1485900" cy="469900"/>
        </p:xfrm>
        <a:graphic>
          <a:graphicData uri="http://schemas.openxmlformats.org/presentationml/2006/ole">
            <mc:AlternateContent xmlns:mc="http://schemas.openxmlformats.org/markup-compatibility/2006">
              <mc:Choice xmlns:v="urn:schemas-microsoft-com:vml" Requires="v">
                <p:oleObj spid="_x0000_s6148" name="Equation" r:id="rId3" imgW="1485900" imgH="469900" progId="Equation.DSMT4">
                  <p:embed/>
                </p:oleObj>
              </mc:Choice>
              <mc:Fallback>
                <p:oleObj name="Equation" r:id="rId3" imgW="1485900" imgH="46990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4455" y="1329267"/>
                        <a:ext cx="14859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8437" name="Picture 8" descr="MATH"/>
          <p:cNvPicPr>
            <a:picLocks noChangeAspect="1" noChangeArrowheads="1"/>
          </p:cNvPicPr>
          <p:nvPr/>
        </p:nvPicPr>
        <p:blipFill>
          <a:blip r:embed="rId5"/>
          <a:srcRect/>
          <a:stretch>
            <a:fillRect/>
          </a:stretch>
        </p:blipFill>
        <p:spPr bwMode="auto">
          <a:xfrm>
            <a:off x="2362199" y="4955822"/>
            <a:ext cx="749482"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4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3: Using Two Graphs to Solve an Absolute Value Equation (cont.)</a:t>
            </a:r>
          </a:p>
        </p:txBody>
      </p:sp>
      <p:sp>
        <p:nvSpPr>
          <p:cNvPr id="19459"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Enter the functions as follows:</a:t>
            </a: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lnSpc>
                <a:spcPct val="150000"/>
              </a:lnSpc>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With the standard window the graphs will appear as follows:</a:t>
            </a:r>
            <a:r>
              <a:rPr lang="en-US" dirty="0">
                <a:solidFill>
                  <a:schemeClr val="tx1"/>
                </a:solidFill>
              </a:rPr>
              <a:t>  </a:t>
            </a:r>
          </a:p>
          <a:p>
            <a:pPr>
              <a:buFont typeface="Courier New" pitchFamily="49" charset="0"/>
              <a:buNone/>
            </a:pPr>
            <a:endParaRPr lang="en-US" dirty="0">
              <a:solidFill>
                <a:schemeClr val="tx1"/>
              </a:solidFill>
            </a:endParaRPr>
          </a:p>
        </p:txBody>
      </p:sp>
      <p:pic>
        <p:nvPicPr>
          <p:cNvPr id="19460" name="Picture 9" descr="6"/>
          <p:cNvPicPr>
            <a:picLocks noChangeAspect="1" noChangeArrowheads="1"/>
          </p:cNvPicPr>
          <p:nvPr/>
        </p:nvPicPr>
        <p:blipFill>
          <a:blip r:embed="rId2"/>
          <a:srcRect/>
          <a:stretch>
            <a:fillRect/>
          </a:stretch>
        </p:blipFill>
        <p:spPr bwMode="auto">
          <a:xfrm>
            <a:off x="3291840" y="1828799"/>
            <a:ext cx="2560320" cy="1752601"/>
          </a:xfrm>
          <a:prstGeom prst="rect">
            <a:avLst/>
          </a:prstGeom>
          <a:solidFill>
            <a:srgbClr val="CCFFCC"/>
          </a:solidFill>
          <a:ln w="9525">
            <a:solidFill>
              <a:srgbClr val="000000"/>
            </a:solidFill>
            <a:miter lim="800000"/>
            <a:headEnd/>
            <a:tailEnd/>
          </a:ln>
        </p:spPr>
      </p:pic>
      <p:pic>
        <p:nvPicPr>
          <p:cNvPr id="19461" name="Picture 10" descr="6"/>
          <p:cNvPicPr>
            <a:picLocks noChangeAspect="1" noChangeArrowheads="1"/>
          </p:cNvPicPr>
          <p:nvPr/>
        </p:nvPicPr>
        <p:blipFill>
          <a:blip r:embed="rId3"/>
          <a:srcRect/>
          <a:stretch>
            <a:fillRect/>
          </a:stretch>
        </p:blipFill>
        <p:spPr bwMode="auto">
          <a:xfrm>
            <a:off x="3291840" y="4191000"/>
            <a:ext cx="2560320" cy="1751025"/>
          </a:xfrm>
          <a:prstGeom prst="rect">
            <a:avLst/>
          </a:prstGeom>
          <a:solidFill>
            <a:srgbClr val="CCFFCC"/>
          </a:solidFill>
          <a:ln w="9525">
            <a:solidFill>
              <a:srgbClr val="000000"/>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3: Using Two Graphs to Solve an Absolute Value Equation (cont.)</a:t>
            </a:r>
          </a:p>
        </p:txBody>
      </p:sp>
      <p:sp>
        <p:nvSpPr>
          <p:cNvPr id="20483"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With the           &gt; </a:t>
            </a:r>
            <a:r>
              <a:rPr lang="en-US" i="0" dirty="0">
                <a:solidFill>
                  <a:srgbClr val="0000FF"/>
                </a:solidFill>
              </a:rPr>
              <a:t>CALC</a:t>
            </a:r>
            <a:r>
              <a:rPr lang="en-US" i="0" dirty="0">
                <a:solidFill>
                  <a:schemeClr val="tx1"/>
                </a:solidFill>
              </a:rPr>
              <a:t> &gt; </a:t>
            </a:r>
            <a:r>
              <a:rPr lang="en-US" i="0" dirty="0">
                <a:solidFill>
                  <a:schemeClr val="tx1"/>
                </a:solidFill>
                <a:latin typeface="Ti86pc" pitchFamily="49" charset="0"/>
              </a:rPr>
              <a:t>5:intersect</a:t>
            </a:r>
            <a:r>
              <a:rPr lang="en-US" i="0" dirty="0">
                <a:solidFill>
                  <a:schemeClr val="tx1"/>
                </a:solidFill>
              </a:rPr>
              <a:t> sequence of </a:t>
            </a:r>
          </a:p>
          <a:p>
            <a:pPr>
              <a:spcBef>
                <a:spcPct val="0"/>
              </a:spcBef>
              <a:buFont typeface="Courier New" pitchFamily="49" charset="0"/>
              <a:buNone/>
            </a:pPr>
            <a:r>
              <a:rPr lang="en-US" i="0" dirty="0">
                <a:solidFill>
                  <a:schemeClr val="tx1"/>
                </a:solidFill>
              </a:rPr>
              <a:t>commands you will find the following </a:t>
            </a:r>
            <a:r>
              <a:rPr lang="en-US" i="1" dirty="0">
                <a:solidFill>
                  <a:schemeClr val="tx1"/>
                </a:solidFill>
              </a:rPr>
              <a:t>x</a:t>
            </a:r>
            <a:r>
              <a:rPr lang="en-US" i="0" dirty="0">
                <a:solidFill>
                  <a:schemeClr val="tx1"/>
                </a:solidFill>
              </a:rPr>
              <a:t>-values at the </a:t>
            </a:r>
          </a:p>
          <a:p>
            <a:pPr>
              <a:spcBef>
                <a:spcPct val="0"/>
              </a:spcBef>
              <a:buFont typeface="Courier New" pitchFamily="49" charset="0"/>
              <a:buNone/>
            </a:pPr>
            <a:r>
              <a:rPr lang="en-US" i="0" dirty="0">
                <a:solidFill>
                  <a:schemeClr val="tx1"/>
                </a:solidFill>
              </a:rPr>
              <a:t>points of intersection (and therefore the solutions to </a:t>
            </a:r>
          </a:p>
          <a:p>
            <a:pPr>
              <a:spcBef>
                <a:spcPct val="0"/>
              </a:spcBef>
              <a:buFont typeface="Courier New" pitchFamily="49" charset="0"/>
              <a:buNone/>
            </a:pPr>
            <a:r>
              <a:rPr lang="en-US" i="0" dirty="0">
                <a:solidFill>
                  <a:schemeClr val="tx1"/>
                </a:solidFill>
              </a:rPr>
              <a:t>the equation):</a:t>
            </a:r>
          </a:p>
          <a:p>
            <a:pPr algn="ctr">
              <a:buFont typeface="Courier New" pitchFamily="49" charset="0"/>
              <a:buNone/>
            </a:pPr>
            <a:r>
              <a:rPr lang="en-US" i="1" dirty="0">
                <a:solidFill>
                  <a:srgbClr val="FF0000"/>
                </a:solidFill>
              </a:rPr>
              <a:t>x</a:t>
            </a:r>
            <a:r>
              <a:rPr lang="en-US" dirty="0">
                <a:solidFill>
                  <a:srgbClr val="FF0000"/>
                </a:solidFill>
              </a:rPr>
              <a:t> </a:t>
            </a:r>
            <a:r>
              <a:rPr lang="en-US" i="0" dirty="0">
                <a:solidFill>
                  <a:srgbClr val="FF0000"/>
                </a:solidFill>
              </a:rPr>
              <a:t>= −1.5</a:t>
            </a:r>
            <a:r>
              <a:rPr lang="en-US" i="0" dirty="0">
                <a:solidFill>
                  <a:schemeClr val="tx1"/>
                </a:solidFill>
              </a:rPr>
              <a:t> and </a:t>
            </a:r>
            <a:r>
              <a:rPr lang="en-US" i="1" dirty="0">
                <a:solidFill>
                  <a:srgbClr val="FF0000"/>
                </a:solidFill>
              </a:rPr>
              <a:t>x</a:t>
            </a:r>
            <a:r>
              <a:rPr lang="en-US" dirty="0">
                <a:solidFill>
                  <a:srgbClr val="FF0000"/>
                </a:solidFill>
              </a:rPr>
              <a:t> </a:t>
            </a:r>
            <a:r>
              <a:rPr lang="en-US" i="0" dirty="0">
                <a:solidFill>
                  <a:srgbClr val="FF0000"/>
                </a:solidFill>
              </a:rPr>
              <a:t>= 6.5</a:t>
            </a:r>
            <a:r>
              <a:rPr lang="en-US" dirty="0">
                <a:solidFill>
                  <a:schemeClr val="tx1"/>
                </a:solidFill>
              </a:rPr>
              <a:t> </a:t>
            </a:r>
          </a:p>
          <a:p>
            <a:pPr algn="ctr">
              <a:buFont typeface="Courier New" pitchFamily="49" charset="0"/>
              <a:buNone/>
            </a:pPr>
            <a:endParaRPr lang="en-US" dirty="0">
              <a:solidFill>
                <a:schemeClr val="tx1"/>
              </a:solidFill>
            </a:endParaRPr>
          </a:p>
        </p:txBody>
      </p:sp>
      <p:pic>
        <p:nvPicPr>
          <p:cNvPr id="20484" name="Picture 9" descr="2ND"/>
          <p:cNvPicPr>
            <a:picLocks noChangeAspect="1" noChangeArrowheads="1"/>
          </p:cNvPicPr>
          <p:nvPr/>
        </p:nvPicPr>
        <p:blipFill>
          <a:blip r:embed="rId2"/>
          <a:srcRect/>
          <a:stretch>
            <a:fillRect/>
          </a:stretch>
        </p:blipFill>
        <p:spPr bwMode="auto">
          <a:xfrm>
            <a:off x="1840089" y="1377243"/>
            <a:ext cx="747898" cy="365760"/>
          </a:xfrm>
          <a:prstGeom prst="rect">
            <a:avLst/>
          </a:prstGeom>
          <a:noFill/>
          <a:ln w="9525">
            <a:noFill/>
            <a:miter lim="800000"/>
            <a:headEnd/>
            <a:tailEnd/>
          </a:ln>
        </p:spPr>
      </p:pic>
      <p:pic>
        <p:nvPicPr>
          <p:cNvPr id="20485" name="Picture 10" descr="6"/>
          <p:cNvPicPr>
            <a:picLocks noChangeAspect="1" noChangeArrowheads="1"/>
          </p:cNvPicPr>
          <p:nvPr/>
        </p:nvPicPr>
        <p:blipFill>
          <a:blip r:embed="rId3"/>
          <a:srcRect/>
          <a:stretch>
            <a:fillRect/>
          </a:stretch>
        </p:blipFill>
        <p:spPr bwMode="auto">
          <a:xfrm>
            <a:off x="3254551" y="3804531"/>
            <a:ext cx="2741613" cy="1876425"/>
          </a:xfrm>
          <a:prstGeom prst="rect">
            <a:avLst/>
          </a:prstGeom>
          <a:solidFill>
            <a:srgbClr val="CCFFCC"/>
          </a:solidFill>
          <a:ln w="9525">
            <a:solidFill>
              <a:srgbClr val="000000"/>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4: Using a Graphing Calculator to Solve Absolute Value Inequalities</a:t>
            </a:r>
          </a:p>
        </p:txBody>
      </p:sp>
      <p:sp>
        <p:nvSpPr>
          <p:cNvPr id="21507"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Use a graphing calculator to solve the inequalities:</a:t>
            </a:r>
            <a:r>
              <a:rPr lang="en-US" dirty="0">
                <a:solidFill>
                  <a:schemeClr val="tx1"/>
                </a:solidFill>
              </a:rPr>
              <a:t> </a:t>
            </a:r>
          </a:p>
          <a:p>
            <a:pPr>
              <a:buFont typeface="Courier New" pitchFamily="49" charset="0"/>
              <a:buNone/>
            </a:pPr>
            <a:endParaRPr lang="en-US" dirty="0">
              <a:solidFill>
                <a:schemeClr val="tx1"/>
              </a:solidFill>
            </a:endParaRPr>
          </a:p>
          <a:p>
            <a:pPr>
              <a:buFont typeface="Courier New" pitchFamily="49" charset="0"/>
              <a:buNone/>
            </a:pPr>
            <a:r>
              <a:rPr lang="en-US" i="0" dirty="0">
                <a:solidFill>
                  <a:schemeClr val="tx1"/>
                </a:solidFill>
              </a:rPr>
              <a:t>Both inequalities can be solved by using the graphs </a:t>
            </a:r>
          </a:p>
          <a:p>
            <a:pPr>
              <a:spcBef>
                <a:spcPct val="0"/>
              </a:spcBef>
              <a:buFont typeface="Courier New" pitchFamily="49" charset="0"/>
              <a:buNone/>
            </a:pPr>
            <a:r>
              <a:rPr lang="en-US" i="0" dirty="0">
                <a:solidFill>
                  <a:schemeClr val="tx1"/>
                </a:solidFill>
              </a:rPr>
              <a:t>from Example 3.</a:t>
            </a:r>
            <a:endParaRPr lang="en-US" dirty="0">
              <a:solidFill>
                <a:schemeClr val="tx1"/>
              </a:solidFill>
            </a:endParaRPr>
          </a:p>
          <a:p>
            <a:pPr>
              <a:buFont typeface="Courier New" pitchFamily="49" charset="0"/>
              <a:buNone/>
            </a:pPr>
            <a:r>
              <a:rPr lang="en-US" b="1" i="0" dirty="0">
                <a:solidFill>
                  <a:schemeClr val="tx1"/>
                </a:solidFill>
              </a:rPr>
              <a:t>Solution </a:t>
            </a:r>
          </a:p>
          <a:p>
            <a:pPr>
              <a:buFont typeface="Courier New" pitchFamily="49" charset="0"/>
              <a:buNone/>
            </a:pPr>
            <a:r>
              <a:rPr lang="en-US" i="0" dirty="0">
                <a:solidFill>
                  <a:schemeClr val="tx1"/>
                </a:solidFill>
              </a:rPr>
              <a:t>We change the window for a clearer view: use the interval </a:t>
            </a:r>
            <a:r>
              <a:rPr lang="en-US" i="0" dirty="0">
                <a:solidFill>
                  <a:srgbClr val="00007D"/>
                </a:solidFill>
              </a:rPr>
              <a:t>[−10, 10]</a:t>
            </a:r>
            <a:r>
              <a:rPr lang="en-US" i="0" dirty="0">
                <a:solidFill>
                  <a:schemeClr val="tx1"/>
                </a:solidFill>
              </a:rPr>
              <a:t> for </a:t>
            </a:r>
            <a:r>
              <a:rPr lang="en-US" i="1" dirty="0">
                <a:solidFill>
                  <a:schemeClr val="tx1"/>
                </a:solidFill>
              </a:rPr>
              <a:t>x</a:t>
            </a:r>
            <a:r>
              <a:rPr lang="en-US" dirty="0">
                <a:solidFill>
                  <a:schemeClr val="tx1"/>
                </a:solidFill>
              </a:rPr>
              <a:t> </a:t>
            </a:r>
            <a:r>
              <a:rPr lang="en-US" i="0" dirty="0">
                <a:solidFill>
                  <a:schemeClr val="tx1"/>
                </a:solidFill>
              </a:rPr>
              <a:t>and the interval </a:t>
            </a:r>
            <a:r>
              <a:rPr lang="en-US" i="0" dirty="0">
                <a:solidFill>
                  <a:srgbClr val="00007D"/>
                </a:solidFill>
              </a:rPr>
              <a:t>[−1, 15]</a:t>
            </a:r>
            <a:r>
              <a:rPr lang="en-US" i="0" dirty="0">
                <a:solidFill>
                  <a:schemeClr val="tx1"/>
                </a:solidFill>
              </a:rPr>
              <a:t> for </a:t>
            </a:r>
            <a:r>
              <a:rPr lang="en-US" i="1" dirty="0">
                <a:solidFill>
                  <a:schemeClr val="tx1"/>
                </a:solidFill>
              </a:rPr>
              <a:t>y</a:t>
            </a:r>
            <a:r>
              <a:rPr lang="en-US" i="0" dirty="0">
                <a:solidFill>
                  <a:schemeClr val="tx1"/>
                </a:solidFill>
              </a:rPr>
              <a:t>. This gives:</a:t>
            </a:r>
            <a:endParaRPr lang="en-US" b="1" i="0" dirty="0">
              <a:solidFill>
                <a:schemeClr val="tx1"/>
              </a:solidFill>
            </a:endParaRPr>
          </a:p>
          <a:p>
            <a:pPr>
              <a:buFont typeface="Courier New" pitchFamily="49" charset="0"/>
              <a:buNone/>
            </a:pPr>
            <a:endParaRPr lang="en-US" b="1" i="0" dirty="0">
              <a:solidFill>
                <a:schemeClr val="tx1"/>
              </a:solidFill>
            </a:endParaRPr>
          </a:p>
        </p:txBody>
      </p:sp>
      <p:graphicFrame>
        <p:nvGraphicFramePr>
          <p:cNvPr id="21508" name="Object 9"/>
          <p:cNvGraphicFramePr>
            <a:graphicFrameLocks noChangeAspect="1"/>
          </p:cNvGraphicFramePr>
          <p:nvPr/>
        </p:nvGraphicFramePr>
        <p:xfrm>
          <a:off x="609600" y="1828800"/>
          <a:ext cx="5626100" cy="469900"/>
        </p:xfrm>
        <a:graphic>
          <a:graphicData uri="http://schemas.openxmlformats.org/presentationml/2006/ole">
            <mc:AlternateContent xmlns:mc="http://schemas.openxmlformats.org/markup-compatibility/2006">
              <mc:Choice xmlns:v="urn:schemas-microsoft-com:vml" Requires="v">
                <p:oleObj spid="_x0000_s7172" name="Equation" r:id="rId3" imgW="5626100" imgH="469900" progId="Equation.DSMT4">
                  <p:embed/>
                </p:oleObj>
              </mc:Choice>
              <mc:Fallback>
                <p:oleObj name="Equation" r:id="rId3" imgW="5626100" imgH="46990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828800"/>
                        <a:ext cx="56261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4: Using a Graphing Calculator to Solve Absolute Value Inequalities (cont.)</a:t>
            </a:r>
          </a:p>
        </p:txBody>
      </p:sp>
      <p:sp>
        <p:nvSpPr>
          <p:cNvPr id="22531" name="Rectangle 3"/>
          <p:cNvSpPr>
            <a:spLocks noGrp="1"/>
          </p:cNvSpPr>
          <p:nvPr>
            <p:ph idx="1"/>
          </p:nvPr>
        </p:nvSpPr>
        <p:spPr>
          <a:xfrm>
            <a:off x="457200" y="1280160"/>
            <a:ext cx="8229600" cy="4315027"/>
          </a:xfrm>
          <a:prstGeom prst="rect">
            <a:avLst/>
          </a:prstGeom>
          <a:noFill/>
        </p:spPr>
        <p:txBody>
          <a:bodyPr>
            <a:spAutoFit/>
          </a:bodyPr>
          <a:lstStyle/>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marL="457200" indent="-457200">
              <a:buFont typeface="Courier New" pitchFamily="49" charset="0"/>
              <a:buNone/>
            </a:pPr>
            <a:r>
              <a:rPr lang="en-US" b="1" i="0" dirty="0">
                <a:solidFill>
                  <a:schemeClr val="tx1"/>
                </a:solidFill>
              </a:rPr>
              <a:t>a.	</a:t>
            </a:r>
            <a:r>
              <a:rPr lang="en-US" i="0" dirty="0">
                <a:solidFill>
                  <a:schemeClr val="tx1"/>
                </a:solidFill>
              </a:rPr>
              <a:t>From Example 3, we know that the intersections occur at </a:t>
            </a:r>
            <a:r>
              <a:rPr lang="en-US" i="1" dirty="0">
                <a:solidFill>
                  <a:srgbClr val="FF00FF"/>
                </a:solidFill>
              </a:rPr>
              <a:t>x</a:t>
            </a:r>
            <a:r>
              <a:rPr lang="en-US" dirty="0">
                <a:solidFill>
                  <a:srgbClr val="FF00FF"/>
                </a:solidFill>
              </a:rPr>
              <a:t> </a:t>
            </a:r>
            <a:r>
              <a:rPr lang="en-US" i="0" dirty="0">
                <a:solidFill>
                  <a:srgbClr val="FF00FF"/>
                </a:solidFill>
              </a:rPr>
              <a:t>= −1.5</a:t>
            </a:r>
            <a:r>
              <a:rPr lang="en-US" i="0" dirty="0">
                <a:solidFill>
                  <a:schemeClr val="tx1"/>
                </a:solidFill>
              </a:rPr>
              <a:t> and </a:t>
            </a:r>
            <a:r>
              <a:rPr lang="en-US" i="1" dirty="0">
                <a:solidFill>
                  <a:srgbClr val="FF00FF"/>
                </a:solidFill>
              </a:rPr>
              <a:t>x</a:t>
            </a:r>
            <a:r>
              <a:rPr lang="en-US" dirty="0">
                <a:solidFill>
                  <a:srgbClr val="FF00FF"/>
                </a:solidFill>
              </a:rPr>
              <a:t> </a:t>
            </a:r>
            <a:r>
              <a:rPr lang="en-US" i="0" dirty="0">
                <a:solidFill>
                  <a:srgbClr val="FF00FF"/>
                </a:solidFill>
              </a:rPr>
              <a:t>= 6.5</a:t>
            </a:r>
            <a:r>
              <a:rPr lang="en-US" i="0" dirty="0">
                <a:solidFill>
                  <a:schemeClr val="tx1"/>
                </a:solidFill>
              </a:rPr>
              <a:t>. Looking at the graph we see that the graph of the absolute value is below the line </a:t>
            </a:r>
            <a:r>
              <a:rPr lang="en-US" i="1" dirty="0">
                <a:solidFill>
                  <a:schemeClr val="tx1"/>
                </a:solidFill>
              </a:rPr>
              <a:t>y</a:t>
            </a:r>
            <a:r>
              <a:rPr lang="en-US" dirty="0">
                <a:solidFill>
                  <a:schemeClr val="tx1"/>
                </a:solidFill>
              </a:rPr>
              <a:t> </a:t>
            </a:r>
            <a:r>
              <a:rPr lang="en-US" i="0" dirty="0">
                <a:solidFill>
                  <a:schemeClr val="tx1"/>
                </a:solidFill>
              </a:rPr>
              <a:t>= 8 on the interval </a:t>
            </a:r>
            <a:r>
              <a:rPr lang="en-US" i="0" dirty="0">
                <a:solidFill>
                  <a:srgbClr val="00007D"/>
                </a:solidFill>
              </a:rPr>
              <a:t>(−1.5, 6.5)</a:t>
            </a:r>
            <a:r>
              <a:rPr lang="en-US" i="0" dirty="0">
                <a:solidFill>
                  <a:schemeClr val="tx1"/>
                </a:solidFill>
              </a:rPr>
              <a:t>. Thus the interval </a:t>
            </a:r>
            <a:r>
              <a:rPr lang="en-US" i="0" dirty="0">
                <a:solidFill>
                  <a:srgbClr val="FF0000"/>
                </a:solidFill>
              </a:rPr>
              <a:t>(−1.5, 6.5)</a:t>
            </a:r>
            <a:r>
              <a:rPr lang="en-US" i="0" dirty="0">
                <a:solidFill>
                  <a:schemeClr val="tx1"/>
                </a:solidFill>
              </a:rPr>
              <a:t> is the solution set for </a:t>
            </a:r>
            <a:r>
              <a:rPr lang="en-US" i="0" dirty="0">
                <a:solidFill>
                  <a:srgbClr val="0000FF"/>
                </a:solidFill>
              </a:rPr>
              <a:t>|2</a:t>
            </a:r>
            <a:r>
              <a:rPr lang="en-US" i="1" dirty="0">
                <a:solidFill>
                  <a:srgbClr val="0000FF"/>
                </a:solidFill>
              </a:rPr>
              <a:t>x</a:t>
            </a:r>
            <a:r>
              <a:rPr lang="en-US" dirty="0">
                <a:solidFill>
                  <a:srgbClr val="0000FF"/>
                </a:solidFill>
              </a:rPr>
              <a:t> </a:t>
            </a:r>
            <a:r>
              <a:rPr lang="en-US" i="0" dirty="0">
                <a:solidFill>
                  <a:srgbClr val="0000FF"/>
                </a:solidFill>
              </a:rPr>
              <a:t>− 5|&lt; 8</a:t>
            </a:r>
            <a:r>
              <a:rPr lang="en-US" i="0" dirty="0">
                <a:solidFill>
                  <a:schemeClr val="tx1"/>
                </a:solidFill>
              </a:rPr>
              <a:t>.</a:t>
            </a:r>
            <a:endParaRPr lang="en-US" dirty="0">
              <a:solidFill>
                <a:schemeClr val="tx1"/>
              </a:solidFill>
            </a:endParaRPr>
          </a:p>
        </p:txBody>
      </p:sp>
      <p:pic>
        <p:nvPicPr>
          <p:cNvPr id="22532" name="Picture 8" descr="6"/>
          <p:cNvPicPr>
            <a:picLocks noChangeAspect="1" noChangeArrowheads="1"/>
          </p:cNvPicPr>
          <p:nvPr/>
        </p:nvPicPr>
        <p:blipFill>
          <a:blip r:embed="rId2"/>
          <a:srcRect/>
          <a:stretch>
            <a:fillRect/>
          </a:stretch>
        </p:blipFill>
        <p:spPr bwMode="auto">
          <a:xfrm>
            <a:off x="3200400" y="1371601"/>
            <a:ext cx="2743200" cy="1876349"/>
          </a:xfrm>
          <a:prstGeom prst="rect">
            <a:avLst/>
          </a:prstGeom>
          <a:solidFill>
            <a:srgbClr val="CCFFCC"/>
          </a:solidFill>
          <a:ln w="9525">
            <a:solidFill>
              <a:srgbClr val="000000"/>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xfrm>
            <a:off x="457200" y="1280160"/>
            <a:ext cx="8229600" cy="4228850"/>
          </a:xfrm>
        </p:spPr>
        <p:txBody>
          <a:bodyPr>
            <a:spAutoFit/>
          </a:bodyPr>
          <a:lstStyle/>
          <a:p>
            <a:pPr>
              <a:buFont typeface="Courier New" pitchFamily="49" charset="0"/>
              <a:buChar char="o"/>
              <a:tabLst>
                <a:tab pos="395288" algn="l"/>
              </a:tabLst>
            </a:pPr>
            <a:r>
              <a:rPr lang="en-US" i="0" dirty="0">
                <a:solidFill>
                  <a:schemeClr val="tx1"/>
                </a:solidFill>
              </a:rPr>
              <a:t>	Use a TI-84 Plus graphing calculator to solve (or 	estimate the solutions of) polynomial equations by 	using one of the following strategies: </a:t>
            </a:r>
          </a:p>
          <a:p>
            <a:pPr>
              <a:tabLst>
                <a:tab pos="395288" algn="l"/>
                <a:tab pos="857250" algn="l"/>
              </a:tabLst>
            </a:pPr>
            <a:r>
              <a:rPr lang="en-US" i="0" dirty="0">
                <a:solidFill>
                  <a:schemeClr val="tx1"/>
                </a:solidFill>
              </a:rPr>
              <a:t>	</a:t>
            </a:r>
            <a:r>
              <a:rPr lang="en-US" b="1" i="0" dirty="0">
                <a:solidFill>
                  <a:schemeClr val="tx1"/>
                </a:solidFill>
              </a:rPr>
              <a:t>a.	</a:t>
            </a:r>
            <a:r>
              <a:rPr lang="en-US" i="0" dirty="0">
                <a:solidFill>
                  <a:schemeClr val="tx1"/>
                </a:solidFill>
              </a:rPr>
              <a:t>graph one function and find the zeros of the 			function, or </a:t>
            </a:r>
          </a:p>
          <a:p>
            <a:pPr>
              <a:tabLst>
                <a:tab pos="395288" algn="l"/>
                <a:tab pos="857250" algn="l"/>
              </a:tabLst>
            </a:pPr>
            <a:r>
              <a:rPr lang="en-US" i="0" dirty="0">
                <a:solidFill>
                  <a:schemeClr val="tx1"/>
                </a:solidFill>
              </a:rPr>
              <a:t>	</a:t>
            </a:r>
            <a:r>
              <a:rPr lang="en-US" b="1" i="0" dirty="0">
                <a:solidFill>
                  <a:schemeClr val="tx1"/>
                </a:solidFill>
              </a:rPr>
              <a:t>b.	</a:t>
            </a:r>
            <a:r>
              <a:rPr lang="en-US" i="0" dirty="0">
                <a:solidFill>
                  <a:schemeClr val="tx1"/>
                </a:solidFill>
              </a:rPr>
              <a:t>graph two functions and find the points of 			intersection of the graphs. </a:t>
            </a:r>
          </a:p>
          <a:p>
            <a:pPr>
              <a:buFont typeface="Courier New" pitchFamily="49" charset="0"/>
              <a:buChar char="o"/>
              <a:tabLst>
                <a:tab pos="395288" algn="l"/>
              </a:tabLst>
            </a:pPr>
            <a:r>
              <a:rPr lang="en-US" i="0" dirty="0">
                <a:solidFill>
                  <a:schemeClr val="tx1"/>
                </a:solidFill>
              </a:rPr>
              <a:t>	Use a TI-84 Plus graphing calculator to solve absolute 	value equations and inequalities.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4: Using a Graphing Calculator to Solve Absolute Value Inequalities (cont.)</a:t>
            </a:r>
          </a:p>
        </p:txBody>
      </p:sp>
      <p:sp>
        <p:nvSpPr>
          <p:cNvPr id="23555" name="Rectangle 3"/>
          <p:cNvSpPr>
            <a:spLocks noGrp="1"/>
          </p:cNvSpPr>
          <p:nvPr>
            <p:ph idx="1"/>
          </p:nvPr>
        </p:nvSpPr>
        <p:spPr>
          <a:prstGeom prst="rect">
            <a:avLst/>
          </a:prstGeom>
        </p:spPr>
        <p:txBody>
          <a:bodyPr/>
          <a:lstStyle/>
          <a:p>
            <a:pPr marL="457200" indent="-457200">
              <a:buFont typeface="Courier New" pitchFamily="49" charset="0"/>
              <a:buNone/>
            </a:pPr>
            <a:r>
              <a:rPr lang="en-US" b="1" i="0" dirty="0">
                <a:solidFill>
                  <a:schemeClr val="tx1"/>
                </a:solidFill>
              </a:rPr>
              <a:t>b.	 </a:t>
            </a:r>
            <a:r>
              <a:rPr lang="en-US" i="0" dirty="0">
                <a:solidFill>
                  <a:schemeClr val="tx1"/>
                </a:solidFill>
              </a:rPr>
              <a:t>Looking at the graph we see that the graph of the absolute value is above the line </a:t>
            </a:r>
            <a:r>
              <a:rPr lang="en-US" i="1" dirty="0">
                <a:solidFill>
                  <a:schemeClr val="tx1"/>
                </a:solidFill>
              </a:rPr>
              <a:t>y</a:t>
            </a:r>
            <a:r>
              <a:rPr lang="en-US" dirty="0">
                <a:solidFill>
                  <a:schemeClr val="tx1"/>
                </a:solidFill>
              </a:rPr>
              <a:t> </a:t>
            </a:r>
            <a:r>
              <a:rPr lang="en-US" i="0" dirty="0">
                <a:solidFill>
                  <a:schemeClr val="tx1"/>
                </a:solidFill>
              </a:rPr>
              <a:t>= 8 on the </a:t>
            </a:r>
          </a:p>
          <a:p>
            <a:pPr marL="457200" indent="-457200">
              <a:buFont typeface="Courier New" pitchFamily="49" charset="0"/>
              <a:buNone/>
            </a:pPr>
            <a:r>
              <a:rPr lang="en-US" i="0" dirty="0">
                <a:solidFill>
                  <a:schemeClr val="tx1"/>
                </a:solidFill>
              </a:rPr>
              <a:t>	intervals                                            Thus the solution </a:t>
            </a:r>
            <a:endParaRPr lang="en-US" dirty="0">
              <a:solidFill>
                <a:schemeClr val="tx1"/>
              </a:solidFill>
            </a:endParaRPr>
          </a:p>
          <a:p>
            <a:pPr marL="457200" indent="-457200">
              <a:buFont typeface="Courier New" pitchFamily="49" charset="0"/>
              <a:buNone/>
            </a:pPr>
            <a:r>
              <a:rPr lang="en-US" i="0" dirty="0">
                <a:solidFill>
                  <a:schemeClr val="tx1"/>
                </a:solidFill>
              </a:rPr>
              <a:t>	set is                                       for </a:t>
            </a:r>
            <a:r>
              <a:rPr lang="en-US" i="0" dirty="0">
                <a:solidFill>
                  <a:srgbClr val="0000FF"/>
                </a:solidFill>
              </a:rPr>
              <a:t>|2</a:t>
            </a:r>
            <a:r>
              <a:rPr lang="en-US" i="1" dirty="0">
                <a:solidFill>
                  <a:srgbClr val="0000FF"/>
                </a:solidFill>
              </a:rPr>
              <a:t>x</a:t>
            </a:r>
            <a:r>
              <a:rPr lang="en-US" i="0" dirty="0">
                <a:solidFill>
                  <a:srgbClr val="0000FF"/>
                </a:solidFill>
              </a:rPr>
              <a:t> – 5| &gt; 8</a:t>
            </a:r>
            <a:r>
              <a:rPr lang="en-US" i="0" dirty="0">
                <a:solidFill>
                  <a:schemeClr val="tx1"/>
                </a:solidFill>
              </a:rPr>
              <a:t>.</a:t>
            </a:r>
            <a:endParaRPr lang="en-US" dirty="0">
              <a:solidFill>
                <a:schemeClr val="tx1"/>
              </a:solidFill>
            </a:endParaRPr>
          </a:p>
          <a:p>
            <a:pPr marL="457200" indent="-457200">
              <a:buFont typeface="Courier New" pitchFamily="49" charset="0"/>
              <a:buNone/>
            </a:pPr>
            <a:endParaRPr lang="en-US" dirty="0">
              <a:solidFill>
                <a:schemeClr val="tx1"/>
              </a:solidFill>
            </a:endParaRPr>
          </a:p>
        </p:txBody>
      </p:sp>
      <p:graphicFrame>
        <p:nvGraphicFramePr>
          <p:cNvPr id="23556" name="Object 9"/>
          <p:cNvGraphicFramePr>
            <a:graphicFrameLocks noChangeAspect="1"/>
          </p:cNvGraphicFramePr>
          <p:nvPr/>
        </p:nvGraphicFramePr>
        <p:xfrm>
          <a:off x="2324100" y="2247900"/>
          <a:ext cx="3352800" cy="469900"/>
        </p:xfrm>
        <a:graphic>
          <a:graphicData uri="http://schemas.openxmlformats.org/presentationml/2006/ole">
            <mc:AlternateContent xmlns:mc="http://schemas.openxmlformats.org/markup-compatibility/2006">
              <mc:Choice xmlns:v="urn:schemas-microsoft-com:vml" Requires="v">
                <p:oleObj spid="_x0000_s8198" name="Equation" r:id="rId3" imgW="3352800" imgH="469900" progId="Equation.DSMT4">
                  <p:embed/>
                </p:oleObj>
              </mc:Choice>
              <mc:Fallback>
                <p:oleObj name="Equation" r:id="rId3" imgW="3352800" imgH="46990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24100" y="2247900"/>
                        <a:ext cx="33528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57" name="Object 10"/>
          <p:cNvGraphicFramePr>
            <a:graphicFrameLocks noChangeAspect="1"/>
          </p:cNvGraphicFramePr>
          <p:nvPr/>
        </p:nvGraphicFramePr>
        <p:xfrm>
          <a:off x="1828800" y="2768600"/>
          <a:ext cx="2921000" cy="469900"/>
        </p:xfrm>
        <a:graphic>
          <a:graphicData uri="http://schemas.openxmlformats.org/presentationml/2006/ole">
            <mc:AlternateContent xmlns:mc="http://schemas.openxmlformats.org/markup-compatibility/2006">
              <mc:Choice xmlns:v="urn:schemas-microsoft-com:vml" Requires="v">
                <p:oleObj spid="_x0000_s8199" name="Equation" r:id="rId5" imgW="2921000" imgH="469900" progId="Equation.DSMT4">
                  <p:embed/>
                </p:oleObj>
              </mc:Choice>
              <mc:Fallback>
                <p:oleObj name="Equation" r:id="rId5" imgW="2921000" imgH="469900" progId="Equation.DSMT4">
                  <p:embed/>
                  <p:pic>
                    <p:nvPicPr>
                      <p:cNvPr id="0"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8800" y="2768600"/>
                        <a:ext cx="29210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Polynomial Functions</a:t>
            </a:r>
          </a:p>
        </p:txBody>
      </p:sp>
      <p:sp>
        <p:nvSpPr>
          <p:cNvPr id="6147" name="Rectangle 12"/>
          <p:cNvSpPr>
            <a:spLocks noGrp="1"/>
          </p:cNvSpPr>
          <p:nvPr>
            <p:ph idx="1"/>
          </p:nvPr>
        </p:nvSpPr>
        <p:spPr>
          <a:xfrm>
            <a:off x="457200" y="1280160"/>
            <a:ext cx="8229600" cy="3596640"/>
          </a:xfrm>
          <a:prstGeom prst="rect">
            <a:avLst/>
          </a:prstGeom>
          <a:ln w="28575">
            <a:solidFill>
              <a:srgbClr val="FF0000"/>
            </a:solidFill>
          </a:ln>
        </p:spPr>
        <p:txBody>
          <a:bodyPr/>
          <a:lstStyle/>
          <a:p>
            <a:pPr algn="ctr" eaLnBrk="0" hangingPunct="0"/>
            <a:r>
              <a:rPr lang="en-US" b="1" dirty="0">
                <a:solidFill>
                  <a:srgbClr val="000000"/>
                </a:solidFill>
              </a:rPr>
              <a:t>Notes</a:t>
            </a:r>
          </a:p>
          <a:p>
            <a:pPr eaLnBrk="0" hangingPunct="0"/>
            <a:r>
              <a:rPr lang="en-US" dirty="0">
                <a:solidFill>
                  <a:srgbClr val="000000"/>
                </a:solidFill>
              </a:rPr>
              <a:t>When a polynomial is second-degree or higher, the same factor may occur multiple times.  This means that the corresponding zero may appear more than once. That is, if a binomial factor is squared, then the corresponding zero is said to be of multiplicity 2.  If the factor is cubed, then the corresponding zero is of multiplicity 3, and so on. </a:t>
            </a:r>
            <a:endParaRPr lang="en-US" i="1" dirty="0">
              <a:solidFill>
                <a:srgbClr val="000000"/>
              </a:solidFill>
            </a:endParaRPr>
          </a:p>
          <a:p>
            <a:pPr>
              <a:buFont typeface="Courier New" pitchFamily="49" charset="0"/>
              <a:buNone/>
            </a:pPr>
            <a:endParaRPr lang="en-US" dirty="0"/>
          </a:p>
          <a:p>
            <a:pPr>
              <a:buFont typeface="Courier New" pitchFamily="49" charset="0"/>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Polynomial Functions</a:t>
            </a:r>
          </a:p>
        </p:txBody>
      </p:sp>
      <p:sp>
        <p:nvSpPr>
          <p:cNvPr id="7171" name="Rectangle 3"/>
          <p:cNvSpPr>
            <a:spLocks noGrp="1"/>
          </p:cNvSpPr>
          <p:nvPr>
            <p:ph idx="1"/>
          </p:nvPr>
        </p:nvSpPr>
        <p:spPr>
          <a:xfrm>
            <a:off x="457200" y="1280160"/>
            <a:ext cx="8229600" cy="3215640"/>
          </a:xfrm>
          <a:prstGeom prst="rect">
            <a:avLst/>
          </a:prstGeom>
          <a:ln w="28575">
            <a:solidFill>
              <a:srgbClr val="FF0000"/>
            </a:solidFill>
          </a:ln>
        </p:spPr>
        <p:txBody>
          <a:bodyPr/>
          <a:lstStyle/>
          <a:p>
            <a:pPr algn="ctr" eaLnBrk="0" hangingPunct="0"/>
            <a:r>
              <a:rPr lang="en-US" b="1" dirty="0">
                <a:solidFill>
                  <a:srgbClr val="000000"/>
                </a:solidFill>
              </a:rPr>
              <a:t>Notes (cont.)</a:t>
            </a:r>
          </a:p>
          <a:p>
            <a:pPr eaLnBrk="0" hangingPunct="0"/>
            <a:r>
              <a:rPr lang="en-US" dirty="0">
                <a:solidFill>
                  <a:srgbClr val="000000"/>
                </a:solidFill>
              </a:rPr>
              <a:t>For example,                                                                      and there are technically three zeros,</a:t>
            </a:r>
            <a:r>
              <a:rPr lang="en-US" dirty="0">
                <a:solidFill>
                  <a:srgbClr val="000000"/>
                </a:solidFill>
                <a:latin typeface="Symbol" pitchFamily="18" charset="2"/>
              </a:rPr>
              <a:t> -</a:t>
            </a:r>
            <a:r>
              <a:rPr lang="en-US" dirty="0">
                <a:solidFill>
                  <a:srgbClr val="000000"/>
                </a:solidFill>
              </a:rPr>
              <a:t>5, 4, and 4. But 4 appears twice, so 4 is a zero of multiplicity 2 and the only distinct zeros are </a:t>
            </a:r>
            <a:r>
              <a:rPr lang="en-US" dirty="0">
                <a:solidFill>
                  <a:srgbClr val="000000"/>
                </a:solidFill>
                <a:latin typeface="Symbol" pitchFamily="18" charset="2"/>
              </a:rPr>
              <a:t>-</a:t>
            </a:r>
            <a:r>
              <a:rPr lang="en-US" dirty="0">
                <a:solidFill>
                  <a:srgbClr val="000000"/>
                </a:solidFill>
              </a:rPr>
              <a:t>5 and 4. As we will see, this has a major effect on the nature of the corresponding graph of the function. </a:t>
            </a:r>
          </a:p>
          <a:p>
            <a:pPr marL="3175" indent="-3175" algn="just">
              <a:buFont typeface="Courier New" pitchFamily="49" charset="0"/>
              <a:buNone/>
              <a:tabLst>
                <a:tab pos="457200" algn="l"/>
              </a:tabLst>
            </a:pPr>
            <a:endParaRPr lang="en-US" dirty="0">
              <a:solidFill>
                <a:schemeClr val="tx1"/>
              </a:solidFill>
            </a:endParaRPr>
          </a:p>
          <a:p>
            <a:pPr marL="3175" indent="-3175" algn="just">
              <a:buFont typeface="Courier New" pitchFamily="49" charset="0"/>
              <a:buNone/>
              <a:tabLst>
                <a:tab pos="457200" algn="l"/>
              </a:tabLst>
            </a:pPr>
            <a:endParaRPr lang="en-US" dirty="0">
              <a:solidFill>
                <a:schemeClr val="tx1"/>
              </a:solidFill>
            </a:endParaRPr>
          </a:p>
        </p:txBody>
      </p:sp>
      <p:graphicFrame>
        <p:nvGraphicFramePr>
          <p:cNvPr id="7173" name="Object 12"/>
          <p:cNvGraphicFramePr>
            <a:graphicFrameLocks noChangeAspect="1"/>
          </p:cNvGraphicFramePr>
          <p:nvPr/>
        </p:nvGraphicFramePr>
        <p:xfrm>
          <a:off x="2476500" y="1783644"/>
          <a:ext cx="5981700" cy="533400"/>
        </p:xfrm>
        <a:graphic>
          <a:graphicData uri="http://schemas.openxmlformats.org/presentationml/2006/ole">
            <mc:AlternateContent xmlns:mc="http://schemas.openxmlformats.org/markup-compatibility/2006">
              <mc:Choice xmlns:v="urn:schemas-microsoft-com:vml" Requires="v">
                <p:oleObj spid="_x0000_s1028" name="Equation" r:id="rId3" imgW="5981700" imgH="533400" progId="Equation.DSMT4">
                  <p:embed/>
                </p:oleObj>
              </mc:Choice>
              <mc:Fallback>
                <p:oleObj name="Equation" r:id="rId3" imgW="5981700" imgH="53340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76500" y="1783644"/>
                        <a:ext cx="59817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Polynomial Functions</a:t>
            </a:r>
          </a:p>
        </p:txBody>
      </p:sp>
      <p:sp>
        <p:nvSpPr>
          <p:cNvPr id="8195" name="Rectangle 3"/>
          <p:cNvSpPr>
            <a:spLocks noGrp="1"/>
          </p:cNvSpPr>
          <p:nvPr>
            <p:ph idx="1"/>
          </p:nvPr>
        </p:nvSpPr>
        <p:spPr>
          <a:xfrm>
            <a:off x="457200" y="1280160"/>
            <a:ext cx="8229600" cy="4228850"/>
          </a:xfrm>
          <a:prstGeom prst="rect">
            <a:avLst/>
          </a:prstGeom>
          <a:solidFill>
            <a:schemeClr val="accent3"/>
          </a:solidFill>
          <a:ln w="28575">
            <a:solidFill>
              <a:srgbClr val="000000"/>
            </a:solidFill>
          </a:ln>
        </p:spPr>
        <p:txBody>
          <a:bodyPr>
            <a:spAutoFit/>
          </a:bodyPr>
          <a:lstStyle/>
          <a:p>
            <a:pPr marL="457200" indent="-457200" algn="ctr" eaLnBrk="0" hangingPunct="0"/>
            <a:r>
              <a:rPr lang="en-US" b="1" dirty="0">
                <a:solidFill>
                  <a:srgbClr val="000000"/>
                </a:solidFill>
              </a:rPr>
              <a:t>Zeros of Polynomial Functions</a:t>
            </a:r>
          </a:p>
          <a:p>
            <a:pPr marL="457200" indent="-457200" eaLnBrk="0" hangingPunct="0"/>
            <a:r>
              <a:rPr lang="en-US" b="1" dirty="0">
                <a:solidFill>
                  <a:srgbClr val="000000"/>
                </a:solidFill>
              </a:rPr>
              <a:t>1.</a:t>
            </a:r>
            <a:r>
              <a:rPr lang="en-US" dirty="0">
                <a:solidFill>
                  <a:srgbClr val="000000"/>
                </a:solidFill>
              </a:rPr>
              <a:t>	Nonconstant linear functions have 1 zero. (The graph crosses the </a:t>
            </a:r>
            <a:r>
              <a:rPr lang="en-US" i="1" dirty="0">
                <a:solidFill>
                  <a:srgbClr val="000000"/>
                </a:solidFill>
              </a:rPr>
              <a:t>x</a:t>
            </a:r>
            <a:r>
              <a:rPr lang="en-US" dirty="0">
                <a:solidFill>
                  <a:srgbClr val="000000"/>
                </a:solidFill>
              </a:rPr>
              <a:t>-axis once.) </a:t>
            </a:r>
          </a:p>
          <a:p>
            <a:pPr marL="457200" indent="-457200" eaLnBrk="0" hangingPunct="0"/>
            <a:r>
              <a:rPr lang="en-US" b="1" dirty="0">
                <a:solidFill>
                  <a:srgbClr val="000000"/>
                </a:solidFill>
              </a:rPr>
              <a:t>2.</a:t>
            </a:r>
            <a:r>
              <a:rPr lang="en-US" dirty="0">
                <a:solidFill>
                  <a:srgbClr val="000000"/>
                </a:solidFill>
              </a:rPr>
              <a:t>	Quadratic functions have 2 zeros, 1 zero, or none. (The graph crosses the </a:t>
            </a:r>
            <a:r>
              <a:rPr lang="en-US" i="1" dirty="0">
                <a:solidFill>
                  <a:srgbClr val="000000"/>
                </a:solidFill>
              </a:rPr>
              <a:t>x</a:t>
            </a:r>
            <a:r>
              <a:rPr lang="en-US" dirty="0">
                <a:solidFill>
                  <a:srgbClr val="000000"/>
                </a:solidFill>
              </a:rPr>
              <a:t>-axis twice, just touches the </a:t>
            </a:r>
            <a:r>
              <a:rPr lang="en-US" i="1" dirty="0">
                <a:solidFill>
                  <a:srgbClr val="000000"/>
                </a:solidFill>
              </a:rPr>
              <a:t>x</a:t>
            </a:r>
            <a:r>
              <a:rPr lang="en-US" dirty="0">
                <a:solidFill>
                  <a:srgbClr val="000000"/>
                </a:solidFill>
              </a:rPr>
              <a:t>-axis, or doesn’t cross at all.) </a:t>
            </a:r>
          </a:p>
          <a:p>
            <a:pPr marL="457200" indent="-457200" eaLnBrk="0" hangingPunct="0"/>
            <a:r>
              <a:rPr lang="en-US" b="1" dirty="0">
                <a:solidFill>
                  <a:srgbClr val="000000"/>
                </a:solidFill>
              </a:rPr>
              <a:t>3.</a:t>
            </a:r>
            <a:r>
              <a:rPr lang="en-US" dirty="0">
                <a:solidFill>
                  <a:srgbClr val="000000"/>
                </a:solidFill>
              </a:rPr>
              <a:t>	Cubic functions have 3 zeros, 2 zeros, or 1 zero. (The graph crosses the </a:t>
            </a:r>
            <a:r>
              <a:rPr lang="en-US" i="1" dirty="0">
                <a:solidFill>
                  <a:srgbClr val="000000"/>
                </a:solidFill>
              </a:rPr>
              <a:t>x</a:t>
            </a:r>
            <a:r>
              <a:rPr lang="en-US" dirty="0">
                <a:solidFill>
                  <a:srgbClr val="000000"/>
                </a:solidFill>
              </a:rPr>
              <a:t>-axis three times, crosses once and just touches once, or crosses just once.)</a:t>
            </a:r>
            <a:r>
              <a:rPr lang="en-US" i="1" dirty="0">
                <a:solidFill>
                  <a:srgbClr val="000000"/>
                </a:solidFill>
              </a:rPr>
              <a:t> </a:t>
            </a:r>
            <a:endParaRPr lang="en-US" i="0"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Polynomial Functions</a:t>
            </a:r>
          </a:p>
        </p:txBody>
      </p:sp>
      <p:sp>
        <p:nvSpPr>
          <p:cNvPr id="9219" name="Rectangle 3"/>
          <p:cNvSpPr>
            <a:spLocks noGrp="1"/>
          </p:cNvSpPr>
          <p:nvPr>
            <p:ph idx="1"/>
          </p:nvPr>
        </p:nvSpPr>
        <p:spPr>
          <a:xfrm>
            <a:off x="457200" y="1280160"/>
            <a:ext cx="8229600" cy="3291840"/>
          </a:xfrm>
          <a:prstGeom prst="rect">
            <a:avLst/>
          </a:prstGeom>
          <a:ln w="28575">
            <a:solidFill>
              <a:srgbClr val="FF0000"/>
            </a:solidFill>
          </a:ln>
        </p:spPr>
        <p:txBody>
          <a:bodyPr/>
          <a:lstStyle/>
          <a:p>
            <a:pPr algn="ctr" eaLnBrk="0" hangingPunct="0"/>
            <a:r>
              <a:rPr lang="en-US" b="1" dirty="0">
                <a:solidFill>
                  <a:srgbClr val="000000"/>
                </a:solidFill>
              </a:rPr>
              <a:t>Notes</a:t>
            </a:r>
          </a:p>
          <a:p>
            <a:pPr eaLnBrk="0" hangingPunct="0"/>
            <a:r>
              <a:rPr lang="en-US" b="1" dirty="0">
                <a:solidFill>
                  <a:srgbClr val="C00C08"/>
                </a:solidFill>
              </a:rPr>
              <a:t>Important Note about the Graphs of Polynomial Functions</a:t>
            </a:r>
          </a:p>
          <a:p>
            <a:pPr eaLnBrk="0" hangingPunct="0"/>
            <a:r>
              <a:rPr lang="en-US" dirty="0">
                <a:solidFill>
                  <a:srgbClr val="000000"/>
                </a:solidFill>
              </a:rPr>
              <a:t>The graph of every polynomial function is a smooth continuous graph. (That is, there are no holes, jumps from one point to another, or sharp points in the graph of a polynomial function.)</a:t>
            </a:r>
            <a:r>
              <a:rPr lang="en-US" i="1" dirty="0">
                <a:solidFill>
                  <a:srgbClr val="000000"/>
                </a:solidFill>
              </a:rPr>
              <a:t> </a:t>
            </a:r>
          </a:p>
          <a:p>
            <a:pPr marL="3175" indent="-3175">
              <a:buFont typeface="Courier New" pitchFamily="49" charset="0"/>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1: Using One Graph to Solve a Polynomial Equation</a:t>
            </a:r>
          </a:p>
        </p:txBody>
      </p:sp>
      <p:sp>
        <p:nvSpPr>
          <p:cNvPr id="10243" name="Rectangle 3"/>
          <p:cNvSpPr>
            <a:spLocks noGrp="1"/>
          </p:cNvSpPr>
          <p:nvPr>
            <p:ph idx="1"/>
          </p:nvPr>
        </p:nvSpPr>
        <p:spPr>
          <a:prstGeom prst="rect">
            <a:avLst/>
          </a:prstGeom>
          <a:noFill/>
        </p:spPr>
        <p:txBody>
          <a:bodyPr>
            <a:spAutoFit/>
          </a:bodyPr>
          <a:lstStyle/>
          <a:p>
            <a:pPr marL="3175" indent="-3175">
              <a:buFont typeface="Courier New" pitchFamily="49" charset="0"/>
              <a:buNone/>
              <a:tabLst>
                <a:tab pos="457200" algn="l"/>
              </a:tabLst>
            </a:pPr>
            <a:r>
              <a:rPr lang="en-US" i="0" dirty="0">
                <a:solidFill>
                  <a:schemeClr val="tx1"/>
                </a:solidFill>
              </a:rPr>
              <a:t>Use a graphing calculator to solve the equation</a:t>
            </a:r>
          </a:p>
          <a:p>
            <a:pPr marL="3175" indent="-3175">
              <a:buFont typeface="Courier New" pitchFamily="49" charset="0"/>
              <a:buNone/>
              <a:tabLst>
                <a:tab pos="457200" algn="l"/>
              </a:tabLst>
            </a:pPr>
            <a:endParaRPr lang="en-US" b="1" i="0" dirty="0">
              <a:solidFill>
                <a:schemeClr val="tx1"/>
              </a:solidFill>
            </a:endParaRPr>
          </a:p>
          <a:p>
            <a:pPr marL="3175" indent="-3175">
              <a:spcBef>
                <a:spcPct val="50000"/>
              </a:spcBef>
              <a:buFont typeface="Courier New" pitchFamily="49" charset="0"/>
              <a:buNone/>
              <a:tabLst>
                <a:tab pos="457200" algn="l"/>
              </a:tabLst>
            </a:pPr>
            <a:r>
              <a:rPr lang="en-US" b="1" i="0" dirty="0">
                <a:solidFill>
                  <a:schemeClr val="tx1"/>
                </a:solidFill>
              </a:rPr>
              <a:t>Solution  </a:t>
            </a:r>
          </a:p>
          <a:p>
            <a:pPr marL="3175" indent="-3175">
              <a:buFont typeface="Courier New" pitchFamily="49" charset="0"/>
              <a:buNone/>
              <a:tabLst>
                <a:tab pos="457200" algn="l"/>
              </a:tabLst>
            </a:pPr>
            <a:r>
              <a:rPr lang="en-US" i="0" dirty="0">
                <a:solidFill>
                  <a:schemeClr val="tx1"/>
                </a:solidFill>
              </a:rPr>
              <a:t>Manipulate the equation so that one side is 0. Graph the indicated function on the nonzero side. The zeros of this function are the roots of the original equation. (See Section 4.5 for more information about entering and graphing an equation on a TI-84 Plus graphing calculator.)</a:t>
            </a:r>
            <a:r>
              <a:rPr lang="en-US" dirty="0">
                <a:solidFill>
                  <a:schemeClr val="tx1"/>
                </a:solidFill>
              </a:rPr>
              <a:t> </a:t>
            </a:r>
          </a:p>
        </p:txBody>
      </p:sp>
      <p:graphicFrame>
        <p:nvGraphicFramePr>
          <p:cNvPr id="10244" name="Object 12"/>
          <p:cNvGraphicFramePr>
            <a:graphicFrameLocks noChangeAspect="1"/>
          </p:cNvGraphicFramePr>
          <p:nvPr/>
        </p:nvGraphicFramePr>
        <p:xfrm>
          <a:off x="3194050" y="1905000"/>
          <a:ext cx="2755900" cy="381000"/>
        </p:xfrm>
        <a:graphic>
          <a:graphicData uri="http://schemas.openxmlformats.org/presentationml/2006/ole">
            <mc:AlternateContent xmlns:mc="http://schemas.openxmlformats.org/markup-compatibility/2006">
              <mc:Choice xmlns:v="urn:schemas-microsoft-com:vml" Requires="v">
                <p:oleObj spid="_x0000_s2052" name="Equation" r:id="rId3" imgW="2755900" imgH="381000" progId="Equation.DSMT4">
                  <p:embed/>
                </p:oleObj>
              </mc:Choice>
              <mc:Fallback>
                <p:oleObj name="Equation" r:id="rId3" imgW="2755900" imgH="38100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94050" y="1905000"/>
                        <a:ext cx="27559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1: Using One Graph to Solve a Polynomial Equation (cont.)</a:t>
            </a:r>
          </a:p>
        </p:txBody>
      </p:sp>
      <p:sp>
        <p:nvSpPr>
          <p:cNvPr id="11267" name="Rectangle 3"/>
          <p:cNvSpPr>
            <a:spLocks noGrp="1"/>
          </p:cNvSpPr>
          <p:nvPr>
            <p:ph idx="1"/>
          </p:nvPr>
        </p:nvSpPr>
        <p:spPr>
          <a:xfrm>
            <a:off x="457200" y="2438400"/>
            <a:ext cx="8229600" cy="523220"/>
          </a:xfrm>
          <a:prstGeom prst="rect">
            <a:avLst/>
          </a:prstGeom>
          <a:noFill/>
        </p:spPr>
        <p:txBody>
          <a:bodyPr>
            <a:spAutoFit/>
          </a:bodyPr>
          <a:lstStyle/>
          <a:p>
            <a:pPr marL="533400" indent="-533400">
              <a:buFont typeface="Courier New" pitchFamily="49" charset="0"/>
              <a:buNone/>
            </a:pPr>
            <a:r>
              <a:rPr lang="en-US" i="0" dirty="0">
                <a:solidFill>
                  <a:schemeClr val="tx1"/>
                </a:solidFill>
              </a:rPr>
              <a:t>Enter the function as follows:</a:t>
            </a:r>
            <a:endParaRPr lang="en-US" dirty="0">
              <a:solidFill>
                <a:schemeClr val="tx1"/>
              </a:solidFill>
            </a:endParaRPr>
          </a:p>
        </p:txBody>
      </p:sp>
      <p:pic>
        <p:nvPicPr>
          <p:cNvPr id="11268" name="Picture 12" descr="6"/>
          <p:cNvPicPr>
            <a:picLocks noChangeAspect="1" noChangeArrowheads="1"/>
          </p:cNvPicPr>
          <p:nvPr/>
        </p:nvPicPr>
        <p:blipFill>
          <a:blip r:embed="rId3"/>
          <a:srcRect/>
          <a:stretch>
            <a:fillRect/>
          </a:stretch>
        </p:blipFill>
        <p:spPr bwMode="auto">
          <a:xfrm>
            <a:off x="3200400" y="3124201"/>
            <a:ext cx="2743200" cy="1875865"/>
          </a:xfrm>
          <a:prstGeom prst="rect">
            <a:avLst/>
          </a:prstGeom>
          <a:solidFill>
            <a:srgbClr val="CCFFCC"/>
          </a:solidFill>
          <a:ln w="9525">
            <a:solidFill>
              <a:srgbClr val="000000"/>
            </a:solidFill>
            <a:miter lim="800000"/>
            <a:headEnd/>
            <a:tailEnd/>
          </a:ln>
        </p:spPr>
      </p:pic>
      <p:graphicFrame>
        <p:nvGraphicFramePr>
          <p:cNvPr id="11269" name="Object 16"/>
          <p:cNvGraphicFramePr>
            <a:graphicFrameLocks noChangeAspect="1"/>
          </p:cNvGraphicFramePr>
          <p:nvPr/>
        </p:nvGraphicFramePr>
        <p:xfrm>
          <a:off x="1859844" y="1905000"/>
          <a:ext cx="3136900" cy="381000"/>
        </p:xfrm>
        <a:graphic>
          <a:graphicData uri="http://schemas.openxmlformats.org/presentationml/2006/ole">
            <mc:AlternateContent xmlns:mc="http://schemas.openxmlformats.org/markup-compatibility/2006">
              <mc:Choice xmlns:v="urn:schemas-microsoft-com:vml" Requires="v">
                <p:oleObj spid="_x0000_s3078" name="Equation" r:id="rId4" imgW="3136680" imgH="380880" progId="Equation.DSMT4">
                  <p:embed/>
                </p:oleObj>
              </mc:Choice>
              <mc:Fallback>
                <p:oleObj name="Equation" r:id="rId4" imgW="3136680" imgH="380880" progId="Equation.DSMT4">
                  <p:embed/>
                  <p:pic>
                    <p:nvPicPr>
                      <p:cNvPr id="0" name="Object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59844" y="1905000"/>
                        <a:ext cx="31369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5" name="Object 3"/>
          <p:cNvGraphicFramePr>
            <a:graphicFrameLocks noChangeAspect="1"/>
          </p:cNvGraphicFramePr>
          <p:nvPr/>
        </p:nvGraphicFramePr>
        <p:xfrm>
          <a:off x="3299178" y="1447800"/>
          <a:ext cx="2654300" cy="381000"/>
        </p:xfrm>
        <a:graphic>
          <a:graphicData uri="http://schemas.openxmlformats.org/presentationml/2006/ole">
            <mc:AlternateContent xmlns:mc="http://schemas.openxmlformats.org/markup-compatibility/2006">
              <mc:Choice xmlns:v="urn:schemas-microsoft-com:vml" Requires="v">
                <p:oleObj spid="_x0000_s3079" name="Equation" r:id="rId6" imgW="2654280" imgH="380880" progId="Equation.DSMT4">
                  <p:embed/>
                </p:oleObj>
              </mc:Choice>
              <mc:Fallback>
                <p:oleObj name="Equation" r:id="rId6" imgW="2654280" imgH="3808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99178" y="1447800"/>
                        <a:ext cx="2654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1: Using One Graph to Solve a Polynomial Equation (cont.)</a:t>
            </a:r>
          </a:p>
        </p:txBody>
      </p:sp>
      <p:sp>
        <p:nvSpPr>
          <p:cNvPr id="12291" name="Rectangle 3"/>
          <p:cNvSpPr>
            <a:spLocks noGrp="1"/>
          </p:cNvSpPr>
          <p:nvPr>
            <p:ph idx="1"/>
          </p:nvPr>
        </p:nvSpPr>
        <p:spPr>
          <a:prstGeom prst="rect">
            <a:avLst/>
          </a:prstGeom>
        </p:spPr>
        <p:txBody>
          <a:bodyPr>
            <a:normAutofit lnSpcReduction="10000"/>
          </a:bodyPr>
          <a:lstStyle/>
          <a:p>
            <a:pPr marL="0" indent="0">
              <a:buFont typeface="Courier New" pitchFamily="49" charset="0"/>
              <a:buNone/>
            </a:pPr>
            <a:r>
              <a:rPr lang="en-US" i="0" dirty="0">
                <a:solidFill>
                  <a:schemeClr val="tx1"/>
                </a:solidFill>
              </a:rPr>
              <a:t>With the standard window the graph will appear as follows:</a:t>
            </a:r>
          </a:p>
          <a:p>
            <a:pPr marL="0" indent="0">
              <a:buFont typeface="Courier New" pitchFamily="49" charset="0"/>
              <a:buNone/>
            </a:pPr>
            <a:endParaRPr lang="en-US" dirty="0">
              <a:solidFill>
                <a:schemeClr val="tx1"/>
              </a:solidFill>
            </a:endParaRPr>
          </a:p>
          <a:p>
            <a:pPr marL="0" indent="0">
              <a:buFont typeface="Courier New" pitchFamily="49" charset="0"/>
              <a:buNone/>
            </a:pPr>
            <a:endParaRPr lang="en-US" dirty="0">
              <a:solidFill>
                <a:schemeClr val="tx1"/>
              </a:solidFill>
            </a:endParaRPr>
          </a:p>
          <a:p>
            <a:pPr marL="0" indent="0">
              <a:buFont typeface="Courier New" pitchFamily="49" charset="0"/>
              <a:buNone/>
            </a:pPr>
            <a:endParaRPr lang="en-US" dirty="0">
              <a:solidFill>
                <a:schemeClr val="tx1"/>
              </a:solidFill>
            </a:endParaRPr>
          </a:p>
          <a:p>
            <a:pPr marL="0" indent="0">
              <a:buFont typeface="Courier New" pitchFamily="49" charset="0"/>
              <a:buNone/>
            </a:pPr>
            <a:endParaRPr lang="en-US" dirty="0">
              <a:solidFill>
                <a:schemeClr val="tx1"/>
              </a:solidFill>
            </a:endParaRPr>
          </a:p>
          <a:p>
            <a:pPr marL="0" indent="0">
              <a:buFont typeface="Courier New" pitchFamily="49" charset="0"/>
              <a:buNone/>
            </a:pPr>
            <a:endParaRPr lang="en-US" dirty="0">
              <a:solidFill>
                <a:schemeClr val="tx1"/>
              </a:solidFill>
            </a:endParaRPr>
          </a:p>
          <a:p>
            <a:r>
              <a:rPr lang="en-US" b="1" dirty="0"/>
              <a:t>Note: </a:t>
            </a:r>
            <a:r>
              <a:rPr lang="en-US" dirty="0"/>
              <a:t>You may want to increase the </a:t>
            </a:r>
            <a:r>
              <a:rPr lang="en-US" i="1" dirty="0"/>
              <a:t>y</a:t>
            </a:r>
            <a:r>
              <a:rPr lang="en-US" dirty="0"/>
              <a:t>-values on the window to see a more complete graph. This will not change the zeros.</a:t>
            </a:r>
          </a:p>
          <a:p>
            <a:pPr marL="0" indent="0">
              <a:buFont typeface="Courier New" pitchFamily="49" charset="0"/>
              <a:buNone/>
            </a:pPr>
            <a:endParaRPr lang="en-US" dirty="0">
              <a:solidFill>
                <a:schemeClr val="tx1"/>
              </a:solidFill>
            </a:endParaRPr>
          </a:p>
          <a:p>
            <a:pPr marL="0" indent="0">
              <a:buFont typeface="Courier New" pitchFamily="49" charset="0"/>
              <a:buNone/>
            </a:pPr>
            <a:endParaRPr lang="en-US" dirty="0">
              <a:solidFill>
                <a:schemeClr val="tx1"/>
              </a:solidFill>
            </a:endParaRPr>
          </a:p>
        </p:txBody>
      </p:sp>
      <p:pic>
        <p:nvPicPr>
          <p:cNvPr id="12292" name="Picture 5" descr="6"/>
          <p:cNvPicPr>
            <a:picLocks noChangeAspect="1" noChangeArrowheads="1"/>
          </p:cNvPicPr>
          <p:nvPr/>
        </p:nvPicPr>
        <p:blipFill>
          <a:blip r:embed="rId2"/>
          <a:srcRect/>
          <a:stretch>
            <a:fillRect/>
          </a:stretch>
        </p:blipFill>
        <p:spPr bwMode="auto">
          <a:xfrm>
            <a:off x="3200400" y="2412824"/>
            <a:ext cx="2743200" cy="1875865"/>
          </a:xfrm>
          <a:prstGeom prst="rect">
            <a:avLst/>
          </a:prstGeom>
          <a:solidFill>
            <a:srgbClr val="CCFFCC"/>
          </a:solidFill>
          <a:ln w="9525">
            <a:solidFill>
              <a:srgbClr val="000000"/>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TotalTime>
  <Words>839</Words>
  <Application>Microsoft Office PowerPoint</Application>
  <PresentationFormat>On-screen Show (4:3)</PresentationFormat>
  <Paragraphs>89</Paragraphs>
  <Slides>20</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7" baseType="lpstr">
      <vt:lpstr>Calibri</vt:lpstr>
      <vt:lpstr>Symbol</vt:lpstr>
      <vt:lpstr>Courier New</vt:lpstr>
      <vt:lpstr>Ti86pc</vt:lpstr>
      <vt:lpstr>Arial</vt:lpstr>
      <vt:lpstr>Office Theme</vt:lpstr>
      <vt:lpstr>Equation</vt:lpstr>
      <vt:lpstr>Section A.3</vt:lpstr>
      <vt:lpstr>Objectives</vt:lpstr>
      <vt:lpstr>Polynomial Functions</vt:lpstr>
      <vt:lpstr>Polynomial Functions</vt:lpstr>
      <vt:lpstr>Polynomial Functions</vt:lpstr>
      <vt:lpstr>Polynomial Functions</vt:lpstr>
      <vt:lpstr>Example 1: Using One Graph to Solve a Polynomial Equation</vt:lpstr>
      <vt:lpstr>Example 1: Using One Graph to Solve a Polynomial Equation (cont.)</vt:lpstr>
      <vt:lpstr>Example 1: Using One Graph to Solve a Polynomial Equation (cont.)</vt:lpstr>
      <vt:lpstr>Example 1: Using One Graph to Solve a Polynomial Equation (cont.)</vt:lpstr>
      <vt:lpstr>Example 1: Using One Graph to Solve a Polynomial Equation (cont.)</vt:lpstr>
      <vt:lpstr>Example 2: Using Two Graphs to Solve a Polynomial Equation</vt:lpstr>
      <vt:lpstr>Example 2: Using Two Graphs to Solve a Polynomial Equation (cont.)</vt:lpstr>
      <vt:lpstr>Example 2: Using Two Graphs to Solve a Polynomial Equation (cont.)</vt:lpstr>
      <vt:lpstr>Example 3: Using Two Graphs to Solve an Absolute Value Equation</vt:lpstr>
      <vt:lpstr>Example 3: Using Two Graphs to Solve an Absolute Value Equation (cont.)</vt:lpstr>
      <vt:lpstr>Example 3: Using Two Graphs to Solve an Absolute Value Equation (cont.)</vt:lpstr>
      <vt:lpstr>Example 4: Using a Graphing Calculator to Solve Absolute Value Inequalities</vt:lpstr>
      <vt:lpstr>Example 4: Using a Graphing Calculator to Solve Absolute Value Inequalities (cont.)</vt:lpstr>
      <vt:lpstr>Example 4: Using a Graphing Calculator to Solve Absolute Value Inequalities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Nakita Jean-Charles</cp:lastModifiedBy>
  <cp:revision>2</cp:revision>
  <dcterms:created xsi:type="dcterms:W3CDTF">2013-04-26T14:43:13Z</dcterms:created>
  <dcterms:modified xsi:type="dcterms:W3CDTF">2016-10-11T14:43:59Z</dcterms:modified>
</cp:coreProperties>
</file>