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  <p:embeddedFont>
      <p:font typeface="Ti86pc" panose="020B0609020003040203" charset="0"/>
      <p:regular r:id="rId28"/>
      <p:bold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66CC"/>
    <a:srgbClr val="0066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8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image" Target="../media/image15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6" Type="http://schemas.openxmlformats.org/officeDocument/2006/relationships/image" Target="../media/image26.wmf"/><Relationship Id="rId5" Type="http://schemas.openxmlformats.org/officeDocument/2006/relationships/image" Target="../media/image25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41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6" Type="http://schemas.openxmlformats.org/officeDocument/2006/relationships/image" Target="../media/image40.wmf"/><Relationship Id="rId5" Type="http://schemas.openxmlformats.org/officeDocument/2006/relationships/image" Target="../media/image39.wmf"/><Relationship Id="rId4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Relationship Id="rId4" Type="http://schemas.openxmlformats.org/officeDocument/2006/relationships/image" Target="../media/image4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6118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E5967E-D02D-4DB4-8E57-60DAC536466C}" type="datetimeFigureOut">
              <a:rPr lang="en-US" smtClean="0"/>
              <a:pPr/>
              <a:t>10/11/2016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72E420-2C78-4CEF-BF13-DA2C7B51E98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1742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00478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004786"/>
                </a:solidFill>
              </a:rPr>
              <a:t>All rights reserved.</a:t>
            </a:r>
            <a:endParaRPr lang="en-US" baseline="-25000" dirty="0"/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00478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004786"/>
                </a:solidFill>
              </a:rPr>
              <a:t>All rights reserved.</a:t>
            </a:r>
            <a:endParaRPr lang="en-US" baseline="-25000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2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31.bin"/><Relationship Id="rId18" Type="http://schemas.openxmlformats.org/officeDocument/2006/relationships/image" Target="../media/image34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1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3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5" Type="http://schemas.openxmlformats.org/officeDocument/2006/relationships/oleObject" Target="../embeddings/oleObject32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Relationship Id="rId14" Type="http://schemas.openxmlformats.org/officeDocument/2006/relationships/image" Target="../media/image32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2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39.wmf"/><Relationship Id="rId1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1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6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0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46.wmf"/><Relationship Id="rId4" Type="http://schemas.openxmlformats.org/officeDocument/2006/relationships/image" Target="../media/image43.wmf"/><Relationship Id="rId9" Type="http://schemas.openxmlformats.org/officeDocument/2006/relationships/oleObject" Target="../embeddings/oleObject4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4" Type="http://schemas.openxmlformats.org/officeDocument/2006/relationships/image" Target="../media/image47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54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5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26" Type="http://schemas.openxmlformats.org/officeDocument/2006/relationships/image" Target="../media/image14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.bin"/><Relationship Id="rId25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24" Type="http://schemas.openxmlformats.org/officeDocument/2006/relationships/image" Target="../media/image13.wmf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2.bin"/><Relationship Id="rId28" Type="http://schemas.openxmlformats.org/officeDocument/2006/relationships/image" Target="../media/image15.wmf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Relationship Id="rId22" Type="http://schemas.openxmlformats.org/officeDocument/2006/relationships/image" Target="../media/image12.wmf"/><Relationship Id="rId27" Type="http://schemas.openxmlformats.org/officeDocument/2006/relationships/oleObject" Target="../embeddings/oleObject1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A.4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Determinants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530352" y="1433688"/>
          <a:ext cx="41275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" imgW="4127400" imgH="1028520" progId="Equation.DSMT4">
                  <p:embed/>
                </p:oleObj>
              </mc:Choice>
              <mc:Fallback>
                <p:oleObj name="Equation" r:id="rId3" imgW="4127400" imgH="10285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433688"/>
                        <a:ext cx="41275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3×3 Determinants (cont.)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1295400" y="1752600"/>
            <a:ext cx="304800" cy="381000"/>
            <a:chOff x="1295400" y="1752600"/>
            <a:chExt cx="304800" cy="381000"/>
          </a:xfrm>
        </p:grpSpPr>
        <p:sp>
          <p:nvSpPr>
            <p:cNvPr id="13316" name="Line 6"/>
            <p:cNvSpPr>
              <a:spLocks noChangeShapeType="1"/>
            </p:cNvSpPr>
            <p:nvPr/>
          </p:nvSpPr>
          <p:spPr bwMode="auto">
            <a:xfrm>
              <a:off x="1295400" y="1828800"/>
              <a:ext cx="304800" cy="3048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17" name="Line 7"/>
            <p:cNvSpPr>
              <a:spLocks noChangeShapeType="1"/>
            </p:cNvSpPr>
            <p:nvPr/>
          </p:nvSpPr>
          <p:spPr bwMode="auto">
            <a:xfrm flipV="1">
              <a:off x="1295400" y="1752600"/>
              <a:ext cx="304800" cy="3048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2654300" y="1752600"/>
            <a:ext cx="304800" cy="381000"/>
            <a:chOff x="2667000" y="1752600"/>
            <a:chExt cx="304800" cy="381000"/>
          </a:xfrm>
        </p:grpSpPr>
        <p:sp>
          <p:nvSpPr>
            <p:cNvPr id="13318" name="Line 8"/>
            <p:cNvSpPr>
              <a:spLocks noChangeShapeType="1"/>
            </p:cNvSpPr>
            <p:nvPr/>
          </p:nvSpPr>
          <p:spPr bwMode="auto">
            <a:xfrm>
              <a:off x="2667000" y="1828800"/>
              <a:ext cx="304800" cy="3048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19" name="Line 9"/>
            <p:cNvSpPr>
              <a:spLocks noChangeShapeType="1"/>
            </p:cNvSpPr>
            <p:nvPr/>
          </p:nvSpPr>
          <p:spPr bwMode="auto">
            <a:xfrm flipV="1">
              <a:off x="2667000" y="1752600"/>
              <a:ext cx="304800" cy="3048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051300" y="1752600"/>
            <a:ext cx="304800" cy="381000"/>
            <a:chOff x="4114800" y="1752600"/>
            <a:chExt cx="304800" cy="381000"/>
          </a:xfrm>
        </p:grpSpPr>
        <p:sp>
          <p:nvSpPr>
            <p:cNvPr id="13320" name="Line 10"/>
            <p:cNvSpPr>
              <a:spLocks noChangeShapeType="1"/>
            </p:cNvSpPr>
            <p:nvPr/>
          </p:nvSpPr>
          <p:spPr bwMode="auto">
            <a:xfrm>
              <a:off x="4114800" y="1828800"/>
              <a:ext cx="304800" cy="3048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3321" name="Line 11"/>
            <p:cNvSpPr>
              <a:spLocks noChangeShapeType="1"/>
            </p:cNvSpPr>
            <p:nvPr/>
          </p:nvSpPr>
          <p:spPr bwMode="auto">
            <a:xfrm flipV="1">
              <a:off x="4114800" y="1752600"/>
              <a:ext cx="304800" cy="3048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0352" y="2653170"/>
          <a:ext cx="5981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5" imgW="5981400" imgH="469800" progId="Equation.DSMT4">
                  <p:embed/>
                </p:oleObj>
              </mc:Choice>
              <mc:Fallback>
                <p:oleObj name="Equation" r:id="rId5" imgW="59814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653170"/>
                        <a:ext cx="5981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30352" y="3313852"/>
          <a:ext cx="433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7" imgW="4330440" imgH="469800" progId="Equation.DSMT4">
                  <p:embed/>
                </p:oleObj>
              </mc:Choice>
              <mc:Fallback>
                <p:oleObj name="Equation" r:id="rId7" imgW="43304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13852"/>
                        <a:ext cx="4330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30352" y="3974534"/>
          <a:ext cx="3175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9" imgW="3174840" imgH="469800" progId="Equation.DSMT4">
                  <p:embed/>
                </p:oleObj>
              </mc:Choice>
              <mc:Fallback>
                <p:oleObj name="Equation" r:id="rId9" imgW="31748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974534"/>
                        <a:ext cx="3175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30352" y="4635216"/>
          <a:ext cx="1625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11" imgW="1625400" imgH="291960" progId="Equation.DSMT4">
                  <p:embed/>
                </p:oleObj>
              </mc:Choice>
              <mc:Fallback>
                <p:oleObj name="Equation" r:id="rId11" imgW="16254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635216"/>
                        <a:ext cx="1625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530352" y="51181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13" imgW="660240" imgH="291960" progId="Equation.DSMT4">
                  <p:embed/>
                </p:oleObj>
              </mc:Choice>
              <mc:Fallback>
                <p:oleObj name="Equation" r:id="rId13" imgW="6602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1181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3×3 Determinants (cont.)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30352" y="1371600"/>
          <a:ext cx="23876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" imgW="2387520" imgH="1358640" progId="Equation.DSMT4">
                  <p:embed/>
                </p:oleObj>
              </mc:Choice>
              <mc:Fallback>
                <p:oleObj name="Equation" r:id="rId3" imgW="2387520" imgH="1358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3876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4610100" y="5308600"/>
          <a:ext cx="3733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5" imgW="3733560" imgH="596880" progId="Equation.DSMT4">
                  <p:embed/>
                </p:oleObj>
              </mc:Choice>
              <mc:Fallback>
                <p:oleObj name="Equation" r:id="rId5" imgW="3733560" imgH="596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5308600"/>
                        <a:ext cx="3733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530352" y="2927350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7" imgW="1257120" imgH="304560" progId="Equation.DSMT4">
                  <p:embed/>
                </p:oleObj>
              </mc:Choice>
              <mc:Fallback>
                <p:oleObj name="Equation" r:id="rId7" imgW="125712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27350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501900" y="3657600"/>
          <a:ext cx="5778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9" imgW="5778360" imgH="901440" progId="Equation.DSMT4">
                  <p:embed/>
                </p:oleObj>
              </mc:Choice>
              <mc:Fallback>
                <p:oleObj name="Equation" r:id="rId9" imgW="5778360" imgH="901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3657600"/>
                        <a:ext cx="5778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501900" y="4690533"/>
          <a:ext cx="476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11" imgW="4762440" imgH="469800" progId="Equation.DSMT4">
                  <p:embed/>
                </p:oleObj>
              </mc:Choice>
              <mc:Fallback>
                <p:oleObj name="Equation" r:id="rId11" imgW="47624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4690533"/>
                        <a:ext cx="476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501900" y="5291666"/>
          <a:ext cx="1981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13" imgW="1981080" imgH="291960" progId="Equation.DSMT4">
                  <p:embed/>
                </p:oleObj>
              </mc:Choice>
              <mc:Fallback>
                <p:oleObj name="Equation" r:id="rId13" imgW="198108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1900" y="5291666"/>
                        <a:ext cx="1981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2508250" y="57150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15" imgW="660240" imgH="291960" progId="Equation.DSMT4">
                  <p:embed/>
                </p:oleObj>
              </mc:Choice>
              <mc:Fallback>
                <p:oleObj name="Equation" r:id="rId15" imgW="6602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0" y="57150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530352" y="3429000"/>
          <a:ext cx="19050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17" imgW="1904760" imgH="1358640" progId="Equation.DSMT4">
                  <p:embed/>
                </p:oleObj>
              </mc:Choice>
              <mc:Fallback>
                <p:oleObj name="Equation" r:id="rId17" imgW="1904760" imgH="1358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429000"/>
                        <a:ext cx="19050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Equations with Determinants</a:t>
            </a:r>
          </a:p>
        </p:txBody>
      </p:sp>
      <p:graphicFrame>
        <p:nvGraphicFramePr>
          <p:cNvPr id="15363" name="Object 4"/>
          <p:cNvGraphicFramePr>
            <a:graphicFrameLocks noChangeAspect="1"/>
          </p:cNvGraphicFramePr>
          <p:nvPr/>
        </p:nvGraphicFramePr>
        <p:xfrm>
          <a:off x="530352" y="1371600"/>
          <a:ext cx="75565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3" imgW="7556400" imgH="1358640" progId="Equation.DSMT4">
                  <p:embed/>
                </p:oleObj>
              </mc:Choice>
              <mc:Fallback>
                <p:oleObj name="Equation" r:id="rId3" imgW="7556400" imgH="1358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7556500" cy="135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30352" y="3146778"/>
          <a:ext cx="1638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5" imgW="1638000" imgH="1358640" progId="Equation.DSMT4">
                  <p:embed/>
                </p:oleObj>
              </mc:Choice>
              <mc:Fallback>
                <p:oleObj name="Equation" r:id="rId5" imgW="1638000" imgH="1358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46778"/>
                        <a:ext cx="1638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260600" y="3388078"/>
          <a:ext cx="5295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9" name="Equation" r:id="rId7" imgW="5295600" imgH="901440" progId="Equation.DSMT4">
                  <p:embed/>
                </p:oleObj>
              </mc:Choice>
              <mc:Fallback>
                <p:oleObj name="Equation" r:id="rId7" imgW="529560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3388078"/>
                        <a:ext cx="5295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260600" y="4422893"/>
          <a:ext cx="3797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0" name="Equation" r:id="rId9" imgW="3797280" imgH="469800" progId="Equation.DSMT4">
                  <p:embed/>
                </p:oleObj>
              </mc:Choice>
              <mc:Fallback>
                <p:oleObj name="Equation" r:id="rId9" imgW="37972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4422893"/>
                        <a:ext cx="3797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260600" y="5025908"/>
          <a:ext cx="2832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1" name="Equation" r:id="rId11" imgW="2831760" imgH="469800" progId="Equation.DSMT4">
                  <p:embed/>
                </p:oleObj>
              </mc:Choice>
              <mc:Fallback>
                <p:oleObj name="Equation" r:id="rId11" imgW="28317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0600" y="5025908"/>
                        <a:ext cx="2832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167952" y="5075767"/>
          <a:ext cx="2311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13" imgW="2311200" imgH="291960" progId="Equation.DSMT4">
                  <p:embed/>
                </p:oleObj>
              </mc:Choice>
              <mc:Fallback>
                <p:oleObj name="Equation" r:id="rId13" imgW="23112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952" y="5075767"/>
                        <a:ext cx="2311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5167952" y="5628922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15" imgW="1663560" imgH="291960" progId="Equation.DSMT4">
                  <p:embed/>
                </p:oleObj>
              </mc:Choice>
              <mc:Fallback>
                <p:oleObj name="Equation" r:id="rId15" imgW="166356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7952" y="5628922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Object 10"/>
          <p:cNvGraphicFramePr>
            <a:graphicFrameLocks noChangeAspect="1"/>
          </p:cNvGraphicFramePr>
          <p:nvPr/>
        </p:nvGraphicFramePr>
        <p:xfrm>
          <a:off x="530352" y="2743200"/>
          <a:ext cx="6172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17" imgW="6172200" imgH="342720" progId="Equation.DSMT4">
                  <p:embed/>
                </p:oleObj>
              </mc:Choice>
              <mc:Fallback>
                <p:oleObj name="Equation" r:id="rId17" imgW="6172200" imgH="3427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43200"/>
                        <a:ext cx="61722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Equations with Determinants (cont.)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530352" y="1371600"/>
          <a:ext cx="3543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3" imgW="3543120" imgH="368280" progId="Equation.DSMT4">
                  <p:embed/>
                </p:oleObj>
              </mc:Choice>
              <mc:Fallback>
                <p:oleObj name="Equation" r:id="rId3" imgW="354312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3543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861733" y="1916289"/>
          <a:ext cx="2070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5" imgW="2070000" imgH="291960" progId="Equation.DSMT4">
                  <p:embed/>
                </p:oleObj>
              </mc:Choice>
              <mc:Fallback>
                <p:oleObj name="Equation" r:id="rId5" imgW="2070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1733" y="1916289"/>
                        <a:ext cx="2070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3694289" y="2449689"/>
          <a:ext cx="1422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Equation" r:id="rId7" imgW="1422360" imgH="291960" progId="Equation.DSMT4">
                  <p:embed/>
                </p:oleObj>
              </mc:Choice>
              <mc:Fallback>
                <p:oleObj name="Equation" r:id="rId7" imgW="14223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4289" y="2449689"/>
                        <a:ext cx="1422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027311" y="2980266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9" imgW="901440" imgH="291960" progId="Equation.DSMT4">
                  <p:embed/>
                </p:oleObj>
              </mc:Choice>
              <mc:Fallback>
                <p:oleObj name="Equation" r:id="rId9" imgW="901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311" y="2980266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4: Evaluating Determinants with a Calculator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a TI-84 Plus calculator to find the value of det(</a:t>
            </a:r>
            <a:r>
              <a:rPr lang="en-US" i="1" dirty="0">
                <a:solidFill>
                  <a:schemeClr val="tx1"/>
                </a:solidFill>
              </a:rPr>
              <a:t>A</a:t>
            </a:r>
            <a:r>
              <a:rPr lang="en-US" i="0" dirty="0">
                <a:solidFill>
                  <a:schemeClr val="tx1"/>
                </a:solidFill>
              </a:rPr>
              <a:t>)  for the following matrix.</a:t>
            </a: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eaLnBrk="0" hangingPunct="0"/>
            <a:r>
              <a:rPr lang="en-US" b="1" dirty="0"/>
              <a:t>Solution</a:t>
            </a:r>
            <a:endParaRPr lang="en-US" dirty="0"/>
          </a:p>
          <a:p>
            <a:pPr eaLnBrk="0" hangingPunct="0"/>
            <a:r>
              <a:rPr lang="en-US" b="1" dirty="0"/>
              <a:t>Step 1:</a:t>
            </a:r>
            <a:r>
              <a:rPr lang="en-US" dirty="0"/>
              <a:t>  Press           &gt; </a:t>
            </a:r>
            <a:r>
              <a:rPr lang="en-US" dirty="0">
                <a:solidFill>
                  <a:srgbClr val="0000FF"/>
                </a:solidFill>
                <a:latin typeface="Ti86pc" pitchFamily="49" charset="0"/>
              </a:rPr>
              <a:t>MATRIX</a:t>
            </a:r>
            <a:r>
              <a:rPr lang="en-US" dirty="0"/>
              <a:t>, go </a:t>
            </a:r>
          </a:p>
          <a:p>
            <a:pPr eaLnBrk="0" hangingPunct="0"/>
            <a:r>
              <a:rPr lang="en-US" dirty="0"/>
              <a:t>to the </a:t>
            </a:r>
            <a:r>
              <a:rPr lang="en-US" dirty="0">
                <a:latin typeface="Ti86pc" pitchFamily="49" charset="0"/>
              </a:rPr>
              <a:t>EDIT</a:t>
            </a:r>
            <a:r>
              <a:rPr lang="en-US" dirty="0"/>
              <a:t> menu and enter the </a:t>
            </a:r>
          </a:p>
          <a:p>
            <a:pPr eaLnBrk="0" hangingPunct="0">
              <a:spcBef>
                <a:spcPts val="0"/>
              </a:spcBef>
            </a:pPr>
            <a:r>
              <a:rPr lang="en-US" dirty="0"/>
              <a:t>appropriate dimensions and numbers</a:t>
            </a:r>
          </a:p>
          <a:p>
            <a:pPr eaLnBrk="0" hangingPunct="0">
              <a:spcBef>
                <a:spcPts val="0"/>
              </a:spcBef>
            </a:pPr>
            <a:r>
              <a:rPr lang="en-US" dirty="0"/>
              <a:t>in the matrix </a:t>
            </a:r>
            <a:r>
              <a:rPr lang="en-US" i="1" dirty="0"/>
              <a:t>A</a:t>
            </a:r>
            <a:r>
              <a:rPr lang="en-US" dirty="0"/>
              <a:t>.  The display should </a:t>
            </a:r>
          </a:p>
          <a:p>
            <a:pPr eaLnBrk="0" hangingPunct="0">
              <a:spcBef>
                <a:spcPts val="0"/>
              </a:spcBef>
            </a:pPr>
            <a:r>
              <a:rPr lang="en-US" dirty="0"/>
              <a:t>appear as follows.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7412" name="Object 4"/>
          <p:cNvGraphicFramePr>
            <a:graphicFrameLocks noChangeAspect="1"/>
          </p:cNvGraphicFramePr>
          <p:nvPr/>
        </p:nvGraphicFramePr>
        <p:xfrm>
          <a:off x="3403600" y="2286000"/>
          <a:ext cx="19304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3" imgW="1930400" imgH="1358900" progId="Equation.DSMT4">
                  <p:embed/>
                </p:oleObj>
              </mc:Choice>
              <mc:Fallback>
                <p:oleObj name="Equation" r:id="rId3" imgW="1930400" imgH="1358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2286000"/>
                        <a:ext cx="1930400" cy="135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414" name="Picture 6" descr="9_2_Example_2_a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11875" y="3914851"/>
            <a:ext cx="2743200" cy="1876349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7415" name="Picture 7" descr="2nd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541411" y="3860800"/>
            <a:ext cx="748146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4: Evaluating Determinants with a Calculator (cont.)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2:</a:t>
            </a:r>
            <a:r>
              <a:rPr lang="en-US" i="0" dirty="0">
                <a:solidFill>
                  <a:schemeClr val="tx1"/>
                </a:solidFill>
              </a:rPr>
              <a:t>  Press            &gt; </a:t>
            </a:r>
            <a:r>
              <a:rPr lang="en-US" i="0" dirty="0">
                <a:solidFill>
                  <a:srgbClr val="0000FF"/>
                </a:solidFill>
                <a:latin typeface="Ti86pc" pitchFamily="49" charset="0"/>
              </a:rPr>
              <a:t>QUIT</a:t>
            </a:r>
            <a:r>
              <a:rPr lang="en-US" i="0" dirty="0">
                <a:solidFill>
                  <a:schemeClr val="tx1"/>
                </a:solidFill>
              </a:rPr>
              <a:t> then            &gt; </a:t>
            </a:r>
            <a:r>
              <a:rPr lang="en-US" i="0" dirty="0">
                <a:solidFill>
                  <a:srgbClr val="0000FF"/>
                </a:solidFill>
                <a:latin typeface="Ti86pc" pitchFamily="49" charset="0"/>
              </a:rPr>
              <a:t>MATRIX</a:t>
            </a:r>
            <a:r>
              <a:rPr lang="en-US" i="0" dirty="0">
                <a:solidFill>
                  <a:schemeClr val="tx1"/>
                </a:solidFill>
              </a:rPr>
              <a:t> again and go to the </a:t>
            </a:r>
            <a:r>
              <a:rPr lang="en-US" i="0" dirty="0">
                <a:solidFill>
                  <a:schemeClr val="tx1"/>
                </a:solidFill>
                <a:latin typeface="Ti86pc" pitchFamily="49" charset="0"/>
              </a:rPr>
              <a:t>MATH</a:t>
            </a:r>
            <a:r>
              <a:rPr lang="en-US" i="0" dirty="0">
                <a:solidFill>
                  <a:schemeClr val="tx1"/>
                </a:solidFill>
              </a:rPr>
              <a:t> menu.  On the </a:t>
            </a:r>
            <a:r>
              <a:rPr lang="en-US" i="0" dirty="0">
                <a:solidFill>
                  <a:schemeClr val="tx1"/>
                </a:solidFill>
                <a:latin typeface="Ti86pc" pitchFamily="49" charset="0"/>
              </a:rPr>
              <a:t>MATH</a:t>
            </a:r>
            <a:r>
              <a:rPr lang="en-US" i="0" dirty="0">
                <a:solidFill>
                  <a:schemeClr val="tx1"/>
                </a:solidFill>
              </a:rPr>
              <a:t> menu choose </a:t>
            </a:r>
            <a:r>
              <a:rPr lang="en-US" i="0" dirty="0">
                <a:solidFill>
                  <a:schemeClr val="tx1"/>
                </a:solidFill>
                <a:latin typeface="Ti86pc" pitchFamily="49" charset="0"/>
              </a:rPr>
              <a:t>1:det(</a:t>
            </a:r>
            <a:r>
              <a:rPr lang="en-US" i="0" dirty="0">
                <a:solidFill>
                  <a:schemeClr val="tx1"/>
                </a:solidFill>
              </a:rPr>
              <a:t> and press          .  The display should appear as follows.</a:t>
            </a:r>
          </a:p>
        </p:txBody>
      </p:sp>
      <p:pic>
        <p:nvPicPr>
          <p:cNvPr id="18436" name="Picture 7" descr="9_2_Example_2_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3281363"/>
            <a:ext cx="2743200" cy="1876349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8437" name="Picture 9" descr="2n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03500" y="1373187"/>
            <a:ext cx="748146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10" descr="2n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9089" y="1373187"/>
            <a:ext cx="748145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2998" y="2286000"/>
            <a:ext cx="76860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4: Evaluating Determinants with a Calculator (cont.)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3:</a:t>
            </a:r>
            <a:r>
              <a:rPr lang="en-US" i="0" dirty="0">
                <a:solidFill>
                  <a:schemeClr val="tx1"/>
                </a:solidFill>
              </a:rPr>
              <a:t>  Press            &gt; </a:t>
            </a:r>
            <a:r>
              <a:rPr lang="en-US" i="0" dirty="0">
                <a:solidFill>
                  <a:srgbClr val="0000FF"/>
                </a:solidFill>
                <a:latin typeface="Ti86pc" pitchFamily="49" charset="0"/>
              </a:rPr>
              <a:t>MATRIX</a:t>
            </a:r>
            <a:r>
              <a:rPr lang="en-US" i="0" dirty="0">
                <a:solidFill>
                  <a:schemeClr val="tx1"/>
                </a:solidFill>
              </a:rPr>
              <a:t> again and on the </a:t>
            </a:r>
            <a:r>
              <a:rPr lang="en-US" i="0" dirty="0">
                <a:solidFill>
                  <a:schemeClr val="tx1"/>
                </a:solidFill>
                <a:latin typeface="Ti86pc" pitchFamily="49" charset="0"/>
              </a:rPr>
              <a:t>NAMES</a:t>
            </a:r>
            <a:r>
              <a:rPr lang="en-US" i="0" dirty="0">
                <a:solidFill>
                  <a:schemeClr val="tx1"/>
                </a:solidFill>
              </a:rPr>
              <a:t> menu choose </a:t>
            </a:r>
            <a:r>
              <a:rPr lang="en-US" i="0" dirty="0">
                <a:solidFill>
                  <a:schemeClr val="tx1"/>
                </a:solidFill>
                <a:latin typeface="Ti86pc" pitchFamily="49" charset="0"/>
              </a:rPr>
              <a:t>1:[A]3</a:t>
            </a:r>
            <a:r>
              <a:rPr lang="en-US" i="0" dirty="0">
                <a:solidFill>
                  <a:schemeClr val="tx1"/>
                </a:solidFill>
              </a:rPr>
              <a:t> </a:t>
            </a:r>
            <a:r>
              <a:rPr lang="en-US" b="1" i="0" dirty="0">
                <a:solidFill>
                  <a:schemeClr val="tx1"/>
                </a:solidFill>
              </a:rPr>
              <a:t>× </a:t>
            </a:r>
            <a:r>
              <a:rPr lang="en-US" i="0" dirty="0">
                <a:solidFill>
                  <a:schemeClr val="tx1"/>
                </a:solidFill>
                <a:latin typeface="Ti86pc" pitchFamily="49" charset="0"/>
              </a:rPr>
              <a:t>3</a:t>
            </a:r>
            <a:r>
              <a:rPr lang="en-US" i="0" dirty="0">
                <a:solidFill>
                  <a:schemeClr val="tx1"/>
                </a:solidFill>
              </a:rPr>
              <a:t> by pressing            .  Then type a right parenthesis ). The display should appear as follows.</a:t>
            </a:r>
          </a:p>
        </p:txBody>
      </p:sp>
      <p:pic>
        <p:nvPicPr>
          <p:cNvPr id="19460" name="Picture 5" descr="9_2_Example_2_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3352800"/>
            <a:ext cx="2743200" cy="1876349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9461" name="Picture 6" descr="2n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90800" y="1394178"/>
            <a:ext cx="748146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15200" y="1759938"/>
            <a:ext cx="914400" cy="4351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4: Evaluating Determinants with a Calculator (cont.)</a:t>
            </a:r>
          </a:p>
        </p:txBody>
      </p:sp>
      <p:sp>
        <p:nvSpPr>
          <p:cNvPr id="7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r>
              <a:rPr lang="en-US" b="1" dirty="0"/>
              <a:t>Step 4:</a:t>
            </a:r>
            <a:r>
              <a:rPr lang="en-US" dirty="0"/>
              <a:t>  Press           and the display should appear as </a:t>
            </a:r>
          </a:p>
          <a:p>
            <a:pPr>
              <a:spcBef>
                <a:spcPct val="25000"/>
              </a:spcBef>
            </a:pPr>
            <a:r>
              <a:rPr lang="en-US" dirty="0"/>
              <a:t>follows with the answer.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9" name="Picture 9" descr="9_2_Example_2_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2667001"/>
            <a:ext cx="2743200" cy="1876349"/>
          </a:xfrm>
          <a:prstGeom prst="rect">
            <a:avLst/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1435100"/>
            <a:ext cx="76860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150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21508" name="Object 4"/>
          <p:cNvGraphicFramePr>
            <a:graphicFrameLocks noChangeAspect="1"/>
          </p:cNvGraphicFramePr>
          <p:nvPr/>
        </p:nvGraphicFramePr>
        <p:xfrm>
          <a:off x="609600" y="1394178"/>
          <a:ext cx="7353300" cy="426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3" imgW="7353300" imgH="4267200" progId="Equation.DSMT4">
                  <p:embed/>
                </p:oleObj>
              </mc:Choice>
              <mc:Fallback>
                <p:oleObj name="Equation" r:id="rId3" imgW="7353300" imgH="4267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394178"/>
                        <a:ext cx="7353300" cy="426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2253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536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609600" y="1524000"/>
          <a:ext cx="7772400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7772400" imgH="2057400" progId="Equation.DSMT4">
                  <p:embed/>
                </p:oleObj>
              </mc:Choice>
              <mc:Fallback>
                <p:oleObj name="Equation" r:id="rId3" imgW="7772400" imgH="2057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524000"/>
                        <a:ext cx="7772400" cy="205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Evaluate 2 × 2 and 3 × 3 determinants.</a:t>
            </a:r>
          </a:p>
          <a:p>
            <a:pPr>
              <a:buFont typeface="Courier New" pitchFamily="49" charset="0"/>
              <a:buChar char="o"/>
              <a:tabLst>
                <a:tab pos="395288" algn="l"/>
              </a:tabLst>
            </a:pPr>
            <a:r>
              <a:rPr lang="en-US" i="0" dirty="0">
                <a:solidFill>
                  <a:schemeClr val="tx1"/>
                </a:solidFill>
              </a:rPr>
              <a:t>	Solve equations involving determinants.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2355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algn="just">
              <a:buFont typeface="Courier New" pitchFamily="49" charset="0"/>
              <a:buNone/>
              <a:tabLst>
                <a:tab pos="463550" algn="l"/>
                <a:tab pos="2743200" algn="l"/>
                <a:tab pos="3206750" algn="l"/>
                <a:tab pos="5486400" algn="l"/>
                <a:tab pos="59499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1.	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29</a:t>
            </a:r>
            <a:r>
              <a:rPr lang="en-US" b="1" i="0" dirty="0">
                <a:solidFill>
                  <a:schemeClr val="tx1"/>
                </a:solidFill>
              </a:rPr>
              <a:t>	2.	</a:t>
            </a:r>
            <a:r>
              <a:rPr lang="en-US" i="0" dirty="0">
                <a:solidFill>
                  <a:srgbClr val="FF0000"/>
                </a:solidFill>
              </a:rPr>
              <a:t>0</a:t>
            </a:r>
            <a:r>
              <a:rPr lang="en-US" b="1" i="0" dirty="0">
                <a:solidFill>
                  <a:schemeClr val="tx1"/>
                </a:solidFill>
              </a:rPr>
              <a:t>	3.	</a:t>
            </a:r>
            <a:r>
              <a:rPr lang="en-US" i="0" dirty="0">
                <a:solidFill>
                  <a:srgbClr val="FF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FF0000"/>
                </a:solidFill>
              </a:rPr>
              <a:t>26</a:t>
            </a:r>
          </a:p>
          <a:p>
            <a:pPr marL="0" indent="0" algn="just">
              <a:buFont typeface="Courier New" pitchFamily="49" charset="0"/>
              <a:buNone/>
              <a:tabLst>
                <a:tab pos="463550" algn="l"/>
                <a:tab pos="2743200" algn="l"/>
                <a:tab pos="3206750" algn="l"/>
                <a:tab pos="5486400" algn="l"/>
                <a:tab pos="594995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4.	</a:t>
            </a:r>
            <a:r>
              <a:rPr lang="en-US" i="0" dirty="0">
                <a:solidFill>
                  <a:srgbClr val="FF0000"/>
                </a:solidFill>
              </a:rPr>
              <a:t>92</a:t>
            </a:r>
            <a:r>
              <a:rPr lang="en-US" b="1" i="0" dirty="0">
                <a:solidFill>
                  <a:schemeClr val="tx1"/>
                </a:solidFill>
              </a:rPr>
              <a:t>	5.	</a:t>
            </a:r>
            <a:r>
              <a:rPr lang="en-US" i="0" dirty="0">
                <a:solidFill>
                  <a:srgbClr val="FF0000"/>
                </a:solidFill>
              </a:rPr>
              <a:t>16</a:t>
            </a:r>
          </a:p>
          <a:p>
            <a:pPr marL="0" indent="0">
              <a:buFont typeface="Courier New" pitchFamily="49" charset="0"/>
              <a:buNone/>
              <a:tabLst>
                <a:tab pos="463550" algn="l"/>
                <a:tab pos="2743200" algn="l"/>
                <a:tab pos="3206750" algn="l"/>
                <a:tab pos="5486400" algn="l"/>
                <a:tab pos="5949950" algn="l"/>
              </a:tabLst>
            </a:pP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3200" dirty="0">
                <a:solidFill>
                  <a:schemeClr val="accent1"/>
                </a:solidFill>
              </a:rPr>
              <a:t>Determinant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82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0" indent="0"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Determinant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A </a:t>
            </a:r>
            <a:r>
              <a:rPr lang="en-US" b="1" i="0" dirty="0">
                <a:solidFill>
                  <a:srgbClr val="C00000"/>
                </a:solidFill>
              </a:rPr>
              <a:t>determinant</a:t>
            </a:r>
            <a:r>
              <a:rPr lang="en-US" i="0" dirty="0">
                <a:solidFill>
                  <a:srgbClr val="000000"/>
                </a:solidFill>
              </a:rPr>
              <a:t> is a real number associated with a square matrix and is indicated by enclosing the array between two vertical bars.  For a matrix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, the corresponding determinant is designated as det(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) and is read “the determinant of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dirty="0">
                <a:solidFill>
                  <a:srgbClr val="000000"/>
                </a:solidFill>
              </a:rPr>
              <a:t>.”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Determinant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10854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0" indent="0" algn="ctr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Value of a 2 × 2 Determinant 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b="1" i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96900" y="2044700"/>
          <a:ext cx="6718300" cy="214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6718300" imgH="2146300" progId="Equation.DSMT4">
                  <p:embed/>
                </p:oleObj>
              </mc:Choice>
              <mc:Fallback>
                <p:oleObj name="Equation" r:id="rId3" imgW="6718300" imgH="2146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2044700"/>
                        <a:ext cx="6718300" cy="214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30352" y="1783644"/>
          <a:ext cx="16129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3" imgW="1612800" imgH="1028520" progId="Equation.DSMT4">
                  <p:embed/>
                </p:oleObj>
              </mc:Choice>
              <mc:Fallback>
                <p:oleObj name="Equation" r:id="rId3" imgW="1612800" imgH="1028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783644"/>
                        <a:ext cx="16129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530352" y="2919589"/>
          <a:ext cx="1892300" cy="143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5" imgW="1892160" imgH="1434960" progId="Equation.DSMT4">
                  <p:embed/>
                </p:oleObj>
              </mc:Choice>
              <mc:Fallback>
                <p:oleObj name="Equation" r:id="rId5" imgW="1892160" imgH="1434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19589"/>
                        <a:ext cx="1892300" cy="143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530352" y="4446411"/>
          <a:ext cx="1574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7" imgW="1574640" imgH="1028520" progId="Equation.DSMT4">
                  <p:embed/>
                </p:oleObj>
              </mc:Choice>
              <mc:Fallback>
                <p:oleObj name="Equation" r:id="rId7" imgW="1574640" imgH="10285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446411"/>
                        <a:ext cx="15748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2×2 Determinants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361722" y="2057400"/>
            <a:ext cx="381000" cy="381000"/>
            <a:chOff x="912" y="1632"/>
            <a:chExt cx="240" cy="240"/>
          </a:xfrm>
        </p:grpSpPr>
        <p:sp>
          <p:nvSpPr>
            <p:cNvPr id="8201" name="Line 6"/>
            <p:cNvSpPr>
              <a:spLocks noChangeShapeType="1"/>
            </p:cNvSpPr>
            <p:nvPr/>
          </p:nvSpPr>
          <p:spPr bwMode="auto">
            <a:xfrm>
              <a:off x="912" y="1632"/>
              <a:ext cx="240" cy="24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02" name="Line 10"/>
            <p:cNvSpPr>
              <a:spLocks noChangeShapeType="1"/>
            </p:cNvSpPr>
            <p:nvPr/>
          </p:nvSpPr>
          <p:spPr bwMode="auto">
            <a:xfrm flipV="1">
              <a:off x="912" y="1632"/>
              <a:ext cx="240" cy="24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1514122" y="3505200"/>
            <a:ext cx="533400" cy="533400"/>
            <a:chOff x="1514122" y="3505200"/>
            <a:chExt cx="533400" cy="533400"/>
          </a:xfrm>
        </p:grpSpPr>
        <p:sp>
          <p:nvSpPr>
            <p:cNvPr id="8197" name="Line 13"/>
            <p:cNvSpPr>
              <a:spLocks noChangeShapeType="1"/>
            </p:cNvSpPr>
            <p:nvPr/>
          </p:nvSpPr>
          <p:spPr bwMode="auto">
            <a:xfrm>
              <a:off x="1514122" y="3505200"/>
              <a:ext cx="533400" cy="5334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198" name="Line 14"/>
            <p:cNvSpPr>
              <a:spLocks noChangeShapeType="1"/>
            </p:cNvSpPr>
            <p:nvPr/>
          </p:nvSpPr>
          <p:spPr bwMode="auto">
            <a:xfrm flipV="1">
              <a:off x="1514122" y="3733800"/>
              <a:ext cx="533400" cy="3048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1336322" y="4724400"/>
            <a:ext cx="457200" cy="381000"/>
            <a:chOff x="1336322" y="4724400"/>
            <a:chExt cx="457200" cy="381000"/>
          </a:xfrm>
        </p:grpSpPr>
        <p:sp>
          <p:nvSpPr>
            <p:cNvPr id="8199" name="Line 16"/>
            <p:cNvSpPr>
              <a:spLocks noChangeShapeType="1"/>
            </p:cNvSpPr>
            <p:nvPr/>
          </p:nvSpPr>
          <p:spPr bwMode="auto">
            <a:xfrm>
              <a:off x="1336322" y="4724400"/>
              <a:ext cx="457200" cy="3048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8200" name="Line 17"/>
            <p:cNvSpPr>
              <a:spLocks noChangeShapeType="1"/>
            </p:cNvSpPr>
            <p:nvPr/>
          </p:nvSpPr>
          <p:spPr bwMode="auto">
            <a:xfrm flipV="1">
              <a:off x="1336322" y="4724400"/>
              <a:ext cx="457200" cy="3810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dirty="0"/>
            </a:p>
          </p:txBody>
        </p:sp>
      </p:grp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30352" y="1295400"/>
          <a:ext cx="6134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9" imgW="6134040" imgH="380880" progId="Equation.DSMT4">
                  <p:embed/>
                </p:oleObj>
              </mc:Choice>
              <mc:Fallback>
                <p:oleObj name="Equation" r:id="rId9" imgW="61340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95400"/>
                        <a:ext cx="6134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198511" y="2079978"/>
          <a:ext cx="204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11" imgW="2044440" imgH="469800" progId="Equation.DSMT4">
                  <p:embed/>
                </p:oleObj>
              </mc:Choice>
              <mc:Fallback>
                <p:oleObj name="Equation" r:id="rId11" imgW="204444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8511" y="2079978"/>
                        <a:ext cx="204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292600" y="2144889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13" imgW="1346040" imgH="291960" progId="Equation.DSMT4">
                  <p:embed/>
                </p:oleObj>
              </mc:Choice>
              <mc:Fallback>
                <p:oleObj name="Equation" r:id="rId13" imgW="13460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2144889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5665611" y="2144889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15" imgW="876240" imgH="291960" progId="Equation.DSMT4">
                  <p:embed/>
                </p:oleObj>
              </mc:Choice>
              <mc:Fallback>
                <p:oleObj name="Equation" r:id="rId15" imgW="8762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5611" y="2144889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494845" y="3177822"/>
          <a:ext cx="24384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17" imgW="2438280" imgH="888840" progId="Equation.DSMT4">
                  <p:embed/>
                </p:oleObj>
              </mc:Choice>
              <mc:Fallback>
                <p:oleObj name="Equation" r:id="rId17" imgW="243828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4845" y="3177822"/>
                        <a:ext cx="24384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991100" y="3475567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Equation" r:id="rId19" imgW="1333440" imgH="291960" progId="Equation.DSMT4">
                  <p:embed/>
                </p:oleObj>
              </mc:Choice>
              <mc:Fallback>
                <p:oleObj name="Equation" r:id="rId19" imgW="1333440" imgH="291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475567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6355645" y="3485444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Equation" r:id="rId21" imgW="863280" imgH="279360" progId="Equation.DSMT4">
                  <p:embed/>
                </p:oleObj>
              </mc:Choice>
              <mc:Fallback>
                <p:oleObj name="Equation" r:id="rId21" imgW="86328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5645" y="3485444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2157589" y="4734278"/>
          <a:ext cx="196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23" imgW="1968480" imgH="469800" progId="Equation.DSMT4">
                  <p:embed/>
                </p:oleObj>
              </mc:Choice>
              <mc:Fallback>
                <p:oleObj name="Equation" r:id="rId23" imgW="1968480" imgH="469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7589" y="4734278"/>
                        <a:ext cx="1968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4189589" y="4814711"/>
          <a:ext cx="1308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25" imgW="1307880" imgH="279360" progId="Equation.DSMT4">
                  <p:embed/>
                </p:oleObj>
              </mc:Choice>
              <mc:Fallback>
                <p:oleObj name="Equation" r:id="rId25" imgW="130788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9589" y="4814711"/>
                        <a:ext cx="1308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5535789" y="4802011"/>
          <a:ext cx="49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Equation" r:id="rId27" imgW="495000" imgH="291960" progId="Equation.DSMT4">
                  <p:embed/>
                </p:oleObj>
              </mc:Choice>
              <mc:Fallback>
                <p:oleObj name="Equation" r:id="rId27" imgW="49500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5789" y="4802011"/>
                        <a:ext cx="495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Determinant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Value of a 3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  <a:sym typeface="Symbol"/>
              </a:rPr>
              <a:t></a:t>
            </a:r>
            <a:r>
              <a:rPr lang="en-US" b="1" i="0" dirty="0">
                <a:solidFill>
                  <a:srgbClr val="000000"/>
                </a:solidFill>
              </a:rPr>
              <a:t>3 Determinant</a:t>
            </a:r>
          </a:p>
          <a:p>
            <a:pPr marL="0" indent="0"/>
            <a:endParaRPr lang="en-US" b="1" i="0" dirty="0">
              <a:solidFill>
                <a:srgbClr val="000000"/>
              </a:solidFill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90550" y="1841500"/>
          <a:ext cx="57404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3" imgW="5740400" imgH="1358900" progId="Equation.DSMT4">
                  <p:embed/>
                </p:oleObj>
              </mc:Choice>
              <mc:Fallback>
                <p:oleObj name="Equation" r:id="rId3" imgW="5740400" imgH="13589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550" y="1841500"/>
                        <a:ext cx="5740400" cy="1358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609600" y="3215922"/>
          <a:ext cx="7962900" cy="240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5" imgW="7962840" imgH="2400120" progId="Equation.DSMT4">
                  <p:embed/>
                </p:oleObj>
              </mc:Choice>
              <mc:Fallback>
                <p:oleObj name="Equation" r:id="rId5" imgW="7962840" imgH="24001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215922"/>
                        <a:ext cx="7962900" cy="2400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Determinant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250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rgbClr val="C00000"/>
                </a:solidFill>
              </a:rPr>
              <a:t>CAUTION</a:t>
            </a:r>
            <a:r>
              <a:rPr lang="en-US" i="0" dirty="0">
                <a:solidFill>
                  <a:srgbClr val="C00000"/>
                </a:solidFill>
              </a:rPr>
              <a:t>:  </a:t>
            </a:r>
            <a:r>
              <a:rPr lang="en-US" i="0" dirty="0">
                <a:solidFill>
                  <a:srgbClr val="000000"/>
                </a:solidFill>
              </a:rPr>
              <a:t>The negative sign in the middle term of the expansion (representing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1 times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baseline="-25000" dirty="0">
                <a:solidFill>
                  <a:srgbClr val="000000"/>
                </a:solidFill>
              </a:rPr>
              <a:t>12</a:t>
            </a:r>
            <a:r>
              <a:rPr lang="en-US" i="0" dirty="0">
                <a:solidFill>
                  <a:srgbClr val="000000"/>
                </a:solidFill>
              </a:rPr>
              <a:t>) is a critical part of the method and is a source of error for many students.  </a:t>
            </a:r>
            <a:r>
              <a:rPr lang="en-US" b="1" i="0" dirty="0">
                <a:solidFill>
                  <a:srgbClr val="C00000"/>
                </a:solidFill>
              </a:rPr>
              <a:t>Be careful</a:t>
            </a:r>
            <a:r>
              <a:rPr lang="en-US" i="0" dirty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Determinant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250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Notes</a:t>
            </a:r>
          </a:p>
          <a:p>
            <a:pPr marL="0" indent="0">
              <a:spcBef>
                <a:spcPct val="0"/>
              </a:spcBef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There are methods other than expanding by minors for evaluating 3 × 3 determinants.   The advantage of learning to expand by minors is that this method can be used for evaluating higher-order determinants.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Line 11"/>
          <p:cNvSpPr>
            <a:spLocks noChangeShapeType="1"/>
          </p:cNvSpPr>
          <p:nvPr/>
        </p:nvSpPr>
        <p:spPr bwMode="auto">
          <a:xfrm>
            <a:off x="2971800" y="4343400"/>
            <a:ext cx="0" cy="1541463"/>
          </a:xfrm>
          <a:prstGeom prst="line">
            <a:avLst/>
          </a:prstGeom>
          <a:noFill/>
          <a:ln w="25400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291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3×3 Determinants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lnSpc>
                <a:spcPct val="150000"/>
              </a:lnSpc>
            </a:pPr>
            <a:r>
              <a:rPr lang="en-US" b="1" dirty="0"/>
              <a:t>Solution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530352" y="1250244"/>
          <a:ext cx="6134100" cy="212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3" imgW="6134040" imgH="2120760" progId="Equation.DSMT4">
                  <p:embed/>
                </p:oleObj>
              </mc:Choice>
              <mc:Fallback>
                <p:oleObj name="Equation" r:id="rId3" imgW="6134040" imgH="21207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50244"/>
                        <a:ext cx="6134100" cy="212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3" name="Rectangle 6"/>
          <p:cNvSpPr>
            <a:spLocks noChangeArrowheads="1"/>
          </p:cNvSpPr>
          <p:nvPr/>
        </p:nvSpPr>
        <p:spPr bwMode="auto">
          <a:xfrm>
            <a:off x="3048000" y="3048000"/>
            <a:ext cx="52847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Using Row 1, mentally delete the shaded regions.</a:t>
            </a:r>
          </a:p>
        </p:txBody>
      </p:sp>
      <p:sp>
        <p:nvSpPr>
          <p:cNvPr id="12294" name="Line 7"/>
          <p:cNvSpPr>
            <a:spLocks noChangeShapeType="1"/>
          </p:cNvSpPr>
          <p:nvPr/>
        </p:nvSpPr>
        <p:spPr bwMode="auto">
          <a:xfrm flipH="1">
            <a:off x="3429000" y="3505200"/>
            <a:ext cx="609600" cy="6858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295" name="Line 8"/>
          <p:cNvSpPr>
            <a:spLocks noChangeShapeType="1"/>
          </p:cNvSpPr>
          <p:nvPr/>
        </p:nvSpPr>
        <p:spPr bwMode="auto">
          <a:xfrm>
            <a:off x="5562600" y="3505200"/>
            <a:ext cx="0" cy="6858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296" name="Line 9"/>
          <p:cNvSpPr>
            <a:spLocks noChangeShapeType="1"/>
          </p:cNvSpPr>
          <p:nvPr/>
        </p:nvSpPr>
        <p:spPr bwMode="auto">
          <a:xfrm>
            <a:off x="7086600" y="3505200"/>
            <a:ext cx="762000" cy="68580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 dirty="0"/>
          </a:p>
        </p:txBody>
      </p:sp>
      <p:sp>
        <p:nvSpPr>
          <p:cNvPr id="12297" name="Line 12"/>
          <p:cNvSpPr>
            <a:spLocks noChangeShapeType="1"/>
          </p:cNvSpPr>
          <p:nvPr/>
        </p:nvSpPr>
        <p:spPr bwMode="auto">
          <a:xfrm>
            <a:off x="5511800" y="4343400"/>
            <a:ext cx="0" cy="1541463"/>
          </a:xfrm>
          <a:prstGeom prst="line">
            <a:avLst/>
          </a:prstGeom>
          <a:noFill/>
          <a:ln w="25400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298" name="Line 13"/>
          <p:cNvSpPr>
            <a:spLocks noChangeShapeType="1"/>
          </p:cNvSpPr>
          <p:nvPr/>
        </p:nvSpPr>
        <p:spPr bwMode="auto">
          <a:xfrm>
            <a:off x="8445500" y="4343400"/>
            <a:ext cx="0" cy="1541463"/>
          </a:xfrm>
          <a:prstGeom prst="line">
            <a:avLst/>
          </a:prstGeom>
          <a:noFill/>
          <a:ln w="41910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299" name="Line 15"/>
          <p:cNvSpPr>
            <a:spLocks noChangeShapeType="1"/>
          </p:cNvSpPr>
          <p:nvPr/>
        </p:nvSpPr>
        <p:spPr bwMode="auto">
          <a:xfrm rot="5400000">
            <a:off x="5626100" y="3848100"/>
            <a:ext cx="0" cy="1295400"/>
          </a:xfrm>
          <a:prstGeom prst="line">
            <a:avLst/>
          </a:prstGeom>
          <a:noFill/>
          <a:ln w="31750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300" name="Line 16"/>
          <p:cNvSpPr>
            <a:spLocks noChangeShapeType="1"/>
          </p:cNvSpPr>
          <p:nvPr/>
        </p:nvSpPr>
        <p:spPr bwMode="auto">
          <a:xfrm rot="5400000">
            <a:off x="7950200" y="3924300"/>
            <a:ext cx="0" cy="1143000"/>
          </a:xfrm>
          <a:prstGeom prst="line">
            <a:avLst/>
          </a:prstGeom>
          <a:noFill/>
          <a:ln w="31750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2301" name="Line 14"/>
          <p:cNvSpPr>
            <a:spLocks noChangeShapeType="1"/>
          </p:cNvSpPr>
          <p:nvPr/>
        </p:nvSpPr>
        <p:spPr bwMode="auto">
          <a:xfrm rot="5400000">
            <a:off x="3543300" y="3924300"/>
            <a:ext cx="0" cy="1143000"/>
          </a:xfrm>
          <a:prstGeom prst="line">
            <a:avLst/>
          </a:prstGeom>
          <a:noFill/>
          <a:ln w="317500">
            <a:solidFill>
              <a:srgbClr val="C0C0C0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30352" y="4267200"/>
          <a:ext cx="1460500" cy="161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5" imgW="1460160" imgH="1612800" progId="Equation.DSMT4">
                  <p:embed/>
                </p:oleObj>
              </mc:Choice>
              <mc:Fallback>
                <p:oleObj name="Equation" r:id="rId5" imgW="1460160" imgH="1612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67200"/>
                        <a:ext cx="1460500" cy="161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1992313" y="4268788"/>
          <a:ext cx="6781800" cy="161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7" imgW="6781680" imgH="1612800" progId="Equation.DSMT4">
                  <p:embed/>
                </p:oleObj>
              </mc:Choice>
              <mc:Fallback>
                <p:oleObj name="Equation" r:id="rId7" imgW="6781680" imgH="1612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4268788"/>
                        <a:ext cx="6781800" cy="161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nimBg="1"/>
      <p:bldP spid="12293" grpId="0"/>
      <p:bldP spid="12294" grpId="0" animBg="1"/>
      <p:bldP spid="12295" grpId="0" animBg="1"/>
      <p:bldP spid="12296" grpId="0" animBg="1"/>
      <p:bldP spid="12297" grpId="0" animBg="1"/>
      <p:bldP spid="12298" grpId="0" animBg="1"/>
      <p:bldP spid="12299" grpId="0" animBg="1"/>
      <p:bldP spid="12300" grpId="0" animBg="1"/>
      <p:bldP spid="1230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362</Words>
  <Application>Microsoft Office PowerPoint</Application>
  <PresentationFormat>On-screen Show (4:3)</PresentationFormat>
  <Paragraphs>66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Calibri</vt:lpstr>
      <vt:lpstr>Ti86pc</vt:lpstr>
      <vt:lpstr>Symbol</vt:lpstr>
      <vt:lpstr>Courier New</vt:lpstr>
      <vt:lpstr>Arial</vt:lpstr>
      <vt:lpstr>Office Theme</vt:lpstr>
      <vt:lpstr>Equation</vt:lpstr>
      <vt:lpstr>Section A.4</vt:lpstr>
      <vt:lpstr>Objectives</vt:lpstr>
      <vt:lpstr>Determinant</vt:lpstr>
      <vt:lpstr>Determinant</vt:lpstr>
      <vt:lpstr>Example 1: 2×2 Determinants</vt:lpstr>
      <vt:lpstr>Determinant</vt:lpstr>
      <vt:lpstr>Determinant</vt:lpstr>
      <vt:lpstr>Determinant</vt:lpstr>
      <vt:lpstr>Example 2: 3×3 Determinants</vt:lpstr>
      <vt:lpstr>Example 2: 3×3 Determinants (cont.)</vt:lpstr>
      <vt:lpstr>Example 2: 3×3 Determinants (cont.)</vt:lpstr>
      <vt:lpstr>Example 3: Equations with Determinants</vt:lpstr>
      <vt:lpstr>Example 3: Equations with Determinants (cont.)</vt:lpstr>
      <vt:lpstr>Example 4: Evaluating Determinants with a Calculator</vt:lpstr>
      <vt:lpstr>Example 4: Evaluating Determinants with a Calculator (cont.)</vt:lpstr>
      <vt:lpstr>Example 4: Evaluating Determinants with a Calculator (cont.)</vt:lpstr>
      <vt:lpstr>Example 4: Evaluating Determinants with a Calculator (cont.)</vt:lpstr>
      <vt:lpstr>Practice Problems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2016-10-11T14:44:58Z</dcterms:modified>
</cp:coreProperties>
</file>