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3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2D7D9F"/>
    <a:srgbClr val="000099"/>
    <a:srgbClr val="008080"/>
    <a:srgbClr val="00FF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106" d="100"/>
          <a:sy n="106" d="100"/>
        </p:scale>
        <p:origin x="16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font" Target="fonts/font5.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0969400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1.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0.bin"/><Relationship Id="rId14" Type="http://schemas.openxmlformats.org/officeDocument/2006/relationships/image" Target="../media/image15.wmf"/></Relationships>
</file>

<file path=ppt/slides/_rels/slide14.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4.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7.bin"/><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image" Target="../media/image22.png"/><Relationship Id="rId4" Type="http://schemas.openxmlformats.org/officeDocument/2006/relationships/image" Target="../media/image20.wmf"/></Relationships>
</file>

<file path=ppt/slides/_rels/slide1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6.wmf"/><Relationship Id="rId5" Type="http://schemas.openxmlformats.org/officeDocument/2006/relationships/oleObject" Target="../embeddings/oleObject20.bin"/><Relationship Id="rId4" Type="http://schemas.openxmlformats.org/officeDocument/2006/relationships/image" Target="../media/image25.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2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2.bin"/><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Real Number Line and Absolute Value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eaLnBrk="1" hangingPunct="1"/>
            <a:r>
              <a:rPr lang="en-US" sz="3200">
                <a:solidFill>
                  <a:schemeClr val="accent1"/>
                </a:solidFill>
              </a:rPr>
              <a:t>Example 3: Identifying Types of Numbers (cont.)</a:t>
            </a:r>
          </a:p>
        </p:txBody>
      </p:sp>
      <p:sp>
        <p:nvSpPr>
          <p:cNvPr id="219139" name="Rectangle 3"/>
          <p:cNvSpPr>
            <a:spLocks noGrp="1"/>
          </p:cNvSpPr>
          <p:nvPr>
            <p:ph idx="1"/>
          </p:nvPr>
        </p:nvSpPr>
        <p:spPr>
          <a:xfrm>
            <a:off x="457200" y="1280160"/>
            <a:ext cx="8229600" cy="3625608"/>
          </a:xfrm>
          <a:prstGeom prst="rect">
            <a:avLst/>
          </a:prstGeom>
          <a:noFill/>
        </p:spPr>
        <p:txBody>
          <a:bodyPr>
            <a:spAutoFit/>
          </a:bodyPr>
          <a:lstStyle/>
          <a:p>
            <a:pPr eaLnBrk="1" hangingPunct="1">
              <a:buFont typeface="Courier New" pitchFamily="49" charset="0"/>
              <a:buNone/>
              <a:tabLst>
                <a:tab pos="457200" algn="l"/>
              </a:tabLst>
            </a:pPr>
            <a:r>
              <a:rPr lang="en-US" b="1" i="0" dirty="0">
                <a:solidFill>
                  <a:schemeClr val="tx1"/>
                </a:solidFill>
              </a:rPr>
              <a:t>c.	</a:t>
            </a:r>
            <a:r>
              <a:rPr lang="en-US" i="0" dirty="0">
                <a:solidFill>
                  <a:schemeClr val="tx1"/>
                </a:solidFill>
              </a:rPr>
              <a:t>Rational numbers</a:t>
            </a:r>
          </a:p>
          <a:p>
            <a:pPr>
              <a:tabLst>
                <a:tab pos="457200" algn="l"/>
              </a:tabLst>
            </a:pPr>
            <a:r>
              <a:rPr lang="en-US" b="1" dirty="0">
                <a:solidFill>
                  <a:schemeClr val="tx1"/>
                </a:solidFill>
              </a:rPr>
              <a:t>Solution</a:t>
            </a:r>
          </a:p>
          <a:p>
            <a:pPr>
              <a:tabLst>
                <a:tab pos="457200" algn="l"/>
              </a:tabLst>
            </a:pPr>
            <a:r>
              <a:rPr lang="en-US" dirty="0">
                <a:solidFill>
                  <a:schemeClr val="tx1"/>
                </a:solidFill>
              </a:rPr>
              <a:t> </a:t>
            </a:r>
          </a:p>
          <a:p>
            <a:pPr eaLnBrk="1" hangingPunct="1">
              <a:buFont typeface="Courier New" pitchFamily="49" charset="0"/>
              <a:buNone/>
              <a:tabLst>
                <a:tab pos="457200" algn="l"/>
              </a:tabLst>
            </a:pPr>
            <a:endParaRPr lang="en-US" i="0" dirty="0">
              <a:solidFill>
                <a:schemeClr val="tx1"/>
              </a:solidFill>
            </a:endParaRPr>
          </a:p>
          <a:p>
            <a:pPr eaLnBrk="1" hangingPunct="1">
              <a:buFont typeface="Courier New" pitchFamily="49" charset="0"/>
              <a:buNone/>
              <a:tabLst>
                <a:tab pos="457200" algn="l"/>
              </a:tabLst>
            </a:pPr>
            <a:r>
              <a:rPr lang="en-US" b="1" i="0" dirty="0">
                <a:solidFill>
                  <a:schemeClr val="tx1"/>
                </a:solidFill>
              </a:rPr>
              <a:t>d.	</a:t>
            </a:r>
            <a:r>
              <a:rPr lang="en-US" i="0" dirty="0">
                <a:solidFill>
                  <a:schemeClr val="tx1"/>
                </a:solidFill>
              </a:rPr>
              <a:t>Real numbers</a:t>
            </a:r>
            <a:r>
              <a:rPr lang="en-US" dirty="0">
                <a:solidFill>
                  <a:schemeClr val="tx1"/>
                </a:solidFill>
              </a:rPr>
              <a:t> </a:t>
            </a:r>
          </a:p>
          <a:p>
            <a:pPr eaLnBrk="1" hangingPunct="1">
              <a:buFont typeface="Courier New" pitchFamily="49" charset="0"/>
              <a:buNone/>
              <a:tabLst>
                <a:tab pos="457200" algn="l"/>
              </a:tabLst>
            </a:pPr>
            <a:r>
              <a:rPr lang="en-US" b="1" i="0" dirty="0">
                <a:solidFill>
                  <a:schemeClr val="tx1"/>
                </a:solidFill>
              </a:rPr>
              <a:t>Solution</a:t>
            </a:r>
          </a:p>
          <a:p>
            <a:pPr eaLnBrk="1" hangingPunct="1">
              <a:buFont typeface="Courier New" pitchFamily="49" charset="0"/>
              <a:buNone/>
              <a:tabLst>
                <a:tab pos="457200" algn="l"/>
              </a:tabLst>
            </a:pPr>
            <a:r>
              <a:rPr lang="en-US" i="0" dirty="0">
                <a:solidFill>
                  <a:schemeClr val="tx1"/>
                </a:solidFill>
              </a:rPr>
              <a:t>All numbers in </a:t>
            </a:r>
            <a:r>
              <a:rPr lang="en-US" i="1" dirty="0">
                <a:solidFill>
                  <a:srgbClr val="0000FF"/>
                </a:solidFill>
              </a:rPr>
              <a:t>S</a:t>
            </a:r>
            <a:r>
              <a:rPr lang="en-US" dirty="0">
                <a:solidFill>
                  <a:schemeClr val="tx1"/>
                </a:solidFill>
              </a:rPr>
              <a:t> </a:t>
            </a:r>
            <a:r>
              <a:rPr lang="en-US" i="0" dirty="0">
                <a:solidFill>
                  <a:schemeClr val="tx1"/>
                </a:solidFill>
              </a:rPr>
              <a:t>are </a:t>
            </a:r>
            <a:r>
              <a:rPr lang="en-US" i="0" dirty="0">
                <a:solidFill>
                  <a:srgbClr val="FF0000"/>
                </a:solidFill>
              </a:rPr>
              <a:t>real numbers</a:t>
            </a:r>
            <a:r>
              <a:rPr lang="en-US" i="0" dirty="0">
                <a:solidFill>
                  <a:schemeClr val="tx1"/>
                </a:solidFill>
              </a:rPr>
              <a:t>.</a:t>
            </a:r>
            <a:endParaRPr lang="en-US" dirty="0"/>
          </a:p>
        </p:txBody>
      </p:sp>
      <p:graphicFrame>
        <p:nvGraphicFramePr>
          <p:cNvPr id="219140" name="Object 4"/>
          <p:cNvGraphicFramePr>
            <a:graphicFrameLocks noChangeAspect="1"/>
          </p:cNvGraphicFramePr>
          <p:nvPr/>
        </p:nvGraphicFramePr>
        <p:xfrm>
          <a:off x="530352" y="2362200"/>
          <a:ext cx="5727700" cy="838200"/>
        </p:xfrm>
        <a:graphic>
          <a:graphicData uri="http://schemas.openxmlformats.org/presentationml/2006/ole">
            <mc:AlternateContent xmlns:mc="http://schemas.openxmlformats.org/markup-compatibility/2006">
              <mc:Choice xmlns:v="urn:schemas-microsoft-com:vml" Requires="v">
                <p:oleObj spid="_x0000_s5125" name="Equation" r:id="rId3" imgW="5727600" imgH="838080" progId="Equation.DSMT4">
                  <p:embed/>
                </p:oleObj>
              </mc:Choice>
              <mc:Fallback>
                <p:oleObj name="Equation" r:id="rId3" imgW="57276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62200"/>
                        <a:ext cx="572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1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91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913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913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91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
          <p:cNvSpPr>
            <a:spLocks noGrp="1"/>
          </p:cNvSpPr>
          <p:nvPr>
            <p:ph type="title"/>
          </p:nvPr>
        </p:nvSpPr>
        <p:spPr>
          <a:prstGeom prst="rect">
            <a:avLst/>
          </a:prstGeom>
        </p:spPr>
        <p:txBody>
          <a:bodyPr/>
          <a:lstStyle/>
          <a:p>
            <a:pPr eaLnBrk="1" hangingPunct="1"/>
            <a:r>
              <a:rPr lang="en-US" sz="3200">
                <a:solidFill>
                  <a:schemeClr val="accent1"/>
                </a:solidFill>
              </a:rPr>
              <a:t>Inequality Symbols</a:t>
            </a:r>
          </a:p>
        </p:txBody>
      </p:sp>
      <p:sp>
        <p:nvSpPr>
          <p:cNvPr id="220164" name="TextBox 3"/>
          <p:cNvSpPr txBox="1">
            <a:spLocks noChangeArrowheads="1"/>
          </p:cNvSpPr>
          <p:nvPr/>
        </p:nvSpPr>
        <p:spPr bwMode="auto">
          <a:xfrm>
            <a:off x="457200" y="1280160"/>
            <a:ext cx="8226425" cy="2464777"/>
          </a:xfrm>
          <a:prstGeom prst="rect">
            <a:avLst/>
          </a:prstGeom>
          <a:solidFill>
            <a:srgbClr val="FFFFCC"/>
          </a:solidFill>
          <a:ln w="28575">
            <a:solidFill>
              <a:srgbClr val="000000"/>
            </a:solidFill>
            <a:miter lim="800000"/>
            <a:headEnd/>
            <a:tailEnd/>
          </a:ln>
        </p:spPr>
        <p:txBody>
          <a:bodyPr>
            <a:spAutoFit/>
          </a:bodyPr>
          <a:lstStyle/>
          <a:p>
            <a:pPr algn="ctr" defTabSz="977900">
              <a:spcBef>
                <a:spcPct val="0"/>
              </a:spcBef>
              <a:spcAft>
                <a:spcPts val="1700"/>
              </a:spcAft>
              <a:buFontTx/>
              <a:buNone/>
              <a:tabLst>
                <a:tab pos="228600" algn="l"/>
                <a:tab pos="4292600" algn="l"/>
                <a:tab pos="4635500" algn="l"/>
              </a:tabLst>
            </a:pPr>
            <a:r>
              <a:rPr lang="en-US" sz="2800" b="1" dirty="0">
                <a:solidFill>
                  <a:srgbClr val="000000"/>
                </a:solidFill>
              </a:rPr>
              <a:t>Symbols of Equality and Inequality</a:t>
            </a:r>
            <a:r>
              <a:rPr lang="en-US" sz="2800" b="1" dirty="0"/>
              <a:t> </a:t>
            </a:r>
          </a:p>
          <a:p>
            <a:pPr defTabSz="977900">
              <a:tabLst>
                <a:tab pos="228600" algn="l"/>
                <a:tab pos="4292600" algn="l"/>
                <a:tab pos="4635500" algn="l"/>
              </a:tabLst>
            </a:pPr>
            <a:r>
              <a:rPr lang="en-US" sz="2800" b="0" dirty="0">
                <a:solidFill>
                  <a:srgbClr val="000000"/>
                </a:solidFill>
              </a:rPr>
              <a:t>	=  is equal to	≠  is not equal to</a:t>
            </a:r>
          </a:p>
          <a:p>
            <a:pPr defTabSz="977900">
              <a:tabLst>
                <a:tab pos="228600" algn="l"/>
                <a:tab pos="4292600" algn="l"/>
                <a:tab pos="4635500" algn="l"/>
              </a:tabLst>
            </a:pPr>
            <a:r>
              <a:rPr lang="en-US" sz="2800" b="0" dirty="0">
                <a:solidFill>
                  <a:srgbClr val="000000"/>
                </a:solidFill>
              </a:rPr>
              <a:t>	&lt;  is less than	&gt;  is greater than</a:t>
            </a:r>
          </a:p>
          <a:p>
            <a:pPr defTabSz="977900">
              <a:tabLst>
                <a:tab pos="228600" algn="l"/>
                <a:tab pos="4292600" algn="l"/>
                <a:tab pos="4635500" algn="l"/>
              </a:tabLst>
            </a:pPr>
            <a:r>
              <a:rPr lang="en-US" sz="2800" b="0" dirty="0">
                <a:solidFill>
                  <a:srgbClr val="000000"/>
                </a:solidFill>
              </a:rPr>
              <a:t>	≤  is less than or equal to	≥  is greater than or 				equal to</a:t>
            </a:r>
            <a:endParaRPr lang="en-US" sz="2800" b="0" baseline="30000" dirty="0">
              <a:solidFill>
                <a:srgbClr val="000000"/>
              </a:solidFill>
              <a:latin typeface="TimesTe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pPr eaLnBrk="1" hangingPunct="1"/>
            <a:r>
              <a:rPr lang="en-US" sz="3200">
                <a:solidFill>
                  <a:schemeClr val="accent1"/>
                </a:solidFill>
              </a:rPr>
              <a:t>Inequality Symbols</a:t>
            </a:r>
          </a:p>
        </p:txBody>
      </p:sp>
      <p:sp>
        <p:nvSpPr>
          <p:cNvPr id="4" name="TextBox 3"/>
          <p:cNvSpPr>
            <a:spLocks noChangeArrowheads="1"/>
          </p:cNvSpPr>
          <p:nvPr/>
        </p:nvSpPr>
        <p:spPr bwMode="auto">
          <a:xfrm>
            <a:off x="457200" y="1280160"/>
            <a:ext cx="8229600" cy="4619625"/>
          </a:xfrm>
          <a:prstGeom prst="rect">
            <a:avLst/>
          </a:prstGeom>
          <a:noFill/>
          <a:ln w="28575">
            <a:solidFill>
              <a:srgbClr val="FF0008"/>
            </a:solidFill>
            <a:miter lim="800000"/>
            <a:headEnd/>
            <a:tailEnd/>
          </a:ln>
        </p:spPr>
        <p:txBody>
          <a:bodyPr>
            <a:spAutoFit/>
          </a:bodyPr>
          <a:lstStyle/>
          <a:p>
            <a:pPr algn="ctr">
              <a:spcBef>
                <a:spcPct val="0"/>
              </a:spcBef>
              <a:spcAft>
                <a:spcPts val="1700"/>
              </a:spcAft>
              <a:buFontTx/>
              <a:buNone/>
            </a:pPr>
            <a:r>
              <a:rPr lang="en-US" sz="2800" b="1" dirty="0">
                <a:solidFill>
                  <a:srgbClr val="000000"/>
                </a:solidFill>
              </a:rPr>
              <a:t>Special Note About the Inequality Symbols</a:t>
            </a:r>
          </a:p>
          <a:p>
            <a:pPr>
              <a:spcBef>
                <a:spcPct val="0"/>
              </a:spcBef>
              <a:spcAft>
                <a:spcPts val="1700"/>
              </a:spcAft>
              <a:buFontTx/>
              <a:buNone/>
            </a:pPr>
            <a:r>
              <a:rPr lang="en-US" sz="2800" b="0" dirty="0">
                <a:solidFill>
                  <a:srgbClr val="000000"/>
                </a:solidFill>
              </a:rPr>
              <a:t>Each symbol can be read from left to right as was just indicated in “Symbols of Equality and Inequality.” However, each symbol can also be read from right to left.  Thus any inequality can be read in two ways.  For example, 6 &lt; 10 can be read from left to right as “6 is less than 10,” but also from right to left as “10 is greater than 6.”  We will see that this flexibility is particularly useful when reading expressions with variables in Section 3.4.</a:t>
            </a:r>
            <a:endParaRPr lang="en-US" sz="2800" b="0" baseline="30000" dirty="0">
              <a:solidFill>
                <a:srgbClr val="000000"/>
              </a:solidFill>
              <a:latin typeface="TimesTe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pPr eaLnBrk="1" hangingPunct="1"/>
            <a:r>
              <a:rPr lang="en-US" sz="3200">
                <a:solidFill>
                  <a:schemeClr val="accent1"/>
                </a:solidFill>
              </a:rPr>
              <a:t>Example 4: Inequalities </a:t>
            </a:r>
          </a:p>
        </p:txBody>
      </p:sp>
      <p:sp>
        <p:nvSpPr>
          <p:cNvPr id="223235" name="Rectangle 3"/>
          <p:cNvSpPr>
            <a:spLocks noGrp="1"/>
          </p:cNvSpPr>
          <p:nvPr>
            <p:ph idx="1"/>
          </p:nvPr>
        </p:nvSpPr>
        <p:spPr>
          <a:prstGeom prst="rect">
            <a:avLst/>
          </a:prstGeom>
        </p:spPr>
        <p:txBody>
          <a:bodyPr/>
          <a:lstStyle/>
          <a:p>
            <a:pPr marL="0" indent="0" eaLnBrk="1" hangingPunct="1">
              <a:spcBef>
                <a:spcPct val="0"/>
              </a:spcBef>
              <a:buFont typeface="Courier New" pitchFamily="49" charset="0"/>
              <a:buNone/>
              <a:tabLst>
                <a:tab pos="457200" algn="l"/>
              </a:tabLst>
            </a:pPr>
            <a:r>
              <a:rPr lang="en-US" b="1" i="0">
                <a:solidFill>
                  <a:schemeClr val="tx1"/>
                </a:solidFill>
              </a:rPr>
              <a:t>a.	</a:t>
            </a:r>
            <a:r>
              <a:rPr lang="en-US" i="0">
                <a:solidFill>
                  <a:schemeClr val="tx1"/>
                </a:solidFill>
              </a:rPr>
              <a:t>Determine whether each of the following 	statements is true or false.</a:t>
            </a:r>
          </a:p>
          <a:p>
            <a:pPr marL="0" indent="0" eaLnBrk="1" hangingPunct="1">
              <a:buFont typeface="Courier New" pitchFamily="49" charset="0"/>
              <a:buNone/>
              <a:tabLst>
                <a:tab pos="457200" algn="l"/>
              </a:tabLst>
            </a:pPr>
            <a:endParaRPr lang="en-US">
              <a:solidFill>
                <a:schemeClr val="tx1"/>
              </a:solidFill>
            </a:endParaRPr>
          </a:p>
        </p:txBody>
      </p:sp>
      <p:graphicFrame>
        <p:nvGraphicFramePr>
          <p:cNvPr id="223236" name="Object 4"/>
          <p:cNvGraphicFramePr>
            <a:graphicFrameLocks noChangeAspect="1"/>
          </p:cNvGraphicFramePr>
          <p:nvPr/>
        </p:nvGraphicFramePr>
        <p:xfrm>
          <a:off x="1731963" y="2514600"/>
          <a:ext cx="850900" cy="292100"/>
        </p:xfrm>
        <a:graphic>
          <a:graphicData uri="http://schemas.openxmlformats.org/presentationml/2006/ole">
            <mc:AlternateContent xmlns:mc="http://schemas.openxmlformats.org/markup-compatibility/2006">
              <mc:Choice xmlns:v="urn:schemas-microsoft-com:vml" Requires="v">
                <p:oleObj spid="_x0000_s6164" name="Equation" r:id="rId3" imgW="850680" imgH="291960" progId="Equation.DSMT4">
                  <p:embed/>
                </p:oleObj>
              </mc:Choice>
              <mc:Fallback>
                <p:oleObj name="Equation" r:id="rId3" imgW="850680" imgH="2919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1963" y="2514600"/>
                        <a:ext cx="850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8" name="Object 6"/>
          <p:cNvGraphicFramePr>
            <a:graphicFrameLocks noChangeAspect="1"/>
          </p:cNvGraphicFramePr>
          <p:nvPr/>
        </p:nvGraphicFramePr>
        <p:xfrm>
          <a:off x="3222625" y="2520950"/>
          <a:ext cx="4127500" cy="596900"/>
        </p:xfrm>
        <a:graphic>
          <a:graphicData uri="http://schemas.openxmlformats.org/presentationml/2006/ole">
            <mc:AlternateContent xmlns:mc="http://schemas.openxmlformats.org/markup-compatibility/2006">
              <mc:Choice xmlns:v="urn:schemas-microsoft-com:vml" Requires="v">
                <p:oleObj spid="_x0000_s6165" name="Equation" r:id="rId5" imgW="4127400" imgH="596880" progId="Equation.DSMT4">
                  <p:embed/>
                </p:oleObj>
              </mc:Choice>
              <mc:Fallback>
                <p:oleObj name="Equation" r:id="rId5" imgW="4127400" imgH="5968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2625" y="2520950"/>
                        <a:ext cx="41275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9" name="Object 7"/>
          <p:cNvGraphicFramePr>
            <a:graphicFrameLocks noChangeAspect="1"/>
          </p:cNvGraphicFramePr>
          <p:nvPr/>
        </p:nvGraphicFramePr>
        <p:xfrm>
          <a:off x="1731963" y="3657600"/>
          <a:ext cx="889000" cy="292100"/>
        </p:xfrm>
        <a:graphic>
          <a:graphicData uri="http://schemas.openxmlformats.org/presentationml/2006/ole">
            <mc:AlternateContent xmlns:mc="http://schemas.openxmlformats.org/markup-compatibility/2006">
              <mc:Choice xmlns:v="urn:schemas-microsoft-com:vml" Requires="v">
                <p:oleObj spid="_x0000_s6166" name="Equation" r:id="rId7" imgW="888840" imgH="291960" progId="Equation.DSMT4">
                  <p:embed/>
                </p:oleObj>
              </mc:Choice>
              <mc:Fallback>
                <p:oleObj name="Equation" r:id="rId7" imgW="888840" imgH="2919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1963" y="3657600"/>
                        <a:ext cx="889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40" name="Object 8"/>
          <p:cNvGraphicFramePr>
            <a:graphicFrameLocks noChangeAspect="1"/>
          </p:cNvGraphicFramePr>
          <p:nvPr/>
        </p:nvGraphicFramePr>
        <p:xfrm>
          <a:off x="3222625" y="3663950"/>
          <a:ext cx="4330700" cy="647700"/>
        </p:xfrm>
        <a:graphic>
          <a:graphicData uri="http://schemas.openxmlformats.org/presentationml/2006/ole">
            <mc:AlternateContent xmlns:mc="http://schemas.openxmlformats.org/markup-compatibility/2006">
              <mc:Choice xmlns:v="urn:schemas-microsoft-com:vml" Requires="v">
                <p:oleObj spid="_x0000_s6167" name="Equation" r:id="rId9" imgW="4330440" imgH="647640" progId="Equation.DSMT4">
                  <p:embed/>
                </p:oleObj>
              </mc:Choice>
              <mc:Fallback>
                <p:oleObj name="Equation" r:id="rId9" imgW="4330440" imgH="64764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22625" y="3663950"/>
                        <a:ext cx="4330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41" name="Object 9"/>
          <p:cNvGraphicFramePr>
            <a:graphicFrameLocks noChangeAspect="1"/>
          </p:cNvGraphicFramePr>
          <p:nvPr/>
        </p:nvGraphicFramePr>
        <p:xfrm>
          <a:off x="1731963" y="4876800"/>
          <a:ext cx="939800" cy="279400"/>
        </p:xfrm>
        <a:graphic>
          <a:graphicData uri="http://schemas.openxmlformats.org/presentationml/2006/ole">
            <mc:AlternateContent xmlns:mc="http://schemas.openxmlformats.org/markup-compatibility/2006">
              <mc:Choice xmlns:v="urn:schemas-microsoft-com:vml" Requires="v">
                <p:oleObj spid="_x0000_s6168" name="Equation" r:id="rId11" imgW="939600" imgH="279360" progId="Equation.DSMT4">
                  <p:embed/>
                </p:oleObj>
              </mc:Choice>
              <mc:Fallback>
                <p:oleObj name="Equation" r:id="rId11" imgW="939600" imgH="27936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31963" y="4876800"/>
                        <a:ext cx="939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42" name="Object 10"/>
          <p:cNvGraphicFramePr>
            <a:graphicFrameLocks noChangeAspect="1"/>
          </p:cNvGraphicFramePr>
          <p:nvPr/>
        </p:nvGraphicFramePr>
        <p:xfrm>
          <a:off x="3222625" y="4806950"/>
          <a:ext cx="4343400" cy="647700"/>
        </p:xfrm>
        <a:graphic>
          <a:graphicData uri="http://schemas.openxmlformats.org/presentationml/2006/ole">
            <mc:AlternateContent xmlns:mc="http://schemas.openxmlformats.org/markup-compatibility/2006">
              <mc:Choice xmlns:v="urn:schemas-microsoft-com:vml" Requires="v">
                <p:oleObj spid="_x0000_s6169" name="Equation" r:id="rId13" imgW="4343400" imgH="647640" progId="Equation.DSMT4">
                  <p:embed/>
                </p:oleObj>
              </mc:Choice>
              <mc:Fallback>
                <p:oleObj name="Equation" r:id="rId13" imgW="4343400" imgH="647640" progId="Equation.DSMT4">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22625" y="4806950"/>
                        <a:ext cx="43434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2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32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32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32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3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pPr eaLnBrk="1" hangingPunct="1"/>
            <a:r>
              <a:rPr lang="en-US" sz="3200">
                <a:solidFill>
                  <a:schemeClr val="accent1"/>
                </a:solidFill>
              </a:rPr>
              <a:t>Example 4: Inequalities (cont.)</a:t>
            </a:r>
          </a:p>
        </p:txBody>
      </p:sp>
      <p:sp>
        <p:nvSpPr>
          <p:cNvPr id="224259" name="Rectangle 3"/>
          <p:cNvSpPr>
            <a:spLocks noGrp="1"/>
          </p:cNvSpPr>
          <p:nvPr>
            <p:ph idx="1"/>
          </p:nvPr>
        </p:nvSpPr>
        <p:spPr>
          <a:xfrm>
            <a:off x="457200" y="1280160"/>
            <a:ext cx="8229600" cy="4401205"/>
          </a:xfrm>
          <a:prstGeom prst="rect">
            <a:avLst/>
          </a:prstGeom>
          <a:noFill/>
        </p:spPr>
        <p:txBody>
          <a:bodyPr>
            <a:spAutoFit/>
          </a:bodyPr>
          <a:lstStyle/>
          <a:p>
            <a:pPr eaLnBrk="1" hangingPunct="1">
              <a:buFont typeface="Courier New" pitchFamily="49" charset="0"/>
              <a:buNone/>
            </a:pPr>
            <a:endParaRPr lang="en-US" b="1" i="0" dirty="0">
              <a:solidFill>
                <a:schemeClr val="tx1"/>
              </a:solidFill>
            </a:endParaRPr>
          </a:p>
          <a:p>
            <a:pPr eaLnBrk="1" hangingPunct="1">
              <a:buFont typeface="Courier New" pitchFamily="49" charset="0"/>
              <a:buNone/>
            </a:pPr>
            <a:endParaRPr lang="en-US" b="1" dirty="0">
              <a:solidFill>
                <a:schemeClr val="tx1"/>
              </a:solidFill>
            </a:endParaRPr>
          </a:p>
          <a:p>
            <a:pPr eaLnBrk="1" hangingPunct="1">
              <a:buFont typeface="Courier New" pitchFamily="49" charset="0"/>
              <a:buNone/>
            </a:pPr>
            <a:endParaRPr lang="en-US" b="1" i="0" dirty="0">
              <a:solidFill>
                <a:schemeClr val="tx1"/>
              </a:solidFill>
            </a:endParaRPr>
          </a:p>
          <a:p>
            <a:pPr eaLnBrk="1" hangingPunct="1">
              <a:buFont typeface="Courier New" pitchFamily="49" charset="0"/>
              <a:buNone/>
            </a:pPr>
            <a:r>
              <a:rPr lang="en-US" b="1" i="0" dirty="0">
                <a:solidFill>
                  <a:schemeClr val="tx1"/>
                </a:solidFill>
              </a:rPr>
              <a:t>Note:	</a:t>
            </a:r>
            <a:r>
              <a:rPr lang="en-US" i="0" dirty="0">
                <a:solidFill>
                  <a:schemeClr val="tx1"/>
                </a:solidFill>
              </a:rPr>
              <a:t>7 &lt; 15 can be read as “7 is less than 15” or as “15 	is greater than 7.”</a:t>
            </a:r>
          </a:p>
          <a:p>
            <a:pPr eaLnBrk="1" hangingPunct="1">
              <a:buFont typeface="Courier New" pitchFamily="49" charset="0"/>
              <a:buNone/>
            </a:pPr>
            <a:r>
              <a:rPr lang="en-US" i="0" dirty="0">
                <a:solidFill>
                  <a:schemeClr val="tx1"/>
                </a:solidFill>
              </a:rPr>
              <a:t>	3 &gt; −1 can be read as “3 is greater than −1” or as 	“−1 is less than 3.”</a:t>
            </a:r>
            <a:r>
              <a:rPr lang="en-US" dirty="0">
                <a:solidFill>
                  <a:schemeClr val="tx1"/>
                </a:solidFill>
              </a:rPr>
              <a:t> </a:t>
            </a:r>
          </a:p>
          <a:p>
            <a:pPr eaLnBrk="1" hangingPunct="1">
              <a:buFont typeface="Courier New" pitchFamily="49" charset="0"/>
              <a:buNone/>
            </a:pPr>
            <a:r>
              <a:rPr lang="en-US" i="0" dirty="0">
                <a:solidFill>
                  <a:schemeClr val="tx1"/>
                </a:solidFill>
              </a:rPr>
              <a:t>	4 ≥ −4 can be read as “4 is greater than or equal 	to −4” or as “−4 is less than</a:t>
            </a:r>
            <a:r>
              <a:rPr lang="en-US" dirty="0">
                <a:solidFill>
                  <a:schemeClr val="tx1"/>
                </a:solidFill>
              </a:rPr>
              <a:t> </a:t>
            </a:r>
            <a:r>
              <a:rPr lang="en-US" i="0" dirty="0">
                <a:solidFill>
                  <a:schemeClr val="tx1"/>
                </a:solidFill>
              </a:rPr>
              <a:t>or equal to 4.”</a:t>
            </a:r>
            <a:r>
              <a:rPr lang="en-US" dirty="0">
                <a:solidFill>
                  <a:schemeClr val="tx1"/>
                </a:solidFill>
              </a:rPr>
              <a:t> </a:t>
            </a:r>
          </a:p>
        </p:txBody>
      </p:sp>
      <p:graphicFrame>
        <p:nvGraphicFramePr>
          <p:cNvPr id="224260" name="Object 4"/>
          <p:cNvGraphicFramePr>
            <a:graphicFrameLocks noChangeAspect="1"/>
          </p:cNvGraphicFramePr>
          <p:nvPr/>
        </p:nvGraphicFramePr>
        <p:xfrm>
          <a:off x="2584450" y="1600200"/>
          <a:ext cx="1219200" cy="279400"/>
        </p:xfrm>
        <a:graphic>
          <a:graphicData uri="http://schemas.openxmlformats.org/presentationml/2006/ole">
            <mc:AlternateContent xmlns:mc="http://schemas.openxmlformats.org/markup-compatibility/2006">
              <mc:Choice xmlns:v="urn:schemas-microsoft-com:vml" Requires="v">
                <p:oleObj spid="_x0000_s7182" name="Equation" r:id="rId3" imgW="1218960" imgH="279360" progId="Equation.DSMT4">
                  <p:embed/>
                </p:oleObj>
              </mc:Choice>
              <mc:Fallback>
                <p:oleObj name="Equation" r:id="rId3" imgW="1218960" imgH="2793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4450" y="1600200"/>
                        <a:ext cx="1219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1" name="Object 5"/>
          <p:cNvGraphicFramePr>
            <a:graphicFrameLocks noChangeAspect="1"/>
          </p:cNvGraphicFramePr>
          <p:nvPr/>
        </p:nvGraphicFramePr>
        <p:xfrm>
          <a:off x="4038600" y="1600200"/>
          <a:ext cx="3086100" cy="279400"/>
        </p:xfrm>
        <a:graphic>
          <a:graphicData uri="http://schemas.openxmlformats.org/presentationml/2006/ole">
            <mc:AlternateContent xmlns:mc="http://schemas.openxmlformats.org/markup-compatibility/2006">
              <mc:Choice xmlns:v="urn:schemas-microsoft-com:vml" Requires="v">
                <p:oleObj spid="_x0000_s7183" name="Equation" r:id="rId5" imgW="3086100" imgH="279400" progId="Equation.DSMT4">
                  <p:embed/>
                </p:oleObj>
              </mc:Choice>
              <mc:Fallback>
                <p:oleObj name="Equation" r:id="rId5" imgW="3086100" imgH="2794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1600200"/>
                        <a:ext cx="3086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2" name="Object 6"/>
          <p:cNvGraphicFramePr>
            <a:graphicFrameLocks noChangeAspect="1"/>
          </p:cNvGraphicFramePr>
          <p:nvPr/>
        </p:nvGraphicFramePr>
        <p:xfrm>
          <a:off x="2584450" y="2247900"/>
          <a:ext cx="1117600" cy="292100"/>
        </p:xfrm>
        <a:graphic>
          <a:graphicData uri="http://schemas.openxmlformats.org/presentationml/2006/ole">
            <mc:AlternateContent xmlns:mc="http://schemas.openxmlformats.org/markup-compatibility/2006">
              <mc:Choice xmlns:v="urn:schemas-microsoft-com:vml" Requires="v">
                <p:oleObj spid="_x0000_s7184" name="Equation" r:id="rId7" imgW="1117440" imgH="291960" progId="Equation.DSMT4">
                  <p:embed/>
                </p:oleObj>
              </mc:Choice>
              <mc:Fallback>
                <p:oleObj name="Equation" r:id="rId7" imgW="1117440" imgH="29196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4450" y="2247900"/>
                        <a:ext cx="1117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3" name="Object 7"/>
          <p:cNvGraphicFramePr>
            <a:graphicFrameLocks noChangeAspect="1"/>
          </p:cNvGraphicFramePr>
          <p:nvPr/>
        </p:nvGraphicFramePr>
        <p:xfrm>
          <a:off x="4038600" y="2251075"/>
          <a:ext cx="3581400" cy="304800"/>
        </p:xfrm>
        <a:graphic>
          <a:graphicData uri="http://schemas.openxmlformats.org/presentationml/2006/ole">
            <mc:AlternateContent xmlns:mc="http://schemas.openxmlformats.org/markup-compatibility/2006">
              <mc:Choice xmlns:v="urn:schemas-microsoft-com:vml" Requires="v">
                <p:oleObj spid="_x0000_s7185" name="Equation" r:id="rId9" imgW="3581280" imgH="304560" progId="Equation.DSMT4">
                  <p:embed/>
                </p:oleObj>
              </mc:Choice>
              <mc:Fallback>
                <p:oleObj name="Equation" r:id="rId9" imgW="3581280" imgH="30456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8600" y="2251075"/>
                        <a:ext cx="3581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42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42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425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425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42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pPr eaLnBrk="1" hangingPunct="1"/>
            <a:r>
              <a:rPr lang="en-US" sz="3200">
                <a:solidFill>
                  <a:schemeClr val="accent1"/>
                </a:solidFill>
              </a:rPr>
              <a:t>Example 4: Inequalities (cont.)</a:t>
            </a:r>
          </a:p>
        </p:txBody>
      </p:sp>
      <p:sp>
        <p:nvSpPr>
          <p:cNvPr id="225283" name="Rectangle 3"/>
          <p:cNvSpPr>
            <a:spLocks noGrp="1"/>
          </p:cNvSpPr>
          <p:nvPr>
            <p:ph idx="1"/>
          </p:nvPr>
        </p:nvSpPr>
        <p:spPr>
          <a:xfrm>
            <a:off x="457200" y="2372380"/>
            <a:ext cx="8229600" cy="523220"/>
          </a:xfrm>
          <a:prstGeom prst="rect">
            <a:avLst/>
          </a:prstGeom>
          <a:noFill/>
        </p:spPr>
        <p:txBody>
          <a:bodyPr>
            <a:spAutoFit/>
          </a:bodyPr>
          <a:lstStyle/>
          <a:p>
            <a:pPr marL="12700" indent="-12700" eaLnBrk="1" hangingPunct="1">
              <a:buFont typeface="Courier New" pitchFamily="49" charset="0"/>
              <a:buNone/>
              <a:tabLst>
                <a:tab pos="457200" algn="l"/>
              </a:tabLst>
            </a:pPr>
            <a:r>
              <a:rPr lang="en-US" b="1" i="0" dirty="0">
                <a:solidFill>
                  <a:schemeClr val="tx1"/>
                </a:solidFill>
              </a:rPr>
              <a:t>Solution</a:t>
            </a:r>
          </a:p>
        </p:txBody>
      </p:sp>
      <p:graphicFrame>
        <p:nvGraphicFramePr>
          <p:cNvPr id="225284" name="Object 4"/>
          <p:cNvGraphicFramePr>
            <a:graphicFrameLocks noChangeAspect="1"/>
          </p:cNvGraphicFramePr>
          <p:nvPr/>
        </p:nvGraphicFramePr>
        <p:xfrm>
          <a:off x="533400" y="1371600"/>
          <a:ext cx="7543800" cy="939800"/>
        </p:xfrm>
        <a:graphic>
          <a:graphicData uri="http://schemas.openxmlformats.org/presentationml/2006/ole">
            <mc:AlternateContent xmlns:mc="http://schemas.openxmlformats.org/markup-compatibility/2006">
              <mc:Choice xmlns:v="urn:schemas-microsoft-com:vml" Requires="v">
                <p:oleObj spid="_x0000_s8200" name="Equation" r:id="rId3" imgW="7543800" imgH="939600" progId="Equation.DSMT4">
                  <p:embed/>
                </p:oleObj>
              </mc:Choice>
              <mc:Fallback>
                <p:oleObj name="Equation" r:id="rId3" imgW="7543800" imgH="939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75438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25286" name="Picture 6" descr="Combo2E_1"/>
          <p:cNvPicPr>
            <a:picLocks noChangeAspect="1" noChangeArrowheads="1"/>
          </p:cNvPicPr>
          <p:nvPr/>
        </p:nvPicPr>
        <p:blipFill>
          <a:blip r:embed="rId5" cstate="print"/>
          <a:srcRect/>
          <a:stretch>
            <a:fillRect/>
          </a:stretch>
        </p:blipFill>
        <p:spPr bwMode="auto">
          <a:xfrm>
            <a:off x="1817688" y="4429125"/>
            <a:ext cx="5421312" cy="676275"/>
          </a:xfrm>
          <a:prstGeom prst="rect">
            <a:avLst/>
          </a:prstGeom>
          <a:noFill/>
          <a:ln w="9525">
            <a:noFill/>
            <a:miter lim="800000"/>
            <a:headEnd/>
            <a:tailEnd/>
          </a:ln>
        </p:spPr>
      </p:pic>
      <p:sp>
        <p:nvSpPr>
          <p:cNvPr id="225292" name="Oval 12"/>
          <p:cNvSpPr>
            <a:spLocks noChangeArrowheads="1"/>
          </p:cNvSpPr>
          <p:nvPr/>
        </p:nvSpPr>
        <p:spPr bwMode="auto">
          <a:xfrm>
            <a:off x="3257550" y="4526756"/>
            <a:ext cx="152400" cy="152400"/>
          </a:xfrm>
          <a:prstGeom prst="ellipse">
            <a:avLst/>
          </a:prstGeom>
          <a:solidFill>
            <a:srgbClr val="FF0000"/>
          </a:solidFill>
          <a:ln w="9525" algn="ctr">
            <a:noFill/>
            <a:round/>
            <a:headEnd/>
            <a:tailEnd/>
          </a:ln>
        </p:spPr>
        <p:txBody>
          <a:bodyPr wrap="none" anchor="ctr"/>
          <a:lstStyle/>
          <a:p>
            <a:endParaRPr lang="en-US"/>
          </a:p>
        </p:txBody>
      </p:sp>
      <p:sp>
        <p:nvSpPr>
          <p:cNvPr id="225293" name="Oval 13"/>
          <p:cNvSpPr>
            <a:spLocks noChangeArrowheads="1"/>
          </p:cNvSpPr>
          <p:nvPr/>
        </p:nvSpPr>
        <p:spPr bwMode="auto">
          <a:xfrm>
            <a:off x="4205288" y="4526756"/>
            <a:ext cx="152400" cy="152400"/>
          </a:xfrm>
          <a:prstGeom prst="ellipse">
            <a:avLst/>
          </a:prstGeom>
          <a:solidFill>
            <a:srgbClr val="FF0000"/>
          </a:solidFill>
          <a:ln w="9525" algn="ctr">
            <a:noFill/>
            <a:round/>
            <a:headEnd/>
            <a:tailEnd/>
          </a:ln>
        </p:spPr>
        <p:txBody>
          <a:bodyPr wrap="none" anchor="ctr"/>
          <a:lstStyle/>
          <a:p>
            <a:endParaRPr lang="en-US"/>
          </a:p>
        </p:txBody>
      </p:sp>
      <p:sp>
        <p:nvSpPr>
          <p:cNvPr id="225294" name="Oval 14"/>
          <p:cNvSpPr>
            <a:spLocks noChangeArrowheads="1"/>
          </p:cNvSpPr>
          <p:nvPr/>
        </p:nvSpPr>
        <p:spPr bwMode="auto">
          <a:xfrm>
            <a:off x="4648200" y="4526756"/>
            <a:ext cx="152400" cy="152400"/>
          </a:xfrm>
          <a:prstGeom prst="ellipse">
            <a:avLst/>
          </a:prstGeom>
          <a:solidFill>
            <a:srgbClr val="FF0000"/>
          </a:solidFill>
          <a:ln w="9525" algn="ctr">
            <a:noFill/>
            <a:round/>
            <a:headEnd/>
            <a:tailEnd/>
          </a:ln>
        </p:spPr>
        <p:txBody>
          <a:bodyPr wrap="none" anchor="ctr"/>
          <a:lstStyle/>
          <a:p>
            <a:endParaRPr lang="en-US"/>
          </a:p>
        </p:txBody>
      </p:sp>
      <p:sp>
        <p:nvSpPr>
          <p:cNvPr id="225295" name="Oval 15"/>
          <p:cNvSpPr>
            <a:spLocks noChangeArrowheads="1"/>
          </p:cNvSpPr>
          <p:nvPr/>
        </p:nvSpPr>
        <p:spPr bwMode="auto">
          <a:xfrm>
            <a:off x="6081713" y="4526756"/>
            <a:ext cx="152400" cy="152400"/>
          </a:xfrm>
          <a:prstGeom prst="ellipse">
            <a:avLst/>
          </a:prstGeom>
          <a:solidFill>
            <a:srgbClr val="FF0000"/>
          </a:solidFill>
          <a:ln w="9525" algn="ctr">
            <a:noFill/>
            <a:round/>
            <a:headEnd/>
            <a:tailEnd/>
          </a:ln>
        </p:spPr>
        <p:txBody>
          <a:bodyPr wrap="none" anchor="ctr"/>
          <a:lstStyle/>
          <a:p>
            <a:endParaRPr lang="en-US"/>
          </a:p>
        </p:txBody>
      </p:sp>
      <p:sp>
        <p:nvSpPr>
          <p:cNvPr id="18443" name="Oval 7"/>
          <p:cNvSpPr>
            <a:spLocks noChangeArrowheads="1"/>
          </p:cNvSpPr>
          <p:nvPr/>
        </p:nvSpPr>
        <p:spPr bwMode="auto">
          <a:xfrm>
            <a:off x="2528888" y="4526756"/>
            <a:ext cx="152400" cy="152400"/>
          </a:xfrm>
          <a:prstGeom prst="ellipse">
            <a:avLst/>
          </a:prstGeom>
          <a:solidFill>
            <a:srgbClr val="FF0000"/>
          </a:solidFill>
          <a:ln w="9525" algn="ctr">
            <a:noFill/>
            <a:round/>
            <a:headEnd/>
            <a:tailEnd/>
          </a:ln>
        </p:spPr>
        <p:txBody>
          <a:bodyPr wrap="none" anchor="ctr"/>
          <a:lstStyle/>
          <a:p>
            <a:endParaRPr lang="en-US"/>
          </a:p>
        </p:txBody>
      </p:sp>
      <p:sp>
        <p:nvSpPr>
          <p:cNvPr id="18444" name="Line 16"/>
          <p:cNvSpPr>
            <a:spLocks noChangeShapeType="1"/>
          </p:cNvSpPr>
          <p:nvPr/>
        </p:nvSpPr>
        <p:spPr bwMode="auto">
          <a:xfrm>
            <a:off x="2605088" y="3886200"/>
            <a:ext cx="0" cy="530225"/>
          </a:xfrm>
          <a:prstGeom prst="line">
            <a:avLst/>
          </a:prstGeom>
          <a:noFill/>
          <a:ln w="38100">
            <a:solidFill>
              <a:srgbClr val="C00000"/>
            </a:solidFill>
            <a:round/>
            <a:headEnd/>
            <a:tailEnd type="triangle" w="med" len="med"/>
          </a:ln>
        </p:spPr>
        <p:txBody>
          <a:bodyPr/>
          <a:lstStyle/>
          <a:p>
            <a:endParaRPr lang="en-US"/>
          </a:p>
        </p:txBody>
      </p:sp>
      <p:graphicFrame>
        <p:nvGraphicFramePr>
          <p:cNvPr id="18445" name="Object 17"/>
          <p:cNvGraphicFramePr>
            <a:graphicFrameLocks noChangeAspect="1"/>
          </p:cNvGraphicFramePr>
          <p:nvPr/>
        </p:nvGraphicFramePr>
        <p:xfrm>
          <a:off x="2235200" y="2947988"/>
          <a:ext cx="508000" cy="825500"/>
        </p:xfrm>
        <a:graphic>
          <a:graphicData uri="http://schemas.openxmlformats.org/presentationml/2006/ole">
            <mc:AlternateContent xmlns:mc="http://schemas.openxmlformats.org/markup-compatibility/2006">
              <mc:Choice xmlns:v="urn:schemas-microsoft-com:vml" Requires="v">
                <p:oleObj spid="_x0000_s8201" name="Equation" r:id="rId6" imgW="508000" imgH="825500" progId="Equation.DSMT4">
                  <p:embed/>
                </p:oleObj>
              </mc:Choice>
              <mc:Fallback>
                <p:oleObj name="Equation" r:id="rId6" imgW="508000" imgH="825500"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5200" y="2947988"/>
                        <a:ext cx="5080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2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2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2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52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5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2" grpId="0" animBg="1"/>
      <p:bldP spid="225293" grpId="0" animBg="1"/>
      <p:bldP spid="225294" grpId="0" animBg="1"/>
      <p:bldP spid="225295" grpId="0" animBg="1"/>
      <p:bldP spid="18443" grpId="0" animBg="1"/>
      <p:bldP spid="1844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pPr eaLnBrk="1" hangingPunct="1"/>
            <a:r>
              <a:rPr lang="en-US" sz="3200">
                <a:solidFill>
                  <a:schemeClr val="accent1"/>
                </a:solidFill>
              </a:rPr>
              <a:t>Example 4: Inequalities (cont.)</a:t>
            </a:r>
          </a:p>
        </p:txBody>
      </p:sp>
      <p:sp>
        <p:nvSpPr>
          <p:cNvPr id="226307" name="Rectangle 3"/>
          <p:cNvSpPr>
            <a:spLocks noGrp="1"/>
          </p:cNvSpPr>
          <p:nvPr>
            <p:ph idx="1"/>
          </p:nvPr>
        </p:nvSpPr>
        <p:spPr>
          <a:prstGeom prst="rect">
            <a:avLst/>
          </a:prstGeom>
        </p:spPr>
        <p:txBody>
          <a:bodyPr/>
          <a:lstStyle/>
          <a:p>
            <a:pPr marL="12700" indent="-12700" algn="just" eaLnBrk="1" hangingPunct="1">
              <a:buFont typeface="Courier New" pitchFamily="49" charset="0"/>
              <a:buNone/>
              <a:tabLst>
                <a:tab pos="457200" algn="l"/>
              </a:tabLst>
            </a:pPr>
            <a:r>
              <a:rPr lang="en-US" b="1" i="0" dirty="0">
                <a:solidFill>
                  <a:schemeClr val="tx1"/>
                </a:solidFill>
              </a:rPr>
              <a:t>c.	</a:t>
            </a:r>
            <a:r>
              <a:rPr lang="en-US" i="0" dirty="0">
                <a:solidFill>
                  <a:schemeClr val="tx1"/>
                </a:solidFill>
              </a:rPr>
              <a:t>Graph all </a:t>
            </a:r>
            <a:r>
              <a:rPr lang="en-US" b="1" i="0" dirty="0">
                <a:solidFill>
                  <a:schemeClr val="tx1"/>
                </a:solidFill>
              </a:rPr>
              <a:t>natural numbers </a:t>
            </a:r>
            <a:r>
              <a:rPr lang="en-US" i="0" dirty="0">
                <a:solidFill>
                  <a:schemeClr val="tx1"/>
                </a:solidFill>
              </a:rPr>
              <a:t>less than or equal to 3.</a:t>
            </a:r>
            <a:r>
              <a:rPr lang="en-US" dirty="0">
                <a:solidFill>
                  <a:schemeClr val="tx1"/>
                </a:solidFill>
              </a:rPr>
              <a:t> </a:t>
            </a:r>
            <a:endParaRPr lang="en-US" i="0" dirty="0">
              <a:solidFill>
                <a:schemeClr val="tx1"/>
              </a:solidFill>
            </a:endParaRPr>
          </a:p>
          <a:p>
            <a:pPr marL="12700" indent="-12700" eaLnBrk="1" hangingPunct="1">
              <a:buFont typeface="Courier New" pitchFamily="49" charset="0"/>
              <a:buNone/>
              <a:tabLst>
                <a:tab pos="457200" algn="l"/>
              </a:tabLst>
            </a:pPr>
            <a:r>
              <a:rPr lang="en-US" b="1" i="0" dirty="0">
                <a:solidFill>
                  <a:schemeClr val="tx1"/>
                </a:solidFill>
              </a:rPr>
              <a:t>Solution</a:t>
            </a:r>
          </a:p>
          <a:p>
            <a:pPr marL="12700" indent="-12700" eaLnBrk="1" hangingPunct="1">
              <a:buFont typeface="Courier New" pitchFamily="49" charset="0"/>
              <a:buNone/>
              <a:tabLst>
                <a:tab pos="457200" algn="l"/>
              </a:tabLst>
            </a:pPr>
            <a:endParaRPr lang="en-US" b="1" i="0" dirty="0">
              <a:solidFill>
                <a:schemeClr val="tx1"/>
              </a:solidFill>
            </a:endParaRPr>
          </a:p>
          <a:p>
            <a:pPr marL="12700" indent="-12700" eaLnBrk="1" hangingPunct="1">
              <a:buFont typeface="Courier New" pitchFamily="49" charset="0"/>
              <a:buNone/>
              <a:tabLst>
                <a:tab pos="457200" algn="l"/>
              </a:tabLst>
            </a:pPr>
            <a:endParaRPr lang="en-US" b="1" i="0" dirty="0">
              <a:solidFill>
                <a:schemeClr val="tx1"/>
              </a:solidFill>
            </a:endParaRPr>
          </a:p>
          <a:p>
            <a:pPr marL="12700" indent="-12700" eaLnBrk="1" hangingPunct="1">
              <a:buFont typeface="Courier New" pitchFamily="49" charset="0"/>
              <a:buNone/>
              <a:tabLst>
                <a:tab pos="457200" algn="l"/>
              </a:tabLst>
            </a:pPr>
            <a:endParaRPr lang="en-US" b="1" i="0" dirty="0">
              <a:solidFill>
                <a:schemeClr val="tx1"/>
              </a:solidFill>
            </a:endParaRPr>
          </a:p>
          <a:p>
            <a:pPr marL="12700" indent="-12700" eaLnBrk="1" hangingPunct="1">
              <a:buFont typeface="Courier New" pitchFamily="49" charset="0"/>
              <a:buNone/>
              <a:tabLst>
                <a:tab pos="457200" algn="l"/>
              </a:tabLst>
            </a:pPr>
            <a:r>
              <a:rPr lang="en-US" i="0" dirty="0">
                <a:solidFill>
                  <a:schemeClr val="tx1"/>
                </a:solidFill>
              </a:rPr>
              <a:t>	Remember that the natural numbers are 1, 2, 3, 4, ....</a:t>
            </a:r>
            <a:endParaRPr lang="en-US" dirty="0">
              <a:solidFill>
                <a:schemeClr val="tx1"/>
              </a:solidFill>
            </a:endParaRPr>
          </a:p>
        </p:txBody>
      </p:sp>
      <p:pic>
        <p:nvPicPr>
          <p:cNvPr id="226309" name="Picture 5" descr="Combo2E_1"/>
          <p:cNvPicPr>
            <a:picLocks noChangeAspect="1" noChangeArrowheads="1"/>
          </p:cNvPicPr>
          <p:nvPr/>
        </p:nvPicPr>
        <p:blipFill>
          <a:blip r:embed="rId2" cstate="print"/>
          <a:srcRect/>
          <a:stretch>
            <a:fillRect/>
          </a:stretch>
        </p:blipFill>
        <p:spPr bwMode="auto">
          <a:xfrm>
            <a:off x="2028825" y="2743200"/>
            <a:ext cx="4981575" cy="703262"/>
          </a:xfrm>
          <a:prstGeom prst="rect">
            <a:avLst/>
          </a:prstGeom>
          <a:noFill/>
          <a:ln w="9525">
            <a:noFill/>
            <a:miter lim="800000"/>
            <a:headEnd/>
            <a:tailEnd/>
          </a:ln>
        </p:spPr>
      </p:pic>
      <p:sp>
        <p:nvSpPr>
          <p:cNvPr id="226310" name="Oval 6"/>
          <p:cNvSpPr>
            <a:spLocks noChangeArrowheads="1"/>
          </p:cNvSpPr>
          <p:nvPr/>
        </p:nvSpPr>
        <p:spPr bwMode="auto">
          <a:xfrm>
            <a:off x="3776663" y="2836862"/>
            <a:ext cx="152400" cy="152400"/>
          </a:xfrm>
          <a:prstGeom prst="ellipse">
            <a:avLst/>
          </a:prstGeom>
          <a:solidFill>
            <a:srgbClr val="FF0000"/>
          </a:solidFill>
          <a:ln w="9525" algn="ctr">
            <a:noFill/>
            <a:round/>
            <a:headEnd/>
            <a:tailEnd/>
          </a:ln>
        </p:spPr>
        <p:txBody>
          <a:bodyPr wrap="none" anchor="ctr"/>
          <a:lstStyle/>
          <a:p>
            <a:endParaRPr lang="en-US"/>
          </a:p>
        </p:txBody>
      </p:sp>
      <p:sp>
        <p:nvSpPr>
          <p:cNvPr id="226311" name="Oval 7"/>
          <p:cNvSpPr>
            <a:spLocks noChangeArrowheads="1"/>
          </p:cNvSpPr>
          <p:nvPr/>
        </p:nvSpPr>
        <p:spPr bwMode="auto">
          <a:xfrm>
            <a:off x="4419600" y="2836862"/>
            <a:ext cx="152400" cy="152400"/>
          </a:xfrm>
          <a:prstGeom prst="ellipse">
            <a:avLst/>
          </a:prstGeom>
          <a:solidFill>
            <a:srgbClr val="FF0000"/>
          </a:solidFill>
          <a:ln w="9525" algn="ctr">
            <a:noFill/>
            <a:round/>
            <a:headEnd/>
            <a:tailEnd/>
          </a:ln>
        </p:spPr>
        <p:txBody>
          <a:bodyPr wrap="none" anchor="ctr"/>
          <a:lstStyle/>
          <a:p>
            <a:endParaRPr lang="en-US"/>
          </a:p>
        </p:txBody>
      </p:sp>
      <p:sp>
        <p:nvSpPr>
          <p:cNvPr id="226312" name="Oval 8"/>
          <p:cNvSpPr>
            <a:spLocks noChangeArrowheads="1"/>
          </p:cNvSpPr>
          <p:nvPr/>
        </p:nvSpPr>
        <p:spPr bwMode="auto">
          <a:xfrm>
            <a:off x="5029200" y="2836862"/>
            <a:ext cx="152400" cy="152400"/>
          </a:xfrm>
          <a:prstGeom prst="ellipse">
            <a:avLst/>
          </a:prstGeom>
          <a:solidFill>
            <a:srgbClr val="FF0000"/>
          </a:solidFill>
          <a:ln w="9525" algn="ctr">
            <a:no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3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63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63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63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63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6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10" grpId="0" animBg="1"/>
      <p:bldP spid="226311" grpId="0" animBg="1"/>
      <p:bldP spid="2263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a:solidFill>
                  <a:schemeClr val="accent1"/>
                </a:solidFill>
              </a:rPr>
              <a:t>Example 4: Inequalities (cont.)</a:t>
            </a:r>
          </a:p>
        </p:txBody>
      </p:sp>
      <p:sp>
        <p:nvSpPr>
          <p:cNvPr id="227331" name="Rectangle 3"/>
          <p:cNvSpPr>
            <a:spLocks noGrp="1"/>
          </p:cNvSpPr>
          <p:nvPr>
            <p:ph idx="1"/>
          </p:nvPr>
        </p:nvSpPr>
        <p:spPr>
          <a:prstGeom prst="rect">
            <a:avLst/>
          </a:prstGeom>
          <a:noFill/>
        </p:spPr>
        <p:txBody>
          <a:bodyPr>
            <a:spAutoFit/>
          </a:bodyPr>
          <a:lstStyle/>
          <a:p>
            <a:pPr algn="just" eaLnBrk="1" hangingPunct="1">
              <a:buFont typeface="Courier New" pitchFamily="49" charset="0"/>
              <a:buNone/>
            </a:pPr>
            <a:r>
              <a:rPr lang="en-US" b="1" i="0" dirty="0">
                <a:solidFill>
                  <a:schemeClr val="tx1"/>
                </a:solidFill>
              </a:rPr>
              <a:t>d. </a:t>
            </a:r>
            <a:r>
              <a:rPr lang="en-US" i="0" dirty="0">
                <a:solidFill>
                  <a:schemeClr val="tx1"/>
                </a:solidFill>
              </a:rPr>
              <a:t>Graph all </a:t>
            </a:r>
            <a:r>
              <a:rPr lang="en-US" b="1" i="0" dirty="0">
                <a:solidFill>
                  <a:schemeClr val="tx1"/>
                </a:solidFill>
              </a:rPr>
              <a:t>integers </a:t>
            </a:r>
            <a:r>
              <a:rPr lang="en-US" i="0" dirty="0">
                <a:solidFill>
                  <a:schemeClr val="tx1"/>
                </a:solidFill>
              </a:rPr>
              <a:t>less than 0.</a:t>
            </a:r>
            <a:r>
              <a:rPr lang="en-US" dirty="0">
                <a:solidFill>
                  <a:schemeClr val="tx1"/>
                </a:solidFill>
              </a:rPr>
              <a:t> </a:t>
            </a:r>
          </a:p>
          <a:p>
            <a:pPr algn="just" eaLnBrk="1" hangingPunct="1">
              <a:buFont typeface="Courier New" pitchFamily="49" charset="0"/>
              <a:buNone/>
            </a:pPr>
            <a:r>
              <a:rPr lang="en-US" b="1" i="0" dirty="0">
                <a:solidFill>
                  <a:schemeClr val="tx1"/>
                </a:solidFill>
              </a:rPr>
              <a:t>Solution</a:t>
            </a:r>
          </a:p>
        </p:txBody>
      </p:sp>
      <p:sp>
        <p:nvSpPr>
          <p:cNvPr id="227334" name="Rectangle 6"/>
          <p:cNvSpPr>
            <a:spLocks noChangeArrowheads="1"/>
          </p:cNvSpPr>
          <p:nvPr/>
        </p:nvSpPr>
        <p:spPr bwMode="auto">
          <a:xfrm>
            <a:off x="5715000" y="2679700"/>
            <a:ext cx="3200400" cy="1616075"/>
          </a:xfrm>
          <a:prstGeom prst="rect">
            <a:avLst/>
          </a:prstGeom>
          <a:noFill/>
          <a:ln w="9525" algn="ctr">
            <a:noFill/>
            <a:miter lim="800000"/>
            <a:headEnd/>
            <a:tailEnd/>
          </a:ln>
        </p:spPr>
        <p:txBody>
          <a:bodyPr>
            <a:spAutoFit/>
          </a:bodyPr>
          <a:lstStyle/>
          <a:p>
            <a:r>
              <a:rPr lang="en-US" sz="2000" b="0" dirty="0">
                <a:solidFill>
                  <a:srgbClr val="008080"/>
                </a:solidFill>
              </a:rPr>
              <a:t>Remember, the three dots above the number line indicate that the pattern in the graph continues without end.</a:t>
            </a:r>
          </a:p>
        </p:txBody>
      </p:sp>
      <p:pic>
        <p:nvPicPr>
          <p:cNvPr id="227335" name="Picture 7" descr="Combo2E_1"/>
          <p:cNvPicPr>
            <a:picLocks noChangeAspect="1" noChangeArrowheads="1"/>
          </p:cNvPicPr>
          <p:nvPr/>
        </p:nvPicPr>
        <p:blipFill>
          <a:blip r:embed="rId2" cstate="print"/>
          <a:srcRect/>
          <a:stretch>
            <a:fillRect/>
          </a:stretch>
        </p:blipFill>
        <p:spPr bwMode="auto">
          <a:xfrm>
            <a:off x="533400" y="2938462"/>
            <a:ext cx="4981575" cy="704850"/>
          </a:xfrm>
          <a:prstGeom prst="rect">
            <a:avLst/>
          </a:prstGeom>
          <a:noFill/>
          <a:ln w="9525">
            <a:noFill/>
            <a:miter lim="800000"/>
            <a:headEnd/>
            <a:tailEnd/>
          </a:ln>
        </p:spPr>
      </p:pic>
      <p:sp>
        <p:nvSpPr>
          <p:cNvPr id="227336" name="Oval 8"/>
          <p:cNvSpPr>
            <a:spLocks noChangeArrowheads="1"/>
          </p:cNvSpPr>
          <p:nvPr/>
        </p:nvSpPr>
        <p:spPr bwMode="auto">
          <a:xfrm>
            <a:off x="1023938" y="3057525"/>
            <a:ext cx="152400" cy="152400"/>
          </a:xfrm>
          <a:prstGeom prst="ellipse">
            <a:avLst/>
          </a:prstGeom>
          <a:solidFill>
            <a:srgbClr val="FF0000"/>
          </a:solidFill>
          <a:ln w="9525" algn="ctr">
            <a:noFill/>
            <a:round/>
            <a:headEnd/>
            <a:tailEnd/>
          </a:ln>
        </p:spPr>
        <p:txBody>
          <a:bodyPr wrap="none" anchor="ctr"/>
          <a:lstStyle/>
          <a:p>
            <a:endParaRPr lang="en-US"/>
          </a:p>
        </p:txBody>
      </p:sp>
      <p:grpSp>
        <p:nvGrpSpPr>
          <p:cNvPr id="2" name="Group 9"/>
          <p:cNvGrpSpPr>
            <a:grpSpLocks/>
          </p:cNvGrpSpPr>
          <p:nvPr/>
        </p:nvGrpSpPr>
        <p:grpSpPr bwMode="auto">
          <a:xfrm>
            <a:off x="609600" y="2667000"/>
            <a:ext cx="423863" cy="119062"/>
            <a:chOff x="384" y="3525"/>
            <a:chExt cx="267" cy="75"/>
          </a:xfrm>
          <a:solidFill>
            <a:srgbClr val="FF0000"/>
          </a:solidFill>
        </p:grpSpPr>
        <p:sp>
          <p:nvSpPr>
            <p:cNvPr id="20490" name="Oval 10"/>
            <p:cNvSpPr>
              <a:spLocks noChangeArrowheads="1"/>
            </p:cNvSpPr>
            <p:nvPr/>
          </p:nvSpPr>
          <p:spPr bwMode="auto">
            <a:xfrm>
              <a:off x="384" y="3525"/>
              <a:ext cx="75" cy="75"/>
            </a:xfrm>
            <a:prstGeom prst="ellipse">
              <a:avLst/>
            </a:prstGeom>
            <a:grpFill/>
            <a:ln w="9525" algn="ctr">
              <a:noFill/>
              <a:round/>
              <a:headEnd/>
              <a:tailEnd/>
            </a:ln>
          </p:spPr>
          <p:txBody>
            <a:bodyPr wrap="none" anchor="ctr"/>
            <a:lstStyle/>
            <a:p>
              <a:endParaRPr lang="en-US"/>
            </a:p>
          </p:txBody>
        </p:sp>
        <p:sp>
          <p:nvSpPr>
            <p:cNvPr id="20491" name="Oval 11"/>
            <p:cNvSpPr>
              <a:spLocks noChangeArrowheads="1"/>
            </p:cNvSpPr>
            <p:nvPr/>
          </p:nvSpPr>
          <p:spPr bwMode="auto">
            <a:xfrm>
              <a:off x="480" y="3525"/>
              <a:ext cx="75" cy="75"/>
            </a:xfrm>
            <a:prstGeom prst="ellipse">
              <a:avLst/>
            </a:prstGeom>
            <a:grpFill/>
            <a:ln w="9525" algn="ctr">
              <a:noFill/>
              <a:round/>
              <a:headEnd/>
              <a:tailEnd/>
            </a:ln>
          </p:spPr>
          <p:txBody>
            <a:bodyPr wrap="none" anchor="ctr"/>
            <a:lstStyle/>
            <a:p>
              <a:endParaRPr lang="en-US"/>
            </a:p>
          </p:txBody>
        </p:sp>
        <p:sp>
          <p:nvSpPr>
            <p:cNvPr id="20492" name="Oval 12"/>
            <p:cNvSpPr>
              <a:spLocks noChangeArrowheads="1"/>
            </p:cNvSpPr>
            <p:nvPr/>
          </p:nvSpPr>
          <p:spPr bwMode="auto">
            <a:xfrm>
              <a:off x="576" y="3525"/>
              <a:ext cx="75" cy="75"/>
            </a:xfrm>
            <a:prstGeom prst="ellipse">
              <a:avLst/>
            </a:prstGeom>
            <a:grpFill/>
            <a:ln w="9525" algn="ctr">
              <a:noFill/>
              <a:round/>
              <a:headEnd/>
              <a:tailEnd/>
            </a:ln>
          </p:spPr>
          <p:txBody>
            <a:bodyPr wrap="none" anchor="ctr"/>
            <a:lstStyle/>
            <a:p>
              <a:endParaRPr lang="en-US"/>
            </a:p>
          </p:txBody>
        </p:sp>
      </p:grpSp>
      <p:sp>
        <p:nvSpPr>
          <p:cNvPr id="227341" name="Oval 13"/>
          <p:cNvSpPr>
            <a:spLocks noChangeArrowheads="1"/>
          </p:cNvSpPr>
          <p:nvPr/>
        </p:nvSpPr>
        <p:spPr bwMode="auto">
          <a:xfrm>
            <a:off x="1662113" y="3057525"/>
            <a:ext cx="152400" cy="152400"/>
          </a:xfrm>
          <a:prstGeom prst="ellipse">
            <a:avLst/>
          </a:prstGeom>
          <a:solidFill>
            <a:srgbClr val="FF0000"/>
          </a:solidFill>
          <a:ln w="9525" algn="ctr">
            <a:noFill/>
            <a:round/>
            <a:headEnd/>
            <a:tailEnd/>
          </a:ln>
        </p:spPr>
        <p:txBody>
          <a:bodyPr wrap="none" anchor="ctr"/>
          <a:lstStyle/>
          <a:p>
            <a:endParaRPr lang="en-US"/>
          </a:p>
        </p:txBody>
      </p:sp>
      <p:sp>
        <p:nvSpPr>
          <p:cNvPr id="227342" name="Oval 14"/>
          <p:cNvSpPr>
            <a:spLocks noChangeArrowheads="1"/>
          </p:cNvSpPr>
          <p:nvPr/>
        </p:nvSpPr>
        <p:spPr bwMode="auto">
          <a:xfrm>
            <a:off x="2300288" y="3057525"/>
            <a:ext cx="152400" cy="152400"/>
          </a:xfrm>
          <a:prstGeom prst="ellipse">
            <a:avLst/>
          </a:prstGeom>
          <a:solidFill>
            <a:srgbClr val="FF0000"/>
          </a:solidFill>
          <a:ln w="9525" algn="ctr">
            <a:no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73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73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7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73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73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73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4" grpId="0"/>
      <p:bldP spid="227336" grpId="0" animBg="1"/>
      <p:bldP spid="227341" grpId="0" animBg="1"/>
      <p:bldP spid="22734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pPr eaLnBrk="1" hangingPunct="1"/>
            <a:r>
              <a:rPr lang="en-US" sz="3200">
                <a:solidFill>
                  <a:schemeClr val="accent1"/>
                </a:solidFill>
              </a:rPr>
              <a:t>Absolute Value</a:t>
            </a:r>
          </a:p>
        </p:txBody>
      </p:sp>
      <p:sp>
        <p:nvSpPr>
          <p:cNvPr id="228356" name="TextBox 3"/>
          <p:cNvSpPr>
            <a:spLocks noGrp="1" noChangeArrowheads="1"/>
          </p:cNvSpPr>
          <p:nvPr>
            <p:ph idx="1"/>
          </p:nvPr>
        </p:nvSpPr>
        <p:spPr>
          <a:xfrm>
            <a:off x="457200" y="1280160"/>
            <a:ext cx="8229600" cy="2936188"/>
          </a:xfrm>
          <a:prstGeom prst="rect">
            <a:avLst/>
          </a:prstGeom>
          <a:solidFill>
            <a:srgbClr val="FFFFCC"/>
          </a:solidFill>
          <a:ln w="28575">
            <a:solidFill>
              <a:srgbClr val="000000"/>
            </a:solidFill>
          </a:ln>
        </p:spPr>
        <p:txBody>
          <a:bodyPr>
            <a:spAutoFit/>
          </a:bodyPr>
          <a:lstStyle/>
          <a:p>
            <a:pPr marL="0" indent="0" algn="ctr" defTabSz="977900" eaLnBrk="1" hangingPunct="1">
              <a:buFont typeface="Courier New" pitchFamily="49" charset="0"/>
              <a:buNone/>
              <a:tabLst>
                <a:tab pos="914400" algn="l"/>
                <a:tab pos="2743200" algn="l"/>
              </a:tabLst>
            </a:pPr>
            <a:r>
              <a:rPr lang="en-US" b="1" i="0" dirty="0">
                <a:solidFill>
                  <a:srgbClr val="000000"/>
                </a:solidFill>
              </a:rPr>
              <a:t>Absolute Value</a:t>
            </a:r>
          </a:p>
          <a:p>
            <a:pPr marL="0" indent="0" defTabSz="977900" eaLnBrk="1" hangingPunct="1">
              <a:buFont typeface="Courier New" pitchFamily="49" charset="0"/>
              <a:buNone/>
              <a:tabLst>
                <a:tab pos="914400" algn="l"/>
                <a:tab pos="2743200" algn="l"/>
              </a:tabLst>
            </a:pPr>
            <a:r>
              <a:rPr lang="en-US" i="0" dirty="0">
                <a:solidFill>
                  <a:srgbClr val="000000"/>
                </a:solidFill>
              </a:rPr>
              <a:t>The </a:t>
            </a:r>
            <a:r>
              <a:rPr lang="en-US" b="1" i="0" dirty="0">
                <a:solidFill>
                  <a:srgbClr val="CC0000"/>
                </a:solidFill>
              </a:rPr>
              <a:t>absolute value</a:t>
            </a:r>
            <a:r>
              <a:rPr lang="en-US" b="1" i="0" dirty="0">
                <a:solidFill>
                  <a:srgbClr val="000000"/>
                </a:solidFill>
              </a:rPr>
              <a:t> </a:t>
            </a:r>
            <a:r>
              <a:rPr lang="en-US" i="0" dirty="0">
                <a:solidFill>
                  <a:srgbClr val="000000"/>
                </a:solidFill>
              </a:rPr>
              <a:t>of a real number is its distance from 0.  Note that the absolute value of a real number is never negative.</a:t>
            </a:r>
          </a:p>
          <a:p>
            <a:pPr marL="0" indent="0" defTabSz="977900" eaLnBrk="1" hangingPunct="1">
              <a:buFont typeface="Courier New" pitchFamily="49" charset="0"/>
              <a:buNone/>
              <a:tabLst>
                <a:tab pos="914400" algn="l"/>
                <a:tab pos="2743200" algn="l"/>
              </a:tabLst>
            </a:pPr>
            <a:r>
              <a:rPr lang="en-US" b="1" i="0" dirty="0">
                <a:solidFill>
                  <a:srgbClr val="000000"/>
                </a:solidFill>
              </a:rPr>
              <a:t>	</a:t>
            </a:r>
            <a:r>
              <a:rPr lang="en-US" i="0" dirty="0">
                <a:solidFill>
                  <a:srgbClr val="0000FF"/>
                </a:solidFill>
              </a:rPr>
              <a:t>|</a:t>
            </a:r>
            <a:r>
              <a:rPr lang="en-US" b="1" i="1" dirty="0">
                <a:solidFill>
                  <a:srgbClr val="0000FF"/>
                </a:solidFill>
              </a:rPr>
              <a:t>a</a:t>
            </a:r>
            <a:r>
              <a:rPr lang="en-US" i="0" dirty="0">
                <a:solidFill>
                  <a:srgbClr val="0000FF"/>
                </a:solidFill>
              </a:rPr>
              <a:t>|</a:t>
            </a:r>
            <a:r>
              <a:rPr lang="en-US" b="1" dirty="0">
                <a:solidFill>
                  <a:srgbClr val="0000FF"/>
                </a:solidFill>
              </a:rPr>
              <a:t> </a:t>
            </a:r>
            <a:r>
              <a:rPr lang="en-US" b="1" i="0" dirty="0">
                <a:solidFill>
                  <a:srgbClr val="0000FF"/>
                </a:solidFill>
                <a:latin typeface="Symbol" pitchFamily="18" charset="2"/>
              </a:rPr>
              <a:t>= </a:t>
            </a:r>
            <a:r>
              <a:rPr lang="en-US" b="1" i="1" dirty="0">
                <a:solidFill>
                  <a:srgbClr val="0000FF"/>
                </a:solidFill>
              </a:rPr>
              <a:t>a</a:t>
            </a:r>
            <a:r>
              <a:rPr lang="en-US" b="1" dirty="0">
                <a:solidFill>
                  <a:srgbClr val="000000"/>
                </a:solidFill>
              </a:rPr>
              <a:t>	</a:t>
            </a: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rPr>
              <a:t>is a positive number or 0.</a:t>
            </a:r>
          </a:p>
          <a:p>
            <a:pPr marL="0" indent="0" defTabSz="977900" eaLnBrk="1" hangingPunct="1">
              <a:buFont typeface="Courier New" pitchFamily="49" charset="0"/>
              <a:buNone/>
              <a:tabLst>
                <a:tab pos="914400" algn="l"/>
                <a:tab pos="2743200" algn="l"/>
              </a:tabLst>
            </a:pPr>
            <a:r>
              <a:rPr lang="en-US" b="1" i="0" dirty="0">
                <a:solidFill>
                  <a:srgbClr val="000000"/>
                </a:solidFill>
              </a:rPr>
              <a:t>	</a:t>
            </a:r>
            <a:r>
              <a:rPr lang="en-US" dirty="0">
                <a:solidFill>
                  <a:srgbClr val="0000FF"/>
                </a:solidFill>
              </a:rPr>
              <a:t>|</a:t>
            </a:r>
            <a:r>
              <a:rPr lang="en-US" b="1" i="1" dirty="0">
                <a:solidFill>
                  <a:srgbClr val="0000FF"/>
                </a:solidFill>
              </a:rPr>
              <a:t>a</a:t>
            </a:r>
            <a:r>
              <a:rPr lang="en-US" i="0" dirty="0">
                <a:solidFill>
                  <a:srgbClr val="0000FF"/>
                </a:solidFill>
              </a:rPr>
              <a:t>|</a:t>
            </a:r>
            <a:r>
              <a:rPr lang="en-US" b="1" dirty="0">
                <a:solidFill>
                  <a:srgbClr val="0000FF"/>
                </a:solidFill>
              </a:rPr>
              <a:t> </a:t>
            </a:r>
            <a:r>
              <a:rPr lang="en-US" b="1" i="0" dirty="0">
                <a:solidFill>
                  <a:srgbClr val="0000FF"/>
                </a:solidFill>
                <a:latin typeface="Symbol" pitchFamily="18" charset="2"/>
              </a:rPr>
              <a:t>= -</a:t>
            </a:r>
            <a:r>
              <a:rPr lang="en-US" b="1" i="1" dirty="0">
                <a:solidFill>
                  <a:srgbClr val="0000FF"/>
                </a:solidFill>
              </a:rPr>
              <a:t>a</a:t>
            </a:r>
            <a:r>
              <a:rPr lang="en-US" b="1" dirty="0">
                <a:solidFill>
                  <a:srgbClr val="000000"/>
                </a:solidFill>
              </a:rPr>
              <a:t>	</a:t>
            </a: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rPr>
              <a:t>is a negative number.</a:t>
            </a:r>
            <a:endParaRPr lang="en-US"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pPr eaLnBrk="1" hangingPunct="1"/>
            <a:r>
              <a:rPr lang="en-US" sz="3200">
                <a:solidFill>
                  <a:schemeClr val="accent1"/>
                </a:solidFill>
              </a:rPr>
              <a:t>Absolute Value</a:t>
            </a:r>
          </a:p>
        </p:txBody>
      </p:sp>
      <p:sp>
        <p:nvSpPr>
          <p:cNvPr id="4" name="TextBox 3"/>
          <p:cNvSpPr>
            <a:spLocks noChangeArrowheads="1"/>
          </p:cNvSpPr>
          <p:nvPr/>
        </p:nvSpPr>
        <p:spPr bwMode="auto">
          <a:xfrm>
            <a:off x="457200" y="1280160"/>
            <a:ext cx="8229600" cy="4053840"/>
          </a:xfrm>
          <a:prstGeom prst="rect">
            <a:avLst/>
          </a:prstGeom>
          <a:noFill/>
          <a:ln w="28575">
            <a:solidFill>
              <a:srgbClr val="FF0008"/>
            </a:solidFill>
            <a:miter lim="800000"/>
            <a:headEnd/>
            <a:tailEnd/>
          </a:ln>
        </p:spPr>
        <p:txBody>
          <a:bodyPr>
            <a:noAutofit/>
          </a:bodyPr>
          <a:lstStyle/>
          <a:p>
            <a:pPr algn="ctr" defTabSz="977900">
              <a:tabLst>
                <a:tab pos="914400" algn="l"/>
                <a:tab pos="2743200" algn="l"/>
              </a:tabLst>
            </a:pPr>
            <a:r>
              <a:rPr lang="en-US" sz="2800" b="1" dirty="0">
                <a:solidFill>
                  <a:srgbClr val="000000"/>
                </a:solidFill>
              </a:rPr>
              <a:t>Notes</a:t>
            </a:r>
          </a:p>
          <a:p>
            <a:pPr defTabSz="977900">
              <a:tabLst>
                <a:tab pos="914400" algn="l"/>
                <a:tab pos="2743200" algn="l"/>
              </a:tabLst>
            </a:pPr>
            <a:r>
              <a:rPr lang="en-US" sz="2800" b="0" dirty="0">
                <a:solidFill>
                  <a:srgbClr val="000000"/>
                </a:solidFill>
              </a:rPr>
              <a:t>The symbol −</a:t>
            </a:r>
            <a:r>
              <a:rPr lang="en-US" sz="2800" b="0" i="1" dirty="0">
                <a:solidFill>
                  <a:srgbClr val="000000"/>
                </a:solidFill>
              </a:rPr>
              <a:t>a </a:t>
            </a:r>
            <a:r>
              <a:rPr lang="en-US" sz="2800" b="0" dirty="0">
                <a:solidFill>
                  <a:srgbClr val="000000"/>
                </a:solidFill>
              </a:rPr>
              <a:t>should be thought of as the “opposite of </a:t>
            </a:r>
            <a:r>
              <a:rPr lang="en-US" sz="2800" b="0" i="1" dirty="0">
                <a:solidFill>
                  <a:srgbClr val="000000"/>
                </a:solidFill>
              </a:rPr>
              <a:t>a</a:t>
            </a:r>
            <a:r>
              <a:rPr lang="en-US" sz="2800" b="0" dirty="0">
                <a:solidFill>
                  <a:srgbClr val="000000"/>
                </a:solidFill>
              </a:rPr>
              <a:t>.” Since </a:t>
            </a:r>
            <a:r>
              <a:rPr lang="en-US" sz="2800" b="0" i="1" dirty="0">
                <a:solidFill>
                  <a:srgbClr val="000000"/>
                </a:solidFill>
              </a:rPr>
              <a:t>a </a:t>
            </a:r>
            <a:r>
              <a:rPr lang="en-US" sz="2800" b="0" dirty="0">
                <a:solidFill>
                  <a:srgbClr val="000000"/>
                </a:solidFill>
              </a:rPr>
              <a:t>is a variable, </a:t>
            </a:r>
            <a:r>
              <a:rPr lang="en-US" sz="2800" b="0" i="1" dirty="0">
                <a:solidFill>
                  <a:srgbClr val="000000"/>
                </a:solidFill>
              </a:rPr>
              <a:t>a </a:t>
            </a:r>
            <a:r>
              <a:rPr lang="en-US" sz="2800" b="0" dirty="0">
                <a:solidFill>
                  <a:srgbClr val="000000"/>
                </a:solidFill>
              </a:rPr>
              <a:t>might represent a positive number, a negative number, or 0. This use of symbols can make the definition of absolute value difficult to understand at first. As an aid to understanding the use of the negative sign, consider the following examples.</a:t>
            </a:r>
          </a:p>
          <a:p>
            <a:pPr defTabSz="977900">
              <a:tabLst>
                <a:tab pos="914400" algn="l"/>
                <a:tab pos="2743200" algn="l"/>
              </a:tabLst>
            </a:pPr>
            <a:r>
              <a:rPr lang="en-US" sz="2800" b="0" dirty="0">
                <a:solidFill>
                  <a:srgbClr val="000000"/>
                </a:solidFill>
              </a:rPr>
              <a:t>	If </a:t>
            </a:r>
            <a:r>
              <a:rPr lang="en-US" sz="2800" b="0" i="1" dirty="0">
                <a:solidFill>
                  <a:srgbClr val="000000"/>
                </a:solidFill>
              </a:rPr>
              <a:t>a </a:t>
            </a:r>
            <a:r>
              <a:rPr lang="en-US" sz="2800" b="0" dirty="0">
                <a:solidFill>
                  <a:srgbClr val="000000"/>
                </a:solidFill>
              </a:rPr>
              <a:t>= −6, then </a:t>
            </a:r>
            <a:r>
              <a:rPr lang="en-US" sz="2800" b="0" dirty="0">
                <a:solidFill>
                  <a:srgbClr val="FF0000"/>
                </a:solidFill>
              </a:rPr>
              <a:t>−</a:t>
            </a:r>
            <a:r>
              <a:rPr lang="en-US" sz="2800" b="0" i="1" dirty="0">
                <a:solidFill>
                  <a:srgbClr val="000000"/>
                </a:solidFill>
              </a:rPr>
              <a:t>a </a:t>
            </a:r>
            <a:r>
              <a:rPr lang="en-US" sz="2800" b="0" dirty="0">
                <a:solidFill>
                  <a:srgbClr val="000000"/>
                </a:solidFill>
              </a:rPr>
              <a:t>= </a:t>
            </a:r>
            <a:r>
              <a:rPr lang="en-US" sz="2800" b="0" dirty="0">
                <a:solidFill>
                  <a:srgbClr val="FF0000"/>
                </a:solidFill>
              </a:rPr>
              <a:t>−</a:t>
            </a:r>
            <a:r>
              <a:rPr lang="en-US" sz="2800" b="0" dirty="0">
                <a:solidFill>
                  <a:srgbClr val="000000"/>
                </a:solidFill>
              </a:rPr>
              <a:t>(−6) = 6.</a:t>
            </a:r>
            <a:endParaRPr lang="en-US" sz="2800" b="0" i="1" dirty="0">
              <a:solidFill>
                <a:srgbClr val="000000"/>
              </a:solidFill>
            </a:endParaRPr>
          </a:p>
        </p:txBody>
      </p:sp>
      <p:grpSp>
        <p:nvGrpSpPr>
          <p:cNvPr id="10" name="Group 9"/>
          <p:cNvGrpSpPr/>
          <p:nvPr/>
        </p:nvGrpSpPr>
        <p:grpSpPr>
          <a:xfrm>
            <a:off x="3628572" y="4724400"/>
            <a:ext cx="688182" cy="381000"/>
            <a:chOff x="4647406" y="4709887"/>
            <a:chExt cx="688182" cy="457200"/>
          </a:xfrm>
        </p:grpSpPr>
        <p:cxnSp>
          <p:nvCxnSpPr>
            <p:cNvPr id="6" name="Straight Arrow Connector 5"/>
            <p:cNvCxnSpPr/>
            <p:nvPr/>
          </p:nvCxnSpPr>
          <p:spPr>
            <a:xfrm rot="16200000" flipV="1">
              <a:off x="4419600" y="4937693"/>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V="1">
              <a:off x="5106194" y="4937693"/>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648200" y="5149290"/>
              <a:ext cx="6858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Objectives</a:t>
            </a:r>
          </a:p>
        </p:txBody>
      </p:sp>
      <p:sp>
        <p:nvSpPr>
          <p:cNvPr id="2" name="Content Placeholder 2"/>
          <p:cNvSpPr>
            <a:spLocks noGrp="1"/>
          </p:cNvSpPr>
          <p:nvPr>
            <p:ph idx="1"/>
          </p:nvPr>
        </p:nvSpPr>
        <p:spPr/>
        <p:txBody>
          <a:bodyPr/>
          <a:lstStyle/>
          <a:p>
            <a:pPr marL="463550" indent="-463550" eaLnBrk="1" hangingPunct="1">
              <a:spcBef>
                <a:spcPts val="672"/>
              </a:spcBef>
              <a:buFont typeface="Courier New" pitchFamily="49" charset="0"/>
              <a:buChar char="o"/>
            </a:pPr>
            <a:r>
              <a:rPr lang="en-US" i="0" dirty="0">
                <a:solidFill>
                  <a:schemeClr val="tx1"/>
                </a:solidFill>
              </a:rPr>
              <a:t>Identify types of numbers. </a:t>
            </a:r>
          </a:p>
          <a:p>
            <a:pPr marL="463550" indent="-463550" eaLnBrk="1" hangingPunct="1">
              <a:spcBef>
                <a:spcPts val="672"/>
              </a:spcBef>
              <a:buFont typeface="Courier New" pitchFamily="49" charset="0"/>
              <a:buChar char="o"/>
            </a:pPr>
            <a:r>
              <a:rPr lang="en-US" i="0" dirty="0">
                <a:solidFill>
                  <a:schemeClr val="tx1"/>
                </a:solidFill>
              </a:rPr>
              <a:t>Graph sets of numbers on a real number line. </a:t>
            </a:r>
          </a:p>
          <a:p>
            <a:pPr marL="463550" indent="-463550" eaLnBrk="1" hangingPunct="1">
              <a:spcBef>
                <a:spcPts val="672"/>
              </a:spcBef>
              <a:buFont typeface="Courier New" pitchFamily="49" charset="0"/>
              <a:buChar char="o"/>
            </a:pPr>
            <a:r>
              <a:rPr lang="en-US" i="0" dirty="0">
                <a:solidFill>
                  <a:schemeClr val="tx1"/>
                </a:solidFill>
              </a:rPr>
              <a:t>Determine if given numbers are greater than, less than, or equal to other given numbers. </a:t>
            </a:r>
          </a:p>
          <a:p>
            <a:pPr marL="463550" indent="-463550" eaLnBrk="1" hangingPunct="1">
              <a:spcBef>
                <a:spcPts val="672"/>
              </a:spcBef>
              <a:buFont typeface="Courier New" pitchFamily="49" charset="0"/>
              <a:buChar char="o"/>
            </a:pPr>
            <a:r>
              <a:rPr lang="en-US" i="0" dirty="0">
                <a:solidFill>
                  <a:schemeClr val="tx1"/>
                </a:solidFill>
              </a:rPr>
              <a:t>Determine </a:t>
            </a:r>
            <a:r>
              <a:rPr lang="en-US" b="1" i="0" dirty="0">
                <a:solidFill>
                  <a:schemeClr val="tx1"/>
                </a:solidFill>
              </a:rPr>
              <a:t>absolute values</a:t>
            </a:r>
            <a:r>
              <a:rPr lang="en-US" i="0" dirty="0">
                <a:solidFill>
                  <a:schemeClr val="tx1"/>
                </a:solidFill>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pPr eaLnBrk="1" hangingPunct="1"/>
            <a:r>
              <a:rPr lang="en-US" sz="3200">
                <a:solidFill>
                  <a:schemeClr val="accent1"/>
                </a:solidFill>
              </a:rPr>
              <a:t>Absolute Value</a:t>
            </a:r>
          </a:p>
        </p:txBody>
      </p:sp>
      <p:sp>
        <p:nvSpPr>
          <p:cNvPr id="4" name="TextBox 3"/>
          <p:cNvSpPr>
            <a:spLocks noChangeArrowheads="1"/>
          </p:cNvSpPr>
          <p:nvPr/>
        </p:nvSpPr>
        <p:spPr bwMode="auto">
          <a:xfrm>
            <a:off x="457200" y="1280160"/>
            <a:ext cx="8229600" cy="3108543"/>
          </a:xfrm>
          <a:prstGeom prst="rect">
            <a:avLst/>
          </a:prstGeom>
          <a:noFill/>
          <a:ln w="28575">
            <a:solidFill>
              <a:srgbClr val="FF0008"/>
            </a:solidFill>
            <a:miter lim="800000"/>
            <a:headEnd/>
            <a:tailEnd/>
          </a:ln>
        </p:spPr>
        <p:txBody>
          <a:bodyPr>
            <a:spAutoFit/>
          </a:bodyPr>
          <a:lstStyle/>
          <a:p>
            <a:pPr algn="ctr" defTabSz="977900">
              <a:tabLst>
                <a:tab pos="914400" algn="l"/>
                <a:tab pos="2743200" algn="l"/>
              </a:tabLst>
            </a:pPr>
            <a:r>
              <a:rPr lang="en-US" sz="2800" b="1" dirty="0">
                <a:solidFill>
                  <a:srgbClr val="000000"/>
                </a:solidFill>
              </a:rPr>
              <a:t>Notes (cont.)</a:t>
            </a:r>
          </a:p>
          <a:p>
            <a:pPr defTabSz="977900">
              <a:tabLst>
                <a:tab pos="914400" algn="l"/>
                <a:tab pos="2743200" algn="l"/>
              </a:tabLst>
            </a:pPr>
            <a:r>
              <a:rPr lang="en-US" sz="2800" b="0" dirty="0">
                <a:solidFill>
                  <a:srgbClr val="000000"/>
                </a:solidFill>
              </a:rPr>
              <a:t>Similarly,</a:t>
            </a:r>
          </a:p>
          <a:p>
            <a:pPr defTabSz="977900">
              <a:tabLst>
                <a:tab pos="914400" algn="l"/>
                <a:tab pos="2743200" algn="l"/>
              </a:tabLst>
            </a:pPr>
            <a:r>
              <a:rPr lang="en-US" sz="2800" b="0" dirty="0">
                <a:solidFill>
                  <a:srgbClr val="000000"/>
                </a:solidFill>
              </a:rPr>
              <a:t>	If </a:t>
            </a:r>
            <a:r>
              <a:rPr lang="en-US" sz="2800" b="0" i="1" dirty="0">
                <a:solidFill>
                  <a:srgbClr val="000000"/>
                </a:solidFill>
              </a:rPr>
              <a:t>x </a:t>
            </a:r>
            <a:r>
              <a:rPr lang="en-US" sz="2800" b="0" dirty="0">
                <a:solidFill>
                  <a:srgbClr val="000000"/>
                </a:solidFill>
              </a:rPr>
              <a:t>= −1, then −</a:t>
            </a:r>
            <a:r>
              <a:rPr lang="en-US" sz="2800" b="0" i="1" dirty="0">
                <a:solidFill>
                  <a:srgbClr val="000000"/>
                </a:solidFill>
              </a:rPr>
              <a:t>x </a:t>
            </a:r>
            <a:r>
              <a:rPr lang="en-US" sz="2800" b="0" dirty="0">
                <a:solidFill>
                  <a:srgbClr val="000000"/>
                </a:solidFill>
              </a:rPr>
              <a:t>= −(−1) = 1.</a:t>
            </a:r>
          </a:p>
          <a:p>
            <a:pPr defTabSz="977900">
              <a:tabLst>
                <a:tab pos="914400" algn="l"/>
                <a:tab pos="2743200" algn="l"/>
              </a:tabLst>
            </a:pPr>
            <a:r>
              <a:rPr lang="en-US" sz="2800" b="0" dirty="0">
                <a:solidFill>
                  <a:srgbClr val="000000"/>
                </a:solidFill>
              </a:rPr>
              <a:t>	If </a:t>
            </a:r>
            <a:r>
              <a:rPr lang="en-US" sz="2800" b="0" i="1" dirty="0">
                <a:solidFill>
                  <a:srgbClr val="000000"/>
                </a:solidFill>
              </a:rPr>
              <a:t>y </a:t>
            </a:r>
            <a:r>
              <a:rPr lang="en-US" sz="2800" b="0" dirty="0">
                <a:solidFill>
                  <a:srgbClr val="000000"/>
                </a:solidFill>
              </a:rPr>
              <a:t>= −10, then −</a:t>
            </a:r>
            <a:r>
              <a:rPr lang="en-US" sz="2800" b="0" i="1" dirty="0">
                <a:solidFill>
                  <a:srgbClr val="000000"/>
                </a:solidFill>
              </a:rPr>
              <a:t>y </a:t>
            </a:r>
            <a:r>
              <a:rPr lang="en-US" sz="2800" b="0" dirty="0">
                <a:solidFill>
                  <a:srgbClr val="000000"/>
                </a:solidFill>
              </a:rPr>
              <a:t>= −(−10) = 10.</a:t>
            </a:r>
          </a:p>
          <a:p>
            <a:pPr defTabSz="977900">
              <a:tabLst>
                <a:tab pos="914400" algn="l"/>
                <a:tab pos="2743200" algn="l"/>
              </a:tabLst>
            </a:pPr>
            <a:r>
              <a:rPr lang="en-US" sz="2800" b="0" dirty="0">
                <a:solidFill>
                  <a:srgbClr val="000000"/>
                </a:solidFill>
              </a:rPr>
              <a:t>Remember that −</a:t>
            </a:r>
            <a:r>
              <a:rPr lang="en-US" sz="2800" b="0" i="1" dirty="0">
                <a:solidFill>
                  <a:srgbClr val="000000"/>
                </a:solidFill>
              </a:rPr>
              <a:t>a </a:t>
            </a:r>
            <a:r>
              <a:rPr lang="en-US" sz="2800" b="0" dirty="0">
                <a:solidFill>
                  <a:srgbClr val="000000"/>
                </a:solidFill>
              </a:rPr>
              <a:t>(the opposite of </a:t>
            </a:r>
            <a:r>
              <a:rPr lang="en-US" sz="2800" b="0" i="1" dirty="0">
                <a:solidFill>
                  <a:srgbClr val="000000"/>
                </a:solidFill>
              </a:rPr>
              <a:t>a</a:t>
            </a:r>
            <a:r>
              <a:rPr lang="en-US" sz="2800" b="0" dirty="0">
                <a:solidFill>
                  <a:srgbClr val="000000"/>
                </a:solidFill>
              </a:rPr>
              <a:t>) represents a positive number whenever </a:t>
            </a:r>
            <a:r>
              <a:rPr lang="en-US" sz="2800" b="0" i="1" dirty="0">
                <a:solidFill>
                  <a:srgbClr val="000000"/>
                </a:solidFill>
              </a:rPr>
              <a:t>a </a:t>
            </a:r>
            <a:r>
              <a:rPr lang="en-US" sz="2800" b="0" dirty="0">
                <a:solidFill>
                  <a:srgbClr val="000000"/>
                </a:solidFill>
              </a:rPr>
              <a:t>represents a negative number.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a:t>
            </a:r>
          </a:p>
        </p:txBody>
      </p:sp>
      <p:sp>
        <p:nvSpPr>
          <p:cNvPr id="231427" name="Rectangle 3"/>
          <p:cNvSpPr>
            <a:spLocks noGrp="1"/>
          </p:cNvSpPr>
          <p:nvPr>
            <p:ph idx="1"/>
          </p:nvPr>
        </p:nvSpPr>
        <p:spPr>
          <a:prstGeom prst="rect">
            <a:avLst/>
          </a:prstGeom>
        </p:spPr>
        <p:txBody>
          <a:bodyPr/>
          <a:lstStyle/>
          <a:p>
            <a:pPr marL="12700" indent="-12700" eaLnBrk="1" hangingPunct="1">
              <a:buFont typeface="Courier New" pitchFamily="49" charset="0"/>
              <a:buNone/>
              <a:tabLst>
                <a:tab pos="457200" algn="l"/>
              </a:tabLst>
            </a:pPr>
            <a:r>
              <a:rPr lang="en-US" b="1" i="0" dirty="0">
                <a:solidFill>
                  <a:schemeClr val="tx1"/>
                </a:solidFill>
              </a:rPr>
              <a:t>a.	</a:t>
            </a:r>
            <a:r>
              <a:rPr lang="en-US" i="0" dirty="0">
                <a:solidFill>
                  <a:srgbClr val="0000FF"/>
                </a:solidFill>
              </a:rPr>
              <a:t>|6.3|</a:t>
            </a:r>
            <a:endParaRPr lang="en-US" i="0" dirty="0">
              <a:solidFill>
                <a:srgbClr val="FF3300"/>
              </a:solidFill>
            </a:endParaRPr>
          </a:p>
          <a:p>
            <a:pPr marL="12700" indent="-12700" eaLnBrk="1" hangingPunct="1">
              <a:buFont typeface="Courier New" pitchFamily="49" charset="0"/>
              <a:buNone/>
              <a:tabLst>
                <a:tab pos="457200" algn="l"/>
              </a:tabLst>
            </a:pPr>
            <a:r>
              <a:rPr lang="en-US" i="0" dirty="0">
                <a:solidFill>
                  <a:schemeClr val="tx1"/>
                </a:solidFill>
              </a:rPr>
              <a:t>		The number </a:t>
            </a:r>
            <a:r>
              <a:rPr lang="en-US" i="0" dirty="0">
                <a:solidFill>
                  <a:srgbClr val="0000FF"/>
                </a:solidFill>
              </a:rPr>
              <a:t>6.3</a:t>
            </a:r>
            <a:r>
              <a:rPr lang="en-US" i="0" dirty="0">
                <a:solidFill>
                  <a:schemeClr val="tx1"/>
                </a:solidFill>
              </a:rPr>
              <a:t> is 6.3 units from 0. Also, 6.3 is 	positive so its absolute value is the same as the 	number itself.</a:t>
            </a:r>
          </a:p>
          <a:p>
            <a:pPr marL="12700" indent="-12700" eaLnBrk="1" hangingPunct="1">
              <a:buFont typeface="Courier New" pitchFamily="49" charset="0"/>
              <a:buNone/>
              <a:tabLst>
                <a:tab pos="457200" algn="l"/>
              </a:tabLst>
            </a:pPr>
            <a:endParaRPr lang="en-US" i="0" dirty="0">
              <a:solidFill>
                <a:schemeClr val="tx1"/>
              </a:solidFill>
            </a:endParaRPr>
          </a:p>
          <a:p>
            <a:pPr marL="12700" indent="-12700" eaLnBrk="1" hangingPunct="1">
              <a:buFont typeface="Courier New" pitchFamily="49" charset="0"/>
              <a:buNone/>
              <a:tabLst>
                <a:tab pos="457200" algn="l"/>
              </a:tabLst>
            </a:pPr>
            <a:r>
              <a:rPr lang="en-US" b="1" i="0" dirty="0">
                <a:solidFill>
                  <a:schemeClr val="tx1"/>
                </a:solidFill>
              </a:rPr>
              <a:t>b.	</a:t>
            </a:r>
            <a:r>
              <a:rPr lang="en-US" i="0" dirty="0">
                <a:solidFill>
                  <a:srgbClr val="0000FF"/>
                </a:solidFill>
              </a:rPr>
              <a:t>|−5.1|</a:t>
            </a:r>
            <a:endParaRPr lang="en-US" i="0" dirty="0">
              <a:solidFill>
                <a:srgbClr val="FF3300"/>
              </a:solidFill>
            </a:endParaRPr>
          </a:p>
          <a:p>
            <a:pPr marL="12700" indent="-12700" eaLnBrk="1" hangingPunct="1">
              <a:buFont typeface="Courier New" pitchFamily="49" charset="0"/>
              <a:buNone/>
              <a:tabLst>
                <a:tab pos="457200" algn="l"/>
              </a:tabLst>
            </a:pPr>
            <a:r>
              <a:rPr lang="en-US" i="0" dirty="0">
                <a:solidFill>
                  <a:schemeClr val="tx1"/>
                </a:solidFill>
              </a:rPr>
              <a:t>		The number </a:t>
            </a:r>
            <a:r>
              <a:rPr lang="en-US" i="0" dirty="0">
                <a:solidFill>
                  <a:srgbClr val="0000FF"/>
                </a:solidFill>
              </a:rPr>
              <a:t>−5.1</a:t>
            </a:r>
            <a:r>
              <a:rPr lang="en-US" i="0" dirty="0">
                <a:solidFill>
                  <a:schemeClr val="tx1"/>
                </a:solidFill>
              </a:rPr>
              <a:t> is 5.1 units from 0.</a:t>
            </a:r>
            <a:r>
              <a:rPr lang="en-US" dirty="0">
                <a:solidFill>
                  <a:schemeClr val="tx1"/>
                </a:solidFill>
              </a:rPr>
              <a:t> </a:t>
            </a:r>
          </a:p>
        </p:txBody>
      </p:sp>
      <p:sp>
        <p:nvSpPr>
          <p:cNvPr id="4" name="Rectangle 3"/>
          <p:cNvSpPr/>
          <p:nvPr/>
        </p:nvSpPr>
        <p:spPr>
          <a:xfrm>
            <a:off x="1727200" y="1270000"/>
            <a:ext cx="902811" cy="523220"/>
          </a:xfrm>
          <a:prstGeom prst="rect">
            <a:avLst/>
          </a:prstGeom>
        </p:spPr>
        <p:txBody>
          <a:bodyPr wrap="none">
            <a:spAutoFit/>
          </a:bodyPr>
          <a:lstStyle/>
          <a:p>
            <a:r>
              <a:rPr lang="en-US" sz="2800" dirty="0">
                <a:solidFill>
                  <a:srgbClr val="000099"/>
                </a:solidFill>
              </a:rPr>
              <a:t>=</a:t>
            </a:r>
            <a:r>
              <a:rPr lang="en-US" sz="2800" dirty="0">
                <a:solidFill>
                  <a:srgbClr val="FF3300"/>
                </a:solidFill>
              </a:rPr>
              <a:t> </a:t>
            </a:r>
            <a:r>
              <a:rPr lang="en-US" sz="2800" dirty="0">
                <a:solidFill>
                  <a:srgbClr val="FF0000"/>
                </a:solidFill>
              </a:rPr>
              <a:t>6.3</a:t>
            </a:r>
          </a:p>
        </p:txBody>
      </p:sp>
      <p:sp>
        <p:nvSpPr>
          <p:cNvPr id="5" name="Rectangle 4"/>
          <p:cNvSpPr/>
          <p:nvPr/>
        </p:nvSpPr>
        <p:spPr>
          <a:xfrm>
            <a:off x="1943100" y="3683000"/>
            <a:ext cx="1479892" cy="523220"/>
          </a:xfrm>
          <a:prstGeom prst="rect">
            <a:avLst/>
          </a:prstGeom>
        </p:spPr>
        <p:txBody>
          <a:bodyPr wrap="none">
            <a:spAutoFit/>
          </a:bodyPr>
          <a:lstStyle/>
          <a:p>
            <a:r>
              <a:rPr lang="en-US" sz="2800" dirty="0">
                <a:solidFill>
                  <a:srgbClr val="00007D"/>
                </a:solidFill>
              </a:rPr>
              <a:t>= −(−5.1)</a:t>
            </a:r>
            <a:endParaRPr lang="en-US" sz="2800" dirty="0"/>
          </a:p>
        </p:txBody>
      </p:sp>
      <p:sp>
        <p:nvSpPr>
          <p:cNvPr id="6" name="Rectangle 5"/>
          <p:cNvSpPr/>
          <p:nvPr/>
        </p:nvSpPr>
        <p:spPr>
          <a:xfrm>
            <a:off x="3288189" y="3708400"/>
            <a:ext cx="902811" cy="523220"/>
          </a:xfrm>
          <a:prstGeom prst="rect">
            <a:avLst/>
          </a:prstGeom>
        </p:spPr>
        <p:txBody>
          <a:bodyPr wrap="none">
            <a:spAutoFit/>
          </a:bodyPr>
          <a:lstStyle/>
          <a:p>
            <a:r>
              <a:rPr lang="en-US" sz="2800" dirty="0">
                <a:solidFill>
                  <a:srgbClr val="000099"/>
                </a:solidFill>
              </a:rPr>
              <a:t>=</a:t>
            </a:r>
            <a:r>
              <a:rPr lang="en-US" sz="2800" dirty="0">
                <a:solidFill>
                  <a:srgbClr val="FF3300"/>
                </a:solidFill>
              </a:rPr>
              <a:t> </a:t>
            </a:r>
            <a:r>
              <a:rPr lang="en-US" sz="2800" dirty="0">
                <a:solidFill>
                  <a:srgbClr val="FF0000"/>
                </a:solidFill>
              </a:rPr>
              <a:t>5.1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14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14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14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 (cont.)</a:t>
            </a:r>
          </a:p>
        </p:txBody>
      </p:sp>
      <p:sp>
        <p:nvSpPr>
          <p:cNvPr id="232451" name="Rectangle 3"/>
          <p:cNvSpPr>
            <a:spLocks noGrp="1"/>
          </p:cNvSpPr>
          <p:nvPr>
            <p:ph idx="1"/>
          </p:nvPr>
        </p:nvSpPr>
        <p:spPr>
          <a:xfrm>
            <a:off x="457200" y="1280160"/>
            <a:ext cx="8229600" cy="4659737"/>
          </a:xfrm>
          <a:prstGeom prst="rect">
            <a:avLst/>
          </a:prstGeom>
        </p:spPr>
        <p:txBody>
          <a:bodyPr>
            <a:spAutoFit/>
          </a:bodyPr>
          <a:lstStyle/>
          <a:p>
            <a:pPr marL="12700" indent="-12700" eaLnBrk="1" hangingPunct="1">
              <a:buFont typeface="Courier New" pitchFamily="49" charset="0"/>
              <a:buNone/>
              <a:tabLst>
                <a:tab pos="457200" algn="l"/>
                <a:tab pos="2120900" algn="l"/>
              </a:tabLst>
            </a:pPr>
            <a:r>
              <a:rPr lang="en-US" b="1" i="0" dirty="0">
                <a:solidFill>
                  <a:schemeClr val="tx1"/>
                </a:solidFill>
              </a:rPr>
              <a:t>c.	</a:t>
            </a:r>
            <a:r>
              <a:rPr lang="en-US" i="0" dirty="0">
                <a:solidFill>
                  <a:srgbClr val="0000FF"/>
                </a:solidFill>
              </a:rPr>
              <a:t>−|−2.9|</a:t>
            </a:r>
            <a:endParaRPr lang="en-US" i="0" dirty="0">
              <a:solidFill>
                <a:srgbClr val="FF3300"/>
              </a:solidFill>
            </a:endParaRPr>
          </a:p>
          <a:p>
            <a:pPr marL="12700" indent="-12700" eaLnBrk="1" hangingPunct="1">
              <a:buFont typeface="Courier New" pitchFamily="49" charset="0"/>
              <a:buNone/>
              <a:tabLst>
                <a:tab pos="457200" algn="l"/>
                <a:tab pos="2120900" algn="l"/>
              </a:tabLst>
            </a:pPr>
            <a:r>
              <a:rPr lang="en-US" i="0" dirty="0">
                <a:solidFill>
                  <a:schemeClr val="tx1"/>
                </a:solidFill>
              </a:rPr>
              <a:t>		The opposite of the absolute value of −2.9.</a:t>
            </a:r>
          </a:p>
          <a:p>
            <a:pPr marL="12700" indent="-12700" eaLnBrk="1" hangingPunct="1">
              <a:buFont typeface="Courier New" pitchFamily="49" charset="0"/>
              <a:buNone/>
              <a:tabLst>
                <a:tab pos="457200" algn="l"/>
                <a:tab pos="2120900" algn="l"/>
              </a:tabLst>
            </a:pPr>
            <a:r>
              <a:rPr lang="en-US" b="1" i="0" dirty="0">
                <a:solidFill>
                  <a:schemeClr val="tx1"/>
                </a:solidFill>
              </a:rPr>
              <a:t>d.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a:t>
            </a:r>
            <a:r>
              <a:rPr lang="en-US" dirty="0">
                <a:solidFill>
                  <a:srgbClr val="0000FF"/>
                </a:solidFill>
              </a:rPr>
              <a:t> </a:t>
            </a:r>
            <a:r>
              <a:rPr lang="en-US" i="0" dirty="0">
                <a:solidFill>
                  <a:srgbClr val="0000FF"/>
                </a:solidFill>
              </a:rPr>
              <a:t>= 7</a:t>
            </a:r>
            <a:r>
              <a:rPr lang="en-US" i="0" dirty="0">
                <a:solidFill>
                  <a:schemeClr val="tx1"/>
                </a:solidFill>
              </a:rPr>
              <a:t>, what are the possible values for </a:t>
            </a:r>
            <a:r>
              <a:rPr lang="en-US" i="1" dirty="0">
                <a:solidFill>
                  <a:schemeClr val="tx1"/>
                </a:solidFill>
              </a:rPr>
              <a:t>x</a:t>
            </a:r>
            <a:r>
              <a:rPr lang="en-US" i="0" dirty="0">
                <a:solidFill>
                  <a:schemeClr val="tx1"/>
                </a:solidFill>
              </a:rPr>
              <a:t>?</a:t>
            </a:r>
            <a:r>
              <a:rPr lang="en-US" dirty="0">
                <a:solidFill>
                  <a:schemeClr val="tx1"/>
                </a:solidFill>
              </a:rPr>
              <a:t> </a:t>
            </a:r>
          </a:p>
          <a:p>
            <a:pPr marL="12700" indent="-12700" eaLnBrk="1" hangingPunct="1">
              <a:buFont typeface="Courier New" pitchFamily="49" charset="0"/>
              <a:buNone/>
              <a:tabLst>
                <a:tab pos="457200" algn="l"/>
                <a:tab pos="2120900" algn="l"/>
              </a:tabLst>
            </a:pPr>
            <a:r>
              <a:rPr lang="en-US" b="1" i="0" dirty="0">
                <a:solidFill>
                  <a:schemeClr val="tx1"/>
                </a:solidFill>
              </a:rPr>
              <a:t>	Solution</a:t>
            </a:r>
          </a:p>
          <a:p>
            <a:pPr marL="12700" indent="-12700" eaLnBrk="1" hangingPunct="1">
              <a:buFont typeface="Courier New" pitchFamily="49" charset="0"/>
              <a:buNone/>
              <a:tabLst>
                <a:tab pos="457200" algn="l"/>
                <a:tab pos="2120900" algn="l"/>
              </a:tabLst>
            </a:pPr>
            <a:r>
              <a:rPr lang="en-US" b="1" i="0" dirty="0">
                <a:solidFill>
                  <a:srgbClr val="FF0000"/>
                </a:solidFill>
              </a:rPr>
              <a:t>	</a:t>
            </a:r>
            <a:r>
              <a:rPr lang="en-US" i="1" dirty="0">
                <a:solidFill>
                  <a:srgbClr val="FF0000"/>
                </a:solidFill>
              </a:rPr>
              <a:t>x</a:t>
            </a:r>
            <a:r>
              <a:rPr lang="en-US" dirty="0">
                <a:solidFill>
                  <a:srgbClr val="FF0000"/>
                </a:solidFill>
              </a:rPr>
              <a:t> </a:t>
            </a:r>
            <a:r>
              <a:rPr lang="en-US" i="0" dirty="0">
                <a:solidFill>
                  <a:srgbClr val="FF0000"/>
                </a:solidFill>
              </a:rPr>
              <a:t>= 7 or </a:t>
            </a:r>
            <a:r>
              <a:rPr lang="en-US" i="1" dirty="0">
                <a:solidFill>
                  <a:srgbClr val="FF0000"/>
                </a:solidFill>
              </a:rPr>
              <a:t>x</a:t>
            </a:r>
            <a:r>
              <a:rPr lang="en-US" dirty="0">
                <a:solidFill>
                  <a:srgbClr val="FF0000"/>
                </a:solidFill>
              </a:rPr>
              <a:t> </a:t>
            </a:r>
            <a:r>
              <a:rPr lang="en-US" i="0" dirty="0">
                <a:solidFill>
                  <a:srgbClr val="FF0000"/>
                </a:solidFill>
              </a:rPr>
              <a:t>= −7 </a:t>
            </a:r>
            <a:r>
              <a:rPr lang="en-US" i="0" dirty="0">
                <a:solidFill>
                  <a:schemeClr val="tx1"/>
                </a:solidFill>
              </a:rPr>
              <a:t>since |7|= 7 and |−7| = 7.</a:t>
            </a:r>
          </a:p>
          <a:p>
            <a:pPr marL="12700" indent="-12700" eaLnBrk="1" hangingPunct="1">
              <a:buFont typeface="Courier New" pitchFamily="49" charset="0"/>
              <a:buNone/>
              <a:tabLst>
                <a:tab pos="457200" algn="l"/>
                <a:tab pos="2120900" algn="l"/>
              </a:tabLst>
            </a:pPr>
            <a:r>
              <a:rPr lang="en-US" b="1" i="0" dirty="0">
                <a:solidFill>
                  <a:schemeClr val="tx1"/>
                </a:solidFill>
              </a:rPr>
              <a:t>e.	</a:t>
            </a:r>
            <a:r>
              <a:rPr lang="en-US" i="0" dirty="0">
                <a:solidFill>
                  <a:schemeClr val="tx1"/>
                </a:solidFill>
              </a:rPr>
              <a:t>True or false: </a:t>
            </a:r>
            <a:r>
              <a:rPr lang="en-US" i="0" dirty="0">
                <a:solidFill>
                  <a:srgbClr val="0000FF"/>
                </a:solidFill>
              </a:rPr>
              <a:t>|−4|≥ 4</a:t>
            </a:r>
            <a:r>
              <a:rPr lang="en-US" dirty="0">
                <a:solidFill>
                  <a:schemeClr val="tx1"/>
                </a:solidFill>
              </a:rPr>
              <a:t> </a:t>
            </a:r>
          </a:p>
          <a:p>
            <a:pPr marL="12700" indent="-12700" eaLnBrk="1" hangingPunct="1">
              <a:buFont typeface="Courier New" pitchFamily="49" charset="0"/>
              <a:buNone/>
              <a:tabLst>
                <a:tab pos="457200" algn="l"/>
                <a:tab pos="2120900" algn="l"/>
              </a:tabLst>
            </a:pPr>
            <a:r>
              <a:rPr lang="en-US" b="1" i="0" dirty="0">
                <a:solidFill>
                  <a:schemeClr val="tx1"/>
                </a:solidFill>
              </a:rPr>
              <a:t>	Solution</a:t>
            </a:r>
          </a:p>
          <a:p>
            <a:pPr marL="12700" indent="-12700" eaLnBrk="1" hangingPunct="1">
              <a:buFont typeface="Courier New" pitchFamily="49" charset="0"/>
              <a:buNone/>
              <a:tabLst>
                <a:tab pos="457200" algn="l"/>
                <a:tab pos="2120900" algn="l"/>
              </a:tabLst>
            </a:pPr>
            <a:r>
              <a:rPr lang="en-US" i="0" dirty="0">
                <a:solidFill>
                  <a:srgbClr val="FF0000"/>
                </a:solidFill>
              </a:rPr>
              <a:t>True</a:t>
            </a:r>
            <a:r>
              <a:rPr lang="en-US" i="0" dirty="0">
                <a:solidFill>
                  <a:schemeClr val="tx1"/>
                </a:solidFill>
              </a:rPr>
              <a:t>, since |−4| = 4 and 4 ≥ 4.</a:t>
            </a:r>
          </a:p>
          <a:p>
            <a:pPr marL="12700" indent="-12700" eaLnBrk="1" hangingPunct="1">
              <a:buFont typeface="Courier New" pitchFamily="49" charset="0"/>
              <a:buNone/>
              <a:tabLst>
                <a:tab pos="457200" algn="l"/>
                <a:tab pos="2120900" algn="l"/>
              </a:tabLst>
            </a:pPr>
            <a:endParaRPr lang="en-US" dirty="0">
              <a:solidFill>
                <a:schemeClr val="tx1"/>
              </a:solidFill>
            </a:endParaRPr>
          </a:p>
        </p:txBody>
      </p:sp>
      <p:sp>
        <p:nvSpPr>
          <p:cNvPr id="4" name="Rectangle 3"/>
          <p:cNvSpPr/>
          <p:nvPr/>
        </p:nvSpPr>
        <p:spPr>
          <a:xfrm>
            <a:off x="2133600" y="1270000"/>
            <a:ext cx="1300356" cy="523220"/>
          </a:xfrm>
          <a:prstGeom prst="rect">
            <a:avLst/>
          </a:prstGeom>
        </p:spPr>
        <p:txBody>
          <a:bodyPr wrap="none">
            <a:spAutoFit/>
          </a:bodyPr>
          <a:lstStyle/>
          <a:p>
            <a:r>
              <a:rPr lang="en-US" sz="2800" dirty="0">
                <a:solidFill>
                  <a:srgbClr val="00007D"/>
                </a:solidFill>
              </a:rPr>
              <a:t>= −(2.9)</a:t>
            </a:r>
            <a:endParaRPr lang="en-US" sz="2800" dirty="0"/>
          </a:p>
        </p:txBody>
      </p:sp>
      <p:sp>
        <p:nvSpPr>
          <p:cNvPr id="5" name="Rectangle 4"/>
          <p:cNvSpPr/>
          <p:nvPr/>
        </p:nvSpPr>
        <p:spPr>
          <a:xfrm>
            <a:off x="3352800" y="1270000"/>
            <a:ext cx="1082348" cy="523220"/>
          </a:xfrm>
          <a:prstGeom prst="rect">
            <a:avLst/>
          </a:prstGeom>
        </p:spPr>
        <p:txBody>
          <a:bodyPr wrap="none">
            <a:spAutoFit/>
          </a:bodyPr>
          <a:lstStyle/>
          <a:p>
            <a:r>
              <a:rPr lang="en-US" sz="2800" dirty="0">
                <a:solidFill>
                  <a:srgbClr val="000099"/>
                </a:solidFill>
              </a:rPr>
              <a:t>=</a:t>
            </a:r>
            <a:r>
              <a:rPr lang="en-US" sz="2800" dirty="0">
                <a:solidFill>
                  <a:srgbClr val="FF3300"/>
                </a:solidFill>
              </a:rPr>
              <a:t> </a:t>
            </a:r>
            <a:r>
              <a:rPr lang="en-US" sz="2800" dirty="0">
                <a:solidFill>
                  <a:srgbClr val="FF0000"/>
                </a:solidFill>
              </a:rPr>
              <a:t>−2.9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245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245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2451">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2451">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2451">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245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24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 (cont.)</a:t>
            </a:r>
          </a:p>
        </p:txBody>
      </p:sp>
      <p:sp>
        <p:nvSpPr>
          <p:cNvPr id="236547" name="Rectangle 3"/>
          <p:cNvSpPr>
            <a:spLocks noGrp="1"/>
          </p:cNvSpPr>
          <p:nvPr>
            <p:ph idx="1"/>
          </p:nvPr>
        </p:nvSpPr>
        <p:spPr>
          <a:xfrm>
            <a:off x="457200" y="2448580"/>
            <a:ext cx="8229600" cy="523220"/>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endParaRPr lang="en-US" dirty="0">
              <a:solidFill>
                <a:schemeClr val="tx1"/>
              </a:solidFill>
            </a:endParaRPr>
          </a:p>
        </p:txBody>
      </p:sp>
      <p:graphicFrame>
        <p:nvGraphicFramePr>
          <p:cNvPr id="236548" name="Object 4"/>
          <p:cNvGraphicFramePr>
            <a:graphicFrameLocks noChangeAspect="1"/>
          </p:cNvGraphicFramePr>
          <p:nvPr/>
        </p:nvGraphicFramePr>
        <p:xfrm>
          <a:off x="530352" y="4038600"/>
          <a:ext cx="4051300" cy="368300"/>
        </p:xfrm>
        <a:graphic>
          <a:graphicData uri="http://schemas.openxmlformats.org/presentationml/2006/ole">
            <mc:AlternateContent xmlns:mc="http://schemas.openxmlformats.org/markup-compatibility/2006">
              <mc:Choice xmlns:v="urn:schemas-microsoft-com:vml" Requires="v">
                <p:oleObj spid="_x0000_s9227" name="Equation" r:id="rId3" imgW="4051300" imgH="368300" progId="Equation.DSMT4">
                  <p:embed/>
                </p:oleObj>
              </mc:Choice>
              <mc:Fallback>
                <p:oleObj name="Equation" r:id="rId3" imgW="4051300" imgH="368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4038600"/>
                        <a:ext cx="4051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6549" name="Object 5"/>
          <p:cNvGraphicFramePr>
            <a:graphicFrameLocks noChangeAspect="1"/>
          </p:cNvGraphicFramePr>
          <p:nvPr/>
        </p:nvGraphicFramePr>
        <p:xfrm>
          <a:off x="530352" y="2984500"/>
          <a:ext cx="5283200" cy="939800"/>
        </p:xfrm>
        <a:graphic>
          <a:graphicData uri="http://schemas.openxmlformats.org/presentationml/2006/ole">
            <mc:AlternateContent xmlns:mc="http://schemas.openxmlformats.org/markup-compatibility/2006">
              <mc:Choice xmlns:v="urn:schemas-microsoft-com:vml" Requires="v">
                <p:oleObj spid="_x0000_s9228" name="Equation" r:id="rId5" imgW="5283200" imgH="939800" progId="Equation.DSMT4">
                  <p:embed/>
                </p:oleObj>
              </mc:Choice>
              <mc:Fallback>
                <p:oleObj name="Equation" r:id="rId5" imgW="5283200" imgH="939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984500"/>
                        <a:ext cx="5283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6550" name="Object 6"/>
          <p:cNvGraphicFramePr>
            <a:graphicFrameLocks noChangeAspect="1"/>
          </p:cNvGraphicFramePr>
          <p:nvPr/>
        </p:nvGraphicFramePr>
        <p:xfrm>
          <a:off x="530352" y="1371600"/>
          <a:ext cx="4038600" cy="927100"/>
        </p:xfrm>
        <a:graphic>
          <a:graphicData uri="http://schemas.openxmlformats.org/presentationml/2006/ole">
            <mc:AlternateContent xmlns:mc="http://schemas.openxmlformats.org/markup-compatibility/2006">
              <mc:Choice xmlns:v="urn:schemas-microsoft-com:vml" Requires="v">
                <p:oleObj spid="_x0000_s9229" name="Equation" r:id="rId7" imgW="4038480" imgH="927000" progId="Equation.DSMT4">
                  <p:embed/>
                </p:oleObj>
              </mc:Choice>
              <mc:Fallback>
                <p:oleObj name="Equation" r:id="rId7" imgW="4038480" imgH="9270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1371600"/>
                        <a:ext cx="40386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65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65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65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 (cont.)</a:t>
            </a:r>
          </a:p>
        </p:txBody>
      </p:sp>
      <p:sp>
        <p:nvSpPr>
          <p:cNvPr id="237571" name="Rectangle 3"/>
          <p:cNvSpPr>
            <a:spLocks noGrp="1"/>
          </p:cNvSpPr>
          <p:nvPr>
            <p:ph idx="1"/>
          </p:nvPr>
        </p:nvSpPr>
        <p:spPr>
          <a:xfrm>
            <a:off x="457200" y="1280160"/>
            <a:ext cx="8229600" cy="2419124"/>
          </a:xfrm>
          <a:prstGeom prst="rect">
            <a:avLst/>
          </a:prstGeom>
        </p:spPr>
        <p:txBody>
          <a:bodyPr>
            <a:spAutoFit/>
          </a:bodyPr>
          <a:lstStyle/>
          <a:p>
            <a:pPr marL="12700" indent="-12700" eaLnBrk="1" hangingPunct="1">
              <a:buFont typeface="Courier New" pitchFamily="49" charset="0"/>
              <a:buNone/>
              <a:tabLst>
                <a:tab pos="457200" algn="l"/>
              </a:tabLst>
            </a:pPr>
            <a:r>
              <a:rPr lang="en-US" b="1" i="0" dirty="0">
                <a:solidFill>
                  <a:schemeClr val="tx1"/>
                </a:solidFill>
              </a:rPr>
              <a:t>g.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 = −3</a:t>
            </a:r>
            <a:r>
              <a:rPr lang="en-US" i="0" dirty="0">
                <a:solidFill>
                  <a:schemeClr val="tx1"/>
                </a:solidFill>
              </a:rPr>
              <a:t>, what are the possible values for </a:t>
            </a:r>
            <a:r>
              <a:rPr lang="en-US" i="1" dirty="0">
                <a:solidFill>
                  <a:schemeClr val="tx1"/>
                </a:solidFill>
              </a:rPr>
              <a:t>x</a:t>
            </a:r>
            <a:r>
              <a:rPr lang="en-US" i="0" dirty="0">
                <a:solidFill>
                  <a:schemeClr val="tx1"/>
                </a:solidFill>
              </a:rPr>
              <a:t>?</a:t>
            </a:r>
          </a:p>
          <a:p>
            <a:pPr marL="12700" indent="-12700" eaLnBrk="1" hangingPunct="1">
              <a:buFont typeface="Courier New" pitchFamily="49" charset="0"/>
              <a:buNone/>
              <a:tabLst>
                <a:tab pos="457200" algn="l"/>
              </a:tabLst>
            </a:pPr>
            <a:r>
              <a:rPr lang="en-US" b="1" i="0" dirty="0">
                <a:solidFill>
                  <a:schemeClr val="tx1"/>
                </a:solidFill>
              </a:rPr>
              <a:t>Solution</a:t>
            </a:r>
          </a:p>
          <a:p>
            <a:pPr marL="12700" indent="-12700" eaLnBrk="1" hangingPunct="1">
              <a:buFont typeface="Courier New" pitchFamily="49" charset="0"/>
              <a:buNone/>
              <a:tabLst>
                <a:tab pos="457200" algn="l"/>
              </a:tabLst>
            </a:pPr>
            <a:r>
              <a:rPr lang="en-US" i="0" dirty="0">
                <a:solidFill>
                  <a:schemeClr val="tx1"/>
                </a:solidFill>
              </a:rPr>
              <a:t>There are no values of </a:t>
            </a:r>
            <a:r>
              <a:rPr lang="en-US" i="1" dirty="0">
                <a:solidFill>
                  <a:schemeClr val="tx1"/>
                </a:solidFill>
              </a:rPr>
              <a:t>x</a:t>
            </a:r>
            <a:r>
              <a:rPr lang="en-US" dirty="0">
                <a:solidFill>
                  <a:schemeClr val="tx1"/>
                </a:solidFill>
              </a:rPr>
              <a:t> </a:t>
            </a:r>
            <a:r>
              <a:rPr lang="en-US" i="0" dirty="0">
                <a:solidFill>
                  <a:schemeClr val="tx1"/>
                </a:solidFill>
              </a:rPr>
              <a:t>for which |</a:t>
            </a:r>
            <a:r>
              <a:rPr lang="en-US" i="1" dirty="0">
                <a:solidFill>
                  <a:schemeClr val="tx1"/>
                </a:solidFill>
              </a:rPr>
              <a:t>x</a:t>
            </a:r>
            <a:r>
              <a:rPr lang="en-US" i="0" dirty="0">
                <a:solidFill>
                  <a:schemeClr val="tx1"/>
                </a:solidFill>
              </a:rPr>
              <a:t>|</a:t>
            </a:r>
            <a:r>
              <a:rPr lang="en-US" dirty="0">
                <a:solidFill>
                  <a:schemeClr val="tx1"/>
                </a:solidFill>
              </a:rPr>
              <a:t> </a:t>
            </a:r>
            <a:r>
              <a:rPr lang="en-US" i="0" dirty="0">
                <a:solidFill>
                  <a:schemeClr val="tx1"/>
                </a:solidFill>
              </a:rPr>
              <a:t>= −3. The absolute value can never be negative. There is </a:t>
            </a:r>
            <a:r>
              <a:rPr lang="en-US" b="1" i="0" dirty="0">
                <a:solidFill>
                  <a:srgbClr val="FF0000"/>
                </a:solidFill>
              </a:rPr>
              <a:t>no solution</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75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75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 (cont.)</a:t>
            </a:r>
          </a:p>
        </p:txBody>
      </p:sp>
      <p:sp>
        <p:nvSpPr>
          <p:cNvPr id="238595" name="Rectangle 3"/>
          <p:cNvSpPr>
            <a:spLocks noGrp="1"/>
          </p:cNvSpPr>
          <p:nvPr>
            <p:ph idx="1"/>
          </p:nvPr>
        </p:nvSpPr>
        <p:spPr>
          <a:xfrm>
            <a:off x="457200" y="1280160"/>
            <a:ext cx="8229600" cy="2246769"/>
          </a:xfrm>
          <a:prstGeom prst="rect">
            <a:avLst/>
          </a:prstGeom>
          <a:noFill/>
        </p:spPr>
        <p:txBody>
          <a:bodyPr>
            <a:spAutoFit/>
          </a:bodyPr>
          <a:lstStyle/>
          <a:p>
            <a:pPr marL="0" indent="0" eaLnBrk="1" hangingPunct="1">
              <a:spcBef>
                <a:spcPct val="50000"/>
              </a:spcBef>
              <a:buFont typeface="Courier New" pitchFamily="49" charset="0"/>
              <a:buNone/>
              <a:tabLst>
                <a:tab pos="457200" algn="l"/>
              </a:tabLst>
            </a:pPr>
            <a:r>
              <a:rPr lang="en-US" b="1" i="0" dirty="0">
                <a:solidFill>
                  <a:schemeClr val="tx1"/>
                </a:solidFill>
              </a:rPr>
              <a:t>h.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 &lt; 3</a:t>
            </a:r>
            <a:r>
              <a:rPr lang="en-US" i="0" dirty="0">
                <a:solidFill>
                  <a:schemeClr val="tx1"/>
                </a:solidFill>
              </a:rPr>
              <a:t>, what are the possible integer values for </a:t>
            </a:r>
            <a:r>
              <a:rPr lang="en-US" i="1" dirty="0">
                <a:solidFill>
                  <a:schemeClr val="tx1"/>
                </a:solidFill>
              </a:rPr>
              <a:t>x</a:t>
            </a:r>
            <a:r>
              <a:rPr lang="en-US" i="0" dirty="0">
                <a:solidFill>
                  <a:schemeClr val="tx1"/>
                </a:solidFill>
              </a:rPr>
              <a:t>? 	Graph these numbers on a number line.</a:t>
            </a:r>
            <a:r>
              <a:rPr lang="en-US" dirty="0">
                <a:solidFill>
                  <a:schemeClr val="tx1"/>
                </a:solidFill>
              </a:rPr>
              <a:t> </a:t>
            </a: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spcBef>
                <a:spcPct val="50000"/>
              </a:spcBef>
              <a:buFont typeface="Courier New" pitchFamily="49" charset="0"/>
              <a:buNone/>
              <a:tabLst>
                <a:tab pos="457200" algn="l"/>
              </a:tabLst>
            </a:pPr>
            <a:r>
              <a:rPr lang="en-US" i="0" dirty="0">
                <a:solidFill>
                  <a:schemeClr val="tx1"/>
                </a:solidFill>
              </a:rPr>
              <a:t>The integers are within 3 units of 0: </a:t>
            </a:r>
            <a:r>
              <a:rPr lang="en-US" i="0" dirty="0">
                <a:solidFill>
                  <a:srgbClr val="FF0000"/>
                </a:solidFill>
              </a:rPr>
              <a:t>−2, −1, 0, 1, 2</a:t>
            </a:r>
            <a:r>
              <a:rPr lang="en-US" i="0" dirty="0">
                <a:solidFill>
                  <a:schemeClr val="tx1"/>
                </a:solidFill>
              </a:rPr>
              <a:t>.</a:t>
            </a:r>
            <a:endParaRPr lang="en-US" dirty="0">
              <a:solidFill>
                <a:schemeClr val="tx1"/>
              </a:solidFill>
            </a:endParaRPr>
          </a:p>
        </p:txBody>
      </p:sp>
      <p:pic>
        <p:nvPicPr>
          <p:cNvPr id="238597" name="Picture 5" descr="Combo2E_1"/>
          <p:cNvPicPr>
            <a:picLocks noChangeAspect="1" noChangeArrowheads="1"/>
          </p:cNvPicPr>
          <p:nvPr/>
        </p:nvPicPr>
        <p:blipFill>
          <a:blip r:embed="rId2" cstate="print"/>
          <a:srcRect/>
          <a:stretch>
            <a:fillRect/>
          </a:stretch>
        </p:blipFill>
        <p:spPr bwMode="auto">
          <a:xfrm>
            <a:off x="762000" y="3895725"/>
            <a:ext cx="7542213" cy="676275"/>
          </a:xfrm>
          <a:prstGeom prst="rect">
            <a:avLst/>
          </a:prstGeom>
          <a:noFill/>
          <a:ln w="9525">
            <a:noFill/>
            <a:miter lim="800000"/>
            <a:headEnd/>
            <a:tailEnd/>
          </a:ln>
        </p:spPr>
      </p:pic>
      <p:sp>
        <p:nvSpPr>
          <p:cNvPr id="238598" name="Oval 6"/>
          <p:cNvSpPr>
            <a:spLocks noChangeArrowheads="1"/>
          </p:cNvSpPr>
          <p:nvPr/>
        </p:nvSpPr>
        <p:spPr bwMode="auto">
          <a:xfrm>
            <a:off x="2862263" y="3994944"/>
            <a:ext cx="152400" cy="152400"/>
          </a:xfrm>
          <a:prstGeom prst="ellipse">
            <a:avLst/>
          </a:prstGeom>
          <a:solidFill>
            <a:srgbClr val="FF0000"/>
          </a:solidFill>
          <a:ln w="9525" algn="ctr">
            <a:noFill/>
            <a:round/>
            <a:headEnd/>
            <a:tailEnd/>
          </a:ln>
        </p:spPr>
        <p:txBody>
          <a:bodyPr wrap="none" anchor="ctr"/>
          <a:lstStyle/>
          <a:p>
            <a:endParaRPr lang="en-US"/>
          </a:p>
        </p:txBody>
      </p:sp>
      <p:sp>
        <p:nvSpPr>
          <p:cNvPr id="238599" name="Oval 7"/>
          <p:cNvSpPr>
            <a:spLocks noChangeArrowheads="1"/>
          </p:cNvSpPr>
          <p:nvPr/>
        </p:nvSpPr>
        <p:spPr bwMode="auto">
          <a:xfrm>
            <a:off x="3671888" y="3994944"/>
            <a:ext cx="152400" cy="152400"/>
          </a:xfrm>
          <a:prstGeom prst="ellipse">
            <a:avLst/>
          </a:prstGeom>
          <a:solidFill>
            <a:srgbClr val="FF0000"/>
          </a:solidFill>
          <a:ln w="9525" algn="ctr">
            <a:noFill/>
            <a:round/>
            <a:headEnd/>
            <a:tailEnd/>
          </a:ln>
        </p:spPr>
        <p:txBody>
          <a:bodyPr wrap="none" anchor="ctr"/>
          <a:lstStyle/>
          <a:p>
            <a:endParaRPr lang="en-US"/>
          </a:p>
        </p:txBody>
      </p:sp>
      <p:sp>
        <p:nvSpPr>
          <p:cNvPr id="238600" name="Oval 8"/>
          <p:cNvSpPr>
            <a:spLocks noChangeArrowheads="1"/>
          </p:cNvSpPr>
          <p:nvPr/>
        </p:nvSpPr>
        <p:spPr bwMode="auto">
          <a:xfrm>
            <a:off x="4462463" y="3994944"/>
            <a:ext cx="152400" cy="152400"/>
          </a:xfrm>
          <a:prstGeom prst="ellipse">
            <a:avLst/>
          </a:prstGeom>
          <a:solidFill>
            <a:srgbClr val="FF0000"/>
          </a:solidFill>
          <a:ln w="9525" algn="ctr">
            <a:noFill/>
            <a:round/>
            <a:headEnd/>
            <a:tailEnd/>
          </a:ln>
        </p:spPr>
        <p:txBody>
          <a:bodyPr wrap="none" anchor="ctr"/>
          <a:lstStyle/>
          <a:p>
            <a:endParaRPr lang="en-US"/>
          </a:p>
        </p:txBody>
      </p:sp>
      <p:sp>
        <p:nvSpPr>
          <p:cNvPr id="238601" name="Oval 9"/>
          <p:cNvSpPr>
            <a:spLocks noChangeArrowheads="1"/>
          </p:cNvSpPr>
          <p:nvPr/>
        </p:nvSpPr>
        <p:spPr bwMode="auto">
          <a:xfrm>
            <a:off x="5229225" y="3994944"/>
            <a:ext cx="152400" cy="152400"/>
          </a:xfrm>
          <a:prstGeom prst="ellipse">
            <a:avLst/>
          </a:prstGeom>
          <a:solidFill>
            <a:srgbClr val="FF0000"/>
          </a:solidFill>
          <a:ln w="9525" algn="ctr">
            <a:noFill/>
            <a:round/>
            <a:headEnd/>
            <a:tailEnd/>
          </a:ln>
        </p:spPr>
        <p:txBody>
          <a:bodyPr wrap="none" anchor="ctr"/>
          <a:lstStyle/>
          <a:p>
            <a:endParaRPr lang="en-US"/>
          </a:p>
        </p:txBody>
      </p:sp>
      <p:sp>
        <p:nvSpPr>
          <p:cNvPr id="238602" name="Oval 10"/>
          <p:cNvSpPr>
            <a:spLocks noChangeArrowheads="1"/>
          </p:cNvSpPr>
          <p:nvPr/>
        </p:nvSpPr>
        <p:spPr bwMode="auto">
          <a:xfrm>
            <a:off x="6019800" y="3994944"/>
            <a:ext cx="152400" cy="152400"/>
          </a:xfrm>
          <a:prstGeom prst="ellipse">
            <a:avLst/>
          </a:prstGeom>
          <a:solidFill>
            <a:srgbClr val="FF0000"/>
          </a:solidFill>
          <a:ln w="9525" algn="ctr">
            <a:no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85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85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85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85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85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86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86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8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8" grpId="0" animBg="1"/>
      <p:bldP spid="238599" grpId="0" animBg="1"/>
      <p:bldP spid="238600" grpId="0" animBg="1"/>
      <p:bldP spid="238601" grpId="0" animBg="1"/>
      <p:bldP spid="23860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pPr eaLnBrk="1" hangingPunct="1"/>
            <a:r>
              <a:rPr lang="en-US" sz="3200">
                <a:solidFill>
                  <a:schemeClr val="accent1"/>
                </a:solidFill>
              </a:rPr>
              <a:t>Example 5: Absolute Value (cont.)</a:t>
            </a:r>
          </a:p>
        </p:txBody>
      </p:sp>
      <p:sp>
        <p:nvSpPr>
          <p:cNvPr id="240643" name="Rectangle 3"/>
          <p:cNvSpPr>
            <a:spLocks noGrp="1"/>
          </p:cNvSpPr>
          <p:nvPr>
            <p:ph idx="1"/>
          </p:nvPr>
        </p:nvSpPr>
        <p:spPr>
          <a:xfrm>
            <a:off x="457200" y="1280160"/>
            <a:ext cx="8229600" cy="2505301"/>
          </a:xfrm>
          <a:prstGeom prst="rect">
            <a:avLst/>
          </a:prstGeom>
          <a:noFill/>
        </p:spPr>
        <p:txBody>
          <a:bodyPr>
            <a:spAutoFit/>
          </a:bodyPr>
          <a:lstStyle/>
          <a:p>
            <a:pPr marL="6350" indent="-6350" eaLnBrk="1" hangingPunct="1">
              <a:buFont typeface="Courier New" pitchFamily="49" charset="0"/>
              <a:buNone/>
              <a:tabLst>
                <a:tab pos="457200" algn="l"/>
              </a:tabLst>
            </a:pPr>
            <a:r>
              <a:rPr lang="en-US" b="1" i="0" dirty="0" err="1">
                <a:solidFill>
                  <a:schemeClr val="tx1"/>
                </a:solidFill>
              </a:rPr>
              <a:t>i</a:t>
            </a:r>
            <a:r>
              <a:rPr lang="en-US" b="1" i="0" dirty="0">
                <a:solidFill>
                  <a:schemeClr val="tx1"/>
                </a:solidFill>
              </a:rPr>
              <a:t>.</a:t>
            </a:r>
            <a:r>
              <a:rPr lang="en-US" i="0" dirty="0">
                <a:solidFill>
                  <a:schemeClr val="tx1"/>
                </a:solidFill>
              </a:rPr>
              <a:t>	If </a:t>
            </a:r>
            <a:r>
              <a:rPr lang="en-US" i="0" dirty="0">
                <a:solidFill>
                  <a:srgbClr val="0000FF"/>
                </a:solidFill>
              </a:rPr>
              <a:t>|</a:t>
            </a:r>
            <a:r>
              <a:rPr lang="en-US" i="1" dirty="0">
                <a:solidFill>
                  <a:srgbClr val="0000FF"/>
                </a:solidFill>
              </a:rPr>
              <a:t>x</a:t>
            </a:r>
            <a:r>
              <a:rPr lang="en-US" i="0" dirty="0">
                <a:solidFill>
                  <a:srgbClr val="0000FF"/>
                </a:solidFill>
              </a:rPr>
              <a:t>| ≥ 4</a:t>
            </a:r>
            <a:r>
              <a:rPr lang="en-US" i="0" dirty="0">
                <a:solidFill>
                  <a:schemeClr val="tx1"/>
                </a:solidFill>
              </a:rPr>
              <a:t>, what are the possible integer values for </a:t>
            </a:r>
            <a:r>
              <a:rPr lang="en-US" i="1" dirty="0">
                <a:solidFill>
                  <a:schemeClr val="tx1"/>
                </a:solidFill>
              </a:rPr>
              <a:t>x</a:t>
            </a:r>
            <a:r>
              <a:rPr lang="en-US" i="0" dirty="0">
                <a:solidFill>
                  <a:schemeClr val="tx1"/>
                </a:solidFill>
              </a:rPr>
              <a:t>? 	Graph these numbers on a number line.</a:t>
            </a:r>
            <a:r>
              <a:rPr lang="en-US" dirty="0">
                <a:solidFill>
                  <a:schemeClr val="tx1"/>
                </a:solidFill>
              </a:rPr>
              <a:t> </a:t>
            </a:r>
          </a:p>
          <a:p>
            <a:pPr marL="6350" indent="-6350" eaLnBrk="1" hangingPunct="1">
              <a:buFont typeface="Courier New" pitchFamily="49" charset="0"/>
              <a:buNone/>
              <a:tabLst>
                <a:tab pos="457200" algn="l"/>
              </a:tabLst>
            </a:pPr>
            <a:r>
              <a:rPr lang="en-US" b="1" i="0" dirty="0">
                <a:solidFill>
                  <a:schemeClr val="tx1"/>
                </a:solidFill>
              </a:rPr>
              <a:t>Solution</a:t>
            </a:r>
          </a:p>
          <a:p>
            <a:pPr marL="6350" indent="-6350" eaLnBrk="1" hangingPunct="1">
              <a:buFont typeface="Courier New" pitchFamily="49" charset="0"/>
              <a:buNone/>
              <a:tabLst>
                <a:tab pos="457200" algn="l"/>
              </a:tabLst>
            </a:pPr>
            <a:r>
              <a:rPr lang="en-US" i="0" dirty="0">
                <a:solidFill>
                  <a:schemeClr val="tx1"/>
                </a:solidFill>
              </a:rPr>
              <a:t>The integers must be 4 or more units from 0: </a:t>
            </a:r>
          </a:p>
          <a:p>
            <a:pPr marL="6350" indent="-6350" algn="ctr" eaLnBrk="1" hangingPunct="1">
              <a:buFont typeface="Courier New" pitchFamily="49" charset="0"/>
              <a:buNone/>
              <a:tabLst>
                <a:tab pos="457200" algn="l"/>
              </a:tabLst>
            </a:pPr>
            <a:r>
              <a:rPr lang="en-US" i="0" dirty="0">
                <a:solidFill>
                  <a:schemeClr val="tx1"/>
                </a:solidFill>
              </a:rPr>
              <a:t>	</a:t>
            </a:r>
            <a:r>
              <a:rPr lang="en-US" i="0" dirty="0">
                <a:solidFill>
                  <a:srgbClr val="FF0000"/>
                </a:solidFill>
              </a:rPr>
              <a:t>... , </a:t>
            </a:r>
            <a:r>
              <a:rPr lang="en-US" i="0" dirty="0">
                <a:solidFill>
                  <a:srgbClr val="FF0000"/>
                </a:solidFill>
                <a:latin typeface="Symbol" pitchFamily="18" charset="2"/>
              </a:rPr>
              <a:t>-</a:t>
            </a:r>
            <a:r>
              <a:rPr lang="en-US" i="0" dirty="0">
                <a:solidFill>
                  <a:srgbClr val="FF0000"/>
                </a:solidFill>
              </a:rPr>
              <a:t>7, </a:t>
            </a:r>
            <a:r>
              <a:rPr lang="en-US" i="0" dirty="0">
                <a:solidFill>
                  <a:srgbClr val="FF0000"/>
                </a:solidFill>
                <a:latin typeface="Symbol" pitchFamily="18" charset="2"/>
              </a:rPr>
              <a:t>-</a:t>
            </a:r>
            <a:r>
              <a:rPr lang="en-US" i="0" dirty="0">
                <a:solidFill>
                  <a:srgbClr val="FF0000"/>
                </a:solidFill>
              </a:rPr>
              <a:t>6, </a:t>
            </a:r>
            <a:r>
              <a:rPr lang="en-US" i="0" dirty="0">
                <a:solidFill>
                  <a:srgbClr val="FF0000"/>
                </a:solidFill>
                <a:latin typeface="Symbol" pitchFamily="18" charset="2"/>
              </a:rPr>
              <a:t>-</a:t>
            </a:r>
            <a:r>
              <a:rPr lang="en-US" i="0" dirty="0">
                <a:solidFill>
                  <a:srgbClr val="FF0000"/>
                </a:solidFill>
              </a:rPr>
              <a:t> 5, </a:t>
            </a:r>
            <a:r>
              <a:rPr lang="en-US" i="0" dirty="0">
                <a:solidFill>
                  <a:srgbClr val="FF0000"/>
                </a:solidFill>
                <a:latin typeface="Symbol" pitchFamily="18" charset="2"/>
              </a:rPr>
              <a:t>-</a:t>
            </a:r>
            <a:r>
              <a:rPr lang="en-US" i="0" dirty="0">
                <a:solidFill>
                  <a:srgbClr val="FF0000"/>
                </a:solidFill>
              </a:rPr>
              <a:t> 4, 4, 5, 6, 7, ...</a:t>
            </a:r>
          </a:p>
        </p:txBody>
      </p:sp>
      <p:pic>
        <p:nvPicPr>
          <p:cNvPr id="240645" name="Picture 5" descr="Combo2E_1"/>
          <p:cNvPicPr>
            <a:picLocks noChangeAspect="1" noChangeArrowheads="1"/>
          </p:cNvPicPr>
          <p:nvPr/>
        </p:nvPicPr>
        <p:blipFill>
          <a:blip r:embed="rId2" cstate="print"/>
          <a:srcRect/>
          <a:stretch>
            <a:fillRect/>
          </a:stretch>
        </p:blipFill>
        <p:spPr bwMode="auto">
          <a:xfrm>
            <a:off x="477838" y="4346884"/>
            <a:ext cx="8007350" cy="557212"/>
          </a:xfrm>
          <a:prstGeom prst="rect">
            <a:avLst/>
          </a:prstGeom>
          <a:noFill/>
          <a:ln w="9525">
            <a:noFill/>
            <a:miter lim="800000"/>
            <a:headEnd/>
            <a:tailEnd/>
          </a:ln>
        </p:spPr>
      </p:pic>
      <p:sp>
        <p:nvSpPr>
          <p:cNvPr id="240646" name="Oval 6"/>
          <p:cNvSpPr>
            <a:spLocks noChangeArrowheads="1"/>
          </p:cNvSpPr>
          <p:nvPr/>
        </p:nvSpPr>
        <p:spPr bwMode="auto">
          <a:xfrm>
            <a:off x="1038225" y="4421496"/>
            <a:ext cx="152400" cy="152400"/>
          </a:xfrm>
          <a:prstGeom prst="ellipse">
            <a:avLst/>
          </a:prstGeom>
          <a:solidFill>
            <a:srgbClr val="FF0000"/>
          </a:solidFill>
          <a:ln w="9525" algn="ctr">
            <a:noFill/>
            <a:round/>
            <a:headEnd/>
            <a:tailEnd/>
          </a:ln>
        </p:spPr>
        <p:txBody>
          <a:bodyPr wrap="none" anchor="ctr"/>
          <a:lstStyle/>
          <a:p>
            <a:endParaRPr lang="en-US"/>
          </a:p>
        </p:txBody>
      </p:sp>
      <p:grpSp>
        <p:nvGrpSpPr>
          <p:cNvPr id="2" name="Group 7"/>
          <p:cNvGrpSpPr>
            <a:grpSpLocks/>
          </p:cNvGrpSpPr>
          <p:nvPr/>
        </p:nvGrpSpPr>
        <p:grpSpPr bwMode="auto">
          <a:xfrm>
            <a:off x="457200" y="4065896"/>
            <a:ext cx="423863" cy="119063"/>
            <a:chOff x="384" y="3525"/>
            <a:chExt cx="267" cy="75"/>
          </a:xfrm>
          <a:solidFill>
            <a:srgbClr val="FF0000"/>
          </a:solidFill>
        </p:grpSpPr>
        <p:sp>
          <p:nvSpPr>
            <p:cNvPr id="29714" name="Oval 8"/>
            <p:cNvSpPr>
              <a:spLocks noChangeArrowheads="1"/>
            </p:cNvSpPr>
            <p:nvPr/>
          </p:nvSpPr>
          <p:spPr bwMode="auto">
            <a:xfrm>
              <a:off x="384" y="3525"/>
              <a:ext cx="75" cy="75"/>
            </a:xfrm>
            <a:prstGeom prst="ellipse">
              <a:avLst/>
            </a:prstGeom>
            <a:grpFill/>
            <a:ln w="9525" algn="ctr">
              <a:noFill/>
              <a:round/>
              <a:headEnd/>
              <a:tailEnd/>
            </a:ln>
          </p:spPr>
          <p:txBody>
            <a:bodyPr wrap="none" anchor="ctr"/>
            <a:lstStyle/>
            <a:p>
              <a:endParaRPr lang="en-US"/>
            </a:p>
          </p:txBody>
        </p:sp>
        <p:sp>
          <p:nvSpPr>
            <p:cNvPr id="29715" name="Oval 9"/>
            <p:cNvSpPr>
              <a:spLocks noChangeArrowheads="1"/>
            </p:cNvSpPr>
            <p:nvPr/>
          </p:nvSpPr>
          <p:spPr bwMode="auto">
            <a:xfrm>
              <a:off x="480" y="3525"/>
              <a:ext cx="75" cy="75"/>
            </a:xfrm>
            <a:prstGeom prst="ellipse">
              <a:avLst/>
            </a:prstGeom>
            <a:grpFill/>
            <a:ln w="9525" algn="ctr">
              <a:noFill/>
              <a:round/>
              <a:headEnd/>
              <a:tailEnd/>
            </a:ln>
          </p:spPr>
          <p:txBody>
            <a:bodyPr wrap="none" anchor="ctr"/>
            <a:lstStyle/>
            <a:p>
              <a:endParaRPr lang="en-US"/>
            </a:p>
          </p:txBody>
        </p:sp>
        <p:sp>
          <p:nvSpPr>
            <p:cNvPr id="29716" name="Oval 10"/>
            <p:cNvSpPr>
              <a:spLocks noChangeArrowheads="1"/>
            </p:cNvSpPr>
            <p:nvPr/>
          </p:nvSpPr>
          <p:spPr bwMode="auto">
            <a:xfrm>
              <a:off x="576" y="3525"/>
              <a:ext cx="75" cy="75"/>
            </a:xfrm>
            <a:prstGeom prst="ellipse">
              <a:avLst/>
            </a:prstGeom>
            <a:grpFill/>
            <a:ln w="9525" algn="ctr">
              <a:noFill/>
              <a:round/>
              <a:headEnd/>
              <a:tailEnd/>
            </a:ln>
          </p:spPr>
          <p:txBody>
            <a:bodyPr wrap="none" anchor="ctr"/>
            <a:lstStyle/>
            <a:p>
              <a:endParaRPr lang="en-US"/>
            </a:p>
          </p:txBody>
        </p:sp>
      </p:grpSp>
      <p:sp>
        <p:nvSpPr>
          <p:cNvPr id="240651" name="Oval 11"/>
          <p:cNvSpPr>
            <a:spLocks noChangeArrowheads="1"/>
          </p:cNvSpPr>
          <p:nvPr/>
        </p:nvSpPr>
        <p:spPr bwMode="auto">
          <a:xfrm>
            <a:off x="1495425"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2" name="Oval 12"/>
          <p:cNvSpPr>
            <a:spLocks noChangeArrowheads="1"/>
          </p:cNvSpPr>
          <p:nvPr/>
        </p:nvSpPr>
        <p:spPr bwMode="auto">
          <a:xfrm>
            <a:off x="1981200"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3" name="Oval 13"/>
          <p:cNvSpPr>
            <a:spLocks noChangeArrowheads="1"/>
          </p:cNvSpPr>
          <p:nvPr/>
        </p:nvSpPr>
        <p:spPr bwMode="auto">
          <a:xfrm>
            <a:off x="2466975"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4" name="Oval 14"/>
          <p:cNvSpPr>
            <a:spLocks noChangeArrowheads="1"/>
          </p:cNvSpPr>
          <p:nvPr/>
        </p:nvSpPr>
        <p:spPr bwMode="auto">
          <a:xfrm>
            <a:off x="6267450"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5" name="Oval 15"/>
          <p:cNvSpPr>
            <a:spLocks noChangeArrowheads="1"/>
          </p:cNvSpPr>
          <p:nvPr/>
        </p:nvSpPr>
        <p:spPr bwMode="auto">
          <a:xfrm>
            <a:off x="6753225"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6" name="Oval 16"/>
          <p:cNvSpPr>
            <a:spLocks noChangeArrowheads="1"/>
          </p:cNvSpPr>
          <p:nvPr/>
        </p:nvSpPr>
        <p:spPr bwMode="auto">
          <a:xfrm>
            <a:off x="7239000" y="4421496"/>
            <a:ext cx="152400" cy="152400"/>
          </a:xfrm>
          <a:prstGeom prst="ellipse">
            <a:avLst/>
          </a:prstGeom>
          <a:solidFill>
            <a:srgbClr val="FF0000"/>
          </a:solidFill>
          <a:ln w="9525" algn="ctr">
            <a:noFill/>
            <a:round/>
            <a:headEnd/>
            <a:tailEnd/>
          </a:ln>
        </p:spPr>
        <p:txBody>
          <a:bodyPr wrap="none" anchor="ctr"/>
          <a:lstStyle/>
          <a:p>
            <a:endParaRPr lang="en-US"/>
          </a:p>
        </p:txBody>
      </p:sp>
      <p:sp>
        <p:nvSpPr>
          <p:cNvPr id="240657" name="Oval 17"/>
          <p:cNvSpPr>
            <a:spLocks noChangeArrowheads="1"/>
          </p:cNvSpPr>
          <p:nvPr/>
        </p:nvSpPr>
        <p:spPr bwMode="auto">
          <a:xfrm>
            <a:off x="7710488" y="4421496"/>
            <a:ext cx="152400" cy="152400"/>
          </a:xfrm>
          <a:prstGeom prst="ellipse">
            <a:avLst/>
          </a:prstGeom>
          <a:solidFill>
            <a:srgbClr val="FF0000"/>
          </a:solidFill>
          <a:ln w="9525" algn="ctr">
            <a:noFill/>
            <a:round/>
            <a:headEnd/>
            <a:tailEnd/>
          </a:ln>
        </p:spPr>
        <p:txBody>
          <a:bodyPr wrap="none" anchor="ctr"/>
          <a:lstStyle/>
          <a:p>
            <a:endParaRPr lang="en-US"/>
          </a:p>
        </p:txBody>
      </p:sp>
      <p:grpSp>
        <p:nvGrpSpPr>
          <p:cNvPr id="3" name="Group 18"/>
          <p:cNvGrpSpPr>
            <a:grpSpLocks/>
          </p:cNvGrpSpPr>
          <p:nvPr/>
        </p:nvGrpSpPr>
        <p:grpSpPr bwMode="auto">
          <a:xfrm>
            <a:off x="8062913" y="4132571"/>
            <a:ext cx="423862" cy="119063"/>
            <a:chOff x="384" y="3525"/>
            <a:chExt cx="267" cy="75"/>
          </a:xfrm>
          <a:solidFill>
            <a:srgbClr val="FF0000"/>
          </a:solidFill>
        </p:grpSpPr>
        <p:sp>
          <p:nvSpPr>
            <p:cNvPr id="29711" name="Oval 19"/>
            <p:cNvSpPr>
              <a:spLocks noChangeArrowheads="1"/>
            </p:cNvSpPr>
            <p:nvPr/>
          </p:nvSpPr>
          <p:spPr bwMode="auto">
            <a:xfrm>
              <a:off x="384" y="3525"/>
              <a:ext cx="75" cy="75"/>
            </a:xfrm>
            <a:prstGeom prst="ellipse">
              <a:avLst/>
            </a:prstGeom>
            <a:grpFill/>
            <a:ln w="9525" algn="ctr">
              <a:noFill/>
              <a:round/>
              <a:headEnd/>
              <a:tailEnd/>
            </a:ln>
          </p:spPr>
          <p:txBody>
            <a:bodyPr wrap="none" anchor="ctr"/>
            <a:lstStyle/>
            <a:p>
              <a:endParaRPr lang="en-US"/>
            </a:p>
          </p:txBody>
        </p:sp>
        <p:sp>
          <p:nvSpPr>
            <p:cNvPr id="29712" name="Oval 20"/>
            <p:cNvSpPr>
              <a:spLocks noChangeArrowheads="1"/>
            </p:cNvSpPr>
            <p:nvPr/>
          </p:nvSpPr>
          <p:spPr bwMode="auto">
            <a:xfrm>
              <a:off x="480" y="3525"/>
              <a:ext cx="75" cy="75"/>
            </a:xfrm>
            <a:prstGeom prst="ellipse">
              <a:avLst/>
            </a:prstGeom>
            <a:grpFill/>
            <a:ln w="9525" algn="ctr">
              <a:noFill/>
              <a:round/>
              <a:headEnd/>
              <a:tailEnd/>
            </a:ln>
          </p:spPr>
          <p:txBody>
            <a:bodyPr wrap="none" anchor="ctr"/>
            <a:lstStyle/>
            <a:p>
              <a:endParaRPr lang="en-US"/>
            </a:p>
          </p:txBody>
        </p:sp>
        <p:sp>
          <p:nvSpPr>
            <p:cNvPr id="29713" name="Oval 21"/>
            <p:cNvSpPr>
              <a:spLocks noChangeArrowheads="1"/>
            </p:cNvSpPr>
            <p:nvPr/>
          </p:nvSpPr>
          <p:spPr bwMode="auto">
            <a:xfrm>
              <a:off x="576" y="3525"/>
              <a:ext cx="75" cy="75"/>
            </a:xfrm>
            <a:prstGeom prst="ellipse">
              <a:avLst/>
            </a:prstGeom>
            <a:grpFill/>
            <a:ln w="9525" algn="ctr">
              <a:no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6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06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06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06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06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06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06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06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06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065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065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065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6" grpId="0" animBg="1"/>
      <p:bldP spid="240651" grpId="0" animBg="1"/>
      <p:bldP spid="240652" grpId="0" animBg="1"/>
      <p:bldP spid="240653" grpId="0" animBg="1"/>
      <p:bldP spid="240654" grpId="0" animBg="1"/>
      <p:bldP spid="240655" grpId="0" animBg="1"/>
      <p:bldP spid="240656" grpId="0" animBg="1"/>
      <p:bldP spid="24065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a:solidFill>
                  <a:schemeClr val="accent1"/>
                </a:solidFill>
              </a:rPr>
              <a:t>Practice Problems</a:t>
            </a:r>
          </a:p>
        </p:txBody>
      </p:sp>
      <p:sp>
        <p:nvSpPr>
          <p:cNvPr id="30723" name="TextBox 3"/>
          <p:cNvSpPr>
            <a:spLocks noGrp="1" noChangeArrowheads="1"/>
          </p:cNvSpPr>
          <p:nvPr>
            <p:ph idx="1"/>
          </p:nvPr>
        </p:nvSpPr>
        <p:spPr>
          <a:xfrm>
            <a:off x="457200" y="1280160"/>
            <a:ext cx="8229600" cy="3733330"/>
          </a:xfrm>
          <a:prstGeom prst="rect">
            <a:avLst/>
          </a:prstGeom>
          <a:solidFill>
            <a:srgbClr val="FFFFCC"/>
          </a:solidFill>
          <a:ln w="28575">
            <a:solidFill>
              <a:srgbClr val="000000"/>
            </a:solidFill>
          </a:ln>
        </p:spPr>
        <p:txBody>
          <a:bodyPr>
            <a:spAutoFit/>
          </a:bodyPr>
          <a:lstStyle/>
          <a:p>
            <a:pPr marL="0" indent="0" defTabSz="1257300" eaLnBrk="1" hangingPunct="1">
              <a:buFont typeface="Courier New" pitchFamily="49" charset="0"/>
              <a:buNone/>
              <a:tabLst>
                <a:tab pos="457200" algn="l"/>
              </a:tabLst>
            </a:pPr>
            <a:r>
              <a:rPr lang="en-US" i="0" dirty="0">
                <a:solidFill>
                  <a:srgbClr val="000000"/>
                </a:solidFill>
              </a:rPr>
              <a:t>Fill in the blank with the appropriate symbol: &lt;, &gt;, or =.</a:t>
            </a:r>
          </a:p>
          <a:p>
            <a:pPr marL="0" indent="0" defTabSz="1257300" eaLnBrk="1" hangingPunct="1">
              <a:spcBef>
                <a:spcPct val="40000"/>
              </a:spcBef>
              <a:buFont typeface="Courier New" pitchFamily="49" charset="0"/>
              <a:buNone/>
              <a:tabLst>
                <a:tab pos="457200" algn="l"/>
              </a:tabLst>
            </a:pPr>
            <a:r>
              <a:rPr lang="en-US" b="1" i="0" dirty="0">
                <a:solidFill>
                  <a:srgbClr val="000000"/>
                </a:solidFill>
              </a:rPr>
              <a:t>1.</a:t>
            </a:r>
            <a:r>
              <a:rPr lang="en-US" i="0" dirty="0">
                <a:solidFill>
                  <a:srgbClr val="000000"/>
                </a:solidFill>
              </a:rPr>
              <a:t>	−2 ____ 1      </a:t>
            </a:r>
            <a:r>
              <a:rPr lang="en-US" b="1" i="0" dirty="0">
                <a:solidFill>
                  <a:srgbClr val="000000"/>
                </a:solidFill>
              </a:rPr>
              <a:t>2.</a:t>
            </a:r>
            <a:r>
              <a:rPr lang="en-US" i="0" dirty="0">
                <a:solidFill>
                  <a:srgbClr val="000000"/>
                </a:solidFill>
              </a:rPr>
              <a:t>          ____ 1.6	</a:t>
            </a:r>
            <a:r>
              <a:rPr lang="en-US" b="1" i="0" dirty="0">
                <a:solidFill>
                  <a:srgbClr val="000000"/>
                </a:solidFill>
              </a:rPr>
              <a:t>3. </a:t>
            </a:r>
            <a:r>
              <a:rPr lang="en-US" i="0" dirty="0">
                <a:solidFill>
                  <a:srgbClr val="000000"/>
                </a:solidFill>
              </a:rPr>
              <a:t>−(−4.1) ____ −7.2</a:t>
            </a:r>
            <a:endParaRPr lang="en-US" b="1" i="0" dirty="0">
              <a:solidFill>
                <a:srgbClr val="000000"/>
              </a:solidFill>
            </a:endParaRPr>
          </a:p>
          <a:p>
            <a:pPr marL="0" indent="0" defTabSz="1257300" eaLnBrk="1" hangingPunct="1">
              <a:spcBef>
                <a:spcPct val="45000"/>
              </a:spcBef>
              <a:buFont typeface="Courier New" pitchFamily="49" charset="0"/>
              <a:buNone/>
              <a:tabLst>
                <a:tab pos="457200" algn="l"/>
              </a:tabLst>
            </a:pPr>
            <a:r>
              <a:rPr lang="en-US" b="1" i="0" dirty="0">
                <a:solidFill>
                  <a:srgbClr val="000000"/>
                </a:solidFill>
              </a:rPr>
              <a:t>4.	</a:t>
            </a:r>
            <a:r>
              <a:rPr lang="en-US" i="0" dirty="0">
                <a:solidFill>
                  <a:srgbClr val="000000"/>
                </a:solidFill>
              </a:rPr>
              <a:t>Graph the set of all negative integers on a number 	line.</a:t>
            </a:r>
          </a:p>
          <a:p>
            <a:pPr marL="0" indent="0" defTabSz="1257300" eaLnBrk="1" hangingPunct="1">
              <a:buFont typeface="Courier New" pitchFamily="49" charset="0"/>
              <a:buNone/>
              <a:tabLst>
                <a:tab pos="457200" algn="l"/>
              </a:tabLst>
            </a:pPr>
            <a:r>
              <a:rPr lang="en-US" b="1" i="0" dirty="0">
                <a:solidFill>
                  <a:srgbClr val="000000"/>
                </a:solidFill>
              </a:rPr>
              <a:t>5.	</a:t>
            </a:r>
            <a:r>
              <a:rPr lang="en-US" i="0" dirty="0">
                <a:solidFill>
                  <a:srgbClr val="000000"/>
                </a:solidFill>
              </a:rPr>
              <a:t>True or false: 3.6 </a:t>
            </a:r>
            <a:r>
              <a:rPr lang="en-US" i="0" dirty="0">
                <a:solidFill>
                  <a:srgbClr val="000000"/>
                </a:solidFill>
                <a:sym typeface="Symbol" pitchFamily="18" charset="2"/>
              </a:rPr>
              <a:t> |</a:t>
            </a:r>
            <a:r>
              <a:rPr lang="en-US" i="0" dirty="0">
                <a:solidFill>
                  <a:srgbClr val="000000"/>
                </a:solidFill>
              </a:rPr>
              <a:t>−3.6| </a:t>
            </a:r>
          </a:p>
          <a:p>
            <a:pPr defTabSz="1257300">
              <a:tabLst>
                <a:tab pos="457200" algn="l"/>
              </a:tabLst>
            </a:pPr>
            <a:r>
              <a:rPr lang="en-US" b="1" i="0" dirty="0">
                <a:solidFill>
                  <a:srgbClr val="000000"/>
                </a:solidFill>
              </a:rPr>
              <a:t>6.	</a:t>
            </a:r>
            <a:r>
              <a:rPr lang="en-US" i="0" dirty="0">
                <a:solidFill>
                  <a:srgbClr val="000000"/>
                </a:solidFill>
              </a:rPr>
              <a:t>If |</a:t>
            </a:r>
            <a:r>
              <a:rPr lang="en-US" i="1" dirty="0">
                <a:solidFill>
                  <a:srgbClr val="000000"/>
                </a:solidFill>
              </a:rPr>
              <a:t>x</a:t>
            </a:r>
            <a:r>
              <a:rPr lang="en-US" i="0" dirty="0">
                <a:solidFill>
                  <a:srgbClr val="000000"/>
                </a:solidFill>
              </a:rPr>
              <a:t>|</a:t>
            </a:r>
            <a:r>
              <a:rPr lang="en-US" dirty="0">
                <a:solidFill>
                  <a:srgbClr val="000000"/>
                </a:solidFill>
              </a:rPr>
              <a:t> </a:t>
            </a:r>
            <a:r>
              <a:rPr lang="en-US" i="0" dirty="0">
                <a:solidFill>
                  <a:srgbClr val="000000"/>
                </a:solidFill>
              </a:rPr>
              <a:t>= 8, what are the possible values for </a:t>
            </a:r>
            <a:r>
              <a:rPr lang="en-US" i="1" dirty="0">
                <a:solidFill>
                  <a:srgbClr val="000000"/>
                </a:solidFill>
              </a:rPr>
              <a:t>x</a:t>
            </a:r>
            <a:r>
              <a:rPr lang="en-US" i="0" dirty="0">
                <a:solidFill>
                  <a:srgbClr val="000000"/>
                </a:solidFill>
              </a:rPr>
              <a:t>?</a:t>
            </a:r>
          </a:p>
          <a:p>
            <a:pPr defTabSz="1257300">
              <a:tabLst>
                <a:tab pos="457200" algn="l"/>
              </a:tabLst>
            </a:pPr>
            <a:r>
              <a:rPr lang="en-US" b="1" i="0" dirty="0">
                <a:solidFill>
                  <a:srgbClr val="000000"/>
                </a:solidFill>
              </a:rPr>
              <a:t>7.	</a:t>
            </a:r>
            <a:r>
              <a:rPr lang="en-US" i="0" dirty="0">
                <a:solidFill>
                  <a:srgbClr val="000000"/>
                </a:solidFill>
              </a:rPr>
              <a:t>If |</a:t>
            </a:r>
            <a:r>
              <a:rPr lang="en-US" i="1" dirty="0">
                <a:solidFill>
                  <a:srgbClr val="000000"/>
                </a:solidFill>
              </a:rPr>
              <a:t>x</a:t>
            </a:r>
            <a:r>
              <a:rPr lang="en-US" i="0" dirty="0">
                <a:solidFill>
                  <a:srgbClr val="000000"/>
                </a:solidFill>
              </a:rPr>
              <a:t>|</a:t>
            </a:r>
            <a:r>
              <a:rPr lang="en-US" dirty="0">
                <a:solidFill>
                  <a:srgbClr val="000000"/>
                </a:solidFill>
              </a:rPr>
              <a:t> </a:t>
            </a:r>
            <a:r>
              <a:rPr lang="en-US" i="0" dirty="0">
                <a:solidFill>
                  <a:srgbClr val="000000"/>
                </a:solidFill>
              </a:rPr>
              <a:t>= −6, what are the possible values for </a:t>
            </a:r>
            <a:r>
              <a:rPr lang="en-US" i="1" dirty="0">
                <a:solidFill>
                  <a:srgbClr val="000000"/>
                </a:solidFill>
              </a:rPr>
              <a:t>x</a:t>
            </a:r>
            <a:r>
              <a:rPr lang="en-US" dirty="0">
                <a:solidFill>
                  <a:srgbClr val="000000"/>
                </a:solidFill>
              </a:rPr>
              <a:t>?</a:t>
            </a:r>
            <a:endParaRPr lang="en-US" i="0" dirty="0">
              <a:solidFill>
                <a:srgbClr val="000000"/>
              </a:solidFill>
            </a:endParaRPr>
          </a:p>
        </p:txBody>
      </p:sp>
      <p:graphicFrame>
        <p:nvGraphicFramePr>
          <p:cNvPr id="30724" name="Object 5"/>
          <p:cNvGraphicFramePr>
            <a:graphicFrameLocks noChangeAspect="1"/>
          </p:cNvGraphicFramePr>
          <p:nvPr/>
        </p:nvGraphicFramePr>
        <p:xfrm>
          <a:off x="3272808" y="1733264"/>
          <a:ext cx="609600" cy="838200"/>
        </p:xfrm>
        <a:graphic>
          <a:graphicData uri="http://schemas.openxmlformats.org/presentationml/2006/ole">
            <mc:AlternateContent xmlns:mc="http://schemas.openxmlformats.org/markup-compatibility/2006">
              <mc:Choice xmlns:v="urn:schemas-microsoft-com:vml" Requires="v">
                <p:oleObj spid="_x0000_s10245" name="Equation" r:id="rId3" imgW="609600" imgH="838200" progId="Equation.DSMT4">
                  <p:embed/>
                </p:oleObj>
              </mc:Choice>
              <mc:Fallback>
                <p:oleObj name="Equation" r:id="rId3" imgW="6096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2808" y="1733264"/>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pPr eaLnBrk="1" hangingPunct="1"/>
            <a:r>
              <a:rPr lang="en-US" sz="3200">
                <a:solidFill>
                  <a:schemeClr val="accent1"/>
                </a:solidFill>
              </a:rPr>
              <a:t>Practice Problem Answers</a:t>
            </a:r>
          </a:p>
        </p:txBody>
      </p:sp>
      <p:sp>
        <p:nvSpPr>
          <p:cNvPr id="3174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b="1" i="0" dirty="0">
                <a:solidFill>
                  <a:schemeClr val="tx1"/>
                </a:solidFill>
              </a:rPr>
              <a:t>1.  </a:t>
            </a:r>
            <a:r>
              <a:rPr lang="en-US" i="0" dirty="0">
                <a:solidFill>
                  <a:srgbClr val="FF0000"/>
                </a:solidFill>
              </a:rPr>
              <a:t>&lt;</a:t>
            </a:r>
            <a:r>
              <a:rPr lang="en-US" b="1" i="0" dirty="0">
                <a:solidFill>
                  <a:schemeClr val="tx1"/>
                </a:solidFill>
              </a:rPr>
              <a:t>			2.  </a:t>
            </a:r>
            <a:r>
              <a:rPr lang="en-US" i="0" dirty="0">
                <a:solidFill>
                  <a:srgbClr val="FF0000"/>
                </a:solidFill>
              </a:rPr>
              <a:t>=</a:t>
            </a:r>
            <a:r>
              <a:rPr lang="en-US" b="1" i="0" dirty="0">
                <a:solidFill>
                  <a:schemeClr val="tx1"/>
                </a:solidFill>
              </a:rPr>
              <a:t> 			3.  </a:t>
            </a:r>
            <a:r>
              <a:rPr lang="en-US" i="0" dirty="0">
                <a:solidFill>
                  <a:srgbClr val="FF0000"/>
                </a:solidFill>
              </a:rPr>
              <a:t>&gt;</a:t>
            </a:r>
            <a:r>
              <a:rPr lang="en-US" b="1" i="0" dirty="0">
                <a:solidFill>
                  <a:schemeClr val="tx1"/>
                </a:solidFill>
              </a:rPr>
              <a:t> 		</a:t>
            </a: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r>
              <a:rPr lang="en-US" b="1" i="0" dirty="0">
                <a:solidFill>
                  <a:schemeClr val="tx1"/>
                </a:solidFill>
              </a:rPr>
              <a:t>4.  </a:t>
            </a: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r>
              <a:rPr lang="en-US" b="1" i="0" dirty="0">
                <a:solidFill>
                  <a:schemeClr val="tx1"/>
                </a:solidFill>
              </a:rPr>
              <a:t>5.  </a:t>
            </a:r>
            <a:r>
              <a:rPr lang="en-US" i="0" dirty="0">
                <a:solidFill>
                  <a:srgbClr val="FF0000"/>
                </a:solidFill>
              </a:rPr>
              <a:t>True</a:t>
            </a:r>
            <a:r>
              <a:rPr lang="en-US" b="1" i="0" dirty="0">
                <a:solidFill>
                  <a:schemeClr val="tx1"/>
                </a:solidFill>
              </a:rPr>
              <a:t> 		6.  </a:t>
            </a:r>
            <a:r>
              <a:rPr lang="en-US" i="0" dirty="0">
                <a:solidFill>
                  <a:srgbClr val="FF0000"/>
                </a:solidFill>
              </a:rPr>
              <a:t>8, </a:t>
            </a:r>
            <a:r>
              <a:rPr lang="en-US" i="0" dirty="0">
                <a:solidFill>
                  <a:srgbClr val="FF0000"/>
                </a:solidFill>
                <a:latin typeface="Symbol" pitchFamily="18" charset="2"/>
              </a:rPr>
              <a:t>-</a:t>
            </a:r>
            <a:r>
              <a:rPr lang="en-US" i="0" dirty="0">
                <a:solidFill>
                  <a:srgbClr val="FF0000"/>
                </a:solidFill>
              </a:rPr>
              <a:t>8</a:t>
            </a:r>
            <a:r>
              <a:rPr lang="en-US" b="1" i="0" dirty="0">
                <a:solidFill>
                  <a:schemeClr val="tx1"/>
                </a:solidFill>
              </a:rPr>
              <a:t> 		7.  </a:t>
            </a:r>
            <a:r>
              <a:rPr lang="en-US" i="0" dirty="0">
                <a:solidFill>
                  <a:srgbClr val="FF0000"/>
                </a:solidFill>
              </a:rPr>
              <a:t>None</a:t>
            </a:r>
          </a:p>
        </p:txBody>
      </p:sp>
      <p:pic>
        <p:nvPicPr>
          <p:cNvPr id="31748" name="Picture 4" descr="Combo2E_1"/>
          <p:cNvPicPr>
            <a:picLocks noChangeAspect="1" noChangeArrowheads="1"/>
          </p:cNvPicPr>
          <p:nvPr/>
        </p:nvPicPr>
        <p:blipFill>
          <a:blip r:embed="rId2" cstate="print"/>
          <a:srcRect/>
          <a:stretch>
            <a:fillRect/>
          </a:stretch>
        </p:blipFill>
        <p:spPr bwMode="auto">
          <a:xfrm>
            <a:off x="1066800" y="2397456"/>
            <a:ext cx="2743200" cy="4889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a:solidFill>
                  <a:schemeClr val="accent1"/>
                </a:solidFill>
              </a:rPr>
              <a:t>Types of Numbers </a:t>
            </a:r>
          </a:p>
        </p:txBody>
      </p:sp>
      <p:sp>
        <p:nvSpPr>
          <p:cNvPr id="4" name="TextBox 3"/>
          <p:cNvSpPr>
            <a:spLocks noChangeArrowheads="1"/>
          </p:cNvSpPr>
          <p:nvPr/>
        </p:nvSpPr>
        <p:spPr bwMode="auto">
          <a:xfrm>
            <a:off x="457200" y="1280160"/>
            <a:ext cx="8229600" cy="3194050"/>
          </a:xfrm>
          <a:prstGeom prst="rect">
            <a:avLst/>
          </a:prstGeom>
          <a:noFill/>
          <a:ln w="28575">
            <a:solidFill>
              <a:srgbClr val="FF0008"/>
            </a:solidFill>
            <a:miter lim="800000"/>
            <a:headEnd/>
            <a:tailEnd/>
          </a:ln>
        </p:spPr>
        <p:txBody>
          <a:bodyPr>
            <a:spAutoFit/>
          </a:bodyPr>
          <a:lstStyle/>
          <a:p>
            <a:pPr algn="ctr">
              <a:spcBef>
                <a:spcPts val="672"/>
              </a:spcBef>
              <a:buFontTx/>
              <a:buNone/>
            </a:pPr>
            <a:r>
              <a:rPr lang="en-US" sz="2800" b="1" dirty="0">
                <a:solidFill>
                  <a:srgbClr val="000000"/>
                </a:solidFill>
              </a:rPr>
              <a:t>Notes</a:t>
            </a:r>
          </a:p>
          <a:p>
            <a:pPr>
              <a:spcBef>
                <a:spcPts val="672"/>
              </a:spcBef>
              <a:buFontTx/>
              <a:buNone/>
            </a:pPr>
            <a:r>
              <a:rPr lang="en-US" sz="2800" b="0" dirty="0">
                <a:solidFill>
                  <a:srgbClr val="000000"/>
                </a:solidFill>
              </a:rPr>
              <a:t>The negative sign (−) indicates the opposite of a number which we call a negative number.  It is also used, as we will see in Section 1.3, to indicate subtraction.  To avoid confusion, you must learn (by practice) just how the − sign is used in each particular situation.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pPr eaLnBrk="1" hangingPunct="1"/>
            <a:r>
              <a:rPr lang="en-US" sz="3200">
                <a:solidFill>
                  <a:schemeClr val="accent1"/>
                </a:solidFill>
              </a:rPr>
              <a:t>Types of Numbers</a:t>
            </a:r>
          </a:p>
        </p:txBody>
      </p:sp>
      <p:sp>
        <p:nvSpPr>
          <p:cNvPr id="212996" name="TextBox 3"/>
          <p:cNvSpPr txBox="1">
            <a:spLocks noChangeArrowheads="1"/>
          </p:cNvSpPr>
          <p:nvPr/>
        </p:nvSpPr>
        <p:spPr bwMode="auto">
          <a:xfrm>
            <a:off x="457200" y="1280160"/>
            <a:ext cx="8226425" cy="2225040"/>
          </a:xfrm>
          <a:prstGeom prst="rect">
            <a:avLst/>
          </a:prstGeom>
          <a:solidFill>
            <a:srgbClr val="FFFFCC"/>
          </a:solidFill>
          <a:ln w="28575">
            <a:solidFill>
              <a:srgbClr val="000000"/>
            </a:solidFill>
            <a:miter lim="800000"/>
            <a:headEnd/>
            <a:tailEnd/>
          </a:ln>
        </p:spPr>
        <p:txBody>
          <a:bodyPr>
            <a:noAutofit/>
          </a:bodyPr>
          <a:lstStyle/>
          <a:p>
            <a:pPr algn="ctr">
              <a:spcBef>
                <a:spcPts val="672"/>
              </a:spcBef>
              <a:buFontTx/>
              <a:buNone/>
            </a:pPr>
            <a:r>
              <a:rPr lang="en-US" sz="2800" b="1" dirty="0">
                <a:solidFill>
                  <a:srgbClr val="000000"/>
                </a:solidFill>
              </a:rPr>
              <a:t>Integers </a:t>
            </a:r>
          </a:p>
          <a:p>
            <a:pPr>
              <a:spcBef>
                <a:spcPts val="672"/>
              </a:spcBef>
              <a:buFontTx/>
              <a:buNone/>
            </a:pPr>
            <a:r>
              <a:rPr lang="en-US" sz="2800" b="0" dirty="0">
                <a:solidFill>
                  <a:srgbClr val="000000"/>
                </a:solidFill>
              </a:rPr>
              <a:t>The set of numbers consisting of the whole numbers and their opposites is called the set of </a:t>
            </a:r>
            <a:r>
              <a:rPr lang="en-US" sz="2800" b="1" dirty="0">
                <a:solidFill>
                  <a:srgbClr val="C00000"/>
                </a:solidFill>
              </a:rPr>
              <a:t>integers</a:t>
            </a:r>
            <a:r>
              <a:rPr lang="en-US" sz="2800" b="0" dirty="0">
                <a:solidFill>
                  <a:srgbClr val="C00000"/>
                </a:solidFill>
              </a:rPr>
              <a:t>:</a:t>
            </a:r>
          </a:p>
          <a:p>
            <a:pPr>
              <a:spcBef>
                <a:spcPts val="672"/>
              </a:spcBef>
              <a:buFontTx/>
              <a:buNone/>
            </a:pPr>
            <a:r>
              <a:rPr lang="en-US" sz="2800" dirty="0">
                <a:solidFill>
                  <a:srgbClr val="000000"/>
                </a:solidFill>
                <a:latin typeface="Cambria Math" panose="02040503050406030204" pitchFamily="18" charset="0"/>
                <a:ea typeface="Cambria Math" panose="02040503050406030204" pitchFamily="18" charset="0"/>
              </a:rPr>
              <a:t>		</a:t>
            </a:r>
            <a:r>
              <a:rPr lang="en-US" sz="2800" dirty="0">
                <a:solidFill>
                  <a:srgbClr val="0000FF"/>
                </a:solidFill>
                <a:latin typeface="Cambria Math" panose="02040503050406030204" pitchFamily="18" charset="0"/>
                <a:ea typeface="Cambria Math" panose="02040503050406030204" pitchFamily="18" charset="0"/>
              </a:rPr>
              <a:t>ℕ</a:t>
            </a:r>
            <a:endParaRPr lang="en-US" sz="2800" dirty="0">
              <a:solidFill>
                <a:srgbClr val="0000FF"/>
              </a:solidFill>
            </a:endParaRPr>
          </a:p>
        </p:txBody>
      </p:sp>
      <p:graphicFrame>
        <p:nvGraphicFramePr>
          <p:cNvPr id="212997" name="Object 5"/>
          <p:cNvGraphicFramePr>
            <a:graphicFrameLocks noChangeAspect="1"/>
          </p:cNvGraphicFramePr>
          <p:nvPr>
            <p:extLst>
              <p:ext uri="{D42A27DB-BD31-4B8C-83A1-F6EECF244321}">
                <p14:modId xmlns:p14="http://schemas.microsoft.com/office/powerpoint/2010/main" val="1802564971"/>
              </p:ext>
            </p:extLst>
          </p:nvPr>
        </p:nvGraphicFramePr>
        <p:xfrm>
          <a:off x="2692400" y="2743200"/>
          <a:ext cx="4241800" cy="495300"/>
        </p:xfrm>
        <a:graphic>
          <a:graphicData uri="http://schemas.openxmlformats.org/presentationml/2006/ole">
            <mc:AlternateContent xmlns:mc="http://schemas.openxmlformats.org/markup-compatibility/2006">
              <mc:Choice xmlns:v="urn:schemas-microsoft-com:vml" Requires="v">
                <p:oleObj spid="_x0000_s1029" name="Equation" r:id="rId3" imgW="4241520" imgH="495000" progId="Equation.DSMT4">
                  <p:embed/>
                </p:oleObj>
              </mc:Choice>
              <mc:Fallback>
                <p:oleObj name="Equation" r:id="rId3" imgW="4241520" imgH="495000" progId="Equation.DSMT4">
                  <p:embed/>
                  <p:pic>
                    <p:nvPicPr>
                      <p:cNvPr id="0" name="Object 5"/>
                      <p:cNvPicPr>
                        <a:picLocks noChangeAspect="1" noChangeArrowheads="1"/>
                      </p:cNvPicPr>
                      <p:nvPr/>
                    </p:nvPicPr>
                    <p:blipFill>
                      <a:blip r:embed="rId4"/>
                      <a:srcRect/>
                      <a:stretch>
                        <a:fillRect/>
                      </a:stretch>
                    </p:blipFill>
                    <p:spPr bwMode="auto">
                      <a:xfrm>
                        <a:off x="2692400" y="2743200"/>
                        <a:ext cx="42418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pPr eaLnBrk="1" hangingPunct="1"/>
            <a:r>
              <a:rPr lang="en-US" sz="3200">
                <a:solidFill>
                  <a:schemeClr val="accent1"/>
                </a:solidFill>
              </a:rPr>
              <a:t>Example 1: Opposites</a:t>
            </a:r>
          </a:p>
        </p:txBody>
      </p:sp>
      <p:sp>
        <p:nvSpPr>
          <p:cNvPr id="214019"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b="1" i="0" dirty="0">
                <a:solidFill>
                  <a:schemeClr val="tx1"/>
                </a:solidFill>
              </a:rPr>
              <a:t>a.	</a:t>
            </a:r>
            <a:r>
              <a:rPr lang="en-US" i="0" dirty="0">
                <a:solidFill>
                  <a:schemeClr val="tx1"/>
                </a:solidFill>
              </a:rPr>
              <a:t>State the opposite of </a:t>
            </a:r>
            <a:r>
              <a:rPr lang="en-US" i="0" dirty="0">
                <a:solidFill>
                  <a:srgbClr val="0000FF"/>
                </a:solidFill>
              </a:rPr>
              <a:t>7</a:t>
            </a:r>
            <a:r>
              <a:rPr lang="en-US" i="0" dirty="0">
                <a:solidFill>
                  <a:schemeClr val="tx1"/>
                </a:solidFill>
              </a:rPr>
              <a:t>.</a:t>
            </a:r>
          </a:p>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rgbClr val="FF0000"/>
                </a:solidFill>
              </a:rPr>
              <a:t>−7</a:t>
            </a:r>
          </a:p>
          <a:p>
            <a:pPr>
              <a:tabLst>
                <a:tab pos="457200" algn="l"/>
              </a:tabLst>
            </a:pPr>
            <a:r>
              <a:rPr lang="en-US" b="1" i="0" dirty="0">
                <a:solidFill>
                  <a:schemeClr val="tx1"/>
                </a:solidFill>
              </a:rPr>
              <a:t>b.	</a:t>
            </a:r>
            <a:r>
              <a:rPr lang="en-US" i="0" dirty="0">
                <a:solidFill>
                  <a:schemeClr val="tx1"/>
                </a:solidFill>
              </a:rPr>
              <a:t>State the opposite of </a:t>
            </a:r>
            <a:r>
              <a:rPr lang="en-US" dirty="0">
                <a:solidFill>
                  <a:srgbClr val="0000FF"/>
                </a:solidFill>
              </a:rPr>
              <a:t>−3</a:t>
            </a:r>
            <a:r>
              <a:rPr lang="en-US" i="0" dirty="0">
                <a:solidFill>
                  <a:schemeClr val="tx1"/>
                </a:solidFill>
              </a:rPr>
              <a:t>.</a:t>
            </a:r>
          </a:p>
          <a:p>
            <a:pPr marL="0" indent="0" eaLnBrk="1" hangingPunct="1">
              <a:buFont typeface="Courier New" pitchFamily="49" charset="0"/>
              <a:buNone/>
              <a:tabLst>
                <a:tab pos="457200" algn="l"/>
              </a:tabLst>
            </a:pPr>
            <a:r>
              <a:rPr lang="en-US" b="1" i="0" dirty="0">
                <a:solidFill>
                  <a:schemeClr val="tx1"/>
                </a:solidFill>
              </a:rPr>
              <a:t>Solution  </a:t>
            </a:r>
          </a:p>
          <a:p>
            <a:pPr marL="0" indent="0" eaLnBrk="1" hangingPunct="1">
              <a:buFont typeface="Courier New" pitchFamily="49" charset="0"/>
              <a:buNone/>
              <a:tabLst>
                <a:tab pos="457200" algn="l"/>
              </a:tabLst>
            </a:pPr>
            <a:r>
              <a:rPr lang="en-US" i="0" dirty="0">
                <a:solidFill>
                  <a:srgbClr val="FF0000"/>
                </a:solidFill>
              </a:rPr>
              <a:t>−(−3) or +3</a:t>
            </a:r>
          </a:p>
          <a:p>
            <a:pPr marL="0" indent="0" eaLnBrk="1" hangingPunct="1">
              <a:buFont typeface="Courier New" pitchFamily="49" charset="0"/>
              <a:buNone/>
              <a:tabLst>
                <a:tab pos="457200" algn="l"/>
              </a:tabLst>
            </a:pPr>
            <a:r>
              <a:rPr lang="en-US" i="0" dirty="0">
                <a:solidFill>
                  <a:schemeClr val="tx1"/>
                </a:solidFill>
              </a:rPr>
              <a:t>In words, the opposite of </a:t>
            </a:r>
            <a:r>
              <a:rPr lang="en-US" i="0" dirty="0">
                <a:solidFill>
                  <a:srgbClr val="0000FF"/>
                </a:solidFill>
              </a:rPr>
              <a:t>−3</a:t>
            </a:r>
            <a:r>
              <a:rPr lang="en-US" i="0" dirty="0">
                <a:solidFill>
                  <a:schemeClr val="tx1"/>
                </a:solidFill>
              </a:rPr>
              <a:t> is </a:t>
            </a:r>
            <a:r>
              <a:rPr lang="en-US" i="0" dirty="0">
                <a:solidFill>
                  <a:srgbClr val="FF0000"/>
                </a:solidFill>
              </a:rPr>
              <a:t>+3</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0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40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40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401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40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eaLnBrk="1" hangingPunct="1"/>
            <a:r>
              <a:rPr lang="en-US" sz="3200">
                <a:solidFill>
                  <a:schemeClr val="accent1"/>
                </a:solidFill>
              </a:rPr>
              <a:t>Example 2: Number Line</a:t>
            </a:r>
          </a:p>
        </p:txBody>
      </p:sp>
      <p:graphicFrame>
        <p:nvGraphicFramePr>
          <p:cNvPr id="215044" name="Object 4"/>
          <p:cNvGraphicFramePr>
            <a:graphicFrameLocks noChangeAspect="1"/>
          </p:cNvGraphicFramePr>
          <p:nvPr/>
        </p:nvGraphicFramePr>
        <p:xfrm>
          <a:off x="530352" y="1247775"/>
          <a:ext cx="6184900" cy="495300"/>
        </p:xfrm>
        <a:graphic>
          <a:graphicData uri="http://schemas.openxmlformats.org/presentationml/2006/ole">
            <mc:AlternateContent xmlns:mc="http://schemas.openxmlformats.org/markup-compatibility/2006">
              <mc:Choice xmlns:v="urn:schemas-microsoft-com:vml" Requires="v">
                <p:oleObj spid="_x0000_s2056" name="Equation" r:id="rId3" imgW="6184800" imgH="495000" progId="Equation.DSMT4">
                  <p:embed/>
                </p:oleObj>
              </mc:Choice>
              <mc:Fallback>
                <p:oleObj name="Equation" r:id="rId3" imgW="6184800" imgH="495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47775"/>
                        <a:ext cx="6184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45" name="Object 5"/>
          <p:cNvGraphicFramePr>
            <a:graphicFrameLocks noChangeAspect="1"/>
          </p:cNvGraphicFramePr>
          <p:nvPr/>
        </p:nvGraphicFramePr>
        <p:xfrm>
          <a:off x="536575" y="3559175"/>
          <a:ext cx="6565900" cy="495300"/>
        </p:xfrm>
        <a:graphic>
          <a:graphicData uri="http://schemas.openxmlformats.org/presentationml/2006/ole">
            <mc:AlternateContent xmlns:mc="http://schemas.openxmlformats.org/markup-compatibility/2006">
              <mc:Choice xmlns:v="urn:schemas-microsoft-com:vml" Requires="v">
                <p:oleObj spid="_x0000_s2057" name="Equation" r:id="rId5" imgW="6565680" imgH="495000" progId="Equation.DSMT4">
                  <p:embed/>
                </p:oleObj>
              </mc:Choice>
              <mc:Fallback>
                <p:oleObj name="Equation" r:id="rId5" imgW="6565680" imgH="4950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575" y="3559175"/>
                        <a:ext cx="6565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50" name="Rectangle 10"/>
          <p:cNvSpPr>
            <a:spLocks/>
          </p:cNvSpPr>
          <p:nvPr/>
        </p:nvSpPr>
        <p:spPr bwMode="auto">
          <a:xfrm>
            <a:off x="6088040" y="4724400"/>
            <a:ext cx="2971800" cy="1311275"/>
          </a:xfrm>
          <a:prstGeom prst="rect">
            <a:avLst/>
          </a:prstGeom>
          <a:noFill/>
          <a:ln w="9525">
            <a:noFill/>
            <a:miter lim="800000"/>
            <a:headEnd/>
            <a:tailEnd/>
          </a:ln>
        </p:spPr>
        <p:txBody>
          <a:bodyPr>
            <a:spAutoFit/>
          </a:bodyPr>
          <a:lstStyle/>
          <a:p>
            <a:r>
              <a:rPr lang="en-US" sz="2000" b="0" dirty="0">
                <a:solidFill>
                  <a:srgbClr val="008080"/>
                </a:solidFill>
              </a:rPr>
              <a:t>The three dots above the number line indicate that the pattern in the graph continues without end.</a:t>
            </a:r>
            <a:endParaRPr lang="en-US" sz="2000" b="0" i="1" dirty="0">
              <a:solidFill>
                <a:srgbClr val="008080"/>
              </a:solidFill>
            </a:endParaRPr>
          </a:p>
        </p:txBody>
      </p:sp>
      <p:pic>
        <p:nvPicPr>
          <p:cNvPr id="215056" name="Picture 16" descr="Combo2E_1"/>
          <p:cNvPicPr>
            <a:picLocks noChangeAspect="1" noChangeArrowheads="1"/>
          </p:cNvPicPr>
          <p:nvPr/>
        </p:nvPicPr>
        <p:blipFill>
          <a:blip r:embed="rId7" cstate="print"/>
          <a:srcRect/>
          <a:stretch>
            <a:fillRect/>
          </a:stretch>
        </p:blipFill>
        <p:spPr bwMode="auto">
          <a:xfrm>
            <a:off x="1389063" y="2573337"/>
            <a:ext cx="5392737" cy="703263"/>
          </a:xfrm>
          <a:prstGeom prst="rect">
            <a:avLst/>
          </a:prstGeom>
          <a:noFill/>
          <a:ln w="9525">
            <a:noFill/>
            <a:miter lim="800000"/>
            <a:headEnd/>
            <a:tailEnd/>
          </a:ln>
        </p:spPr>
      </p:pic>
      <p:sp>
        <p:nvSpPr>
          <p:cNvPr id="215058" name="Oval 18"/>
          <p:cNvSpPr>
            <a:spLocks noChangeArrowheads="1"/>
          </p:cNvSpPr>
          <p:nvPr/>
        </p:nvSpPr>
        <p:spPr bwMode="auto">
          <a:xfrm>
            <a:off x="2106304" y="268587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59" name="Oval 19"/>
          <p:cNvSpPr>
            <a:spLocks noChangeArrowheads="1"/>
          </p:cNvSpPr>
          <p:nvPr/>
        </p:nvSpPr>
        <p:spPr bwMode="auto">
          <a:xfrm>
            <a:off x="3354079" y="268587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60" name="Oval 20"/>
          <p:cNvSpPr>
            <a:spLocks noChangeArrowheads="1"/>
          </p:cNvSpPr>
          <p:nvPr/>
        </p:nvSpPr>
        <p:spPr bwMode="auto">
          <a:xfrm>
            <a:off x="4620904" y="268587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61" name="Oval 21"/>
          <p:cNvSpPr>
            <a:spLocks noChangeArrowheads="1"/>
          </p:cNvSpPr>
          <p:nvPr/>
        </p:nvSpPr>
        <p:spPr bwMode="auto">
          <a:xfrm>
            <a:off x="5916304" y="2685872"/>
            <a:ext cx="152400" cy="152400"/>
          </a:xfrm>
          <a:prstGeom prst="ellipse">
            <a:avLst/>
          </a:prstGeom>
          <a:solidFill>
            <a:srgbClr val="FF0000"/>
          </a:solidFill>
          <a:ln w="9525" algn="ctr">
            <a:noFill/>
            <a:round/>
            <a:headEnd/>
            <a:tailEnd/>
          </a:ln>
        </p:spPr>
        <p:txBody>
          <a:bodyPr wrap="none" anchor="ctr"/>
          <a:lstStyle/>
          <a:p>
            <a:endParaRPr lang="en-US"/>
          </a:p>
        </p:txBody>
      </p:sp>
      <p:pic>
        <p:nvPicPr>
          <p:cNvPr id="215062" name="Picture 22" descr="Combo2E_1"/>
          <p:cNvPicPr>
            <a:picLocks noChangeAspect="1" noChangeArrowheads="1"/>
          </p:cNvPicPr>
          <p:nvPr/>
        </p:nvPicPr>
        <p:blipFill>
          <a:blip r:embed="rId8" cstate="print"/>
          <a:srcRect/>
          <a:stretch>
            <a:fillRect/>
          </a:stretch>
        </p:blipFill>
        <p:spPr bwMode="auto">
          <a:xfrm>
            <a:off x="641967" y="5089856"/>
            <a:ext cx="5356225" cy="703263"/>
          </a:xfrm>
          <a:prstGeom prst="rect">
            <a:avLst/>
          </a:prstGeom>
          <a:noFill/>
          <a:ln w="9525">
            <a:noFill/>
            <a:miter lim="800000"/>
            <a:headEnd/>
            <a:tailEnd/>
          </a:ln>
        </p:spPr>
      </p:pic>
      <p:sp>
        <p:nvSpPr>
          <p:cNvPr id="215063" name="Oval 23"/>
          <p:cNvSpPr>
            <a:spLocks noChangeArrowheads="1"/>
          </p:cNvSpPr>
          <p:nvPr/>
        </p:nvSpPr>
        <p:spPr bwMode="auto">
          <a:xfrm>
            <a:off x="1349992" y="520810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64" name="Oval 24"/>
          <p:cNvSpPr>
            <a:spLocks noChangeArrowheads="1"/>
          </p:cNvSpPr>
          <p:nvPr/>
        </p:nvSpPr>
        <p:spPr bwMode="auto">
          <a:xfrm>
            <a:off x="1959592" y="520810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65" name="Oval 25"/>
          <p:cNvSpPr>
            <a:spLocks noChangeArrowheads="1"/>
          </p:cNvSpPr>
          <p:nvPr/>
        </p:nvSpPr>
        <p:spPr bwMode="auto">
          <a:xfrm>
            <a:off x="2602530" y="5208102"/>
            <a:ext cx="152400" cy="152400"/>
          </a:xfrm>
          <a:prstGeom prst="ellipse">
            <a:avLst/>
          </a:prstGeom>
          <a:solidFill>
            <a:srgbClr val="FF0000"/>
          </a:solidFill>
          <a:ln w="9525" algn="ctr">
            <a:noFill/>
            <a:round/>
            <a:headEnd/>
            <a:tailEnd/>
          </a:ln>
        </p:spPr>
        <p:txBody>
          <a:bodyPr wrap="none" anchor="ctr"/>
          <a:lstStyle/>
          <a:p>
            <a:endParaRPr lang="en-US"/>
          </a:p>
        </p:txBody>
      </p:sp>
      <p:sp>
        <p:nvSpPr>
          <p:cNvPr id="215066" name="Oval 26"/>
          <p:cNvSpPr>
            <a:spLocks noChangeArrowheads="1"/>
          </p:cNvSpPr>
          <p:nvPr/>
        </p:nvSpPr>
        <p:spPr bwMode="auto">
          <a:xfrm>
            <a:off x="3226417" y="5208102"/>
            <a:ext cx="152400" cy="152400"/>
          </a:xfrm>
          <a:prstGeom prst="ellipse">
            <a:avLst/>
          </a:prstGeom>
          <a:solidFill>
            <a:srgbClr val="FF0000"/>
          </a:solidFill>
          <a:ln w="9525" algn="ctr">
            <a:noFill/>
            <a:round/>
            <a:headEnd/>
            <a:tailEnd/>
          </a:ln>
        </p:spPr>
        <p:txBody>
          <a:bodyPr wrap="none" anchor="ctr"/>
          <a:lstStyle/>
          <a:p>
            <a:endParaRPr lang="en-US"/>
          </a:p>
        </p:txBody>
      </p:sp>
      <p:grpSp>
        <p:nvGrpSpPr>
          <p:cNvPr id="2" name="Group 30"/>
          <p:cNvGrpSpPr>
            <a:grpSpLocks/>
          </p:cNvGrpSpPr>
          <p:nvPr/>
        </p:nvGrpSpPr>
        <p:grpSpPr bwMode="auto">
          <a:xfrm>
            <a:off x="664192" y="4988257"/>
            <a:ext cx="423863" cy="119062"/>
            <a:chOff x="384" y="3525"/>
            <a:chExt cx="267" cy="75"/>
          </a:xfrm>
          <a:solidFill>
            <a:srgbClr val="FF0000"/>
          </a:solidFill>
        </p:grpSpPr>
        <p:sp>
          <p:nvSpPr>
            <p:cNvPr id="9235" name="Oval 27"/>
            <p:cNvSpPr>
              <a:spLocks noChangeArrowheads="1"/>
            </p:cNvSpPr>
            <p:nvPr/>
          </p:nvSpPr>
          <p:spPr bwMode="auto">
            <a:xfrm>
              <a:off x="384" y="3525"/>
              <a:ext cx="75" cy="75"/>
            </a:xfrm>
            <a:prstGeom prst="ellipse">
              <a:avLst/>
            </a:prstGeom>
            <a:grpFill/>
            <a:ln w="9525" algn="ctr">
              <a:noFill/>
              <a:round/>
              <a:headEnd/>
              <a:tailEnd/>
            </a:ln>
          </p:spPr>
          <p:txBody>
            <a:bodyPr wrap="none" anchor="ctr"/>
            <a:lstStyle/>
            <a:p>
              <a:endParaRPr lang="en-US"/>
            </a:p>
          </p:txBody>
        </p:sp>
        <p:sp>
          <p:nvSpPr>
            <p:cNvPr id="9236" name="Oval 28"/>
            <p:cNvSpPr>
              <a:spLocks noChangeArrowheads="1"/>
            </p:cNvSpPr>
            <p:nvPr/>
          </p:nvSpPr>
          <p:spPr bwMode="auto">
            <a:xfrm>
              <a:off x="480" y="3525"/>
              <a:ext cx="75" cy="75"/>
            </a:xfrm>
            <a:prstGeom prst="ellipse">
              <a:avLst/>
            </a:prstGeom>
            <a:grpFill/>
            <a:ln w="9525" algn="ctr">
              <a:noFill/>
              <a:round/>
              <a:headEnd/>
              <a:tailEnd/>
            </a:ln>
          </p:spPr>
          <p:txBody>
            <a:bodyPr wrap="none" anchor="ctr"/>
            <a:lstStyle/>
            <a:p>
              <a:endParaRPr lang="en-US"/>
            </a:p>
          </p:txBody>
        </p:sp>
        <p:sp>
          <p:nvSpPr>
            <p:cNvPr id="9237" name="Oval 29"/>
            <p:cNvSpPr>
              <a:spLocks noChangeArrowheads="1"/>
            </p:cNvSpPr>
            <p:nvPr/>
          </p:nvSpPr>
          <p:spPr bwMode="auto">
            <a:xfrm>
              <a:off x="576" y="3525"/>
              <a:ext cx="75" cy="75"/>
            </a:xfrm>
            <a:prstGeom prst="ellipse">
              <a:avLst/>
            </a:prstGeom>
            <a:grpFill/>
            <a:ln w="9525" algn="ctr">
              <a:noFill/>
              <a:round/>
              <a:headEnd/>
              <a:tailEnd/>
            </a:ln>
          </p:spPr>
          <p:txBody>
            <a:bodyPr wrap="none" anchor="ctr"/>
            <a:lstStyle/>
            <a:p>
              <a:endParaRPr lang="en-US"/>
            </a:p>
          </p:txBody>
        </p:sp>
      </p:grpSp>
      <p:sp>
        <p:nvSpPr>
          <p:cNvPr id="215071" name="Rectangle 31"/>
          <p:cNvSpPr>
            <a:spLocks noChangeArrowheads="1"/>
          </p:cNvSpPr>
          <p:nvPr/>
        </p:nvSpPr>
        <p:spPr bwMode="auto">
          <a:xfrm>
            <a:off x="457200" y="4224999"/>
            <a:ext cx="1412875" cy="519113"/>
          </a:xfrm>
          <a:prstGeom prst="rect">
            <a:avLst/>
          </a:prstGeom>
          <a:noFill/>
          <a:ln w="9525" algn="ctr">
            <a:noFill/>
            <a:miter lim="800000"/>
            <a:headEnd/>
            <a:tailEnd/>
          </a:ln>
        </p:spPr>
        <p:txBody>
          <a:bodyPr wrap="none">
            <a:spAutoFit/>
          </a:bodyPr>
          <a:lstStyle/>
          <a:p>
            <a:r>
              <a:rPr lang="en-US" sz="2800" b="1" dirty="0"/>
              <a:t>Solution</a:t>
            </a:r>
          </a:p>
        </p:txBody>
      </p:sp>
      <p:sp>
        <p:nvSpPr>
          <p:cNvPr id="23" name="Rectangle 22"/>
          <p:cNvSpPr/>
          <p:nvPr/>
        </p:nvSpPr>
        <p:spPr>
          <a:xfrm>
            <a:off x="457200" y="1889456"/>
            <a:ext cx="1425390" cy="523220"/>
          </a:xfrm>
          <a:prstGeom prst="rect">
            <a:avLst/>
          </a:prstGeom>
        </p:spPr>
        <p:txBody>
          <a:bodyPr wrap="none">
            <a:spAutoFit/>
          </a:bodyPr>
          <a:lstStyle/>
          <a:p>
            <a:pPr marL="533400" indent="-533400">
              <a:spcAft>
                <a:spcPts val="2000"/>
              </a:spcAft>
            </a:pPr>
            <a:r>
              <a:rPr lang="en-US" sz="2800" b="1" dirty="0"/>
              <a:t>Solution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6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506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506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506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506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506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15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0" grpId="0"/>
      <p:bldP spid="215058" grpId="0" animBg="1"/>
      <p:bldP spid="215059" grpId="0" animBg="1"/>
      <p:bldP spid="215060" grpId="0" animBg="1"/>
      <p:bldP spid="215061" grpId="0" animBg="1"/>
      <p:bldP spid="215063" grpId="0" animBg="1"/>
      <p:bldP spid="215064" grpId="0" animBg="1"/>
      <p:bldP spid="215065" grpId="0" animBg="1"/>
      <p:bldP spid="215066" grpId="0" animBg="1"/>
      <p:bldP spid="2150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eaLnBrk="1" hangingPunct="1"/>
            <a:r>
              <a:rPr lang="en-US" sz="3200">
                <a:solidFill>
                  <a:schemeClr val="accent1"/>
                </a:solidFill>
              </a:rPr>
              <a:t>Types of Numbers</a:t>
            </a:r>
          </a:p>
        </p:txBody>
      </p:sp>
      <p:sp>
        <p:nvSpPr>
          <p:cNvPr id="216069" name="TextBox 3"/>
          <p:cNvSpPr txBox="1">
            <a:spLocks noChangeArrowheads="1"/>
          </p:cNvSpPr>
          <p:nvPr/>
        </p:nvSpPr>
        <p:spPr bwMode="auto">
          <a:xfrm>
            <a:off x="457200" y="1280160"/>
            <a:ext cx="8226425" cy="1815882"/>
          </a:xfrm>
          <a:prstGeom prst="rect">
            <a:avLst/>
          </a:prstGeom>
          <a:solidFill>
            <a:srgbClr val="FFFFCC"/>
          </a:solidFill>
          <a:ln w="28575">
            <a:solidFill>
              <a:srgbClr val="000000"/>
            </a:solidFill>
            <a:miter lim="800000"/>
            <a:headEnd/>
            <a:tailEnd/>
          </a:ln>
        </p:spPr>
        <p:txBody>
          <a:bodyPr>
            <a:spAutoFit/>
          </a:bodyPr>
          <a:lstStyle/>
          <a:p>
            <a:pPr algn="ctr">
              <a:buFontTx/>
              <a:buNone/>
            </a:pPr>
            <a:r>
              <a:rPr lang="en-US" sz="2800" b="1" dirty="0">
                <a:solidFill>
                  <a:srgbClr val="000000"/>
                </a:solidFill>
              </a:rPr>
              <a:t>Variable </a:t>
            </a:r>
          </a:p>
          <a:p>
            <a:pPr>
              <a:buFontTx/>
              <a:buNone/>
            </a:pPr>
            <a:r>
              <a:rPr lang="en-US" sz="2800" b="0" dirty="0">
                <a:solidFill>
                  <a:srgbClr val="000000"/>
                </a:solidFill>
              </a:rPr>
              <a:t>A </a:t>
            </a:r>
            <a:r>
              <a:rPr lang="en-US" sz="2800" b="1" dirty="0">
                <a:solidFill>
                  <a:srgbClr val="C00000"/>
                </a:solidFill>
              </a:rPr>
              <a:t>variable </a:t>
            </a:r>
            <a:r>
              <a:rPr lang="en-US" sz="2800" b="0" dirty="0">
                <a:solidFill>
                  <a:srgbClr val="000000"/>
                </a:solidFill>
              </a:rPr>
              <a:t>is a symbol (generally a letter of the  alphabet) that is used to represent an unknown  number (or numbers).</a:t>
            </a:r>
            <a:endParaRPr lang="en-US" sz="28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3" name="TextBox 3"/>
          <p:cNvSpPr txBox="1">
            <a:spLocks noChangeArrowheads="1"/>
          </p:cNvSpPr>
          <p:nvPr/>
        </p:nvSpPr>
        <p:spPr bwMode="auto">
          <a:xfrm>
            <a:off x="457200" y="1280160"/>
            <a:ext cx="8226425" cy="4357603"/>
          </a:xfrm>
          <a:prstGeom prst="rect">
            <a:avLst/>
          </a:prstGeom>
          <a:solidFill>
            <a:srgbClr val="FFFFCC"/>
          </a:solidFill>
          <a:ln w="28575">
            <a:solidFill>
              <a:srgbClr val="000000"/>
            </a:solidFill>
            <a:miter lim="800000"/>
            <a:headEnd/>
            <a:tailEnd/>
          </a:ln>
        </p:spPr>
        <p:txBody>
          <a:bodyPr>
            <a:spAutoFit/>
          </a:bodyPr>
          <a:lstStyle/>
          <a:p>
            <a:pPr algn="ctr"/>
            <a:r>
              <a:rPr lang="en-US" sz="2800" b="1" dirty="0">
                <a:solidFill>
                  <a:srgbClr val="000000"/>
                </a:solidFill>
              </a:rPr>
              <a:t>Rational Numbers</a:t>
            </a:r>
          </a:p>
          <a:p>
            <a:pPr>
              <a:lnSpc>
                <a:spcPts val="4000"/>
              </a:lnSpc>
              <a:spcBef>
                <a:spcPct val="0"/>
              </a:spcBef>
              <a:spcAft>
                <a:spcPts val="1700"/>
              </a:spcAft>
              <a:buFontTx/>
              <a:buNone/>
            </a:pPr>
            <a:endParaRPr lang="en-US" sz="2800" b="0" dirty="0">
              <a:solidFill>
                <a:srgbClr val="000000"/>
              </a:solidFill>
            </a:endParaRPr>
          </a:p>
          <a:p>
            <a:pPr>
              <a:lnSpc>
                <a:spcPts val="4000"/>
              </a:lnSpc>
              <a:spcBef>
                <a:spcPct val="0"/>
              </a:spcBef>
              <a:spcAft>
                <a:spcPts val="1700"/>
              </a:spcAft>
              <a:buFontTx/>
              <a:buNone/>
            </a:pPr>
            <a:endParaRPr lang="en-US" sz="2800" b="0" dirty="0">
              <a:solidFill>
                <a:srgbClr val="000000"/>
              </a:solidFill>
            </a:endParaRPr>
          </a:p>
          <a:p>
            <a:pPr algn="ctr">
              <a:lnSpc>
                <a:spcPct val="200000"/>
              </a:lnSpc>
              <a:spcBef>
                <a:spcPct val="0"/>
              </a:spcBef>
              <a:spcAft>
                <a:spcPts val="1200"/>
              </a:spcAft>
              <a:buFontTx/>
              <a:buNone/>
            </a:pPr>
            <a:r>
              <a:rPr lang="en-US" sz="2800" b="0" dirty="0">
                <a:solidFill>
                  <a:srgbClr val="000000"/>
                </a:solidFill>
              </a:rPr>
              <a:t>OR</a:t>
            </a:r>
          </a:p>
          <a:p>
            <a:pPr>
              <a:spcBef>
                <a:spcPct val="0"/>
              </a:spcBef>
              <a:spcAft>
                <a:spcPts val="1700"/>
              </a:spcAft>
              <a:buFontTx/>
              <a:buNone/>
            </a:pPr>
            <a:r>
              <a:rPr lang="en-US" sz="2800" b="0" dirty="0">
                <a:solidFill>
                  <a:srgbClr val="000000"/>
                </a:solidFill>
              </a:rPr>
              <a:t>A </a:t>
            </a:r>
            <a:r>
              <a:rPr lang="en-US" sz="2800" b="1" dirty="0">
                <a:solidFill>
                  <a:srgbClr val="C00000"/>
                </a:solidFill>
              </a:rPr>
              <a:t>rational number</a:t>
            </a:r>
            <a:r>
              <a:rPr lang="en-US" sz="2800" dirty="0">
                <a:solidFill>
                  <a:srgbClr val="000000"/>
                </a:solidFill>
              </a:rPr>
              <a:t> </a:t>
            </a:r>
            <a:r>
              <a:rPr lang="en-US" sz="2800" b="0" dirty="0">
                <a:solidFill>
                  <a:srgbClr val="000000"/>
                </a:solidFill>
              </a:rPr>
              <a:t>is a number that can be written in decimal form as a terminating decimal or as an infinite repeating decimal.</a:t>
            </a:r>
          </a:p>
        </p:txBody>
      </p:sp>
      <p:sp>
        <p:nvSpPr>
          <p:cNvPr id="11267" name="Rectangle 2"/>
          <p:cNvSpPr>
            <a:spLocks noGrp="1"/>
          </p:cNvSpPr>
          <p:nvPr>
            <p:ph type="title"/>
          </p:nvPr>
        </p:nvSpPr>
        <p:spPr>
          <a:prstGeom prst="rect">
            <a:avLst/>
          </a:prstGeom>
        </p:spPr>
        <p:txBody>
          <a:bodyPr/>
          <a:lstStyle/>
          <a:p>
            <a:pPr eaLnBrk="1" hangingPunct="1"/>
            <a:r>
              <a:rPr lang="en-US" sz="3200">
                <a:solidFill>
                  <a:schemeClr val="accent1"/>
                </a:solidFill>
              </a:rPr>
              <a:t>Types of Numbers</a:t>
            </a:r>
          </a:p>
        </p:txBody>
      </p:sp>
      <p:grpSp>
        <p:nvGrpSpPr>
          <p:cNvPr id="2" name="Group 8"/>
          <p:cNvGrpSpPr>
            <a:grpSpLocks/>
          </p:cNvGrpSpPr>
          <p:nvPr/>
        </p:nvGrpSpPr>
        <p:grpSpPr bwMode="auto">
          <a:xfrm>
            <a:off x="457200" y="1931988"/>
            <a:ext cx="8226425" cy="1633538"/>
            <a:chOff x="288" y="1217"/>
            <a:chExt cx="5182" cy="1029"/>
          </a:xfrm>
        </p:grpSpPr>
        <p:sp>
          <p:nvSpPr>
            <p:cNvPr id="11269" name="Text Box 7"/>
            <p:cNvSpPr txBox="1">
              <a:spLocks noChangeArrowheads="1"/>
            </p:cNvSpPr>
            <p:nvPr/>
          </p:nvSpPr>
          <p:spPr bwMode="auto">
            <a:xfrm>
              <a:off x="288" y="1217"/>
              <a:ext cx="5182" cy="1029"/>
            </a:xfrm>
            <a:prstGeom prst="rect">
              <a:avLst/>
            </a:prstGeom>
            <a:noFill/>
            <a:ln w="9525" algn="ctr">
              <a:noFill/>
              <a:miter lim="800000"/>
              <a:headEnd/>
              <a:tailEnd/>
            </a:ln>
          </p:spPr>
          <p:txBody>
            <a:bodyPr>
              <a:spAutoFit/>
            </a:bodyPr>
            <a:lstStyle/>
            <a:p>
              <a:r>
                <a:rPr lang="en-US" sz="2800" b="0" dirty="0">
                  <a:solidFill>
                    <a:srgbClr val="000000"/>
                  </a:solidFill>
                </a:rPr>
                <a:t>A </a:t>
              </a:r>
              <a:r>
                <a:rPr lang="en-US" sz="2800" b="1" dirty="0">
                  <a:solidFill>
                    <a:srgbClr val="C00000"/>
                  </a:solidFill>
                </a:rPr>
                <a:t>rational number </a:t>
              </a:r>
              <a:r>
                <a:rPr lang="en-US" sz="2800" b="0" dirty="0">
                  <a:solidFill>
                    <a:srgbClr val="000000"/>
                  </a:solidFill>
                </a:rPr>
                <a:t>is a number that can be written in </a:t>
              </a:r>
            </a:p>
            <a:p>
              <a:pPr>
                <a:spcBef>
                  <a:spcPts val="600"/>
                </a:spcBef>
              </a:pPr>
              <a:r>
                <a:rPr lang="en-US" sz="2800" b="0" dirty="0">
                  <a:solidFill>
                    <a:srgbClr val="000000"/>
                  </a:solidFill>
                </a:rPr>
                <a:t>the form of    </a:t>
              </a:r>
              <a:r>
                <a:rPr lang="en-US" sz="2800" b="0" i="1" dirty="0">
                  <a:solidFill>
                    <a:srgbClr val="000000"/>
                  </a:solidFill>
                </a:rPr>
                <a:t> </a:t>
              </a:r>
              <a:r>
                <a:rPr lang="en-US" sz="2800" b="0" dirty="0">
                  <a:solidFill>
                    <a:srgbClr val="000000"/>
                  </a:solidFill>
                </a:rPr>
                <a:t>where </a:t>
              </a:r>
              <a:r>
                <a:rPr lang="en-US" sz="2800" b="0" i="1" dirty="0">
                  <a:solidFill>
                    <a:srgbClr val="000000"/>
                  </a:solidFill>
                </a:rPr>
                <a:t>a </a:t>
              </a:r>
              <a:r>
                <a:rPr lang="en-US" sz="2800" b="0" dirty="0">
                  <a:solidFill>
                    <a:srgbClr val="000000"/>
                  </a:solidFill>
                </a:rPr>
                <a:t>and </a:t>
              </a:r>
              <a:r>
                <a:rPr lang="en-US" sz="2800" b="0" i="1" dirty="0">
                  <a:solidFill>
                    <a:srgbClr val="000000"/>
                  </a:solidFill>
                </a:rPr>
                <a:t>b </a:t>
              </a:r>
              <a:r>
                <a:rPr lang="en-US" sz="2800" b="0" dirty="0">
                  <a:solidFill>
                    <a:srgbClr val="000000"/>
                  </a:solidFill>
                </a:rPr>
                <a:t>are integers and </a:t>
              </a:r>
              <a:r>
                <a:rPr lang="en-US" sz="2800" b="0" i="1" dirty="0">
                  <a:solidFill>
                    <a:srgbClr val="000000"/>
                  </a:solidFill>
                </a:rPr>
                <a:t>b </a:t>
              </a:r>
              <a:r>
                <a:rPr lang="en-US" sz="2800" b="0" dirty="0">
                  <a:solidFill>
                    <a:srgbClr val="000000"/>
                  </a:solidFill>
                </a:rPr>
                <a:t>≠ 0.</a:t>
              </a:r>
            </a:p>
            <a:p>
              <a:pPr>
                <a:spcBef>
                  <a:spcPct val="40000"/>
                </a:spcBef>
              </a:pPr>
              <a:r>
                <a:rPr lang="en-US" sz="2800" b="0" dirty="0">
                  <a:solidFill>
                    <a:srgbClr val="000000"/>
                  </a:solidFill>
                </a:rPr>
                <a:t>(≠ is read “is not equal to.”)</a:t>
              </a:r>
            </a:p>
          </p:txBody>
        </p:sp>
        <p:graphicFrame>
          <p:nvGraphicFramePr>
            <p:cNvPr id="11270" name="Object 6"/>
            <p:cNvGraphicFramePr>
              <a:graphicFrameLocks noChangeAspect="1"/>
            </p:cNvGraphicFramePr>
            <p:nvPr/>
          </p:nvGraphicFramePr>
          <p:xfrm>
            <a:off x="1431" y="1409"/>
            <a:ext cx="168" cy="528"/>
          </p:xfrm>
          <a:graphic>
            <a:graphicData uri="http://schemas.openxmlformats.org/presentationml/2006/ole">
              <mc:AlternateContent xmlns:mc="http://schemas.openxmlformats.org/markup-compatibility/2006">
                <mc:Choice xmlns:v="urn:schemas-microsoft-com:vml" Requires="v">
                  <p:oleObj spid="_x0000_s3077" name="Equation" r:id="rId3" imgW="266584" imgH="837836" progId="Equation.DSMT4">
                    <p:embed/>
                  </p:oleObj>
                </mc:Choice>
                <mc:Fallback>
                  <p:oleObj name="Equation" r:id="rId3" imgW="266584" imgH="837836"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1" y="1409"/>
                          <a:ext cx="168"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a:solidFill>
                  <a:schemeClr val="accent1"/>
                </a:solidFill>
              </a:rPr>
              <a:t>Example 3: Identifying Types of Numbers</a:t>
            </a:r>
          </a:p>
        </p:txBody>
      </p:sp>
      <p:sp>
        <p:nvSpPr>
          <p:cNvPr id="218115" name="Rectangle 3"/>
          <p:cNvSpPr>
            <a:spLocks noGrp="1"/>
          </p:cNvSpPr>
          <p:nvPr>
            <p:ph idx="1"/>
          </p:nvPr>
        </p:nvSpPr>
        <p:spPr>
          <a:xfrm>
            <a:off x="457200" y="1280160"/>
            <a:ext cx="8229600" cy="4659737"/>
          </a:xfrm>
          <a:prstGeom prst="rect">
            <a:avLst/>
          </a:prstGeom>
          <a:noFill/>
        </p:spPr>
        <p:txBody>
          <a:bodyPr>
            <a:spAutoFit/>
          </a:bodyPr>
          <a:lstStyle/>
          <a:p>
            <a:pPr eaLnBrk="1" hangingPunct="1">
              <a:buFont typeface="Courier New" pitchFamily="49" charset="0"/>
              <a:buNone/>
              <a:tabLst>
                <a:tab pos="457200" algn="l"/>
              </a:tabLst>
            </a:pPr>
            <a:r>
              <a:rPr lang="en-US" dirty="0">
                <a:solidFill>
                  <a:schemeClr val="tx1"/>
                </a:solidFill>
              </a:rPr>
              <a:t> </a:t>
            </a:r>
          </a:p>
          <a:p>
            <a:pPr eaLnBrk="1" hangingPunct="1">
              <a:buFont typeface="Courier New" pitchFamily="49" charset="0"/>
              <a:buNone/>
              <a:tabLst>
                <a:tab pos="457200" algn="l"/>
              </a:tabLst>
            </a:pPr>
            <a:endParaRPr lang="en-US" b="1" i="0" dirty="0">
              <a:solidFill>
                <a:schemeClr val="tx1"/>
              </a:solidFill>
            </a:endParaRPr>
          </a:p>
          <a:p>
            <a:pPr eaLnBrk="1" hangingPunct="1">
              <a:buFont typeface="Courier New" pitchFamily="49" charset="0"/>
              <a:buNone/>
              <a:tabLst>
                <a:tab pos="457200" algn="l"/>
              </a:tabLst>
            </a:pPr>
            <a:endParaRPr lang="en-US" b="1" i="0" dirty="0">
              <a:solidFill>
                <a:schemeClr val="tx1"/>
              </a:solidFill>
            </a:endParaRPr>
          </a:p>
          <a:p>
            <a:pPr eaLnBrk="1" hangingPunct="1">
              <a:buFont typeface="Courier New" pitchFamily="49" charset="0"/>
              <a:buNone/>
              <a:tabLst>
                <a:tab pos="457200" algn="l"/>
              </a:tabLst>
            </a:pPr>
            <a:r>
              <a:rPr lang="en-US" b="1" i="0" dirty="0">
                <a:solidFill>
                  <a:schemeClr val="tx1"/>
                </a:solidFill>
              </a:rPr>
              <a:t>a.	</a:t>
            </a:r>
            <a:r>
              <a:rPr lang="en-US" i="0" dirty="0">
                <a:solidFill>
                  <a:schemeClr val="tx1"/>
                </a:solidFill>
              </a:rPr>
              <a:t>Whole numbers</a:t>
            </a:r>
            <a:r>
              <a:rPr lang="en-US" dirty="0">
                <a:solidFill>
                  <a:schemeClr val="tx1"/>
                </a:solidFill>
              </a:rPr>
              <a:t> </a:t>
            </a:r>
          </a:p>
          <a:p>
            <a:pPr eaLnBrk="1" hangingPunct="1">
              <a:buFont typeface="Courier New" pitchFamily="49" charset="0"/>
              <a:buNone/>
              <a:tabLst>
                <a:tab pos="457200" algn="l"/>
              </a:tabLst>
            </a:pPr>
            <a:r>
              <a:rPr lang="en-US" b="1" i="0" dirty="0">
                <a:solidFill>
                  <a:schemeClr val="tx1"/>
                </a:solidFill>
              </a:rPr>
              <a:t>Solution  </a:t>
            </a:r>
          </a:p>
          <a:p>
            <a:pPr eaLnBrk="1" hangingPunct="1">
              <a:buFont typeface="Courier New" pitchFamily="49" charset="0"/>
              <a:buNone/>
              <a:tabLst>
                <a:tab pos="457200" algn="l"/>
              </a:tabLst>
            </a:pPr>
            <a:r>
              <a:rPr lang="en-US" i="0" dirty="0">
                <a:solidFill>
                  <a:srgbClr val="0000FF"/>
                </a:solidFill>
              </a:rPr>
              <a:t>0</a:t>
            </a:r>
            <a:r>
              <a:rPr lang="en-US" i="0" dirty="0">
                <a:solidFill>
                  <a:schemeClr val="tx1"/>
                </a:solidFill>
              </a:rPr>
              <a:t> and </a:t>
            </a:r>
            <a:r>
              <a:rPr lang="en-US" i="0" dirty="0">
                <a:solidFill>
                  <a:srgbClr val="0000FF"/>
                </a:solidFill>
              </a:rPr>
              <a:t>17</a:t>
            </a:r>
            <a:r>
              <a:rPr lang="en-US" i="0" dirty="0">
                <a:solidFill>
                  <a:schemeClr val="tx1"/>
                </a:solidFill>
              </a:rPr>
              <a:t> are </a:t>
            </a:r>
            <a:r>
              <a:rPr lang="en-US" i="0" dirty="0">
                <a:solidFill>
                  <a:srgbClr val="FF0000"/>
                </a:solidFill>
              </a:rPr>
              <a:t>whole numbers</a:t>
            </a:r>
            <a:r>
              <a:rPr lang="en-US" i="0" dirty="0">
                <a:solidFill>
                  <a:schemeClr val="tx1"/>
                </a:solidFill>
              </a:rPr>
              <a:t>.</a:t>
            </a:r>
          </a:p>
          <a:p>
            <a:pPr eaLnBrk="1" hangingPunct="1">
              <a:buFont typeface="Courier New" pitchFamily="49" charset="0"/>
              <a:buNone/>
              <a:tabLst>
                <a:tab pos="457200" algn="l"/>
              </a:tabLst>
            </a:pPr>
            <a:r>
              <a:rPr lang="en-US" b="1" i="0" dirty="0">
                <a:solidFill>
                  <a:schemeClr val="tx1"/>
                </a:solidFill>
              </a:rPr>
              <a:t>b.	</a:t>
            </a:r>
            <a:r>
              <a:rPr lang="en-US" i="0" dirty="0">
                <a:solidFill>
                  <a:schemeClr val="tx1"/>
                </a:solidFill>
              </a:rPr>
              <a:t>Integers</a:t>
            </a:r>
            <a:r>
              <a:rPr lang="en-US" dirty="0">
                <a:solidFill>
                  <a:schemeClr val="tx1"/>
                </a:solidFill>
              </a:rPr>
              <a:t> </a:t>
            </a:r>
          </a:p>
          <a:p>
            <a:pPr eaLnBrk="1" hangingPunct="1">
              <a:buFont typeface="Courier New" pitchFamily="49" charset="0"/>
              <a:buNone/>
              <a:tabLst>
                <a:tab pos="457200" algn="l"/>
              </a:tabLst>
            </a:pPr>
            <a:r>
              <a:rPr lang="en-US" b="1" i="0" dirty="0">
                <a:solidFill>
                  <a:schemeClr val="tx1"/>
                </a:solidFill>
              </a:rPr>
              <a:t>Solution </a:t>
            </a:r>
          </a:p>
          <a:p>
            <a:pPr eaLnBrk="1" hangingPunct="1">
              <a:buFont typeface="Courier New" pitchFamily="49" charset="0"/>
              <a:buNone/>
              <a:tabLst>
                <a:tab pos="457200" algn="l"/>
              </a:tabLst>
            </a:pPr>
            <a:r>
              <a:rPr lang="en-US" i="0" dirty="0">
                <a:solidFill>
                  <a:srgbClr val="0000FF"/>
                </a:solidFill>
                <a:latin typeface="Symbol" pitchFamily="18" charset="2"/>
              </a:rPr>
              <a:t>-</a:t>
            </a:r>
            <a:r>
              <a:rPr lang="en-US" i="0" dirty="0">
                <a:solidFill>
                  <a:srgbClr val="0000FF"/>
                </a:solidFill>
              </a:rPr>
              <a:t>5</a:t>
            </a:r>
            <a:r>
              <a:rPr lang="en-US" i="0" dirty="0">
                <a:solidFill>
                  <a:schemeClr val="tx1"/>
                </a:solidFill>
              </a:rPr>
              <a:t>, </a:t>
            </a:r>
            <a:r>
              <a:rPr lang="en-US" i="0" dirty="0">
                <a:solidFill>
                  <a:srgbClr val="0000FF"/>
                </a:solidFill>
              </a:rPr>
              <a:t>0</a:t>
            </a:r>
            <a:r>
              <a:rPr lang="en-US" i="0" dirty="0">
                <a:solidFill>
                  <a:schemeClr val="tx1"/>
                </a:solidFill>
              </a:rPr>
              <a:t>, and </a:t>
            </a:r>
            <a:r>
              <a:rPr lang="en-US" i="0" dirty="0">
                <a:solidFill>
                  <a:srgbClr val="0000FF"/>
                </a:solidFill>
              </a:rPr>
              <a:t>17</a:t>
            </a:r>
            <a:r>
              <a:rPr lang="en-US" i="0" dirty="0">
                <a:solidFill>
                  <a:schemeClr val="tx1"/>
                </a:solidFill>
              </a:rPr>
              <a:t> are </a:t>
            </a:r>
            <a:r>
              <a:rPr lang="en-US" i="0" dirty="0">
                <a:solidFill>
                  <a:srgbClr val="FF0000"/>
                </a:solidFill>
              </a:rPr>
              <a:t>integers.</a:t>
            </a:r>
          </a:p>
        </p:txBody>
      </p:sp>
      <p:graphicFrame>
        <p:nvGraphicFramePr>
          <p:cNvPr id="218116" name="Object 4"/>
          <p:cNvGraphicFramePr>
            <a:graphicFrameLocks noChangeAspect="1"/>
          </p:cNvGraphicFramePr>
          <p:nvPr/>
        </p:nvGraphicFramePr>
        <p:xfrm>
          <a:off x="530225" y="1371600"/>
          <a:ext cx="7340600" cy="1206500"/>
        </p:xfrm>
        <a:graphic>
          <a:graphicData uri="http://schemas.openxmlformats.org/presentationml/2006/ole">
            <mc:AlternateContent xmlns:mc="http://schemas.openxmlformats.org/markup-compatibility/2006">
              <mc:Choice xmlns:v="urn:schemas-microsoft-com:vml" Requires="v">
                <p:oleObj spid="_x0000_s4101" name="Equation" r:id="rId3" imgW="7340400" imgH="1206360" progId="Equation.DSMT4">
                  <p:embed/>
                </p:oleObj>
              </mc:Choice>
              <mc:Fallback>
                <p:oleObj name="Equation" r:id="rId3" imgW="7340400" imgH="12063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225" y="1371600"/>
                        <a:ext cx="73406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811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811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811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811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81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667</Words>
  <Application>Microsoft Office PowerPoint</Application>
  <PresentationFormat>On-screen Show (4:3)</PresentationFormat>
  <Paragraphs>149</Paragraphs>
  <Slides>28</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7" baseType="lpstr">
      <vt:lpstr>Cambria Math</vt:lpstr>
      <vt:lpstr>Arial</vt:lpstr>
      <vt:lpstr>TimesTen</vt:lpstr>
      <vt:lpstr>Symbol</vt:lpstr>
      <vt:lpstr>Courier New</vt:lpstr>
      <vt:lpstr>Calibri</vt:lpstr>
      <vt:lpstr>Office Theme</vt:lpstr>
      <vt:lpstr>MathType 6.0 Equation</vt:lpstr>
      <vt:lpstr>Equation</vt:lpstr>
      <vt:lpstr>Section 1.1</vt:lpstr>
      <vt:lpstr>Objectives</vt:lpstr>
      <vt:lpstr>Types of Numbers </vt:lpstr>
      <vt:lpstr>Types of Numbers</vt:lpstr>
      <vt:lpstr>Example 1: Opposites</vt:lpstr>
      <vt:lpstr>Example 2: Number Line</vt:lpstr>
      <vt:lpstr>Types of Numbers</vt:lpstr>
      <vt:lpstr>Types of Numbers</vt:lpstr>
      <vt:lpstr>Example 3: Identifying Types of Numbers</vt:lpstr>
      <vt:lpstr>Example 3: Identifying Types of Numbers (cont.)</vt:lpstr>
      <vt:lpstr>Inequality Symbols</vt:lpstr>
      <vt:lpstr>Inequality Symbols</vt:lpstr>
      <vt:lpstr>Example 4: Inequalities </vt:lpstr>
      <vt:lpstr>Example 4: Inequalities (cont.)</vt:lpstr>
      <vt:lpstr>Example 4: Inequalities (cont.)</vt:lpstr>
      <vt:lpstr>Example 4: Inequalities (cont.)</vt:lpstr>
      <vt:lpstr>Example 4: Inequalities (cont.)</vt:lpstr>
      <vt:lpstr>Absolute Value</vt:lpstr>
      <vt:lpstr>Absolute Value</vt:lpstr>
      <vt:lpstr>Absolute Value</vt:lpstr>
      <vt:lpstr>Example 5: Absolute Value</vt:lpstr>
      <vt:lpstr>Example 5: Absolute Value (cont.)</vt:lpstr>
      <vt:lpstr>Example 5: Absolute Value (cont.)</vt:lpstr>
      <vt:lpstr>Example 5: Absolute Value (cont.)</vt:lpstr>
      <vt:lpstr>Example 5: Absolute Value (cont.)</vt:lpstr>
      <vt:lpstr>Example 5: Absolute Value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jeevan</cp:lastModifiedBy>
  <cp:revision>3</cp:revision>
  <dcterms:created xsi:type="dcterms:W3CDTF">2013-04-26T14:43:13Z</dcterms:created>
  <dcterms:modified xsi:type="dcterms:W3CDTF">2018-08-31T10:12:34Z</dcterms:modified>
</cp:coreProperties>
</file>