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1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7C9E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394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B7C9E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B7C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1.wmf"/><Relationship Id="rId26" Type="http://schemas.openxmlformats.org/officeDocument/2006/relationships/image" Target="../media/image25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4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 marL="463550" indent="-46355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real numbers.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Rules for Addition with Real Numbers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eaLnBrk="1" hangingPunct="1">
              <a:buFont typeface="Courier New" pitchFamily="49" charset="0"/>
              <a:buNone/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To add two real numbers with</a:t>
            </a:r>
            <a:r>
              <a:rPr lang="en-US" i="0" dirty="0"/>
              <a:t> </a:t>
            </a:r>
            <a:r>
              <a:rPr lang="en-US" b="1" i="0" dirty="0">
                <a:solidFill>
                  <a:srgbClr val="C00000"/>
                </a:solidFill>
              </a:rPr>
              <a:t>like signs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463550" indent="-463550" eaLnBrk="1" hangingPunct="1"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/>
              <a:t>	</a:t>
            </a:r>
            <a:r>
              <a:rPr lang="en-US" b="1" i="0" dirty="0">
                <a:solidFill>
                  <a:srgbClr val="000000"/>
                </a:solidFill>
              </a:rPr>
              <a:t>a.</a:t>
            </a:r>
            <a:r>
              <a:rPr lang="en-US" i="0" dirty="0">
                <a:solidFill>
                  <a:srgbClr val="000000"/>
                </a:solidFill>
              </a:rPr>
              <a:t>	add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their absolute values and</a:t>
            </a:r>
          </a:p>
          <a:p>
            <a:pPr marL="463550" indent="-463550" eaLnBrk="1" hangingPunct="1"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b.</a:t>
            </a:r>
            <a:r>
              <a:rPr lang="en-US" i="0" dirty="0">
                <a:solidFill>
                  <a:srgbClr val="000000"/>
                </a:solidFill>
              </a:rPr>
              <a:t>	use the common sign.</a:t>
            </a:r>
          </a:p>
          <a:p>
            <a:pPr marL="463550" indent="-463550" eaLnBrk="1" hangingPunct="1">
              <a:buFont typeface="Courier New" pitchFamily="49" charset="0"/>
              <a:buNone/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To add two real numbers with</a:t>
            </a:r>
            <a:r>
              <a:rPr lang="en-US" i="0" dirty="0"/>
              <a:t> </a:t>
            </a:r>
            <a:r>
              <a:rPr lang="en-US" b="1" i="0" dirty="0">
                <a:solidFill>
                  <a:srgbClr val="C00000"/>
                </a:solidFill>
              </a:rPr>
              <a:t>unlike signs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463550" indent="-463550" eaLnBrk="1" hangingPunct="1"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a.</a:t>
            </a:r>
            <a:r>
              <a:rPr lang="en-US" i="0" dirty="0">
                <a:solidFill>
                  <a:srgbClr val="000000"/>
                </a:solidFill>
              </a:rPr>
              <a:t>	subtract their absolute values (the smaller    	from the larger), and</a:t>
            </a:r>
          </a:p>
          <a:p>
            <a:pPr marL="463550" indent="-463550" eaLnBrk="1" hangingPunct="1"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/>
              <a:t>	</a:t>
            </a:r>
            <a:r>
              <a:rPr lang="en-US" b="1" i="0" dirty="0">
                <a:solidFill>
                  <a:srgbClr val="000000"/>
                </a:solidFill>
              </a:rPr>
              <a:t>b.</a:t>
            </a:r>
            <a:r>
              <a:rPr lang="en-US" i="0" dirty="0">
                <a:solidFill>
                  <a:srgbClr val="000000"/>
                </a:solidFill>
              </a:rPr>
              <a:t>	use the sign of the number with the larger   	absolute value.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171" name="Object 35"/>
          <p:cNvGraphicFramePr>
            <a:graphicFrameLocks noChangeAspect="1"/>
          </p:cNvGraphicFramePr>
          <p:nvPr/>
        </p:nvGraphicFramePr>
        <p:xfrm>
          <a:off x="455613" y="1295400"/>
          <a:ext cx="236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3" imgW="2362200" imgH="482600" progId="Equation.DSMT4">
                  <p:embed/>
                </p:oleObj>
              </mc:Choice>
              <mc:Fallback>
                <p:oleObj name="Equation" r:id="rId3" imgW="2362200" imgH="4826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1295400"/>
                        <a:ext cx="236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36"/>
          <p:cNvGraphicFramePr>
            <a:graphicFrameLocks noChangeAspect="1"/>
          </p:cNvGraphicFramePr>
          <p:nvPr/>
        </p:nvGraphicFramePr>
        <p:xfrm>
          <a:off x="455613" y="2209800"/>
          <a:ext cx="236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5" imgW="2362200" imgH="482600" progId="Equation.DSMT4">
                  <p:embed/>
                </p:oleObj>
              </mc:Choice>
              <mc:Fallback>
                <p:oleObj name="Equation" r:id="rId5" imgW="2362200" imgH="4826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2209800"/>
                        <a:ext cx="236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37"/>
          <p:cNvGraphicFramePr>
            <a:graphicFrameLocks noChangeAspect="1"/>
          </p:cNvGraphicFramePr>
          <p:nvPr/>
        </p:nvGraphicFramePr>
        <p:xfrm>
          <a:off x="455613" y="3124200"/>
          <a:ext cx="2692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7" imgW="2692400" imgH="482600" progId="Equation.DSMT4">
                  <p:embed/>
                </p:oleObj>
              </mc:Choice>
              <mc:Fallback>
                <p:oleObj name="Equation" r:id="rId7" imgW="2692400" imgH="4826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3124200"/>
                        <a:ext cx="2692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/>
        </p:nvGraphicFramePr>
        <p:xfrm>
          <a:off x="2895600" y="1296987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9" imgW="2260600" imgH="533400" progId="Equation.DSMT4">
                  <p:embed/>
                </p:oleObj>
              </mc:Choice>
              <mc:Fallback>
                <p:oleObj name="Equation" r:id="rId9" imgW="2260600" imgH="5334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296987"/>
                        <a:ext cx="2260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/>
        </p:nvGraphicFramePr>
        <p:xfrm>
          <a:off x="5257800" y="1325562"/>
          <a:ext cx="162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1" imgW="1625600" imgH="482600" progId="Equation.DSMT4">
                  <p:embed/>
                </p:oleObj>
              </mc:Choice>
              <mc:Fallback>
                <p:oleObj name="Equation" r:id="rId11" imgW="1625600" imgH="4826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325562"/>
                        <a:ext cx="1625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" name="Object 40"/>
          <p:cNvGraphicFramePr>
            <a:graphicFrameLocks noChangeAspect="1"/>
          </p:cNvGraphicFramePr>
          <p:nvPr/>
        </p:nvGraphicFramePr>
        <p:xfrm>
          <a:off x="6934200" y="1414462"/>
          <a:ext cx="62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3" imgW="622030" imgH="291973" progId="Equation.DSMT4">
                  <p:embed/>
                </p:oleObj>
              </mc:Choice>
              <mc:Fallback>
                <p:oleObj name="Equation" r:id="rId13" imgW="622030" imgH="291973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414462"/>
                        <a:ext cx="622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" name="Object 41"/>
          <p:cNvGraphicFramePr>
            <a:graphicFrameLocks noChangeAspect="1"/>
          </p:cNvGraphicFramePr>
          <p:nvPr/>
        </p:nvGraphicFramePr>
        <p:xfrm>
          <a:off x="2921000" y="2209800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15" imgW="2260600" imgH="533400" progId="Equation.DSMT4">
                  <p:embed/>
                </p:oleObj>
              </mc:Choice>
              <mc:Fallback>
                <p:oleObj name="Equation" r:id="rId15" imgW="2260600" imgH="5334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209800"/>
                        <a:ext cx="2260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6" name="Object 42"/>
          <p:cNvGraphicFramePr>
            <a:graphicFrameLocks noChangeAspect="1"/>
          </p:cNvGraphicFramePr>
          <p:nvPr/>
        </p:nvGraphicFramePr>
        <p:xfrm>
          <a:off x="5278438" y="2252663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17" imgW="1612900" imgH="482600" progId="Equation.DSMT4">
                  <p:embed/>
                </p:oleObj>
              </mc:Choice>
              <mc:Fallback>
                <p:oleObj name="Equation" r:id="rId17" imgW="1612900" imgH="4826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8438" y="2252663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/>
        </p:nvGraphicFramePr>
        <p:xfrm>
          <a:off x="7010400" y="2328863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19" imgW="837836" imgH="291973" progId="Equation.DSMT4">
                  <p:embed/>
                </p:oleObj>
              </mc:Choice>
              <mc:Fallback>
                <p:oleObj name="Equation" r:id="rId19" imgW="837836" imgH="291973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328863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8" name="Object 44"/>
          <p:cNvGraphicFramePr>
            <a:graphicFrameLocks noChangeAspect="1"/>
          </p:cNvGraphicFramePr>
          <p:nvPr/>
        </p:nvGraphicFramePr>
        <p:xfrm>
          <a:off x="3214688" y="3124200"/>
          <a:ext cx="2616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21" imgW="2616200" imgH="533400" progId="Equation.DSMT4">
                  <p:embed/>
                </p:oleObj>
              </mc:Choice>
              <mc:Fallback>
                <p:oleObj name="Equation" r:id="rId21" imgW="2616200" imgH="5334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8" y="3124200"/>
                        <a:ext cx="2616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Object 45"/>
          <p:cNvGraphicFramePr>
            <a:graphicFrameLocks noChangeAspect="1"/>
          </p:cNvGraphicFramePr>
          <p:nvPr/>
        </p:nvGraphicFramePr>
        <p:xfrm>
          <a:off x="5919788" y="3167063"/>
          <a:ext cx="1968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23" imgW="1968500" imgH="482600" progId="Equation.DSMT4">
                  <p:embed/>
                </p:oleObj>
              </mc:Choice>
              <mc:Fallback>
                <p:oleObj name="Equation" r:id="rId23" imgW="1968500" imgH="4826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8" y="3167063"/>
                        <a:ext cx="1968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46"/>
          <p:cNvGraphicFramePr>
            <a:graphicFrameLocks noChangeAspect="1"/>
          </p:cNvGraphicFramePr>
          <p:nvPr/>
        </p:nvGraphicFramePr>
        <p:xfrm>
          <a:off x="7958138" y="3233738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25" imgW="939392" imgH="291973" progId="Equation.DSMT4">
                  <p:embed/>
                </p:oleObj>
              </mc:Choice>
              <mc:Fallback>
                <p:oleObj name="Equation" r:id="rId25" imgW="939392" imgH="291973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8138" y="3233738"/>
                        <a:ext cx="939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 bwMode="auto">
          <a:xfrm>
            <a:off x="345744" y="4038600"/>
            <a:ext cx="841725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chemeClr val="accent1"/>
                </a:solidFill>
              </a:rPr>
              <a:t>Note: </a:t>
            </a:r>
            <a:r>
              <a:rPr lang="en-US" sz="2800" dirty="0">
                <a:solidFill>
                  <a:schemeClr val="accent1"/>
                </a:solidFill>
              </a:rPr>
              <a:t>A more detailed discussion of decimal numbers and operations with decimal numbers is included in Appendix A.1.</a:t>
            </a:r>
            <a:endParaRPr lang="en-US" sz="28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Addition with Unlike Signs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55613" y="1524000"/>
          <a:ext cx="236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3" imgW="2362200" imgH="482600" progId="Equation.DSMT4">
                  <p:embed/>
                </p:oleObj>
              </mc:Choice>
              <mc:Fallback>
                <p:oleObj name="Equation" r:id="rId3" imgW="2362200" imgH="482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1524000"/>
                        <a:ext cx="236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55613" y="2667000"/>
          <a:ext cx="236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" imgW="2362200" imgH="482600" progId="Equation.DSMT4">
                  <p:embed/>
                </p:oleObj>
              </mc:Choice>
              <mc:Fallback>
                <p:oleObj name="Equation" r:id="rId5" imgW="23622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2667000"/>
                        <a:ext cx="236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55613" y="3886200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7" imgW="2476500" imgH="482600" progId="Equation.DSMT4">
                  <p:embed/>
                </p:oleObj>
              </mc:Choice>
              <mc:Fallback>
                <p:oleObj name="Equation" r:id="rId7" imgW="2476500" imgH="482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3886200"/>
                        <a:ext cx="2476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2933700" y="1525588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9" imgW="2247900" imgH="533400" progId="Equation.DSMT4">
                  <p:embed/>
                </p:oleObj>
              </mc:Choice>
              <mc:Fallback>
                <p:oleObj name="Equation" r:id="rId9" imgW="2247900" imgH="533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1525588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321300" y="1525588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1" imgW="1612900" imgH="482600" progId="Equation.DSMT4">
                  <p:embed/>
                </p:oleObj>
              </mc:Choice>
              <mc:Fallback>
                <p:oleObj name="Equation" r:id="rId11" imgW="1612900" imgH="482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1525588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7023100" y="1597025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3" imgW="672808" imgH="279279" progId="Equation.DSMT4">
                  <p:embed/>
                </p:oleObj>
              </mc:Choice>
              <mc:Fallback>
                <p:oleObj name="Equation" r:id="rId13" imgW="672808" imgH="27927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3100" y="1597025"/>
                        <a:ext cx="673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895600" y="2667000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5" imgW="2260600" imgH="533400" progId="Equation.DSMT4">
                  <p:embed/>
                </p:oleObj>
              </mc:Choice>
              <mc:Fallback>
                <p:oleObj name="Equation" r:id="rId15" imgW="2260600" imgH="533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60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5257800" y="2709863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17" imgW="1612900" imgH="482600" progId="Equation.DSMT4">
                  <p:embed/>
                </p:oleObj>
              </mc:Choice>
              <mc:Fallback>
                <p:oleObj name="Equation" r:id="rId17" imgW="1612900" imgH="482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709863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7" name="Object 11"/>
          <p:cNvGraphicFramePr>
            <a:graphicFrameLocks noChangeAspect="1"/>
          </p:cNvGraphicFramePr>
          <p:nvPr/>
        </p:nvGraphicFramePr>
        <p:xfrm>
          <a:off x="6967538" y="2801938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19" imgW="469900" imgH="279400" progId="Equation.DSMT4">
                  <p:embed/>
                </p:oleObj>
              </mc:Choice>
              <mc:Fallback>
                <p:oleObj name="Equation" r:id="rId19" imgW="469900" imgH="279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7538" y="2801938"/>
                        <a:ext cx="469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3048000" y="3886200"/>
          <a:ext cx="2400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21" imgW="2400300" imgH="533400" progId="Equation.DSMT4">
                  <p:embed/>
                </p:oleObj>
              </mc:Choice>
              <mc:Fallback>
                <p:oleObj name="Equation" r:id="rId21" imgW="2400300" imgH="533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886200"/>
                        <a:ext cx="24003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5562600" y="3900488"/>
          <a:ext cx="1968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23" imgW="1968500" imgH="482600" progId="Equation.DSMT4">
                  <p:embed/>
                </p:oleObj>
              </mc:Choice>
              <mc:Fallback>
                <p:oleObj name="Equation" r:id="rId23" imgW="1968500" imgH="482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900488"/>
                        <a:ext cx="1968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7648575" y="39624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25" imgW="939392" imgH="291973" progId="Equation.DSMT4">
                  <p:embed/>
                </p:oleObj>
              </mc:Choice>
              <mc:Fallback>
                <p:oleObj name="Equation" r:id="rId25" imgW="939392" imgH="29197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8575" y="3962400"/>
                        <a:ext cx="939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Addition with Real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8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2246313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In adding real numbers, if a negative number occurs after an addition symbol then we must place the number in parentheses so that the two operation symbols are not next to each other.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Vertical Addition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each sum.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18"/>
          <p:cNvGraphicFramePr>
            <a:graphicFrameLocks noChangeAspect="1"/>
          </p:cNvGraphicFramePr>
          <p:nvPr/>
        </p:nvGraphicFramePr>
        <p:xfrm>
          <a:off x="533400" y="1981200"/>
          <a:ext cx="8255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825480" imgH="1396800" progId="Equation.DSMT4">
                  <p:embed/>
                </p:oleObj>
              </mc:Choice>
              <mc:Fallback>
                <p:oleObj name="Equation" r:id="rId3" imgW="825480" imgH="13968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825500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19"/>
          <p:cNvGraphicFramePr>
            <a:graphicFrameLocks noChangeAspect="1"/>
          </p:cNvGraphicFramePr>
          <p:nvPr/>
        </p:nvGraphicFramePr>
        <p:xfrm>
          <a:off x="2889250" y="1981200"/>
          <a:ext cx="10033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1002960" imgH="1396800" progId="Equation.DSMT4">
                  <p:embed/>
                </p:oleObj>
              </mc:Choice>
              <mc:Fallback>
                <p:oleObj name="Equation" r:id="rId5" imgW="1002960" imgH="13968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1981200"/>
                        <a:ext cx="1003300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20"/>
          <p:cNvGraphicFramePr>
            <a:graphicFrameLocks noChangeAspect="1"/>
          </p:cNvGraphicFramePr>
          <p:nvPr/>
        </p:nvGraphicFramePr>
        <p:xfrm>
          <a:off x="5118100" y="1981200"/>
          <a:ext cx="8128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812520" imgH="1396800" progId="Equation.DSMT4">
                  <p:embed/>
                </p:oleObj>
              </mc:Choice>
              <mc:Fallback>
                <p:oleObj name="Equation" r:id="rId7" imgW="812520" imgH="13968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1981200"/>
                        <a:ext cx="812800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21"/>
          <p:cNvGraphicFramePr>
            <a:graphicFrameLocks noChangeAspect="1"/>
          </p:cNvGraphicFramePr>
          <p:nvPr/>
        </p:nvGraphicFramePr>
        <p:xfrm>
          <a:off x="6940550" y="1981200"/>
          <a:ext cx="12954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1295280" imgH="1396800" progId="Equation.DSMT4">
                  <p:embed/>
                </p:oleObj>
              </mc:Choice>
              <mc:Fallback>
                <p:oleObj name="Equation" r:id="rId9" imgW="1295280" imgH="1396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550" y="1981200"/>
                        <a:ext cx="1295400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455613" y="3657600"/>
            <a:ext cx="822642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Note:</a:t>
            </a:r>
            <a:r>
              <a:rPr lang="en-US" sz="2800" dirty="0">
                <a:latin typeface="Calibri" pitchFamily="34" charset="0"/>
              </a:rPr>
              <a:t>	Remember that when adding decimal numbers in a vertical format, decimal points must be aligned vertically.</a:t>
            </a:r>
          </a:p>
        </p:txBody>
      </p:sp>
      <p:graphicFrame>
        <p:nvGraphicFramePr>
          <p:cNvPr id="35864" name="Object 24"/>
          <p:cNvGraphicFramePr>
            <a:graphicFrameLocks noChangeAspect="1"/>
          </p:cNvGraphicFramePr>
          <p:nvPr/>
        </p:nvGraphicFramePr>
        <p:xfrm>
          <a:off x="965200" y="2986087"/>
          <a:ext cx="40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1" imgW="406048" imgH="291847" progId="Equation.DSMT4">
                  <p:embed/>
                </p:oleObj>
              </mc:Choice>
              <mc:Fallback>
                <p:oleObj name="Equation" r:id="rId11" imgW="406048" imgH="291847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986087"/>
                        <a:ext cx="406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65" name="Object 25"/>
          <p:cNvGraphicFramePr>
            <a:graphicFrameLocks noChangeAspect="1"/>
          </p:cNvGraphicFramePr>
          <p:nvPr/>
        </p:nvGraphicFramePr>
        <p:xfrm>
          <a:off x="3479800" y="2986087"/>
          <a:ext cx="40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3" imgW="406048" imgH="291847" progId="Equation.DSMT4">
                  <p:embed/>
                </p:oleObj>
              </mc:Choice>
              <mc:Fallback>
                <p:oleObj name="Equation" r:id="rId13" imgW="406048" imgH="291847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2986087"/>
                        <a:ext cx="406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66" name="Object 26"/>
          <p:cNvGraphicFramePr>
            <a:graphicFrameLocks noChangeAspect="1"/>
          </p:cNvGraphicFramePr>
          <p:nvPr/>
        </p:nvGraphicFramePr>
        <p:xfrm>
          <a:off x="5334000" y="2998787"/>
          <a:ext cx="59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5" imgW="596900" imgH="279400" progId="Equation.DSMT4">
                  <p:embed/>
                </p:oleObj>
              </mc:Choice>
              <mc:Fallback>
                <p:oleObj name="Equation" r:id="rId15" imgW="596900" imgH="2794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998787"/>
                        <a:ext cx="596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67" name="Object 27"/>
          <p:cNvGraphicFramePr>
            <a:graphicFrameLocks noChangeAspect="1"/>
          </p:cNvGraphicFramePr>
          <p:nvPr/>
        </p:nvGraphicFramePr>
        <p:xfrm>
          <a:off x="7543800" y="2986087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7" imgW="672808" imgH="291973" progId="Equation.DSMT4">
                  <p:embed/>
                </p:oleObj>
              </mc:Choice>
              <mc:Fallback>
                <p:oleObj name="Equation" r:id="rId17" imgW="672808" imgH="291973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986087"/>
                        <a:ext cx="67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455613" y="1295400"/>
            <a:ext cx="8226425" cy="42068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126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571599"/>
              </p:ext>
            </p:extLst>
          </p:nvPr>
        </p:nvGraphicFramePr>
        <p:xfrm>
          <a:off x="609600" y="1558925"/>
          <a:ext cx="8035925" cy="373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8039100" imgH="3733800" progId="Equation.DSMT4">
                  <p:embed/>
                </p:oleObj>
              </mc:Choice>
              <mc:Fallback>
                <p:oleObj name="Equation" r:id="rId3" imgW="8039100" imgH="373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58925"/>
                        <a:ext cx="8035925" cy="3732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463550" algn="l"/>
                <a:tab pos="3767138" algn="dec"/>
                <a:tab pos="41211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−20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6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63550" algn="l"/>
                <a:tab pos="3767138" algn="dec"/>
                <a:tab pos="41211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3.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−4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4.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18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63550" algn="l"/>
                <a:tab pos="3767138" algn="dec"/>
                <a:tab pos="41211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5.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6.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−19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63550" algn="l"/>
                <a:tab pos="3767138" algn="dec"/>
                <a:tab pos="41211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7.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−13.7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8.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4.8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63550" algn="l"/>
                <a:tab pos="3767138" algn="dec"/>
                <a:tab pos="41211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9.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−2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10.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FF0000"/>
                </a:solidFill>
              </a:rPr>
              <a:t>10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111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Office Theme</vt:lpstr>
      <vt:lpstr>Equation</vt:lpstr>
      <vt:lpstr>Section 1.2</vt:lpstr>
      <vt:lpstr>Objective</vt:lpstr>
      <vt:lpstr>Rules for Addition with Real Numbers</vt:lpstr>
      <vt:lpstr>Example 1: Addition with Like Signs</vt:lpstr>
      <vt:lpstr>Example 2: Addition with Unlike Signs</vt:lpstr>
      <vt:lpstr>Addition with Real Numbers</vt:lpstr>
      <vt:lpstr>Example 3: Vertical Addition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2016-10-03T16:13:10Z</dcterms:modified>
</cp:coreProperties>
</file>