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2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9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56AF2-9D50-4CA4-9D2E-16FEC91B512B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415E2-96DF-4980-9284-903E8A964E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Relationship Id="rId22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Subtraction with Real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Change in Value</a:t>
            </a:r>
          </a:p>
        </p:txBody>
      </p:sp>
      <p:sp>
        <p:nvSpPr>
          <p:cNvPr id="7301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3400" indent="-533400"/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At noon on Tuesday the temperature was </a:t>
            </a:r>
            <a:r>
              <a:rPr lang="en-US" i="0" dirty="0">
                <a:solidFill>
                  <a:srgbClr val="0000FF"/>
                </a:solidFill>
              </a:rPr>
              <a:t>34</a:t>
            </a:r>
            <a:r>
              <a:rPr lang="en-US" i="0" dirty="0">
                <a:solidFill>
                  <a:srgbClr val="0000FF"/>
                </a:solidFill>
                <a:sym typeface="Symbol"/>
              </a:rPr>
              <a:t></a:t>
            </a:r>
            <a:r>
              <a:rPr lang="en-US" i="0" dirty="0">
                <a:solidFill>
                  <a:srgbClr val="0000FF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. By noon on Thursday the temperature had changed to </a:t>
            </a:r>
            <a:r>
              <a:rPr lang="en-US" i="0" dirty="0">
                <a:solidFill>
                  <a:srgbClr val="0000FF"/>
                </a:solidFill>
              </a:rPr>
              <a:t>−5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</a:t>
            </a:r>
            <a:r>
              <a:rPr lang="en-US" i="0" dirty="0">
                <a:solidFill>
                  <a:srgbClr val="0000FF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. How much did the temperature change between Tuesday and Thursday?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063" y="3254375"/>
            <a:ext cx="30638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Example 4: Change in Value (cont.)</a:t>
            </a:r>
          </a:p>
        </p:txBody>
      </p:sp>
      <p:sp>
        <p:nvSpPr>
          <p:cNvPr id="7311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028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 marL="0" indent="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For change in value:</a:t>
            </a:r>
          </a:p>
          <a:p>
            <a:pPr marL="0" indent="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Between Tuesday and Thursday the temperature changed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39</a:t>
            </a:r>
            <a:r>
              <a:rPr lang="en-US" i="0" dirty="0">
                <a:solidFill>
                  <a:srgbClr val="FF0008"/>
                </a:solidFill>
                <a:sym typeface="Symbol"/>
              </a:rPr>
              <a:t></a:t>
            </a:r>
            <a:r>
              <a:rPr lang="en-US" i="0" dirty="0">
                <a:solidFill>
                  <a:srgbClr val="FF0008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 (or </a:t>
            </a:r>
            <a:r>
              <a:rPr lang="en-US" i="0" dirty="0">
                <a:solidFill>
                  <a:srgbClr val="FF0000"/>
                </a:solidFill>
              </a:rPr>
              <a:t>dropped 39</a:t>
            </a:r>
            <a:r>
              <a:rPr lang="en-US" i="0" dirty="0">
                <a:solidFill>
                  <a:srgbClr val="FF0000"/>
                </a:solidFill>
                <a:sym typeface="Symbol"/>
              </a:rPr>
              <a:t></a:t>
            </a:r>
            <a:r>
              <a:rPr lang="en-US" i="0" dirty="0">
                <a:solidFill>
                  <a:srgbClr val="FF0000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731145" name="Object 9"/>
          <p:cNvGraphicFramePr>
            <a:graphicFrameLocks noChangeAspect="1"/>
          </p:cNvGraphicFramePr>
          <p:nvPr/>
        </p:nvGraphicFramePr>
        <p:xfrm>
          <a:off x="869950" y="2895953"/>
          <a:ext cx="6692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6692900" imgH="482600" progId="Equation.DSMT4">
                  <p:embed/>
                </p:oleObj>
              </mc:Choice>
              <mc:Fallback>
                <p:oleObj name="Equation" r:id="rId3" imgW="66929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895953"/>
                        <a:ext cx="6692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032250" y="3429353"/>
            <a:ext cx="3124200" cy="381000"/>
            <a:chOff x="2540" y="2256"/>
            <a:chExt cx="1968" cy="240"/>
          </a:xfrm>
        </p:grpSpPr>
        <p:sp>
          <p:nvSpPr>
            <p:cNvPr id="14348" name="Line 14"/>
            <p:cNvSpPr>
              <a:spLocks noChangeShapeType="1"/>
            </p:cNvSpPr>
            <p:nvPr/>
          </p:nvSpPr>
          <p:spPr bwMode="auto">
            <a:xfrm>
              <a:off x="2540" y="2496"/>
              <a:ext cx="1968" cy="0"/>
            </a:xfrm>
            <a:prstGeom prst="line">
              <a:avLst/>
            </a:prstGeom>
            <a:noFill/>
            <a:ln w="38100">
              <a:solidFill>
                <a:srgbClr val="FF000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 flipV="1">
              <a:off x="2544" y="2256"/>
              <a:ext cx="0" cy="240"/>
            </a:xfrm>
            <a:prstGeom prst="line">
              <a:avLst/>
            </a:prstGeom>
            <a:noFill/>
            <a:ln w="38100">
              <a:solidFill>
                <a:srgbClr val="FF000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50" name="Line 17"/>
            <p:cNvSpPr>
              <a:spLocks noChangeShapeType="1"/>
            </p:cNvSpPr>
            <p:nvPr/>
          </p:nvSpPr>
          <p:spPr bwMode="auto">
            <a:xfrm flipV="1">
              <a:off x="4508" y="2256"/>
              <a:ext cx="0" cy="240"/>
            </a:xfrm>
            <a:prstGeom prst="line">
              <a:avLst/>
            </a:prstGeom>
            <a:noFill/>
            <a:ln w="38100">
              <a:solidFill>
                <a:srgbClr val="FF000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790700" y="2591153"/>
            <a:ext cx="4343400" cy="304800"/>
            <a:chOff x="1100" y="1680"/>
            <a:chExt cx="2736" cy="192"/>
          </a:xfrm>
        </p:grpSpPr>
        <p:sp>
          <p:nvSpPr>
            <p:cNvPr id="14345" name="Line 12"/>
            <p:cNvSpPr>
              <a:spLocks noChangeShapeType="1"/>
            </p:cNvSpPr>
            <p:nvPr/>
          </p:nvSpPr>
          <p:spPr bwMode="auto">
            <a:xfrm>
              <a:off x="1104" y="1680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6" name="Line 13"/>
            <p:cNvSpPr>
              <a:spLocks noChangeShapeType="1"/>
            </p:cNvSpPr>
            <p:nvPr/>
          </p:nvSpPr>
          <p:spPr bwMode="auto">
            <a:xfrm>
              <a:off x="3836" y="1680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7" name="Line 18"/>
            <p:cNvSpPr>
              <a:spLocks noChangeShapeType="1"/>
            </p:cNvSpPr>
            <p:nvPr/>
          </p:nvSpPr>
          <p:spPr bwMode="auto">
            <a:xfrm>
              <a:off x="1100" y="1684"/>
              <a:ext cx="27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31155" name="Object 19"/>
          <p:cNvGraphicFramePr>
            <a:graphicFrameLocks noChangeAspect="1"/>
          </p:cNvGraphicFramePr>
          <p:nvPr/>
        </p:nvGraphicFramePr>
        <p:xfrm>
          <a:off x="5499100" y="4013553"/>
          <a:ext cx="181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1816100" imgH="482600" progId="Equation.DSMT4">
                  <p:embed/>
                </p:oleObj>
              </mc:Choice>
              <mc:Fallback>
                <p:oleObj name="Equation" r:id="rId5" imgW="18161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013553"/>
                        <a:ext cx="1816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56" name="Object 20"/>
          <p:cNvGraphicFramePr>
            <a:graphicFrameLocks noChangeAspect="1"/>
          </p:cNvGraphicFramePr>
          <p:nvPr/>
        </p:nvGraphicFramePr>
        <p:xfrm>
          <a:off x="5487988" y="45847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876240" imgH="291960" progId="Equation.DSMT4">
                  <p:embed/>
                </p:oleObj>
              </mc:Choice>
              <mc:Fallback>
                <p:oleObj name="Equation" r:id="rId7" imgW="87624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4584700"/>
                        <a:ext cx="876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A jet pilot flew her plane from an altitude of </a:t>
            </a:r>
            <a:r>
              <a:rPr lang="en-US" i="0" dirty="0">
                <a:solidFill>
                  <a:srgbClr val="0000FF"/>
                </a:solidFill>
              </a:rPr>
              <a:t>30,000 ft </a:t>
            </a:r>
            <a:r>
              <a:rPr lang="en-US" i="0" dirty="0">
                <a:solidFill>
                  <a:schemeClr val="tx1"/>
                </a:solidFill>
              </a:rPr>
              <a:t>to an altitude of </a:t>
            </a:r>
            <a:r>
              <a:rPr lang="en-US" i="0" dirty="0">
                <a:solidFill>
                  <a:srgbClr val="0000FF"/>
                </a:solidFill>
              </a:rPr>
              <a:t>12,000 ft</a:t>
            </a:r>
            <a:r>
              <a:rPr lang="en-US" i="0" dirty="0">
                <a:solidFill>
                  <a:schemeClr val="tx1"/>
                </a:solidFill>
              </a:rPr>
              <a:t>. What was the change in altitude?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lnSpc>
                <a:spcPct val="18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(This means that the plane </a:t>
            </a:r>
            <a:r>
              <a:rPr lang="en-US" i="1" dirty="0">
                <a:solidFill>
                  <a:srgbClr val="FF0000"/>
                </a:solidFill>
              </a:rPr>
              <a:t>descended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18,000 ft</a:t>
            </a:r>
            <a:r>
              <a:rPr lang="en-US" i="0" dirty="0">
                <a:solidFill>
                  <a:schemeClr val="tx1"/>
                </a:solidFill>
              </a:rPr>
              <a:t>.)</a:t>
            </a:r>
          </a:p>
        </p:txBody>
      </p:sp>
      <p:graphicFrame>
        <p:nvGraphicFramePr>
          <p:cNvPr id="732166" name="Object 6"/>
          <p:cNvGraphicFramePr>
            <a:graphicFrameLocks noChangeAspect="1"/>
          </p:cNvGraphicFramePr>
          <p:nvPr/>
        </p:nvGraphicFramePr>
        <p:xfrm>
          <a:off x="635000" y="3276600"/>
          <a:ext cx="812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8127720" imgH="393480" progId="Equation.DSMT4">
                  <p:embed/>
                </p:oleObj>
              </mc:Choice>
              <mc:Fallback>
                <p:oleObj name="Equation" r:id="rId3" imgW="81277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276600"/>
                        <a:ext cx="812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Example 4: Change in Value (cont.)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3801092"/>
            <a:ext cx="5867400" cy="469900"/>
            <a:chOff x="960" y="2880"/>
            <a:chExt cx="3696" cy="296"/>
          </a:xfrm>
        </p:grpSpPr>
        <p:sp>
          <p:nvSpPr>
            <p:cNvPr id="15366" name="Line 7"/>
            <p:cNvSpPr>
              <a:spLocks noChangeShapeType="1"/>
            </p:cNvSpPr>
            <p:nvPr/>
          </p:nvSpPr>
          <p:spPr bwMode="auto">
            <a:xfrm>
              <a:off x="960" y="2880"/>
              <a:ext cx="0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496" y="2888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4656" y="2888"/>
              <a:ext cx="0" cy="288"/>
            </a:xfrm>
            <a:prstGeom prst="line">
              <a:avLst/>
            </a:prstGeom>
            <a:noFill/>
            <a:ln w="38100">
              <a:solidFill>
                <a:srgbClr val="FF000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14400" y="4419600"/>
          <a:ext cx="1028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1028520" imgH="330120" progId="Equation.DSMT4">
                  <p:embed/>
                </p:oleObj>
              </mc:Choice>
              <mc:Fallback>
                <p:oleObj name="Equation" r:id="rId5" imgW="102852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1028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489200" y="4521200"/>
          <a:ext cx="241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241200" imgH="164880" progId="Equation.DSMT4">
                  <p:embed/>
                </p:oleObj>
              </mc:Choice>
              <mc:Fallback>
                <p:oleObj name="Equation" r:id="rId7" imgW="24120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521200"/>
                        <a:ext cx="241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403600" y="4394200"/>
          <a:ext cx="104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9" imgW="1041120" imgH="330120" progId="Equation.DSMT4">
                  <p:embed/>
                </p:oleObj>
              </mc:Choice>
              <mc:Fallback>
                <p:oleObj name="Equation" r:id="rId9" imgW="1041120" imgH="330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394200"/>
                        <a:ext cx="1041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689600" y="4495800"/>
          <a:ext cx="241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1" imgW="241200" imgH="190440" progId="Equation.DSMT4">
                  <p:embed/>
                </p:oleObj>
              </mc:Choice>
              <mc:Fallback>
                <p:oleObj name="Equation" r:id="rId11" imgW="24120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4495800"/>
                        <a:ext cx="2413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604000" y="4381500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3" imgW="1574640" imgH="406080" progId="Equation.DSMT4">
                  <p:embed/>
                </p:oleObj>
              </mc:Choice>
              <mc:Fallback>
                <p:oleObj name="Equation" r:id="rId13" imgW="1574640" imgH="406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4381500"/>
                        <a:ext cx="1574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Example 5: Net Change</a:t>
            </a:r>
          </a:p>
        </p:txBody>
      </p:sp>
      <p:sp>
        <p:nvSpPr>
          <p:cNvPr id="733189" name="Rectangle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Susan is a salesperson for a shoe store. Last week her sales of pairs of shoes were as follows: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33277" name="Group 93"/>
          <p:cNvGraphicFramePr>
            <a:graphicFrameLocks noGrp="1"/>
          </p:cNvGraphicFramePr>
          <p:nvPr/>
        </p:nvGraphicFramePr>
        <p:xfrm>
          <a:off x="1143000" y="2438400"/>
          <a:ext cx="5410200" cy="323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7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Sales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Returns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Daily Net Sales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Monday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Tuesday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Wednesday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Thursday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Friday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1219200" y="3365500"/>
            <a:ext cx="204788" cy="2159000"/>
            <a:chOff x="768" y="2552"/>
            <a:chExt cx="129" cy="1360"/>
          </a:xfrm>
        </p:grpSpPr>
        <p:pic>
          <p:nvPicPr>
            <p:cNvPr id="16427" name="Picture 74" descr="little sho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2552"/>
              <a:ext cx="12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8" name="Picture 75" descr="little sho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2856"/>
              <a:ext cx="12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9" name="Picture 79" descr="little sho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3160"/>
              <a:ext cx="12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0" name="Picture 80" descr="little sho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3460"/>
              <a:ext cx="12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1" name="Picture 81" descr="little sho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3760"/>
              <a:ext cx="12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200400"/>
            <a:ext cx="22256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Example 5: Net Change (cont.)</a:t>
            </a:r>
          </a:p>
        </p:txBody>
      </p:sp>
      <p:sp>
        <p:nvSpPr>
          <p:cNvPr id="7342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What were Susan’s net sales for last week?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99"/>
                </a:solidFill>
              </a:rPr>
              <a:t>6 + 3 + (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2) + 5 + 5 = 17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Susan’s net sales for the week were </a:t>
            </a:r>
            <a:r>
              <a:rPr lang="en-US" i="0" dirty="0">
                <a:solidFill>
                  <a:srgbClr val="FF0000"/>
                </a:solidFill>
              </a:rPr>
              <a:t>17 pairs of shoes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Example 5: Net Change (cont.)</a:t>
            </a:r>
          </a:p>
        </p:txBody>
      </p:sp>
      <p:sp>
        <p:nvSpPr>
          <p:cNvPr id="73523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  </a:t>
            </a:r>
            <a:r>
              <a:rPr lang="en-US" i="0" dirty="0">
                <a:solidFill>
                  <a:schemeClr val="tx1"/>
                </a:solidFill>
              </a:rPr>
              <a:t>Robert weighed </a:t>
            </a:r>
            <a:r>
              <a:rPr lang="en-US" i="0" dirty="0">
                <a:solidFill>
                  <a:srgbClr val="0000FF"/>
                </a:solidFill>
              </a:rPr>
              <a:t>230 lb </a:t>
            </a:r>
            <a:r>
              <a:rPr lang="en-US" i="0" dirty="0">
                <a:solidFill>
                  <a:schemeClr val="tx1"/>
                </a:solidFill>
              </a:rPr>
              <a:t>when he started to diet. The first month he lost </a:t>
            </a:r>
            <a:r>
              <a:rPr lang="en-US" i="0" dirty="0">
                <a:solidFill>
                  <a:srgbClr val="0000FF"/>
                </a:solidFill>
              </a:rPr>
              <a:t>7 lb</a:t>
            </a:r>
            <a:r>
              <a:rPr lang="en-US" i="0" dirty="0">
                <a:solidFill>
                  <a:schemeClr val="tx1"/>
                </a:solidFill>
              </a:rPr>
              <a:t>, the second month he gained </a:t>
            </a:r>
            <a:r>
              <a:rPr lang="en-US" i="0" dirty="0">
                <a:solidFill>
                  <a:srgbClr val="0000FF"/>
                </a:solidFill>
              </a:rPr>
              <a:t>2 lb</a:t>
            </a:r>
            <a:r>
              <a:rPr lang="en-US" i="0" dirty="0">
                <a:solidFill>
                  <a:schemeClr val="tx1"/>
                </a:solidFill>
              </a:rPr>
              <a:t>, and the third month he lost </a:t>
            </a:r>
            <a:r>
              <a:rPr lang="en-US" i="0" dirty="0">
                <a:solidFill>
                  <a:srgbClr val="0000FF"/>
                </a:solidFill>
              </a:rPr>
              <a:t>5 lb</a:t>
            </a:r>
            <a:r>
              <a:rPr lang="en-US" i="0" dirty="0">
                <a:solidFill>
                  <a:schemeClr val="tx1"/>
                </a:solidFill>
              </a:rPr>
              <a:t>. What was his weight after </a:t>
            </a:r>
            <a:r>
              <a:rPr lang="en-US" i="0" dirty="0">
                <a:solidFill>
                  <a:srgbClr val="0000FF"/>
                </a:solidFill>
              </a:rPr>
              <a:t>3 months </a:t>
            </a:r>
            <a:r>
              <a:rPr lang="en-US" i="0" dirty="0">
                <a:solidFill>
                  <a:schemeClr val="tx1"/>
                </a:solidFill>
              </a:rPr>
              <a:t>of dieting?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735238" name="Object 6"/>
          <p:cNvGraphicFramePr>
            <a:graphicFrameLocks noChangeAspect="1"/>
          </p:cNvGraphicFramePr>
          <p:nvPr/>
        </p:nvGraphicFramePr>
        <p:xfrm>
          <a:off x="530352" y="3683000"/>
          <a:ext cx="3416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3416300" imgH="482600" progId="Equation.DSMT4">
                  <p:embed/>
                </p:oleObj>
              </mc:Choice>
              <mc:Fallback>
                <p:oleObj name="Equation" r:id="rId3" imgW="34163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683000"/>
                        <a:ext cx="3416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0" name="Object 8"/>
          <p:cNvGraphicFramePr>
            <a:graphicFrameLocks noChangeAspect="1"/>
          </p:cNvGraphicFramePr>
          <p:nvPr/>
        </p:nvGraphicFramePr>
        <p:xfrm>
          <a:off x="4064000" y="3657600"/>
          <a:ext cx="271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2717800" imgH="482600" progId="Equation.DSMT4">
                  <p:embed/>
                </p:oleObj>
              </mc:Choice>
              <mc:Fallback>
                <p:oleObj name="Equation" r:id="rId5" imgW="27178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657600"/>
                        <a:ext cx="2717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1" name="Object 9"/>
          <p:cNvGraphicFramePr>
            <a:graphicFrameLocks noChangeAspect="1"/>
          </p:cNvGraphicFramePr>
          <p:nvPr/>
        </p:nvGraphicFramePr>
        <p:xfrm>
          <a:off x="4064000" y="4292600"/>
          <a:ext cx="176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1765300" imgH="482600" progId="Equation.DSMT4">
                  <p:embed/>
                </p:oleObj>
              </mc:Choice>
              <mc:Fallback>
                <p:oleObj name="Equation" r:id="rId7" imgW="17653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292600"/>
                        <a:ext cx="1765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25155"/>
              </p:ext>
            </p:extLst>
          </p:nvPr>
        </p:nvGraphicFramePr>
        <p:xfrm>
          <a:off x="4114800" y="4965700"/>
          <a:ext cx="1143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1143000" imgH="393480" progId="Equation.DSMT4">
                  <p:embed/>
                </p:oleObj>
              </mc:Choice>
              <mc:Fallback>
                <p:oleObj name="Equation" r:id="rId9" imgW="11430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965700"/>
                        <a:ext cx="1143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9459" name="TextBox 3"/>
          <p:cNvSpPr>
            <a:spLocks noChangeArrowheads="1"/>
          </p:cNvSpPr>
          <p:nvPr/>
        </p:nvSpPr>
        <p:spPr bwMode="auto">
          <a:xfrm>
            <a:off x="533400" y="1280160"/>
            <a:ext cx="8226425" cy="35829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What is the additive inverse of 85? 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2.	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Find the difference: –6 – (–5)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3. 	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Simplify: –6 – 4 – (–2)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4. 	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True or false: –5 + (–3) &lt; –5 – (–3)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5. 	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Perform the indicated subtraction: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9460" name="Object 13"/>
          <p:cNvGraphicFramePr>
            <a:graphicFrameLocks noChangeAspect="1"/>
          </p:cNvGraphicFramePr>
          <p:nvPr/>
        </p:nvGraphicFramePr>
        <p:xfrm>
          <a:off x="6197600" y="3477904"/>
          <a:ext cx="1346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346200" imgH="1028700" progId="Equation.DSMT4">
                  <p:embed/>
                </p:oleObj>
              </mc:Choice>
              <mc:Fallback>
                <p:oleObj name="Equation" r:id="rId3" imgW="1346200" imgH="1028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477904"/>
                        <a:ext cx="13462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 Answers</a:t>
            </a:r>
          </a:p>
        </p:txBody>
      </p:sp>
      <p:sp>
        <p:nvSpPr>
          <p:cNvPr id="20485" name="Rectangle 1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1.	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85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2.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3.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8</a:t>
            </a: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4.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True</a:t>
            </a:r>
            <a:r>
              <a:rPr lang="en-US" i="0" dirty="0">
                <a:solidFill>
                  <a:schemeClr val="tx1"/>
                </a:solidFill>
              </a:rPr>
              <a:t>     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5.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90.9</a:t>
            </a:r>
          </a:p>
        </p:txBody>
      </p:sp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4597400" y="24765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4765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1"/>
          <p:cNvGraphicFramePr>
            <a:graphicFrameLocks noChangeAspect="1"/>
          </p:cNvGraphicFramePr>
          <p:nvPr/>
        </p:nvGraphicFramePr>
        <p:xfrm>
          <a:off x="4597400" y="24765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4765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Find the additive inverse (opposite) of a real number.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Subtract real numbers.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Find the change in value between two numbers.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Find the net change for a set of numbers.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Subtraction with Real Numbers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22948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bIns="137160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Additive Inverse</a:t>
            </a:r>
            <a:endParaRPr lang="en-US" b="1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0" dirty="0">
                <a:solidFill>
                  <a:srgbClr val="C00C08"/>
                </a:solidFill>
              </a:rPr>
              <a:t>opposite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of a real number is called its </a:t>
            </a:r>
            <a:r>
              <a:rPr lang="en-US" b="1" i="0" dirty="0">
                <a:solidFill>
                  <a:srgbClr val="C00C08"/>
                </a:solidFill>
              </a:rPr>
              <a:t>additive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C08"/>
                </a:solidFill>
              </a:rPr>
              <a:t>inverse</a:t>
            </a:r>
            <a:r>
              <a:rPr lang="en-US" i="0" dirty="0">
                <a:solidFill>
                  <a:srgbClr val="000000"/>
                </a:solidFill>
              </a:rPr>
              <a:t>. The sum of a number and its additive inverse is zero. Symbolically, for any real number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marL="0" indent="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+ 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) = 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Additive Inverse</a:t>
            </a:r>
          </a:p>
        </p:txBody>
      </p:sp>
      <p:sp>
        <p:nvSpPr>
          <p:cNvPr id="6963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678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chemeClr val="tx1"/>
                </a:solidFill>
              </a:rPr>
              <a:t>Find the additive inverse (opposite) of 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chemeClr val="tx1"/>
                </a:solidFill>
              </a:rPr>
              <a:t>The additive inverse of 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 is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rgbClr val="000099"/>
                </a:solidFill>
              </a:rPr>
              <a:t>3 + (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3) = 0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Find the additive inverse (opposite) of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7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chemeClr val="tx1"/>
                </a:solidFill>
              </a:rPr>
              <a:t>The additive inverse of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7</a:t>
            </a:r>
            <a:r>
              <a:rPr lang="en-US" i="0" dirty="0">
                <a:solidFill>
                  <a:schemeClr val="tx1"/>
                </a:solidFill>
              </a:rPr>
              <a:t> is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(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7) = </a:t>
            </a:r>
            <a:r>
              <a:rPr lang="en-US" i="0" dirty="0">
                <a:solidFill>
                  <a:srgbClr val="FF0000"/>
                </a:solidFill>
              </a:rPr>
              <a:t>+7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rgbClr val="000099"/>
                </a:solidFill>
              </a:rPr>
              <a:t>(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7) + (+7)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Additive Inverse (cont.)</a:t>
            </a:r>
          </a:p>
        </p:txBody>
      </p:sp>
      <p:sp>
        <p:nvSpPr>
          <p:cNvPr id="73933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8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Find the additive inverse (opposite) of </a:t>
            </a:r>
            <a:r>
              <a:rPr lang="en-US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chemeClr val="tx1"/>
                </a:solidFill>
              </a:rPr>
              <a:t>The additive inverse of </a:t>
            </a:r>
            <a:r>
              <a:rPr lang="en-US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chemeClr val="tx1"/>
                </a:solidFill>
              </a:rPr>
              <a:t> is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0 = </a:t>
            </a:r>
            <a:r>
              <a:rPr lang="en-US" i="0" dirty="0">
                <a:solidFill>
                  <a:srgbClr val="FF0000"/>
                </a:solidFill>
              </a:rPr>
              <a:t>0</a:t>
            </a:r>
            <a:r>
              <a:rPr lang="en-US" i="0" dirty="0">
                <a:solidFill>
                  <a:schemeClr val="tx1"/>
                </a:solidFill>
              </a:rPr>
              <a:t>.	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chemeClr val="tx1"/>
                </a:solidFill>
              </a:rPr>
              <a:t>That is, 0 is its own opposite.</a:t>
            </a:r>
          </a:p>
          <a:p>
            <a:pPr marL="0" indent="0" algn="ctr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rgbClr val="000099"/>
                </a:solidFill>
              </a:rPr>
              <a:t>(0) + (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0) = 0 + 0 = 0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d.	</a:t>
            </a:r>
            <a:r>
              <a:rPr lang="en-US" i="0" dirty="0">
                <a:solidFill>
                  <a:schemeClr val="tx1"/>
                </a:solidFill>
              </a:rPr>
              <a:t>Find the additive inverse (opposite) of </a:t>
            </a:r>
            <a:r>
              <a:rPr lang="en-US" i="0" dirty="0">
                <a:solidFill>
                  <a:srgbClr val="0000FF"/>
                </a:solidFill>
              </a:rPr>
              <a:t>13.67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chemeClr val="tx1"/>
                </a:solidFill>
              </a:rPr>
              <a:t>The additive inverse of </a:t>
            </a:r>
            <a:r>
              <a:rPr lang="en-US" i="0" dirty="0">
                <a:solidFill>
                  <a:srgbClr val="0000FF"/>
                </a:solidFill>
              </a:rPr>
              <a:t>13.67</a:t>
            </a:r>
            <a:r>
              <a:rPr lang="en-US" i="0" dirty="0">
                <a:solidFill>
                  <a:schemeClr val="tx1"/>
                </a:solidFill>
              </a:rPr>
              <a:t> is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13.67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1597025" algn="l"/>
              </a:tabLst>
            </a:pPr>
            <a:r>
              <a:rPr lang="en-US" i="0" dirty="0">
                <a:solidFill>
                  <a:srgbClr val="000099"/>
                </a:solidFill>
              </a:rPr>
              <a:t>13.67+ (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99"/>
                </a:solidFill>
              </a:rPr>
              <a:t>13.67)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Subtraction with Real Numbers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07594" name="TextBox 3"/>
          <p:cNvSpPr>
            <a:spLocks noChangeArrowheads="1"/>
          </p:cNvSpPr>
          <p:nvPr/>
        </p:nvSpPr>
        <p:spPr bwMode="auto">
          <a:xfrm>
            <a:off x="457200" y="1280160"/>
            <a:ext cx="8229600" cy="268381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Subtraction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For any real numbers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 (</a:t>
            </a:r>
            <a:r>
              <a:rPr lang="en-US" sz="2800" b="1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In words,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	to subtract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b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from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800" b="1" dirty="0">
                <a:solidFill>
                  <a:srgbClr val="C00C08"/>
                </a:solidFill>
                <a:latin typeface="Calibri" pitchFamily="34" charset="0"/>
              </a:rPr>
              <a:t>add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sz="2800" b="1" dirty="0">
                <a:solidFill>
                  <a:srgbClr val="C00C08"/>
                </a:solidFill>
                <a:latin typeface="Calibri" pitchFamily="34" charset="0"/>
              </a:rPr>
              <a:t>opposite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b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to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Subtraction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28071" name="Object 7"/>
          <p:cNvGraphicFramePr>
            <a:graphicFrameLocks noChangeAspect="1"/>
          </p:cNvGraphicFramePr>
          <p:nvPr/>
        </p:nvGraphicFramePr>
        <p:xfrm>
          <a:off x="2762250" y="1387475"/>
          <a:ext cx="186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866600" imgH="469800" progId="Equation.DSMT4">
                  <p:embed/>
                </p:oleObj>
              </mc:Choice>
              <mc:Fallback>
                <p:oleObj name="Equation" r:id="rId3" imgW="18666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387475"/>
                        <a:ext cx="18669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2" name="Object 8"/>
          <p:cNvGraphicFramePr>
            <a:graphicFrameLocks noChangeAspect="1"/>
          </p:cNvGraphicFramePr>
          <p:nvPr/>
        </p:nvGraphicFramePr>
        <p:xfrm>
          <a:off x="4787900" y="1476375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5" imgW="685800" imgH="291960" progId="Equation.DSMT4">
                  <p:embed/>
                </p:oleObj>
              </mc:Choice>
              <mc:Fallback>
                <p:oleObj name="Equation" r:id="rId5" imgW="68580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76375"/>
                        <a:ext cx="685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3" name="Object 9"/>
          <p:cNvGraphicFramePr>
            <a:graphicFrameLocks noChangeAspect="1"/>
          </p:cNvGraphicFramePr>
          <p:nvPr/>
        </p:nvGraphicFramePr>
        <p:xfrm>
          <a:off x="3638550" y="2324100"/>
          <a:ext cx="2743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7" imgW="2743200" imgH="469800" progId="Equation.DSMT4">
                  <p:embed/>
                </p:oleObj>
              </mc:Choice>
              <mc:Fallback>
                <p:oleObj name="Equation" r:id="rId7" imgW="274320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2324100"/>
                        <a:ext cx="2743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4" name="Object 10"/>
          <p:cNvGraphicFramePr>
            <a:graphicFrameLocks noChangeAspect="1"/>
          </p:cNvGraphicFramePr>
          <p:nvPr/>
        </p:nvGraphicFramePr>
        <p:xfrm>
          <a:off x="6483350" y="24130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9" imgW="914400" imgH="291960" progId="Equation.DSMT4">
                  <p:embed/>
                </p:oleObj>
              </mc:Choice>
              <mc:Fallback>
                <p:oleObj name="Equation" r:id="rId9" imgW="91440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413000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5" name="Object 11"/>
          <p:cNvGraphicFramePr>
            <a:graphicFrameLocks noChangeAspect="1"/>
          </p:cNvGraphicFramePr>
          <p:nvPr/>
        </p:nvGraphicFramePr>
        <p:xfrm>
          <a:off x="2730500" y="3292475"/>
          <a:ext cx="181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1" imgW="1815840" imgH="469800" progId="Equation.DSMT4">
                  <p:embed/>
                </p:oleObj>
              </mc:Choice>
              <mc:Fallback>
                <p:oleObj name="Equation" r:id="rId11" imgW="181584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3292475"/>
                        <a:ext cx="1816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6" name="Object 12"/>
          <p:cNvGraphicFramePr>
            <a:graphicFrameLocks noChangeAspect="1"/>
          </p:cNvGraphicFramePr>
          <p:nvPr/>
        </p:nvGraphicFramePr>
        <p:xfrm>
          <a:off x="4629150" y="3381375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3" imgW="482400" imgH="291960" progId="Equation.DSMT4">
                  <p:embed/>
                </p:oleObj>
              </mc:Choice>
              <mc:Fallback>
                <p:oleObj name="Equation" r:id="rId13" imgW="48240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381375"/>
                        <a:ext cx="482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7" name="Object 13"/>
          <p:cNvGraphicFramePr>
            <a:graphicFrameLocks noChangeAspect="1"/>
          </p:cNvGraphicFramePr>
          <p:nvPr/>
        </p:nvGraphicFramePr>
        <p:xfrm>
          <a:off x="3168650" y="4229100"/>
          <a:ext cx="2298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5" imgW="2298600" imgH="469800" progId="Equation.DSMT4">
                  <p:embed/>
                </p:oleObj>
              </mc:Choice>
              <mc:Fallback>
                <p:oleObj name="Equation" r:id="rId15" imgW="229860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4229100"/>
                        <a:ext cx="22987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8" name="Object 14"/>
          <p:cNvGraphicFramePr>
            <a:graphicFrameLocks noChangeAspect="1"/>
          </p:cNvGraphicFramePr>
          <p:nvPr/>
        </p:nvGraphicFramePr>
        <p:xfrm>
          <a:off x="5537200" y="4318000"/>
          <a:ext cx="95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7" imgW="952200" imgH="291960" progId="Equation.DSMT4">
                  <p:embed/>
                </p:oleObj>
              </mc:Choice>
              <mc:Fallback>
                <p:oleObj name="Equation" r:id="rId17" imgW="952200" imgH="2919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4318000"/>
                        <a:ext cx="952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33400" y="4229100"/>
          <a:ext cx="2514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9" imgW="2514600" imgH="469800" progId="Equation.DSMT4">
                  <p:embed/>
                </p:oleObj>
              </mc:Choice>
              <mc:Fallback>
                <p:oleObj name="Equation" r:id="rId19" imgW="251460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29100"/>
                        <a:ext cx="2514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533400" y="3293268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21" imgW="2019240" imgH="469800" progId="Equation.DSMT4">
                  <p:embed/>
                </p:oleObj>
              </mc:Choice>
              <mc:Fallback>
                <p:oleObj name="Equation" r:id="rId21" imgW="2019240" imgH="469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3268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3400" y="2324100"/>
          <a:ext cx="295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23" imgW="2958840" imgH="469800" progId="Equation.DSMT4">
                  <p:embed/>
                </p:oleObj>
              </mc:Choice>
              <mc:Fallback>
                <p:oleObj name="Equation" r:id="rId23" imgW="295884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24100"/>
                        <a:ext cx="2959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3400" y="1388268"/>
          <a:ext cx="207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25" imgW="2070000" imgH="469800" progId="Equation.DSMT4">
                  <p:embed/>
                </p:oleObj>
              </mc:Choice>
              <mc:Fallback>
                <p:oleObj name="Equation" r:id="rId25" imgW="207000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88268"/>
                        <a:ext cx="2070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216400" y="3657600"/>
          <a:ext cx="6350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634680" imgH="2019240" progId="Equation.DSMT4">
                  <p:embed/>
                </p:oleObj>
              </mc:Choice>
              <mc:Fallback>
                <p:oleObj name="Equation" r:id="rId3" imgW="634680" imgH="2019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657600"/>
                        <a:ext cx="6350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203700" y="1295400"/>
          <a:ext cx="6350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634680" imgH="2019240" progId="Equation.DSMT4">
                  <p:embed/>
                </p:oleObj>
              </mc:Choice>
              <mc:Fallback>
                <p:oleObj name="Equation" r:id="rId5" imgW="634680" imgH="2019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1295400"/>
                        <a:ext cx="6350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8" name="Object 10"/>
          <p:cNvGraphicFramePr>
            <a:graphicFrameLocks noChangeAspect="1"/>
          </p:cNvGraphicFramePr>
          <p:nvPr/>
        </p:nvGraphicFramePr>
        <p:xfrm>
          <a:off x="530352" y="1295400"/>
          <a:ext cx="18796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7" imgW="1879560" imgH="2120760" progId="Equation.DSMT4">
                  <p:embed/>
                </p:oleObj>
              </mc:Choice>
              <mc:Fallback>
                <p:oleObj name="Equation" r:id="rId7" imgW="1879560" imgH="21207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95400"/>
                        <a:ext cx="1879600" cy="211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Vertical Subtraction</a:t>
            </a:r>
          </a:p>
        </p:txBody>
      </p:sp>
      <p:graphicFrame>
        <p:nvGraphicFramePr>
          <p:cNvPr id="729106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4457700" y="280987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9" imgW="380835" imgH="291973" progId="Equation.DSMT4">
                  <p:embed/>
                </p:oleObj>
              </mc:Choice>
              <mc:Fallback>
                <p:oleObj name="Equation" r:id="rId9" imgW="380835" imgH="291973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80987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08" name="Object 2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67200" y="5257800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1" imgW="583947" imgH="291973" progId="Equation.DSMT4">
                  <p:embed/>
                </p:oleObj>
              </mc:Choice>
              <mc:Fallback>
                <p:oleObj name="Equation" r:id="rId11" imgW="583947" imgH="29197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57800"/>
                        <a:ext cx="584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9" name="Object 11"/>
          <p:cNvGraphicFramePr>
            <a:graphicFrameLocks noChangeAspect="1"/>
          </p:cNvGraphicFramePr>
          <p:nvPr/>
        </p:nvGraphicFramePr>
        <p:xfrm>
          <a:off x="530352" y="3657600"/>
          <a:ext cx="18796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3" imgW="1879560" imgH="2120760" progId="Equation.DSMT4">
                  <p:embed/>
                </p:oleObj>
              </mc:Choice>
              <mc:Fallback>
                <p:oleObj name="Equation" r:id="rId13" imgW="1879560" imgH="21207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657600"/>
                        <a:ext cx="1879600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04" name="Object 16"/>
          <p:cNvGraphicFramePr>
            <a:graphicFrameLocks noChangeAspect="1"/>
          </p:cNvGraphicFramePr>
          <p:nvPr/>
        </p:nvGraphicFramePr>
        <p:xfrm>
          <a:off x="4254500" y="2374900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5" imgW="583920" imgH="291960" progId="Equation.DSMT4">
                  <p:embed/>
                </p:oleObj>
              </mc:Choice>
              <mc:Fallback>
                <p:oleObj name="Equation" r:id="rId15" imgW="583920" imgH="291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2374900"/>
                        <a:ext cx="584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05" name="Object 17"/>
          <p:cNvGraphicFramePr>
            <a:graphicFrameLocks noChangeAspect="1"/>
          </p:cNvGraphicFramePr>
          <p:nvPr/>
        </p:nvGraphicFramePr>
        <p:xfrm>
          <a:off x="4267200" y="4749800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7" imgW="583920" imgH="279360" progId="Equation.DSMT4">
                  <p:embed/>
                </p:oleObj>
              </mc:Choice>
              <mc:Fallback>
                <p:oleObj name="Equation" r:id="rId17" imgW="583920" imgH="279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49800"/>
                        <a:ext cx="584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635250" y="2311400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9" imgW="1269720" imgH="533160" progId="Equation.DSMT4">
                  <p:embed/>
                </p:oleObj>
              </mc:Choice>
              <mc:Fallback>
                <p:oleObj name="Equation" r:id="rId19" imgW="1269720" imgH="533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2311400"/>
                        <a:ext cx="1270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667000" y="4661848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21" imgW="1269720" imgH="533160" progId="Equation.DSMT4">
                  <p:embed/>
                </p:oleObj>
              </mc:Choice>
              <mc:Fallback>
                <p:oleObj name="Equation" r:id="rId21" imgW="1269720" imgH="533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61848"/>
                        <a:ext cx="1270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191000" y="1301750"/>
          <a:ext cx="6731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672840" imgH="2019240" progId="Equation.DSMT4">
                  <p:embed/>
                </p:oleObj>
              </mc:Choice>
              <mc:Fallback>
                <p:oleObj name="Equation" r:id="rId3" imgW="672840" imgH="2019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01750"/>
                        <a:ext cx="6731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229100" y="3578225"/>
          <a:ext cx="6350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634680" imgH="2019240" progId="Equation.DSMT4">
                  <p:embed/>
                </p:oleObj>
              </mc:Choice>
              <mc:Fallback>
                <p:oleObj name="Equation" r:id="rId5" imgW="634680" imgH="2019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578225"/>
                        <a:ext cx="6350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9" name="Object 9"/>
          <p:cNvGraphicFramePr>
            <a:graphicFrameLocks noChangeAspect="1"/>
          </p:cNvGraphicFramePr>
          <p:nvPr/>
        </p:nvGraphicFramePr>
        <p:xfrm>
          <a:off x="530352" y="3578225"/>
          <a:ext cx="18796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7" imgW="1879560" imgH="2120760" progId="Equation.DSMT4">
                  <p:embed/>
                </p:oleObj>
              </mc:Choice>
              <mc:Fallback>
                <p:oleObj name="Equation" r:id="rId7" imgW="1879560" imgH="21207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78225"/>
                        <a:ext cx="1879600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6" name="Object 6"/>
          <p:cNvGraphicFramePr>
            <a:graphicFrameLocks noChangeAspect="1"/>
          </p:cNvGraphicFramePr>
          <p:nvPr/>
        </p:nvGraphicFramePr>
        <p:xfrm>
          <a:off x="530352" y="1301750"/>
          <a:ext cx="1841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9" imgW="1841400" imgH="2120760" progId="Equation.DSMT4">
                  <p:embed/>
                </p:oleObj>
              </mc:Choice>
              <mc:Fallback>
                <p:oleObj name="Equation" r:id="rId9" imgW="1841400" imgH="2120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01750"/>
                        <a:ext cx="1841500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Vertical Subtraction (cont.)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37284" name="Object 4"/>
          <p:cNvGraphicFramePr>
            <a:graphicFrameLocks noChangeAspect="1"/>
          </p:cNvGraphicFramePr>
          <p:nvPr/>
        </p:nvGraphicFramePr>
        <p:xfrm>
          <a:off x="4191000" y="2824162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11" imgW="672808" imgH="279279" progId="Equation.DSMT4">
                  <p:embed/>
                </p:oleObj>
              </mc:Choice>
              <mc:Fallback>
                <p:oleObj name="Equation" r:id="rId11" imgW="672808" imgH="27927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24162"/>
                        <a:ext cx="673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5" name="Object 5"/>
          <p:cNvGraphicFramePr>
            <a:graphicFrameLocks noChangeAspect="1"/>
          </p:cNvGraphicFramePr>
          <p:nvPr/>
        </p:nvGraphicFramePr>
        <p:xfrm>
          <a:off x="4279900" y="5157787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3" imgW="583947" imgH="291973" progId="Equation.DSMT4">
                  <p:embed/>
                </p:oleObj>
              </mc:Choice>
              <mc:Fallback>
                <p:oleObj name="Equation" r:id="rId13" imgW="583947" imgH="29197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157787"/>
                        <a:ext cx="584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8" name="Object 8"/>
          <p:cNvGraphicFramePr>
            <a:graphicFrameLocks noChangeAspect="1"/>
          </p:cNvGraphicFramePr>
          <p:nvPr/>
        </p:nvGraphicFramePr>
        <p:xfrm>
          <a:off x="4191000" y="2366962"/>
          <a:ext cx="673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5" imgW="672808" imgH="291973" progId="Equation.DSMT4">
                  <p:embed/>
                </p:oleObj>
              </mc:Choice>
              <mc:Fallback>
                <p:oleObj name="Equation" r:id="rId15" imgW="672808" imgH="29197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66962"/>
                        <a:ext cx="673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0" name="Object 10"/>
          <p:cNvGraphicFramePr>
            <a:graphicFrameLocks noChangeAspect="1"/>
          </p:cNvGraphicFramePr>
          <p:nvPr/>
        </p:nvGraphicFramePr>
        <p:xfrm>
          <a:off x="4279900" y="4652962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17" imgW="583947" imgH="291973" progId="Equation.DSMT4">
                  <p:embed/>
                </p:oleObj>
              </mc:Choice>
              <mc:Fallback>
                <p:oleObj name="Equation" r:id="rId17" imgW="583947" imgH="29197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652962"/>
                        <a:ext cx="584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2635250" y="2311400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19" imgW="1269720" imgH="533160" progId="Equation.DSMT4">
                  <p:embed/>
                </p:oleObj>
              </mc:Choice>
              <mc:Fallback>
                <p:oleObj name="Equation" r:id="rId19" imgW="1269720" imgH="5331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2311400"/>
                        <a:ext cx="1270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2667000" y="4621544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21" imgW="1269720" imgH="533160" progId="Equation.DSMT4">
                  <p:embed/>
                </p:oleObj>
              </mc:Choice>
              <mc:Fallback>
                <p:oleObj name="Equation" r:id="rId21" imgW="1269720" imgH="533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21544"/>
                        <a:ext cx="1270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346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Courier New</vt:lpstr>
      <vt:lpstr>Office Theme</vt:lpstr>
      <vt:lpstr>Equation</vt:lpstr>
      <vt:lpstr>Section 1.3</vt:lpstr>
      <vt:lpstr>Objectives</vt:lpstr>
      <vt:lpstr>Subtraction with Real Numbers</vt:lpstr>
      <vt:lpstr>Example 1: Additive Inverse</vt:lpstr>
      <vt:lpstr>Example 1: Additive Inverse (cont.)</vt:lpstr>
      <vt:lpstr>Subtraction with Real Numbers</vt:lpstr>
      <vt:lpstr>Example 2: Subtraction</vt:lpstr>
      <vt:lpstr>Example 3: Vertical Subtraction</vt:lpstr>
      <vt:lpstr>Example 3: Vertical Subtraction (cont.)</vt:lpstr>
      <vt:lpstr>Example 4: Change in Value</vt:lpstr>
      <vt:lpstr>Example 4: Change in Value (cont.)</vt:lpstr>
      <vt:lpstr>Example 4: Change in Value (cont.)</vt:lpstr>
      <vt:lpstr>Example 5: Net Change</vt:lpstr>
      <vt:lpstr>Example 5: Net Change (cont.)</vt:lpstr>
      <vt:lpstr>Example 5: Net Change (cont.)</vt:lpstr>
      <vt:lpstr>Practice Problems</vt:lpstr>
      <vt:lpstr>Practice Problems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3</cp:revision>
  <dcterms:created xsi:type="dcterms:W3CDTF">2013-04-26T14:43:13Z</dcterms:created>
  <dcterms:modified xsi:type="dcterms:W3CDTF">2016-10-03T16:14:25Z</dcterms:modified>
</cp:coreProperties>
</file>