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50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Relationship Id="rId1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71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6380F-4CDF-4EF7-A150-616DB0A26800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C9BE4-09B6-43D4-B23C-DDE4E32676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60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26" Type="http://schemas.openxmlformats.org/officeDocument/2006/relationships/image" Target="../media/image49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29" Type="http://schemas.openxmlformats.org/officeDocument/2006/relationships/oleObject" Target="../embeddings/oleObject5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8.wmf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50.wmf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Relationship Id="rId27" Type="http://schemas.openxmlformats.org/officeDocument/2006/relationships/oleObject" Target="../embeddings/oleObject49.bin"/><Relationship Id="rId30" Type="http://schemas.openxmlformats.org/officeDocument/2006/relationships/image" Target="../media/image5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8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Real 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Real Numbers</a:t>
            </a:r>
          </a:p>
        </p:txBody>
      </p:sp>
      <p:sp>
        <p:nvSpPr>
          <p:cNvPr id="12291" name="Rectangle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3281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1471172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 (cont.)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Appendix A.1 contains a review of decimal numbers and operations with decimal numbers.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6" name="TextBox 3"/>
          <p:cNvSpPr>
            <a:spLocks noChangeArrowheads="1"/>
          </p:cNvSpPr>
          <p:nvPr/>
        </p:nvSpPr>
        <p:spPr bwMode="auto">
          <a:xfrm>
            <a:off x="533400" y="1280160"/>
            <a:ext cx="8226425" cy="32035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defTabSz="863600" eaLnBrk="0" hangingPunc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  <a:tab pos="4121150" algn="l"/>
                <a:tab pos="45720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the following products. </a:t>
            </a:r>
          </a:p>
          <a:p>
            <a:pPr defTabSz="863600" eaLnBrk="0" hangingPunc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  <a:tab pos="4121150" algn="l"/>
                <a:tab pos="45720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5(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3)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	2.	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6(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4)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defTabSz="863600" eaLnBrk="0" hangingPunc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  <a:tab pos="4121150" algn="l"/>
                <a:tab pos="45720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	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8(4)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	4.	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12(0)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defTabSz="863600" eaLnBrk="0" hangingPunc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  <a:tab pos="4121150" algn="l"/>
                <a:tab pos="45720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5.	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9(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2)(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1)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	6.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3(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20)(5)</a:t>
            </a:r>
          </a:p>
          <a:p>
            <a:pPr defTabSz="863600" eaLnBrk="0" hangingPunc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  <a:tab pos="4121150" algn="l"/>
                <a:tab pos="45720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7. 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5(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3.7)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	8.	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4.1(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4.5)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−15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24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−32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0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−18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6.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−300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7.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−18.5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8.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8"/>
                </a:solidFill>
              </a:rPr>
              <a:t>18.45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35239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Division with Real Numbers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</a:t>
            </a:r>
          </a:p>
          <a:p>
            <a:pPr marL="533400" indent="-533400" eaLnBrk="0" hangingPunct="0">
              <a:lnSpc>
                <a:spcPct val="155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155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(where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0),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735241" name="Object 9"/>
          <p:cNvGraphicFramePr>
            <a:graphicFrameLocks noChangeAspect="1"/>
          </p:cNvGraphicFramePr>
          <p:nvPr/>
        </p:nvGraphicFramePr>
        <p:xfrm>
          <a:off x="2693194" y="2334904"/>
          <a:ext cx="37576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3759200" imgH="838200" progId="Equation.DSMT4">
                  <p:embed/>
                </p:oleObj>
              </mc:Choice>
              <mc:Fallback>
                <p:oleObj name="Equation" r:id="rId3" imgW="37592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194" y="2334904"/>
                        <a:ext cx="37576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/>
        </p:nvGraphicFramePr>
        <p:xfrm>
          <a:off x="2673350" y="3858904"/>
          <a:ext cx="379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3797300" imgH="838200" progId="Equation.DSMT4">
                  <p:embed/>
                </p:oleObj>
              </mc:Choice>
              <mc:Fallback>
                <p:oleObj name="Equation" r:id="rId5" imgW="37973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858904"/>
                        <a:ext cx="379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457677" imgH="793306" progId="Equation.DSMT4">
                  <p:embed/>
                </p:oleObj>
              </mc:Choice>
              <mc:Fallback>
                <p:oleObj name="Equation" r:id="rId7" imgW="457677" imgH="79330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6387" name="TextBox 3"/>
          <p:cNvSpPr>
            <a:spLocks noChangeArrowheads="1"/>
          </p:cNvSpPr>
          <p:nvPr/>
        </p:nvSpPr>
        <p:spPr bwMode="auto">
          <a:xfrm>
            <a:off x="457200" y="1097280"/>
            <a:ext cx="8229600" cy="47672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3550" indent="-463550" algn="ctr" eaLnBrk="0" hangingPunc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Division by 0 is Undefined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75000"/>
              </a:spcBef>
              <a:buFont typeface="Courier New" pitchFamily="49" charset="0"/>
              <a:buNone/>
            </a:pPr>
            <a:r>
              <a:rPr lang="en-US" sz="27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	Suppose that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 and              Then since division is </a:t>
            </a:r>
          </a:p>
          <a:p>
            <a:pPr marL="463550" indent="-463550" eaLnBrk="0" hangingPunc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	related to multiplication, we must have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 = 0 ·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  But this is not possible because 0 ·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=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0 for any value of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and we stated that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≠ 0.</a:t>
            </a:r>
            <a:endParaRPr lang="en-US" sz="27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7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	Suppose that              Then 0 = 0 ·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 which is true for all </a:t>
            </a:r>
          </a:p>
          <a:p>
            <a:pPr marL="463550" indent="-463550" eaLnBrk="0" hangingPunc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	values of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  But we must have a unique answer for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  Therefore, in any case, we conclude that </a:t>
            </a:r>
            <a:r>
              <a:rPr lang="en-US" sz="2700" b="1" dirty="0">
                <a:solidFill>
                  <a:srgbClr val="C00C08"/>
                </a:solidFill>
                <a:latin typeface="Calibri" pitchFamily="34" charset="0"/>
              </a:rPr>
              <a:t>division by 0 is undefined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16388" name="Object 6"/>
          <p:cNvGraphicFramePr>
            <a:graphicFrameLocks noChangeAspect="1"/>
          </p:cNvGraphicFramePr>
          <p:nvPr/>
        </p:nvGraphicFramePr>
        <p:xfrm>
          <a:off x="4278313" y="1690048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863225" imgH="837836" progId="Equation.DSMT4">
                  <p:embed/>
                </p:oleObj>
              </mc:Choice>
              <mc:Fallback>
                <p:oleObj name="Equation" r:id="rId3" imgW="863225" imgH="83783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1690048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0"/>
          <p:cNvGraphicFramePr>
            <a:graphicFrameLocks noChangeAspect="1"/>
          </p:cNvGraphicFramePr>
          <p:nvPr/>
        </p:nvGraphicFramePr>
        <p:xfrm>
          <a:off x="2908300" y="3741098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863225" imgH="837836" progId="Equation.DSMT4">
                  <p:embed/>
                </p:oleObj>
              </mc:Choice>
              <mc:Fallback>
                <p:oleObj name="Equation" r:id="rId5" imgW="863225" imgH="8378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741098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Division with Real Numbers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41380" name="Object 4"/>
          <p:cNvGraphicFramePr>
            <a:graphicFrameLocks noChangeAspect="1"/>
          </p:cNvGraphicFramePr>
          <p:nvPr/>
        </p:nvGraphicFramePr>
        <p:xfrm>
          <a:off x="611188" y="12192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1193800" imgH="838200" progId="Equation.DSMT4">
                  <p:embed/>
                </p:oleObj>
              </mc:Choice>
              <mc:Fallback>
                <p:oleObj name="Equation" r:id="rId3" imgW="11938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219200"/>
                        <a:ext cx="119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1" name="Object 5"/>
          <p:cNvGraphicFramePr>
            <a:graphicFrameLocks noChangeAspect="1"/>
          </p:cNvGraphicFramePr>
          <p:nvPr/>
        </p:nvGraphicFramePr>
        <p:xfrm>
          <a:off x="611188" y="23622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5" imgW="1193800" imgH="838200" progId="Equation.DSMT4">
                  <p:embed/>
                </p:oleObj>
              </mc:Choice>
              <mc:Fallback>
                <p:oleObj name="Equation" r:id="rId5" imgW="11938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362200"/>
                        <a:ext cx="119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2" name="Object 6"/>
          <p:cNvGraphicFramePr>
            <a:graphicFrameLocks noChangeAspect="1"/>
          </p:cNvGraphicFramePr>
          <p:nvPr/>
        </p:nvGraphicFramePr>
        <p:xfrm>
          <a:off x="611188" y="3505200"/>
          <a:ext cx="1231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7" imgW="1231900" imgH="825500" progId="Equation.DSMT4">
                  <p:embed/>
                </p:oleObj>
              </mc:Choice>
              <mc:Fallback>
                <p:oleObj name="Equation" r:id="rId7" imgW="12319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505200"/>
                        <a:ext cx="1231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3" name="Object 7"/>
          <p:cNvGraphicFramePr>
            <a:graphicFrameLocks noChangeAspect="1"/>
          </p:cNvGraphicFramePr>
          <p:nvPr/>
        </p:nvGraphicFramePr>
        <p:xfrm>
          <a:off x="4113213" y="3505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9" imgW="1206500" imgH="838200" progId="Equation.DSMT4">
                  <p:embed/>
                </p:oleObj>
              </mc:Choice>
              <mc:Fallback>
                <p:oleObj name="Equation" r:id="rId9" imgW="12065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3505200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4" name="Object 8"/>
          <p:cNvGraphicFramePr>
            <a:graphicFrameLocks noChangeAspect="1"/>
          </p:cNvGraphicFramePr>
          <p:nvPr/>
        </p:nvGraphicFramePr>
        <p:xfrm>
          <a:off x="611188" y="46482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11" imgW="1244600" imgH="838200" progId="Equation.DSMT4">
                  <p:embed/>
                </p:oleObj>
              </mc:Choice>
              <mc:Fallback>
                <p:oleObj name="Equation" r:id="rId11" imgW="12446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648200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5" name="Object 9"/>
          <p:cNvGraphicFramePr>
            <a:graphicFrameLocks noChangeAspect="1"/>
          </p:cNvGraphicFramePr>
          <p:nvPr/>
        </p:nvGraphicFramePr>
        <p:xfrm>
          <a:off x="4114800" y="46736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3" imgW="1270000" imgH="838200" progId="Equation.DSMT4">
                  <p:embed/>
                </p:oleObj>
              </mc:Choice>
              <mc:Fallback>
                <p:oleObj name="Equation" r:id="rId13" imgW="12700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7360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6" name="Object 10"/>
          <p:cNvGraphicFramePr>
            <a:graphicFrameLocks noChangeAspect="1"/>
          </p:cNvGraphicFramePr>
          <p:nvPr/>
        </p:nvGraphicFramePr>
        <p:xfrm>
          <a:off x="1898650" y="14954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5" imgW="698400" imgH="279360" progId="Equation.DSMT4">
                  <p:embed/>
                </p:oleObj>
              </mc:Choice>
              <mc:Fallback>
                <p:oleObj name="Equation" r:id="rId15" imgW="6984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495425"/>
                        <a:ext cx="698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7" name="Object 11"/>
          <p:cNvGraphicFramePr>
            <a:graphicFrameLocks noChangeAspect="1"/>
          </p:cNvGraphicFramePr>
          <p:nvPr/>
        </p:nvGraphicFramePr>
        <p:xfrm>
          <a:off x="2844800" y="1430338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7" imgW="3187440" imgH="469800" progId="Equation.DSMT4">
                  <p:embed/>
                </p:oleObj>
              </mc:Choice>
              <mc:Fallback>
                <p:oleObj name="Equation" r:id="rId17" imgW="318744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1430338"/>
                        <a:ext cx="3187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8" name="Object 12"/>
          <p:cNvGraphicFramePr>
            <a:graphicFrameLocks noChangeAspect="1"/>
          </p:cNvGraphicFramePr>
          <p:nvPr/>
        </p:nvGraphicFramePr>
        <p:xfrm>
          <a:off x="1898650" y="26162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9" imgW="495000" imgH="279360" progId="Equation.DSMT4">
                  <p:embed/>
                </p:oleObj>
              </mc:Choice>
              <mc:Fallback>
                <p:oleObj name="Equation" r:id="rId19" imgW="49500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2616200"/>
                        <a:ext cx="495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9" name="Object 13"/>
          <p:cNvGraphicFramePr>
            <a:graphicFrameLocks noChangeAspect="1"/>
          </p:cNvGraphicFramePr>
          <p:nvPr/>
        </p:nvGraphicFramePr>
        <p:xfrm>
          <a:off x="2692400" y="2528888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21" imgW="3187440" imgH="469800" progId="Equation.DSMT4">
                  <p:embed/>
                </p:oleObj>
              </mc:Choice>
              <mc:Fallback>
                <p:oleObj name="Equation" r:id="rId21" imgW="3187440" imgH="469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528888"/>
                        <a:ext cx="3187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90" name="Object 14"/>
          <p:cNvGraphicFramePr>
            <a:graphicFrameLocks noChangeAspect="1"/>
          </p:cNvGraphicFramePr>
          <p:nvPr/>
        </p:nvGraphicFramePr>
        <p:xfrm>
          <a:off x="1968500" y="3775075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23" imgW="1130040" imgH="291960" progId="Equation.DSMT4">
                  <p:embed/>
                </p:oleObj>
              </mc:Choice>
              <mc:Fallback>
                <p:oleObj name="Equation" r:id="rId23" imgW="113004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775075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91" name="Object 15"/>
          <p:cNvGraphicFramePr>
            <a:graphicFrameLocks noChangeAspect="1"/>
          </p:cNvGraphicFramePr>
          <p:nvPr/>
        </p:nvGraphicFramePr>
        <p:xfrm>
          <a:off x="5403850" y="3795713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25" imgW="469800" imgH="291960" progId="Equation.DSMT4">
                  <p:embed/>
                </p:oleObj>
              </mc:Choice>
              <mc:Fallback>
                <p:oleObj name="Equation" r:id="rId25" imgW="46980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3850" y="3795713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92" name="Object 16"/>
          <p:cNvGraphicFramePr>
            <a:graphicFrameLocks noChangeAspect="1"/>
          </p:cNvGraphicFramePr>
          <p:nvPr/>
        </p:nvGraphicFramePr>
        <p:xfrm>
          <a:off x="1974850" y="4924425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27" imgW="863280" imgH="279360" progId="Equation.DSMT4">
                  <p:embed/>
                </p:oleObj>
              </mc:Choice>
              <mc:Fallback>
                <p:oleObj name="Equation" r:id="rId27" imgW="86328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4924425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93" name="Object 17"/>
          <p:cNvGraphicFramePr>
            <a:graphicFrameLocks noChangeAspect="1"/>
          </p:cNvGraphicFramePr>
          <p:nvPr/>
        </p:nvGraphicFramePr>
        <p:xfrm>
          <a:off x="5362575" y="4921250"/>
          <a:ext cx="1879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29" imgW="1879600" imgH="317500" progId="Equation.DSMT4">
                  <p:embed/>
                </p:oleObj>
              </mc:Choice>
              <mc:Fallback>
                <p:oleObj name="Equation" r:id="rId29" imgW="1879600" imgH="317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4921250"/>
                        <a:ext cx="1879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Division with Real Numbers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42404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3735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Rules for Division with Positive and Negative Real Numbers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are positive real numbers,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quotient of two positive numbers is positive: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6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quotient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7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742405" name="Object 5"/>
          <p:cNvGraphicFramePr>
            <a:graphicFrameLocks noChangeAspect="1"/>
          </p:cNvGraphicFramePr>
          <p:nvPr/>
        </p:nvGraphicFramePr>
        <p:xfrm>
          <a:off x="3683000" y="3262952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117600" imgH="838200" progId="Equation.DSMT4">
                  <p:embed/>
                </p:oleObj>
              </mc:Choice>
              <mc:Fallback>
                <p:oleObj name="Equation" r:id="rId3" imgW="11176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262952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2406" name="Object 6"/>
          <p:cNvGraphicFramePr>
            <a:graphicFrameLocks noChangeAspect="1"/>
          </p:cNvGraphicFramePr>
          <p:nvPr/>
        </p:nvGraphicFramePr>
        <p:xfrm>
          <a:off x="3416300" y="4710752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1308100" imgH="838200" progId="Equation.DSMT4">
                  <p:embed/>
                </p:oleObj>
              </mc:Choice>
              <mc:Fallback>
                <p:oleObj name="Equation" r:id="rId5" imgW="13081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4710752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Division with Real Numbers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743428" name="TextBox 3"/>
          <p:cNvSpPr>
            <a:spLocks noChangeArrowheads="1"/>
          </p:cNvSpPr>
          <p:nvPr/>
        </p:nvSpPr>
        <p:spPr bwMode="auto">
          <a:xfrm>
            <a:off x="457200" y="1097280"/>
            <a:ext cx="8229600" cy="48672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3550" indent="-463550"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Rules for Division with Positive and Negative Real Numbers (cont.)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quotient of a positive number and a negative number is negative: 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7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7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summary,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quotient of numbers with like signs is positive.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quotient of numbers with unlike signs is negative.</a:t>
            </a:r>
            <a:endParaRPr lang="en-US" sz="27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743429" name="Object 5"/>
          <p:cNvGraphicFramePr>
            <a:graphicFrameLocks noChangeAspect="1"/>
          </p:cNvGraphicFramePr>
          <p:nvPr/>
        </p:nvGraphicFramePr>
        <p:xfrm>
          <a:off x="2451100" y="3088944"/>
          <a:ext cx="368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3683000" imgH="838200" progId="Equation.DSMT4">
                  <p:embed/>
                </p:oleObj>
              </mc:Choice>
              <mc:Fallback>
                <p:oleObj name="Equation" r:id="rId3" imgW="36830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3088944"/>
                        <a:ext cx="368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Division with Real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744453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388461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following common rules about multiplication and division with two nonzero real numbers are helpful in remembering the signs of answers.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If the numbers have the same sign, both the 	product and quotient will be positive.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If the numbers have different signs, both the 	product and quotient will be negative.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Average (or Mean)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74547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19145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average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mean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  <a:endParaRPr lang="en-US" sz="27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64531"/>
          </a:xfrm>
        </p:spPr>
        <p:txBody>
          <a:bodyPr>
            <a:spAutoFit/>
          </a:bodyPr>
          <a:lstStyle/>
          <a:p>
            <a:pPr marL="463550" indent="-463550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real numbers. 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real numbers. 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average (mean) of a set of numbers.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6: Average</a:t>
            </a:r>
          </a:p>
        </p:txBody>
      </p:sp>
      <p:sp>
        <p:nvSpPr>
          <p:cNvPr id="7464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/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At noon on five consecutive days in Aspen, Colorado the temperatures were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−7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 (in degrees Fahrenheit).  (Negative numbers represent temperatures below zero.)  Find the average of these noonday temperatures.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3096" name="Picture 5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7480" y="3540573"/>
            <a:ext cx="3749040" cy="232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6: Average (cont.)</a:t>
            </a:r>
          </a:p>
        </p:txBody>
      </p:sp>
      <p:sp>
        <p:nvSpPr>
          <p:cNvPr id="7475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719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First, add the five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divided the sum, </a:t>
            </a:r>
            <a:r>
              <a:rPr lang="en-US" i="0" dirty="0">
                <a:solidFill>
                  <a:srgbClr val="FF00FF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by the number of temperatures, 5.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average noon temperature was </a:t>
            </a:r>
            <a:r>
              <a:rPr lang="en-US" i="0" dirty="0">
                <a:solidFill>
                  <a:srgbClr val="FF0008"/>
                </a:solidFill>
              </a:rPr>
              <a:t>3</a:t>
            </a:r>
            <a:r>
              <a:rPr lang="en-US" i="0" dirty="0">
                <a:solidFill>
                  <a:srgbClr val="FF0008"/>
                </a:solidFill>
                <a:sym typeface="Symbol"/>
              </a:rPr>
              <a:t></a:t>
            </a:r>
            <a:r>
              <a:rPr lang="en-US" i="0" dirty="0">
                <a:solidFill>
                  <a:srgbClr val="FF0008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47524" name="Object 4"/>
          <p:cNvGraphicFramePr>
            <a:graphicFrameLocks noChangeAspect="1"/>
          </p:cNvGraphicFramePr>
          <p:nvPr/>
        </p:nvGraphicFramePr>
        <p:xfrm>
          <a:off x="3581400" y="3962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419040" imgH="838080" progId="Equation.DSMT4">
                  <p:embed/>
                </p:oleObj>
              </mc:Choice>
              <mc:Fallback>
                <p:oleObj name="Equation" r:id="rId3" imgW="4190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962400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057400" y="2400300"/>
            <a:ext cx="348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Courier New" pitchFamily="49" charset="0"/>
              <a:buNone/>
            </a:pPr>
            <a:r>
              <a:rPr lang="en-US" sz="2800" dirty="0">
                <a:solidFill>
                  <a:srgbClr val="000066"/>
                </a:solidFill>
              </a:rPr>
              <a:t>(</a:t>
            </a:r>
            <a:r>
              <a:rPr lang="en-US" sz="2800" dirty="0">
                <a:solidFill>
                  <a:srgbClr val="000066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66"/>
                </a:solidFill>
              </a:rPr>
              <a:t>5) + 7 + 6 + (</a:t>
            </a:r>
            <a:r>
              <a:rPr lang="en-US" sz="2800" dirty="0">
                <a:solidFill>
                  <a:srgbClr val="000066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66"/>
                </a:solidFill>
              </a:rPr>
              <a:t>7) + 14</a:t>
            </a:r>
            <a:endParaRPr lang="en-US" sz="2800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36959" y="24003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Courier New" pitchFamily="49" charset="0"/>
              <a:buNone/>
            </a:pPr>
            <a:r>
              <a:rPr lang="en-US" sz="2800" dirty="0">
                <a:solidFill>
                  <a:srgbClr val="000066"/>
                </a:solidFill>
              </a:rPr>
              <a:t>= </a:t>
            </a:r>
            <a:r>
              <a:rPr lang="en-US" sz="2800" dirty="0">
                <a:solidFill>
                  <a:srgbClr val="FF00FF"/>
                </a:solidFill>
              </a:rPr>
              <a:t>15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114800" y="4241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469800" imgH="291960" progId="Equation.DSMT4">
                  <p:embed/>
                </p:oleObj>
              </mc:Choice>
              <mc:Fallback>
                <p:oleObj name="Equation" r:id="rId5" imgW="4698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41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6: Average (cont.)</a:t>
            </a:r>
          </a:p>
        </p:txBody>
      </p:sp>
      <p:sp>
        <p:nvSpPr>
          <p:cNvPr id="7536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In a placement exam for mathematics, a group of 	ten students had the following scores: 3 students 	scored 75, 2 students scored 80, 1 student scored 	82, 3 students scored 85, and 1 student scored 88. 	What was the mean score for this group of 	students?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6: Average (cont.)</a:t>
            </a:r>
          </a:p>
        </p:txBody>
      </p:sp>
      <p:sp>
        <p:nvSpPr>
          <p:cNvPr id="7485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58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sz="18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800" i="0" dirty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1800" i="0" dirty="0">
                <a:solidFill>
                  <a:srgbClr val="008080"/>
                </a:solidFill>
              </a:rPr>
              <a:t>					</a:t>
            </a:r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</a:pPr>
            <a:r>
              <a:rPr lang="en-US" sz="1800" i="0" dirty="0">
                <a:solidFill>
                  <a:srgbClr val="008080"/>
                </a:solidFill>
              </a:rPr>
              <a:t>					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mean score on the placement test for this group of students was</a:t>
            </a:r>
            <a:r>
              <a:rPr lang="en-US" i="0" dirty="0">
                <a:solidFill>
                  <a:srgbClr val="FF0008"/>
                </a:solidFill>
              </a:rPr>
              <a:t> 81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sz="3200" i="0" dirty="0">
              <a:solidFill>
                <a:schemeClr val="tx1"/>
              </a:solidFill>
            </a:endParaRPr>
          </a:p>
        </p:txBody>
      </p:sp>
      <p:graphicFrame>
        <p:nvGraphicFramePr>
          <p:cNvPr id="748548" name="Object 4"/>
          <p:cNvGraphicFramePr>
            <a:graphicFrameLocks noChangeAspect="1"/>
          </p:cNvGraphicFramePr>
          <p:nvPr/>
        </p:nvGraphicFramePr>
        <p:xfrm>
          <a:off x="576616" y="1320800"/>
          <a:ext cx="3048000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3048000" imgH="2489200" progId="Equation.DSMT4">
                  <p:embed/>
                </p:oleObj>
              </mc:Choice>
              <mc:Fallback>
                <p:oleObj name="Equation" r:id="rId3" imgW="3048000" imgH="248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616" y="1320800"/>
                        <a:ext cx="3048000" cy="248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/>
        </p:nvGraphicFramePr>
        <p:xfrm>
          <a:off x="571500" y="4025900"/>
          <a:ext cx="438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5" imgW="4381500" imgH="292100" progId="Equation.DSMT4">
                  <p:embed/>
                </p:oleObj>
              </mc:Choice>
              <mc:Fallback>
                <p:oleObj name="Equation" r:id="rId5" imgW="43815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4025900"/>
                        <a:ext cx="4381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1" name="Object 7"/>
          <p:cNvGraphicFramePr>
            <a:graphicFrameLocks noChangeAspect="1"/>
          </p:cNvGraphicFramePr>
          <p:nvPr/>
        </p:nvGraphicFramePr>
        <p:xfrm>
          <a:off x="561975" y="4483100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7" imgW="1892160" imgH="291960" progId="Equation.DSMT4">
                  <p:embed/>
                </p:oleObj>
              </mc:Choice>
              <mc:Fallback>
                <p:oleObj name="Equation" r:id="rId7" imgW="189216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4483100"/>
                        <a:ext cx="1892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029200" y="396240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5029200" y="4419600"/>
            <a:ext cx="348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by the number of scores.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6: Average (cont.)</a:t>
            </a:r>
          </a:p>
        </p:txBody>
      </p:sp>
      <p:sp>
        <p:nvSpPr>
          <p:cNvPr id="7495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  <a:endParaRPr lang="en-US" dirty="0">
              <a:solidFill>
                <a:schemeClr val="tx1"/>
              </a:solidFill>
            </a:endParaRPr>
          </a:p>
          <a:p>
            <a:pPr lvl="4">
              <a:buFont typeface="Arial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70	75	65	60	61	</a:t>
            </a:r>
          </a:p>
          <a:p>
            <a:pPr lvl="4">
              <a:buFont typeface="Arial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64	68	72	59	68	</a:t>
            </a:r>
          </a:p>
          <a:p>
            <a:pPr lvl="4">
              <a:buFont typeface="Arial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82	76	70	68	50</a:t>
            </a:r>
            <a:r>
              <a:rPr lang="en-US" sz="280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average speed of these cars.  (One car 	received a speeding ticket, while another had a 	broken muffler.)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6: Average (cont.)</a:t>
            </a:r>
          </a:p>
        </p:txBody>
      </p:sp>
      <p:sp>
        <p:nvSpPr>
          <p:cNvPr id="7505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i="0" dirty="0">
                <a:solidFill>
                  <a:srgbClr val="FF00FF"/>
                </a:solidFill>
              </a:rPr>
              <a:t>1008 mph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Dividing by </a:t>
            </a:r>
            <a:r>
              <a:rPr lang="en-US" i="0" dirty="0">
                <a:solidFill>
                  <a:srgbClr val="000066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 gives the average speed: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50596" name="Object 4"/>
          <p:cNvGraphicFramePr>
            <a:graphicFrameLocks noChangeAspect="1"/>
          </p:cNvGraphicFramePr>
          <p:nvPr/>
        </p:nvGraphicFramePr>
        <p:xfrm>
          <a:off x="2895600" y="3152775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1358310" imgH="291973" progId="Equation.DSMT4">
                  <p:embed/>
                </p:oleObj>
              </mc:Choice>
              <mc:Fallback>
                <p:oleObj name="Equation" r:id="rId3" imgW="1358310" imgH="29197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152775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0597" name="Object 5"/>
          <p:cNvGraphicFramePr>
            <a:graphicFrameLocks noChangeAspect="1"/>
          </p:cNvGraphicFramePr>
          <p:nvPr/>
        </p:nvGraphicFramePr>
        <p:xfrm>
          <a:off x="4337050" y="31242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1638000" imgH="393480" progId="Equation.DSMT4">
                  <p:embed/>
                </p:oleObj>
              </mc:Choice>
              <mc:Fallback>
                <p:oleObj name="Equation" r:id="rId5" imgW="16380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31242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28675" name="TextBox 3"/>
          <p:cNvSpPr>
            <a:spLocks noChangeArrowheads="1"/>
          </p:cNvSpPr>
          <p:nvPr/>
        </p:nvSpPr>
        <p:spPr bwMode="auto">
          <a:xfrm>
            <a:off x="533400" y="1097280"/>
            <a:ext cx="8226425" cy="479901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the quotients. </a:t>
            </a:r>
          </a:p>
          <a:p>
            <a:pPr marL="533400" indent="-533400" defTabSz="863600">
              <a:lnSpc>
                <a:spcPct val="155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				2. 	3.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4. 				5. 	6.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7. 				8. 	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9.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Find the mean of the set of integers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16, 20, 32, and 92.</a:t>
            </a:r>
          </a:p>
        </p:txBody>
      </p:sp>
      <p:graphicFrame>
        <p:nvGraphicFramePr>
          <p:cNvPr id="28676" name="Object 14"/>
          <p:cNvGraphicFramePr>
            <a:graphicFrameLocks noChangeAspect="1"/>
          </p:cNvGraphicFramePr>
          <p:nvPr/>
        </p:nvGraphicFramePr>
        <p:xfrm>
          <a:off x="1016000" y="16764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647700" imgH="838200" progId="Equation.DSMT4">
                  <p:embed/>
                </p:oleObj>
              </mc:Choice>
              <mc:Fallback>
                <p:oleObj name="Equation" r:id="rId3" imgW="6477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6764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15"/>
          <p:cNvGraphicFramePr>
            <a:graphicFrameLocks noChangeAspect="1"/>
          </p:cNvGraphicFramePr>
          <p:nvPr/>
        </p:nvGraphicFramePr>
        <p:xfrm>
          <a:off x="4114800" y="16764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647700" imgH="838200" progId="Equation.DSMT4">
                  <p:embed/>
                </p:oleObj>
              </mc:Choice>
              <mc:Fallback>
                <p:oleObj name="Equation" r:id="rId5" imgW="6477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6764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16"/>
          <p:cNvGraphicFramePr>
            <a:graphicFrameLocks noChangeAspect="1"/>
          </p:cNvGraphicFramePr>
          <p:nvPr/>
        </p:nvGraphicFramePr>
        <p:xfrm>
          <a:off x="6477000" y="16764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647700" imgH="838200" progId="Equation.DSMT4">
                  <p:embed/>
                </p:oleObj>
              </mc:Choice>
              <mc:Fallback>
                <p:oleObj name="Equation" r:id="rId7" imgW="6477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6764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17"/>
          <p:cNvGraphicFramePr>
            <a:graphicFrameLocks noChangeAspect="1"/>
          </p:cNvGraphicFramePr>
          <p:nvPr/>
        </p:nvGraphicFramePr>
        <p:xfrm>
          <a:off x="1041400" y="28067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469900" imgH="838200" progId="Equation.DSMT4">
                  <p:embed/>
                </p:oleObj>
              </mc:Choice>
              <mc:Fallback>
                <p:oleObj name="Equation" r:id="rId9" imgW="4699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806700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18"/>
          <p:cNvGraphicFramePr>
            <a:graphicFrameLocks noChangeAspect="1"/>
          </p:cNvGraphicFramePr>
          <p:nvPr/>
        </p:nvGraphicFramePr>
        <p:xfrm>
          <a:off x="4127500" y="2819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1" imgW="419100" imgH="838200" progId="Equation.DSMT4">
                  <p:embed/>
                </p:oleObj>
              </mc:Choice>
              <mc:Fallback>
                <p:oleObj name="Equation" r:id="rId11" imgW="4191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2819400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19"/>
          <p:cNvGraphicFramePr>
            <a:graphicFrameLocks noChangeAspect="1"/>
          </p:cNvGraphicFramePr>
          <p:nvPr/>
        </p:nvGraphicFramePr>
        <p:xfrm>
          <a:off x="6477000" y="28194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3" imgW="520700" imgH="838200" progId="Equation.DSMT4">
                  <p:embed/>
                </p:oleObj>
              </mc:Choice>
              <mc:Fallback>
                <p:oleObj name="Equation" r:id="rId13" imgW="5207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819400"/>
                        <a:ext cx="52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20"/>
          <p:cNvGraphicFramePr>
            <a:graphicFrameLocks noChangeAspect="1"/>
          </p:cNvGraphicFramePr>
          <p:nvPr/>
        </p:nvGraphicFramePr>
        <p:xfrm>
          <a:off x="1028700" y="38100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5" imgW="914400" imgH="838080" progId="Equation.DSMT4">
                  <p:embed/>
                </p:oleObj>
              </mc:Choice>
              <mc:Fallback>
                <p:oleObj name="Equation" r:id="rId15" imgW="9144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8100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21"/>
          <p:cNvGraphicFramePr>
            <a:graphicFrameLocks noChangeAspect="1"/>
          </p:cNvGraphicFramePr>
          <p:nvPr/>
        </p:nvGraphicFramePr>
        <p:xfrm>
          <a:off x="4152900" y="3810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7" imgW="736600" imgH="838200" progId="Equation.DSMT4">
                  <p:embed/>
                </p:oleObj>
              </mc:Choice>
              <mc:Fallback>
                <p:oleObj name="Equation" r:id="rId17" imgW="7366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810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9701" name="Rectangle 1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</a:t>
            </a:r>
            <a:r>
              <a:rPr lang="en-US" b="1" i="0" dirty="0">
                <a:solidFill>
                  <a:schemeClr val="tx1"/>
                </a:solidFill>
                <a:latin typeface="Symbol" pitchFamily="18" charset="2"/>
              </a:rPr>
              <a:t>.	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2.	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3.	</a:t>
            </a:r>
            <a:r>
              <a:rPr lang="en-US" i="0" dirty="0">
                <a:solidFill>
                  <a:srgbClr val="FF0008"/>
                </a:solidFill>
              </a:rPr>
              <a:t>2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4.	</a:t>
            </a:r>
            <a:r>
              <a:rPr lang="en-US" i="0" dirty="0">
                <a:solidFill>
                  <a:srgbClr val="FF0008"/>
                </a:solidFill>
              </a:rPr>
              <a:t>Undefined	</a:t>
            </a:r>
            <a:r>
              <a:rPr lang="en-US" b="1" i="0" dirty="0">
                <a:solidFill>
                  <a:schemeClr val="tx1"/>
                </a:solidFill>
              </a:rPr>
              <a:t>5.	</a:t>
            </a:r>
            <a:r>
              <a:rPr lang="en-US" i="0" dirty="0">
                <a:solidFill>
                  <a:srgbClr val="FF0008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6.	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2.5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7.	</a:t>
            </a:r>
            <a:r>
              <a:rPr lang="en-US" i="0" dirty="0">
                <a:solidFill>
                  <a:srgbClr val="FF0008"/>
                </a:solidFill>
              </a:rPr>
              <a:t>1.08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8.	</a:t>
            </a:r>
            <a:r>
              <a:rPr lang="en-US" i="0" dirty="0">
                <a:solidFill>
                  <a:srgbClr val="FF0008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9.	</a:t>
            </a:r>
            <a:r>
              <a:rPr lang="en-US" i="0" dirty="0">
                <a:solidFill>
                  <a:srgbClr val="FF0008"/>
                </a:solidFill>
              </a:rPr>
              <a:t>32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9699" name="Object 7"/>
          <p:cNvGraphicFramePr>
            <a:graphicFrameLocks noChangeAspect="1"/>
          </p:cNvGraphicFramePr>
          <p:nvPr/>
        </p:nvGraphicFramePr>
        <p:xfrm>
          <a:off x="45974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11"/>
          <p:cNvGraphicFramePr>
            <a:graphicFrameLocks noChangeAspect="1"/>
          </p:cNvGraphicFramePr>
          <p:nvPr/>
        </p:nvGraphicFramePr>
        <p:xfrm>
          <a:off x="45974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457677" imgH="793306" progId="Equation.DSMT4">
                  <p:embed/>
                </p:oleObj>
              </mc:Choice>
              <mc:Fallback>
                <p:oleObj name="Equation" r:id="rId5" imgW="457677" imgH="79330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1"/>
                </a:solidFill>
              </a:rPr>
              <a:t>Example 1: Products of Positive and Negative Real Numbers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28071" name="Object 7"/>
          <p:cNvGraphicFramePr>
            <a:graphicFrameLocks noChangeAspect="1"/>
          </p:cNvGraphicFramePr>
          <p:nvPr/>
        </p:nvGraphicFramePr>
        <p:xfrm>
          <a:off x="2147888" y="1398587"/>
          <a:ext cx="363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3632200" imgH="482600" progId="Equation.DSMT4">
                  <p:embed/>
                </p:oleObj>
              </mc:Choice>
              <mc:Fallback>
                <p:oleObj name="Equation" r:id="rId3" imgW="36322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1398587"/>
                        <a:ext cx="363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2" name="Object 8"/>
          <p:cNvGraphicFramePr>
            <a:graphicFrameLocks noChangeAspect="1"/>
          </p:cNvGraphicFramePr>
          <p:nvPr/>
        </p:nvGraphicFramePr>
        <p:xfrm>
          <a:off x="5867400" y="1487488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952200" imgH="291960" progId="Equation.DSMT4">
                  <p:embed/>
                </p:oleObj>
              </mc:Choice>
              <mc:Fallback>
                <p:oleObj name="Equation" r:id="rId5" imgW="95220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487488"/>
                        <a:ext cx="95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3" name="Object 9"/>
          <p:cNvGraphicFramePr>
            <a:graphicFrameLocks noChangeAspect="1"/>
          </p:cNvGraphicFramePr>
          <p:nvPr/>
        </p:nvGraphicFramePr>
        <p:xfrm>
          <a:off x="2147888" y="2124075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876240" imgH="291960" progId="Equation.DSMT4">
                  <p:embed/>
                </p:oleObj>
              </mc:Choice>
              <mc:Fallback>
                <p:oleObj name="Equation" r:id="rId7" imgW="8762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2124075"/>
                        <a:ext cx="876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4" name="Object 10"/>
          <p:cNvGraphicFramePr>
            <a:graphicFrameLocks noChangeAspect="1"/>
          </p:cNvGraphicFramePr>
          <p:nvPr/>
        </p:nvGraphicFramePr>
        <p:xfrm>
          <a:off x="2147888" y="2878138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863280" imgH="279360" progId="Equation.DSMT4">
                  <p:embed/>
                </p:oleObj>
              </mc:Choice>
              <mc:Fallback>
                <p:oleObj name="Equation" r:id="rId9" imgW="86328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2878138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30352" y="13716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1587240" imgH="469800" progId="Equation.DSMT4">
                  <p:embed/>
                </p:oleObj>
              </mc:Choice>
              <mc:Fallback>
                <p:oleObj name="Equation" r:id="rId11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30352" y="2057400"/>
          <a:ext cx="1524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1523880" imgH="469800" progId="Equation.DSMT4">
                  <p:embed/>
                </p:oleObj>
              </mc:Choice>
              <mc:Fallback>
                <p:oleObj name="Equation" r:id="rId13" imgW="15238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524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30352" y="2806700"/>
          <a:ext cx="151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1511280" imgH="469800" progId="Equation.DSMT4">
                  <p:embed/>
                </p:oleObj>
              </mc:Choice>
              <mc:Fallback>
                <p:oleObj name="Equation" r:id="rId15" imgW="15112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06700"/>
                        <a:ext cx="151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Products of Negative Real Numbers</a:t>
            </a:r>
          </a:p>
        </p:txBody>
      </p:sp>
      <p:sp>
        <p:nvSpPr>
          <p:cNvPr id="729091" name="Rectangle 3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(Here we multiplied from left to right. Later, we will see that multiplication can be done in any order.)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29099" name="Object 11"/>
          <p:cNvGraphicFramePr>
            <a:graphicFrameLocks noChangeAspect="1"/>
          </p:cNvGraphicFramePr>
          <p:nvPr/>
        </p:nvGraphicFramePr>
        <p:xfrm>
          <a:off x="2438400" y="138240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647640" imgH="291960" progId="Equation.DSMT4">
                  <p:embed/>
                </p:oleObj>
              </mc:Choice>
              <mc:Fallback>
                <p:oleObj name="Equation" r:id="rId3" imgW="6476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382404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0" name="Object 12"/>
          <p:cNvGraphicFramePr>
            <a:graphicFrameLocks noChangeAspect="1"/>
          </p:cNvGraphicFramePr>
          <p:nvPr/>
        </p:nvGraphicFramePr>
        <p:xfrm>
          <a:off x="2127250" y="2119313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660240" imgH="291960" progId="Equation.DSMT4">
                  <p:embed/>
                </p:oleObj>
              </mc:Choice>
              <mc:Fallback>
                <p:oleObj name="Equation" r:id="rId5" imgW="6602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119313"/>
                        <a:ext cx="66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1" name="Object 13"/>
          <p:cNvGraphicFramePr>
            <a:graphicFrameLocks noChangeAspect="1"/>
          </p:cNvGraphicFramePr>
          <p:nvPr/>
        </p:nvGraphicFramePr>
        <p:xfrm>
          <a:off x="2438400" y="2896879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96879"/>
                        <a:ext cx="914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2" name="Object 14"/>
          <p:cNvGraphicFramePr>
            <a:graphicFrameLocks noChangeAspect="1"/>
          </p:cNvGraphicFramePr>
          <p:nvPr/>
        </p:nvGraphicFramePr>
        <p:xfrm>
          <a:off x="3670300" y="3657600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9" imgW="2019300" imgH="482600" progId="Equation.DSMT4">
                  <p:embed/>
                </p:oleObj>
              </mc:Choice>
              <mc:Fallback>
                <p:oleObj name="Equation" r:id="rId9" imgW="2019300" imgH="482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657600"/>
                        <a:ext cx="201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3" name="Object 15"/>
          <p:cNvGraphicFramePr>
            <a:graphicFrameLocks noChangeAspect="1"/>
          </p:cNvGraphicFramePr>
          <p:nvPr/>
        </p:nvGraphicFramePr>
        <p:xfrm>
          <a:off x="5765800" y="3662362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1" imgW="1524000" imgH="482600" progId="Equation.DSMT4">
                  <p:embed/>
                </p:oleObj>
              </mc:Choice>
              <mc:Fallback>
                <p:oleObj name="Equation" r:id="rId11" imgW="1524000" imgH="482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3662362"/>
                        <a:ext cx="1524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4" name="Object 16"/>
          <p:cNvGraphicFramePr>
            <a:graphicFrameLocks noChangeAspect="1"/>
          </p:cNvGraphicFramePr>
          <p:nvPr/>
        </p:nvGraphicFramePr>
        <p:xfrm>
          <a:off x="7359650" y="3738563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9650" y="3738563"/>
                        <a:ext cx="66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0352" y="12954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5" imgW="1790640" imgH="469800" progId="Equation.DSMT4">
                  <p:embed/>
                </p:oleObj>
              </mc:Choice>
              <mc:Fallback>
                <p:oleObj name="Equation" r:id="rId15" imgW="1790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30352" y="20447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7" imgW="1549080" imgH="469800" progId="Equation.DSMT4">
                  <p:embed/>
                </p:oleObj>
              </mc:Choice>
              <mc:Fallback>
                <p:oleObj name="Equation" r:id="rId17" imgW="15490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447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30352" y="2819400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9" imgW="1828800" imgH="469800" progId="Equation.DSMT4">
                  <p:embed/>
                </p:oleObj>
              </mc:Choice>
              <mc:Fallback>
                <p:oleObj name="Equation" r:id="rId19" imgW="18288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30352" y="36576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21" imgW="3073320" imgH="469800" progId="Equation.DSMT4">
                  <p:embed/>
                </p:oleObj>
              </mc:Choice>
              <mc:Fallback>
                <p:oleObj name="Equation" r:id="rId21" imgW="307332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76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0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Multiplication by 0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37287" name="Object 7"/>
          <p:cNvGraphicFramePr>
            <a:graphicFrameLocks noChangeAspect="1"/>
          </p:cNvGraphicFramePr>
          <p:nvPr/>
        </p:nvGraphicFramePr>
        <p:xfrm>
          <a:off x="1666875" y="13716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482400" imgH="291960" progId="Equation.DSMT4">
                  <p:embed/>
                </p:oleObj>
              </mc:Choice>
              <mc:Fallback>
                <p:oleObj name="Equation" r:id="rId3" imgW="4824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371600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288" name="Object 8"/>
          <p:cNvGraphicFramePr>
            <a:graphicFrameLocks noChangeAspect="1"/>
          </p:cNvGraphicFramePr>
          <p:nvPr/>
        </p:nvGraphicFramePr>
        <p:xfrm>
          <a:off x="2152650" y="20574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482400" imgH="291960" progId="Equation.DSMT4">
                  <p:embed/>
                </p:oleObj>
              </mc:Choice>
              <mc:Fallback>
                <p:oleObj name="Equation" r:id="rId5" imgW="48240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2057400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3400" y="1981200"/>
          <a:ext cx="1524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523880" imgH="469800" progId="Equation.DSMT4">
                  <p:embed/>
                </p:oleObj>
              </mc:Choice>
              <mc:Fallback>
                <p:oleObj name="Equation" r:id="rId7" imgW="1523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1524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3400" y="13716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1028520" imgH="291960" progId="Equation.DSMT4">
                  <p:embed/>
                </p:oleObj>
              </mc:Choice>
              <mc:Fallback>
                <p:oleObj name="Equation" r:id="rId9" imgW="10285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Real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30119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62896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ctr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Rules for Multiplication with Positive and Negative Real Numbers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positive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two positives is positive: </a:t>
            </a: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)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)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ab</a:t>
            </a: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two negatives is positive: </a:t>
            </a: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) (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)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 +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ab</a:t>
            </a:r>
            <a:endParaRPr lang="en-US" sz="2800" b="1" dirty="0">
              <a:solidFill>
                <a:srgbClr val="0000FF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a positive and a negative is negative:</a:t>
            </a: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1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)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ab</a:t>
            </a:r>
          </a:p>
          <a:p>
            <a:pPr marL="533400" indent="-533400" eaLnBrk="0" hangingPunct="0">
              <a:lnSpc>
                <a:spcPts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4.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0 and any number is 0: </a:t>
            </a:r>
            <a:r>
              <a:rPr lang="en-US" sz="2800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· 0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Real Numbers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1155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038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Rules for Multiplication with Positive and Negative Real Numbers (cont.)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summary: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real numbers with like signs is positive.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real numbers with unlike signs is negative.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The product of any number and 0 is 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Multiplication with Real Numbers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32171" name="Object 11"/>
          <p:cNvGraphicFramePr>
            <a:graphicFrameLocks noChangeAspect="1"/>
          </p:cNvGraphicFramePr>
          <p:nvPr/>
        </p:nvGraphicFramePr>
        <p:xfrm>
          <a:off x="2362200" y="1316037"/>
          <a:ext cx="132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1320227" imgH="482391" progId="Equation.DSMT4">
                  <p:embed/>
                </p:oleObj>
              </mc:Choice>
              <mc:Fallback>
                <p:oleObj name="Equation" r:id="rId3" imgW="1320227" imgH="48239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316037"/>
                        <a:ext cx="1320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2" name="Object 12"/>
          <p:cNvGraphicFramePr>
            <a:graphicFrameLocks noChangeAspect="1"/>
          </p:cNvGraphicFramePr>
          <p:nvPr/>
        </p:nvGraphicFramePr>
        <p:xfrm>
          <a:off x="3727450" y="1417638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863280" imgH="279360" progId="Equation.DSMT4">
                  <p:embed/>
                </p:oleObj>
              </mc:Choice>
              <mc:Fallback>
                <p:oleObj name="Equation" r:id="rId5" imgW="86328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1417638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3" name="Object 13"/>
          <p:cNvGraphicFramePr>
            <a:graphicFrameLocks noChangeAspect="1"/>
          </p:cNvGraphicFramePr>
          <p:nvPr/>
        </p:nvGraphicFramePr>
        <p:xfrm>
          <a:off x="3124200" y="22860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1091880" imgH="291960" progId="Equation.DSMT4">
                  <p:embed/>
                </p:oleObj>
              </mc:Choice>
              <mc:Fallback>
                <p:oleObj name="Equation" r:id="rId7" imgW="109188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2860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4" name="Object 14"/>
          <p:cNvGraphicFramePr>
            <a:graphicFrameLocks noChangeAspect="1"/>
          </p:cNvGraphicFramePr>
          <p:nvPr/>
        </p:nvGraphicFramePr>
        <p:xfrm>
          <a:off x="2508250" y="327818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1130040" imgH="291960" progId="Equation.DSMT4">
                  <p:embed/>
                </p:oleObj>
              </mc:Choice>
              <mc:Fallback>
                <p:oleObj name="Equation" r:id="rId9" imgW="113004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3278188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6" name="Object 16"/>
          <p:cNvGraphicFramePr>
            <a:graphicFrameLocks noChangeAspect="1"/>
          </p:cNvGraphicFramePr>
          <p:nvPr/>
        </p:nvGraphicFramePr>
        <p:xfrm>
          <a:off x="2971800" y="4114800"/>
          <a:ext cx="132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1" imgW="1320227" imgH="482391" progId="Equation.DSMT4">
                  <p:embed/>
                </p:oleObj>
              </mc:Choice>
              <mc:Fallback>
                <p:oleObj name="Equation" r:id="rId11" imgW="1320227" imgH="482391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14800"/>
                        <a:ext cx="1320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7" name="Object 17"/>
          <p:cNvGraphicFramePr>
            <a:graphicFrameLocks noChangeAspect="1"/>
          </p:cNvGraphicFramePr>
          <p:nvPr/>
        </p:nvGraphicFramePr>
        <p:xfrm>
          <a:off x="43370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30352" y="4114800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5" imgW="2336760" imgH="469800" progId="Equation.DSMT4">
                  <p:embed/>
                </p:oleObj>
              </mc:Choice>
              <mc:Fallback>
                <p:oleObj name="Equation" r:id="rId15" imgW="23367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14800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30352" y="32004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7" imgW="1879560" imgH="469800" progId="Equation.DSMT4">
                  <p:embed/>
                </p:oleObj>
              </mc:Choice>
              <mc:Fallback>
                <p:oleObj name="Equation" r:id="rId17" imgW="18795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0352" y="2209800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9" imgW="2489040" imgH="469800" progId="Equation.DSMT4">
                  <p:embed/>
                </p:oleObj>
              </mc:Choice>
              <mc:Fallback>
                <p:oleObj name="Equation" r:id="rId19" imgW="24890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09800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30352" y="12954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1" imgW="1790640" imgH="469800" progId="Equation.DSMT4">
                  <p:embed/>
                </p:oleObj>
              </mc:Choice>
              <mc:Fallback>
                <p:oleObj name="Equation" r:id="rId21" imgW="17906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Real Numbers</a:t>
            </a:r>
          </a:p>
        </p:txBody>
      </p:sp>
      <p:sp>
        <p:nvSpPr>
          <p:cNvPr id="12291" name="Rectangle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3281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01205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Review Note about Multiplication with Decimal Numbers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When multiplying decimal numbers: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count the number of places to the right of each     	decimal point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b.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the sum of these counts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c.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use the sum as the total number of places to the 	right of the decimal point in the product.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481</Words>
  <Application>Microsoft Office PowerPoint</Application>
  <PresentationFormat>On-screen Show (4:3)</PresentationFormat>
  <Paragraphs>136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Symbol</vt:lpstr>
      <vt:lpstr>Courier New</vt:lpstr>
      <vt:lpstr>Office Theme</vt:lpstr>
      <vt:lpstr>Equation</vt:lpstr>
      <vt:lpstr>Section 1.4</vt:lpstr>
      <vt:lpstr>Objectives</vt:lpstr>
      <vt:lpstr>Example 1: Products of Positive and Negative Real Numbers</vt:lpstr>
      <vt:lpstr>Example 2: Products of Negative Real Numbers</vt:lpstr>
      <vt:lpstr>Example 3: Multiplication by 0</vt:lpstr>
      <vt:lpstr>Multiplication with Real Numbers</vt:lpstr>
      <vt:lpstr>Multiplication with Real Numbers</vt:lpstr>
      <vt:lpstr>Example 4: Multiplication with Real Numbers</vt:lpstr>
      <vt:lpstr>Multiplication with Real Numbers</vt:lpstr>
      <vt:lpstr>Multiplication with Real Numbers</vt:lpstr>
      <vt:lpstr>Practice Problems</vt:lpstr>
      <vt:lpstr>Practice Problem Answers</vt:lpstr>
      <vt:lpstr>Division with Real Numbers</vt:lpstr>
      <vt:lpstr>Division with Real Numbers</vt:lpstr>
      <vt:lpstr>Example 5: Division with Real Numbers</vt:lpstr>
      <vt:lpstr>Division with Real Numbers</vt:lpstr>
      <vt:lpstr>Division with Real Numbers</vt:lpstr>
      <vt:lpstr>Division with Real Numbers</vt:lpstr>
      <vt:lpstr>Average (or Mean)</vt:lpstr>
      <vt:lpstr>Example 6: Average</vt:lpstr>
      <vt:lpstr>Example 6: Average (cont.)</vt:lpstr>
      <vt:lpstr>Example 6: Average (cont.)</vt:lpstr>
      <vt:lpstr>Example 6: Average (cont.)</vt:lpstr>
      <vt:lpstr>Example 6: Average (cont.)</vt:lpstr>
      <vt:lpstr>Example 6: Average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2016-10-03T16:15:40Z</dcterms:modified>
</cp:coreProperties>
</file>