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8" r:id="rId3"/>
    <p:sldId id="259" r:id="rId4"/>
    <p:sldId id="260" r:id="rId5"/>
    <p:sldId id="261" r:id="rId6"/>
    <p:sldId id="262" r:id="rId7"/>
    <p:sldId id="263" r:id="rId8"/>
    <p:sldId id="264" r:id="rId9"/>
    <p:sldId id="265" r:id="rId10"/>
    <p:sldId id="288"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00"/>
    <a:srgbClr val="000099"/>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70745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D2532F-BE43-4EF9-ADED-8794B7A73E6A}"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E91693-705F-4733-AAA8-97487178BF25}" type="slidenum">
              <a:rPr lang="en-US" smtClean="0"/>
              <a:pPr/>
              <a:t>‹#›</a:t>
            </a:fld>
            <a:endParaRPr lang="en-US" dirty="0"/>
          </a:p>
        </p:txBody>
      </p:sp>
    </p:spTree>
    <p:extLst>
      <p:ext uri="{BB962C8B-B14F-4D97-AF65-F5344CB8AC3E}">
        <p14:creationId xmlns:p14="http://schemas.microsoft.com/office/powerpoint/2010/main" val="218124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Exponents, Prime Numbers, and LCM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4: Composite Numbers</a:t>
            </a:r>
            <a:endParaRPr lang="en-US" sz="3200" dirty="0">
              <a:solidFill>
                <a:schemeClr val="accent1"/>
              </a:solidFill>
            </a:endParaRPr>
          </a:p>
        </p:txBody>
      </p:sp>
      <p:sp>
        <p:nvSpPr>
          <p:cNvPr id="1018883" name="Rectangle 3"/>
          <p:cNvSpPr>
            <a:spLocks noGrp="1"/>
          </p:cNvSpPr>
          <p:nvPr>
            <p:ph idx="1"/>
          </p:nvPr>
        </p:nvSpPr>
        <p:spPr>
          <a:xfrm>
            <a:off x="457200" y="1280160"/>
            <a:ext cx="8229600" cy="2591479"/>
          </a:xfrm>
          <a:prstGeom prst="rect">
            <a:avLst/>
          </a:prstGeom>
          <a:noFill/>
        </p:spPr>
        <p:txBody>
          <a:bodyPr>
            <a:spAutoFit/>
          </a:bodyPr>
          <a:lstStyle/>
          <a:p>
            <a:pPr indent="3175">
              <a:tabLst>
                <a:tab pos="568325" algn="l"/>
                <a:tab pos="1376363" algn="l"/>
              </a:tabLst>
            </a:pPr>
            <a:r>
              <a:rPr lang="en-US" dirty="0">
                <a:solidFill>
                  <a:schemeClr val="tx1"/>
                </a:solidFill>
              </a:rPr>
              <a:t>Some composite numbers:</a:t>
            </a:r>
          </a:p>
          <a:p>
            <a:pPr marL="0" indent="3175">
              <a:buFont typeface="Courier New" pitchFamily="49" charset="0"/>
              <a:buNone/>
              <a:tabLst>
                <a:tab pos="630238" algn="l"/>
                <a:tab pos="1376363" algn="l"/>
              </a:tabLst>
            </a:pPr>
            <a:r>
              <a:rPr lang="en-US" i="0" dirty="0">
                <a:solidFill>
                  <a:schemeClr val="tx1"/>
                </a:solidFill>
              </a:rPr>
              <a:t>		</a:t>
            </a:r>
          </a:p>
          <a:p>
            <a:pPr marL="0" indent="3175">
              <a:buFont typeface="Courier New" pitchFamily="49" charset="0"/>
              <a:buNone/>
              <a:tabLst>
                <a:tab pos="630238" algn="l"/>
                <a:tab pos="1376363" algn="l"/>
              </a:tabLst>
            </a:pPr>
            <a:r>
              <a:rPr lang="en-US" i="0" dirty="0">
                <a:solidFill>
                  <a:schemeClr val="tx1"/>
                </a:solidFill>
              </a:rPr>
              <a:t>		</a:t>
            </a:r>
          </a:p>
          <a:p>
            <a:pPr marL="0" indent="3175">
              <a:buFont typeface="Courier New" pitchFamily="49" charset="0"/>
              <a:buNone/>
              <a:tabLst>
                <a:tab pos="630238" algn="l"/>
                <a:tab pos="1376363" algn="l"/>
              </a:tabLst>
            </a:pPr>
            <a:r>
              <a:rPr lang="en-US" i="0" dirty="0">
                <a:solidFill>
                  <a:schemeClr val="tx1"/>
                </a:solidFill>
              </a:rPr>
              <a:t>		</a:t>
            </a:r>
          </a:p>
          <a:p>
            <a:pPr marL="0" indent="3175">
              <a:buFont typeface="Courier New" pitchFamily="49" charset="0"/>
              <a:buNone/>
              <a:tabLst>
                <a:tab pos="630238" algn="l"/>
                <a:tab pos="1376363" algn="l"/>
              </a:tabLst>
            </a:pPr>
            <a:r>
              <a:rPr lang="en-US" i="0" dirty="0">
                <a:solidFill>
                  <a:schemeClr val="tx1"/>
                </a:solidFill>
              </a:rPr>
              <a:t>		</a:t>
            </a:r>
          </a:p>
        </p:txBody>
      </p:sp>
      <p:sp>
        <p:nvSpPr>
          <p:cNvPr id="4" name="Rectangle 3"/>
          <p:cNvSpPr/>
          <p:nvPr/>
        </p:nvSpPr>
        <p:spPr>
          <a:xfrm>
            <a:off x="1752600" y="1905000"/>
            <a:ext cx="5204695" cy="523220"/>
          </a:xfrm>
          <a:prstGeom prst="rect">
            <a:avLst/>
          </a:prstGeom>
        </p:spPr>
        <p:txBody>
          <a:bodyPr wrap="none">
            <a:spAutoFit/>
          </a:bodyPr>
          <a:lstStyle/>
          <a:p>
            <a:r>
              <a:rPr lang="en-US" sz="2800" dirty="0">
                <a:solidFill>
                  <a:srgbClr val="FF0000"/>
                </a:solidFill>
              </a:rPr>
              <a:t>1, 3, 5, and 15 are all factors of 15.</a:t>
            </a:r>
          </a:p>
        </p:txBody>
      </p:sp>
      <p:sp>
        <p:nvSpPr>
          <p:cNvPr id="5" name="Rectangle 4"/>
          <p:cNvSpPr/>
          <p:nvPr/>
        </p:nvSpPr>
        <p:spPr>
          <a:xfrm>
            <a:off x="1752600" y="2644993"/>
            <a:ext cx="5387437" cy="523220"/>
          </a:xfrm>
          <a:prstGeom prst="rect">
            <a:avLst/>
          </a:prstGeom>
        </p:spPr>
        <p:txBody>
          <a:bodyPr wrap="none">
            <a:spAutoFit/>
          </a:bodyPr>
          <a:lstStyle/>
          <a:p>
            <a:r>
              <a:rPr lang="en-US" sz="2800" dirty="0">
                <a:solidFill>
                  <a:srgbClr val="FF0000"/>
                </a:solidFill>
              </a:rPr>
              <a:t>1, 3, 13, and 39 are all factors of 39.</a:t>
            </a:r>
          </a:p>
        </p:txBody>
      </p:sp>
      <p:sp>
        <p:nvSpPr>
          <p:cNvPr id="6" name="Rectangle 5"/>
          <p:cNvSpPr/>
          <p:nvPr/>
        </p:nvSpPr>
        <p:spPr>
          <a:xfrm>
            <a:off x="1752600" y="3384986"/>
            <a:ext cx="4850430" cy="523220"/>
          </a:xfrm>
          <a:prstGeom prst="rect">
            <a:avLst/>
          </a:prstGeom>
        </p:spPr>
        <p:txBody>
          <a:bodyPr wrap="none">
            <a:spAutoFit/>
          </a:bodyPr>
          <a:lstStyle/>
          <a:p>
            <a:r>
              <a:rPr lang="en-US" sz="2800" dirty="0">
                <a:solidFill>
                  <a:srgbClr val="FF0000"/>
                </a:solidFill>
              </a:rPr>
              <a:t>1, 7, and 49 are all factors of 49.</a:t>
            </a:r>
          </a:p>
        </p:txBody>
      </p:sp>
      <p:sp>
        <p:nvSpPr>
          <p:cNvPr id="7" name="Rectangle 6"/>
          <p:cNvSpPr/>
          <p:nvPr/>
        </p:nvSpPr>
        <p:spPr>
          <a:xfrm>
            <a:off x="1752600" y="4124980"/>
            <a:ext cx="5390643" cy="523220"/>
          </a:xfrm>
          <a:prstGeom prst="rect">
            <a:avLst/>
          </a:prstGeom>
        </p:spPr>
        <p:txBody>
          <a:bodyPr wrap="none">
            <a:spAutoFit/>
          </a:bodyPr>
          <a:lstStyle/>
          <a:p>
            <a:pPr indent="3175">
              <a:tabLst>
                <a:tab pos="568325" algn="l"/>
                <a:tab pos="1376363" algn="l"/>
              </a:tabLst>
            </a:pPr>
            <a:r>
              <a:rPr lang="en-US" sz="2800" dirty="0">
                <a:solidFill>
                  <a:srgbClr val="FF0000"/>
                </a:solidFill>
              </a:rPr>
              <a:t>1, 3, 17, and 51 are all factors of 51.</a:t>
            </a:r>
          </a:p>
        </p:txBody>
      </p:sp>
      <p:sp>
        <p:nvSpPr>
          <p:cNvPr id="8" name="Rectangle 7"/>
          <p:cNvSpPr/>
          <p:nvPr/>
        </p:nvSpPr>
        <p:spPr>
          <a:xfrm>
            <a:off x="731486" y="1905000"/>
            <a:ext cx="550151" cy="523220"/>
          </a:xfrm>
          <a:prstGeom prst="rect">
            <a:avLst/>
          </a:prstGeom>
        </p:spPr>
        <p:txBody>
          <a:bodyPr wrap="none">
            <a:spAutoFit/>
          </a:bodyPr>
          <a:lstStyle/>
          <a:p>
            <a:r>
              <a:rPr lang="en-US" sz="2800" dirty="0">
                <a:solidFill>
                  <a:srgbClr val="0000FF"/>
                </a:solidFill>
              </a:rPr>
              <a:t>15</a:t>
            </a:r>
            <a:endParaRPr lang="en-US" sz="2800" dirty="0"/>
          </a:p>
        </p:txBody>
      </p:sp>
      <p:sp>
        <p:nvSpPr>
          <p:cNvPr id="9" name="Rectangle 8"/>
          <p:cNvSpPr/>
          <p:nvPr/>
        </p:nvSpPr>
        <p:spPr>
          <a:xfrm>
            <a:off x="731486" y="2644993"/>
            <a:ext cx="550151" cy="523220"/>
          </a:xfrm>
          <a:prstGeom prst="rect">
            <a:avLst/>
          </a:prstGeom>
        </p:spPr>
        <p:txBody>
          <a:bodyPr wrap="none">
            <a:spAutoFit/>
          </a:bodyPr>
          <a:lstStyle/>
          <a:p>
            <a:r>
              <a:rPr lang="en-US" sz="2800" dirty="0">
                <a:solidFill>
                  <a:srgbClr val="0000FF"/>
                </a:solidFill>
              </a:rPr>
              <a:t>39</a:t>
            </a:r>
            <a:endParaRPr lang="en-US" sz="2800" dirty="0"/>
          </a:p>
        </p:txBody>
      </p:sp>
      <p:sp>
        <p:nvSpPr>
          <p:cNvPr id="10" name="Rectangle 9"/>
          <p:cNvSpPr/>
          <p:nvPr/>
        </p:nvSpPr>
        <p:spPr>
          <a:xfrm>
            <a:off x="731486" y="3384986"/>
            <a:ext cx="550151" cy="523220"/>
          </a:xfrm>
          <a:prstGeom prst="rect">
            <a:avLst/>
          </a:prstGeom>
        </p:spPr>
        <p:txBody>
          <a:bodyPr wrap="none">
            <a:spAutoFit/>
          </a:bodyPr>
          <a:lstStyle/>
          <a:p>
            <a:r>
              <a:rPr lang="en-US" sz="2800" dirty="0">
                <a:solidFill>
                  <a:srgbClr val="0000FF"/>
                </a:solidFill>
              </a:rPr>
              <a:t>49</a:t>
            </a:r>
            <a:endParaRPr lang="en-US" sz="2800" dirty="0"/>
          </a:p>
        </p:txBody>
      </p:sp>
      <p:sp>
        <p:nvSpPr>
          <p:cNvPr id="11" name="Rectangle 10"/>
          <p:cNvSpPr/>
          <p:nvPr/>
        </p:nvSpPr>
        <p:spPr>
          <a:xfrm>
            <a:off x="731486" y="4124980"/>
            <a:ext cx="550151" cy="523220"/>
          </a:xfrm>
          <a:prstGeom prst="rect">
            <a:avLst/>
          </a:prstGeom>
        </p:spPr>
        <p:txBody>
          <a:bodyPr wrap="none">
            <a:spAutoFit/>
          </a:bodyPr>
          <a:lstStyle/>
          <a:p>
            <a:r>
              <a:rPr lang="en-US" sz="2800" dirty="0">
                <a:solidFill>
                  <a:srgbClr val="0000FF"/>
                </a:solidFill>
              </a:rPr>
              <a:t>51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Prime Numbers and Composite Numbers</a:t>
            </a:r>
          </a:p>
        </p:txBody>
      </p:sp>
      <p:sp>
        <p:nvSpPr>
          <p:cNvPr id="1028100" name="Rectangle 4"/>
          <p:cNvSpPr>
            <a:spLocks noGrp="1"/>
          </p:cNvSpPr>
          <p:nvPr>
            <p:ph idx="1"/>
          </p:nvPr>
        </p:nvSpPr>
        <p:spPr>
          <a:xfrm>
            <a:off x="457200" y="1280160"/>
            <a:ext cx="8229600" cy="1557349"/>
          </a:xfrm>
          <a:prstGeom prst="rect">
            <a:avLst/>
          </a:prstGeom>
          <a:solidFill>
            <a:srgbClr val="FFFFCC"/>
          </a:solidFill>
          <a:ln w="28575">
            <a:solidFill>
              <a:srgbClr val="000000"/>
            </a:solidFill>
          </a:ln>
        </p:spPr>
        <p:txBody>
          <a:bodyPr>
            <a:spAutoFit/>
          </a:bodyPr>
          <a:lstStyle/>
          <a:p>
            <a:pPr marL="0" indent="0" algn="ctr">
              <a:buFont typeface="Courier New" pitchFamily="49" charset="0"/>
              <a:buNone/>
            </a:pPr>
            <a:r>
              <a:rPr lang="en-US" b="1" i="0" dirty="0">
                <a:solidFill>
                  <a:srgbClr val="000000"/>
                </a:solidFill>
              </a:rPr>
              <a:t>Even and Odd Whole Numbers </a:t>
            </a:r>
          </a:p>
          <a:p>
            <a:pPr marL="0" indent="0">
              <a:buFont typeface="Courier New" pitchFamily="49" charset="0"/>
              <a:buNone/>
            </a:pPr>
            <a:r>
              <a:rPr lang="en-US" i="0" dirty="0">
                <a:solidFill>
                  <a:srgbClr val="000000"/>
                </a:solidFill>
              </a:rPr>
              <a:t>If a whole number is divisible by 2, it is </a:t>
            </a:r>
            <a:r>
              <a:rPr lang="en-US" b="1" i="0" dirty="0">
                <a:solidFill>
                  <a:srgbClr val="C00000"/>
                </a:solidFill>
              </a:rPr>
              <a:t>even</a:t>
            </a:r>
            <a:r>
              <a:rPr lang="en-US" i="0" dirty="0">
                <a:solidFill>
                  <a:srgbClr val="000000"/>
                </a:solidFill>
              </a:rPr>
              <a:t>.</a:t>
            </a:r>
          </a:p>
          <a:p>
            <a:pPr marL="0" indent="0">
              <a:buFont typeface="Courier New" pitchFamily="49" charset="0"/>
              <a:buNone/>
            </a:pPr>
            <a:r>
              <a:rPr lang="en-US" i="0" dirty="0">
                <a:solidFill>
                  <a:srgbClr val="000000"/>
                </a:solidFill>
              </a:rPr>
              <a:t>If a whole number is not divisible by 2, it is </a:t>
            </a:r>
            <a:r>
              <a:rPr lang="en-US" b="1" i="0" dirty="0">
                <a:solidFill>
                  <a:srgbClr val="C00000"/>
                </a:solidFill>
              </a:rPr>
              <a:t>odd</a:t>
            </a:r>
            <a:r>
              <a:rPr lang="en-US" i="0" dirty="0">
                <a:solidFill>
                  <a:srgbClr val="000000"/>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Prime Factorization of Composite Numbers</a:t>
            </a:r>
          </a:p>
        </p:txBody>
      </p:sp>
      <p:sp>
        <p:nvSpPr>
          <p:cNvPr id="1029124" name="Rectangle 4"/>
          <p:cNvSpPr>
            <a:spLocks noGrp="1"/>
          </p:cNvSpPr>
          <p:nvPr>
            <p:ph idx="1"/>
          </p:nvPr>
        </p:nvSpPr>
        <p:spPr>
          <a:xfrm>
            <a:off x="457200" y="1280160"/>
            <a:ext cx="8229600" cy="3194721"/>
          </a:xfrm>
          <a:prstGeom prst="rect">
            <a:avLst/>
          </a:prstGeom>
          <a:solidFill>
            <a:srgbClr val="FFFFCC"/>
          </a:solidFill>
          <a:ln w="28575">
            <a:solidFill>
              <a:srgbClr val="000000"/>
            </a:solidFill>
          </a:ln>
        </p:spPr>
        <p:txBody>
          <a:bodyPr>
            <a:spAutoFit/>
          </a:bodyPr>
          <a:lstStyle/>
          <a:p>
            <a:pPr marL="0" indent="0" algn="ctr">
              <a:lnSpc>
                <a:spcPct val="80000"/>
              </a:lnSpc>
              <a:buFont typeface="Courier New" pitchFamily="49" charset="0"/>
              <a:buNone/>
              <a:tabLst>
                <a:tab pos="461963" algn="l"/>
              </a:tabLst>
            </a:pPr>
            <a:r>
              <a:rPr lang="en-US" b="1" i="0" dirty="0">
                <a:solidFill>
                  <a:srgbClr val="000000"/>
                </a:solidFill>
              </a:rPr>
              <a:t>To Find the Prime Factorization of a Composite Number</a:t>
            </a:r>
            <a:endParaRPr lang="en-US" i="0" dirty="0">
              <a:solidFill>
                <a:srgbClr val="000000"/>
              </a:solidFill>
            </a:endParaRPr>
          </a:p>
          <a:p>
            <a:pPr marL="0" indent="0">
              <a:lnSpc>
                <a:spcPct val="80000"/>
              </a:lnSpc>
              <a:buFont typeface="Courier New" pitchFamily="49" charset="0"/>
              <a:buNone/>
              <a:tabLst>
                <a:tab pos="461963" algn="l"/>
              </a:tabLst>
            </a:pPr>
            <a:r>
              <a:rPr lang="en-US" b="1" i="0" dirty="0">
                <a:solidFill>
                  <a:srgbClr val="000000"/>
                </a:solidFill>
              </a:rPr>
              <a:t>1.	</a:t>
            </a:r>
            <a:r>
              <a:rPr lang="en-US" i="0" dirty="0">
                <a:solidFill>
                  <a:srgbClr val="000000"/>
                </a:solidFill>
              </a:rPr>
              <a:t>Factor the composite number into any two factors.</a:t>
            </a:r>
          </a:p>
          <a:p>
            <a:pPr marL="0" indent="0">
              <a:lnSpc>
                <a:spcPct val="80000"/>
              </a:lnSpc>
              <a:buFont typeface="Courier New" pitchFamily="49" charset="0"/>
              <a:buNone/>
              <a:tabLst>
                <a:tab pos="461963" algn="l"/>
              </a:tabLst>
            </a:pPr>
            <a:r>
              <a:rPr lang="en-US" b="1" i="0" dirty="0">
                <a:solidFill>
                  <a:srgbClr val="000000"/>
                </a:solidFill>
              </a:rPr>
              <a:t>2.	</a:t>
            </a:r>
            <a:r>
              <a:rPr lang="en-US" i="0" dirty="0">
                <a:solidFill>
                  <a:srgbClr val="000000"/>
                </a:solidFill>
              </a:rPr>
              <a:t>Factor each factor that is not prime into two more 	factors.</a:t>
            </a:r>
          </a:p>
          <a:p>
            <a:pPr marL="0" indent="0">
              <a:lnSpc>
                <a:spcPct val="80000"/>
              </a:lnSpc>
              <a:buFont typeface="Courier New" pitchFamily="49" charset="0"/>
              <a:buNone/>
              <a:tabLst>
                <a:tab pos="461963" algn="l"/>
              </a:tabLst>
            </a:pPr>
            <a:r>
              <a:rPr lang="en-US" b="1" i="0" dirty="0">
                <a:solidFill>
                  <a:srgbClr val="000000"/>
                </a:solidFill>
              </a:rPr>
              <a:t>3.	</a:t>
            </a:r>
            <a:r>
              <a:rPr lang="en-US" i="0" dirty="0">
                <a:solidFill>
                  <a:srgbClr val="000000"/>
                </a:solidFill>
              </a:rPr>
              <a:t>Continue this process until all factors are prime.</a:t>
            </a:r>
          </a:p>
          <a:p>
            <a:pPr marL="0" indent="0">
              <a:lnSpc>
                <a:spcPct val="80000"/>
              </a:lnSpc>
              <a:buFont typeface="Courier New" pitchFamily="49" charset="0"/>
              <a:buNone/>
              <a:tabLst>
                <a:tab pos="461963" algn="l"/>
              </a:tabLst>
            </a:pPr>
            <a:r>
              <a:rPr lang="en-US" i="0" dirty="0">
                <a:solidFill>
                  <a:srgbClr val="000000"/>
                </a:solidFill>
              </a:rPr>
              <a:t>The</a:t>
            </a:r>
            <a:r>
              <a:rPr lang="en-US" i="0" dirty="0"/>
              <a:t> </a:t>
            </a:r>
            <a:r>
              <a:rPr lang="en-US" b="1" i="0" dirty="0">
                <a:solidFill>
                  <a:srgbClr val="C00000"/>
                </a:solidFill>
              </a:rPr>
              <a:t>prime factorization</a:t>
            </a:r>
            <a:r>
              <a:rPr lang="en-US" b="1" i="0" dirty="0"/>
              <a:t> </a:t>
            </a:r>
            <a:r>
              <a:rPr lang="en-US" i="0" dirty="0">
                <a:solidFill>
                  <a:srgbClr val="000000"/>
                </a:solidFill>
              </a:rPr>
              <a:t>is the product of all the prime factors.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Prime Factorization of Composite Numbers</a:t>
            </a:r>
          </a:p>
        </p:txBody>
      </p:sp>
      <p:sp>
        <p:nvSpPr>
          <p:cNvPr id="1030148" name="Rectangle 4"/>
          <p:cNvSpPr>
            <a:spLocks noGrp="1"/>
          </p:cNvSpPr>
          <p:nvPr>
            <p:ph idx="1"/>
          </p:nvPr>
        </p:nvSpPr>
        <p:spPr>
          <a:xfrm>
            <a:off x="457200" y="1280160"/>
            <a:ext cx="8229600" cy="3280898"/>
          </a:xfrm>
          <a:prstGeom prst="rect">
            <a:avLst/>
          </a:prstGeom>
          <a:ln w="28575">
            <a:solidFill>
              <a:srgbClr val="FF0008"/>
            </a:solidFill>
          </a:ln>
        </p:spPr>
        <p:txBody>
          <a:bodyPr>
            <a:spAutoFit/>
          </a:bodyPr>
          <a:lstStyle/>
          <a:p>
            <a:pPr marL="0" indent="0" algn="ctr">
              <a:lnSpc>
                <a:spcPct val="90000"/>
              </a:lnSpc>
              <a:buFont typeface="Courier New" pitchFamily="49" charset="0"/>
              <a:buNone/>
              <a:tabLst>
                <a:tab pos="461963" algn="l"/>
              </a:tabLst>
            </a:pPr>
            <a:r>
              <a:rPr lang="en-US" b="1" i="0" dirty="0">
                <a:solidFill>
                  <a:srgbClr val="000000"/>
                </a:solidFill>
              </a:rPr>
              <a:t>Notes</a:t>
            </a:r>
            <a:endParaRPr lang="en-US" i="0" dirty="0">
              <a:solidFill>
                <a:srgbClr val="000000"/>
              </a:solidFill>
            </a:endParaRPr>
          </a:p>
          <a:p>
            <a:pPr marL="0" indent="0">
              <a:lnSpc>
                <a:spcPct val="90000"/>
              </a:lnSpc>
              <a:buFont typeface="Courier New" pitchFamily="49" charset="0"/>
              <a:buNone/>
              <a:tabLst>
                <a:tab pos="461963" algn="l"/>
              </a:tabLst>
            </a:pPr>
            <a:r>
              <a:rPr lang="en-US" i="0" dirty="0">
                <a:solidFill>
                  <a:srgbClr val="000000"/>
                </a:solidFill>
              </a:rPr>
              <a:t>You may have studied quick tests for divisibility by 2, 3, 5, 6, 9, and 10 in a previous course in mathematics. For example, a number is divisible by 2, and therefore even, if the units digit is 0, 2, 4, 6, or 8. We will make reference to some of these tests for divisibility in the examples. See the end of the section for a brief review of this helpful topic.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Prime Factorization</a:t>
            </a:r>
          </a:p>
        </p:txBody>
      </p:sp>
      <p:sp>
        <p:nvSpPr>
          <p:cNvPr id="1031171" name="Rectangle 3"/>
          <p:cNvSpPr>
            <a:spLocks noGrp="1"/>
          </p:cNvSpPr>
          <p:nvPr>
            <p:ph idx="1"/>
          </p:nvPr>
        </p:nvSpPr>
        <p:spPr>
          <a:prstGeom prst="rect">
            <a:avLst/>
          </a:prstGeom>
        </p:spPr>
        <p:txBody>
          <a:bodyPr/>
          <a:lstStyle/>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r>
              <a:rPr lang="en-US" i="0" dirty="0">
                <a:solidFill>
                  <a:schemeClr val="tx1"/>
                </a:solidFill>
              </a:rPr>
              <a:t>Find the prime factorization of </a:t>
            </a:r>
            <a:r>
              <a:rPr lang="en-US" i="0" dirty="0">
                <a:solidFill>
                  <a:srgbClr val="0000FF"/>
                </a:solidFill>
              </a:rPr>
              <a:t>90</a:t>
            </a:r>
            <a:r>
              <a:rPr lang="en-US" i="0" dirty="0">
                <a:solidFill>
                  <a:schemeClr val="tx1"/>
                </a:solidFill>
              </a:rPr>
              <a:t>.</a:t>
            </a:r>
          </a:p>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r>
              <a:rPr lang="en-US" b="1" i="0" dirty="0">
                <a:solidFill>
                  <a:schemeClr val="tx1"/>
                </a:solidFill>
              </a:rPr>
              <a:t>Solution</a:t>
            </a:r>
          </a:p>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r>
              <a:rPr lang="en-US" i="0" dirty="0">
                <a:solidFill>
                  <a:schemeClr val="tx1"/>
                </a:solidFill>
              </a:rPr>
              <a:t>		</a:t>
            </a:r>
            <a:r>
              <a:rPr lang="en-US" i="0" dirty="0">
                <a:solidFill>
                  <a:srgbClr val="00007D"/>
                </a:solidFill>
              </a:rPr>
              <a:t>= 		9 		</a:t>
            </a:r>
            <a:r>
              <a:rPr lang="en-US" i="0" dirty="0">
                <a:solidFill>
                  <a:srgbClr val="00007D"/>
                </a:solidFill>
                <a:sym typeface="Symbol" pitchFamily="18" charset="2"/>
              </a:rPr>
              <a:t>		</a:t>
            </a:r>
            <a:r>
              <a:rPr lang="en-US" i="0" dirty="0">
                <a:solidFill>
                  <a:srgbClr val="00007D"/>
                </a:solidFill>
              </a:rPr>
              <a:t>10</a:t>
            </a:r>
          </a:p>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endParaRPr lang="en-US" i="0" dirty="0">
              <a:solidFill>
                <a:schemeClr val="tx1"/>
              </a:solidFill>
            </a:endParaRPr>
          </a:p>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endParaRPr lang="en-US" i="0" dirty="0">
              <a:solidFill>
                <a:schemeClr val="tx1"/>
              </a:solidFill>
            </a:endParaRPr>
          </a:p>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r>
              <a:rPr lang="en-US" i="0" dirty="0">
                <a:solidFill>
                  <a:schemeClr val="tx1"/>
                </a:solidFill>
              </a:rPr>
              <a:t>		</a:t>
            </a:r>
            <a:r>
              <a:rPr lang="en-US" i="0" dirty="0">
                <a:solidFill>
                  <a:srgbClr val="000099"/>
                </a:solidFill>
              </a:rPr>
              <a:t>=</a:t>
            </a:r>
            <a:r>
              <a:rPr lang="en-US" i="0" dirty="0">
                <a:solidFill>
                  <a:srgbClr val="FF0008"/>
                </a:solidFill>
              </a:rPr>
              <a:t>	3 	</a:t>
            </a:r>
            <a:r>
              <a:rPr lang="en-US" i="0" dirty="0">
                <a:solidFill>
                  <a:srgbClr val="FF0008"/>
                </a:solidFill>
                <a:sym typeface="Symbol" pitchFamily="18" charset="2"/>
              </a:rPr>
              <a:t>	</a:t>
            </a:r>
            <a:r>
              <a:rPr lang="en-US" i="0" dirty="0">
                <a:solidFill>
                  <a:srgbClr val="FF0008"/>
                </a:solidFill>
              </a:rPr>
              <a:t>3	</a:t>
            </a:r>
            <a:r>
              <a:rPr lang="en-US" i="0" dirty="0">
                <a:solidFill>
                  <a:srgbClr val="FF0008"/>
                </a:solidFill>
                <a:sym typeface="Symbol" pitchFamily="18" charset="2"/>
              </a:rPr>
              <a:t>	</a:t>
            </a:r>
            <a:r>
              <a:rPr lang="en-US" i="0" dirty="0">
                <a:solidFill>
                  <a:srgbClr val="FF0008"/>
                </a:solidFill>
              </a:rPr>
              <a:t>2	</a:t>
            </a:r>
            <a:r>
              <a:rPr lang="en-US" i="0" dirty="0">
                <a:solidFill>
                  <a:srgbClr val="FF0008"/>
                </a:solidFill>
                <a:sym typeface="Symbol" pitchFamily="18" charset="2"/>
              </a:rPr>
              <a:t>	</a:t>
            </a:r>
            <a:r>
              <a:rPr lang="en-US" i="0" dirty="0">
                <a:solidFill>
                  <a:srgbClr val="FF0008"/>
                </a:solidFill>
              </a:rPr>
              <a:t>5</a:t>
            </a:r>
          </a:p>
          <a:p>
            <a:pPr marL="0" indent="3175">
              <a:buFont typeface="Courier New" pitchFamily="49" charset="0"/>
              <a:buNone/>
              <a:tabLst>
                <a:tab pos="514350" algn="l"/>
                <a:tab pos="1146175" algn="l"/>
                <a:tab pos="1597025" algn="l"/>
                <a:tab pos="2112963" algn="l"/>
                <a:tab pos="2511425" algn="l"/>
                <a:tab pos="3143250" algn="l"/>
                <a:tab pos="3605213" algn="l"/>
                <a:tab pos="4003675" algn="l"/>
                <a:tab pos="4403725" algn="l"/>
              </a:tabLst>
            </a:pPr>
            <a:endParaRPr lang="en-US" i="0" dirty="0">
              <a:solidFill>
                <a:schemeClr val="tx1"/>
              </a:solidFill>
            </a:endParaRPr>
          </a:p>
        </p:txBody>
      </p:sp>
      <p:sp>
        <p:nvSpPr>
          <p:cNvPr id="1031174" name="Line 6"/>
          <p:cNvSpPr>
            <a:spLocks noChangeShapeType="1"/>
          </p:cNvSpPr>
          <p:nvPr/>
        </p:nvSpPr>
        <p:spPr bwMode="auto">
          <a:xfrm>
            <a:off x="2743200" y="2833048"/>
            <a:ext cx="304800" cy="1066800"/>
          </a:xfrm>
          <a:prstGeom prst="line">
            <a:avLst/>
          </a:prstGeom>
          <a:noFill/>
          <a:ln w="38100">
            <a:solidFill>
              <a:srgbClr val="C00000"/>
            </a:solidFill>
            <a:round/>
            <a:headEnd/>
            <a:tailEnd/>
          </a:ln>
          <a:effectLst/>
        </p:spPr>
        <p:txBody>
          <a:bodyPr>
            <a:spAutoFit/>
          </a:bodyPr>
          <a:lstStyle/>
          <a:p>
            <a:endParaRPr lang="en-US" dirty="0"/>
          </a:p>
        </p:txBody>
      </p:sp>
      <p:sp>
        <p:nvSpPr>
          <p:cNvPr id="1031176" name="Line 8"/>
          <p:cNvSpPr>
            <a:spLocks noChangeShapeType="1"/>
          </p:cNvSpPr>
          <p:nvPr/>
        </p:nvSpPr>
        <p:spPr bwMode="auto">
          <a:xfrm flipH="1">
            <a:off x="2286000" y="2833048"/>
            <a:ext cx="457200" cy="990600"/>
          </a:xfrm>
          <a:prstGeom prst="line">
            <a:avLst/>
          </a:prstGeom>
          <a:noFill/>
          <a:ln w="38100">
            <a:solidFill>
              <a:srgbClr val="C00000"/>
            </a:solidFill>
            <a:round/>
            <a:headEnd/>
            <a:tailEnd/>
          </a:ln>
          <a:effectLst/>
        </p:spPr>
        <p:txBody>
          <a:bodyPr>
            <a:spAutoFit/>
          </a:bodyPr>
          <a:lstStyle/>
          <a:p>
            <a:endParaRPr lang="en-US" dirty="0"/>
          </a:p>
        </p:txBody>
      </p:sp>
      <p:sp>
        <p:nvSpPr>
          <p:cNvPr id="1031179" name="Line 11"/>
          <p:cNvSpPr>
            <a:spLocks noChangeShapeType="1"/>
          </p:cNvSpPr>
          <p:nvPr/>
        </p:nvSpPr>
        <p:spPr bwMode="auto">
          <a:xfrm>
            <a:off x="4724400" y="2833048"/>
            <a:ext cx="304800" cy="1066800"/>
          </a:xfrm>
          <a:prstGeom prst="line">
            <a:avLst/>
          </a:prstGeom>
          <a:noFill/>
          <a:ln w="38100">
            <a:solidFill>
              <a:srgbClr val="C00000"/>
            </a:solidFill>
            <a:round/>
            <a:headEnd/>
            <a:tailEnd/>
          </a:ln>
          <a:effectLst/>
        </p:spPr>
        <p:txBody>
          <a:bodyPr>
            <a:spAutoFit/>
          </a:bodyPr>
          <a:lstStyle/>
          <a:p>
            <a:endParaRPr lang="en-US" dirty="0"/>
          </a:p>
        </p:txBody>
      </p:sp>
      <p:sp>
        <p:nvSpPr>
          <p:cNvPr id="1031180" name="Line 12"/>
          <p:cNvSpPr>
            <a:spLocks noChangeShapeType="1"/>
          </p:cNvSpPr>
          <p:nvPr/>
        </p:nvSpPr>
        <p:spPr bwMode="auto">
          <a:xfrm flipH="1">
            <a:off x="4267200" y="2833048"/>
            <a:ext cx="457200" cy="990600"/>
          </a:xfrm>
          <a:prstGeom prst="line">
            <a:avLst/>
          </a:prstGeom>
          <a:noFill/>
          <a:ln w="38100">
            <a:solidFill>
              <a:srgbClr val="C00000"/>
            </a:solidFill>
            <a:round/>
            <a:headEnd/>
            <a:tailEnd/>
          </a:ln>
          <a:effectLst/>
        </p:spPr>
        <p:txBody>
          <a:bodyPr>
            <a:spAutoFit/>
          </a:bodyPr>
          <a:lstStyle/>
          <a:p>
            <a:endParaRPr lang="en-US" dirty="0"/>
          </a:p>
        </p:txBody>
      </p:sp>
      <p:sp>
        <p:nvSpPr>
          <p:cNvPr id="1031181" name="Rectangle 13"/>
          <p:cNvSpPr>
            <a:spLocks noChangeArrowheads="1"/>
          </p:cNvSpPr>
          <p:nvPr/>
        </p:nvSpPr>
        <p:spPr bwMode="auto">
          <a:xfrm>
            <a:off x="5561013" y="2362200"/>
            <a:ext cx="3276600" cy="701675"/>
          </a:xfrm>
          <a:prstGeom prst="rect">
            <a:avLst/>
          </a:prstGeom>
          <a:noFill/>
          <a:ln w="9525" algn="ctr">
            <a:noFill/>
            <a:miter lim="800000"/>
            <a:headEnd/>
            <a:tailEnd/>
          </a:ln>
          <a:effectLst/>
        </p:spPr>
        <p:txBody>
          <a:bodyPr>
            <a:spAutoFit/>
          </a:bodyPr>
          <a:lstStyle/>
          <a:p>
            <a:pPr indent="3175"/>
            <a:r>
              <a:rPr lang="en-US" sz="2000" dirty="0">
                <a:solidFill>
                  <a:srgbClr val="008080"/>
                </a:solidFill>
              </a:rPr>
              <a:t>Since the units digit is 0, we know that 10 is a factor.</a:t>
            </a:r>
          </a:p>
        </p:txBody>
      </p:sp>
      <p:sp>
        <p:nvSpPr>
          <p:cNvPr id="1031182" name="Rectangle 14"/>
          <p:cNvSpPr>
            <a:spLocks noChangeArrowheads="1"/>
          </p:cNvSpPr>
          <p:nvPr/>
        </p:nvSpPr>
        <p:spPr bwMode="auto">
          <a:xfrm>
            <a:off x="5561013" y="3937000"/>
            <a:ext cx="3430587" cy="1311275"/>
          </a:xfrm>
          <a:prstGeom prst="rect">
            <a:avLst/>
          </a:prstGeom>
          <a:noFill/>
          <a:ln w="9525" algn="ctr">
            <a:noFill/>
            <a:miter lim="800000"/>
            <a:headEnd/>
            <a:tailEnd/>
          </a:ln>
          <a:effectLst/>
        </p:spPr>
        <p:txBody>
          <a:bodyPr>
            <a:spAutoFit/>
          </a:bodyPr>
          <a:lstStyle/>
          <a:p>
            <a:pPr indent="3175"/>
            <a:r>
              <a:rPr lang="en-US" sz="2000" dirty="0">
                <a:solidFill>
                  <a:srgbClr val="008080"/>
                </a:solidFill>
              </a:rPr>
              <a:t>9 and 10 can both be factored so that each factor is a prime number.  This is the prime factorization.</a:t>
            </a:r>
          </a:p>
        </p:txBody>
      </p:sp>
      <p:sp>
        <p:nvSpPr>
          <p:cNvPr id="11" name="Rectangle 10"/>
          <p:cNvSpPr/>
          <p:nvPr/>
        </p:nvSpPr>
        <p:spPr>
          <a:xfrm>
            <a:off x="1041400" y="2311400"/>
            <a:ext cx="550151" cy="523220"/>
          </a:xfrm>
          <a:prstGeom prst="rect">
            <a:avLst/>
          </a:prstGeom>
        </p:spPr>
        <p:txBody>
          <a:bodyPr wrap="none">
            <a:spAutoFit/>
          </a:bodyPr>
          <a:lstStyle/>
          <a:p>
            <a:r>
              <a:rPr lang="en-US" sz="2800" dirty="0">
                <a:solidFill>
                  <a:srgbClr val="0000FF"/>
                </a:solidFill>
              </a:rPr>
              <a:t>90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1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117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118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1171">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3117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117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3118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3117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311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animBg="1"/>
      <p:bldP spid="1031176" grpId="0" animBg="1"/>
      <p:bldP spid="1031179" grpId="0" animBg="1"/>
      <p:bldP spid="1031180" grpId="0" animBg="1"/>
      <p:bldP spid="1031181" grpId="0"/>
      <p:bldP spid="1031182"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Prime Factorization (cont.)</a:t>
            </a:r>
          </a:p>
        </p:txBody>
      </p:sp>
      <p:sp>
        <p:nvSpPr>
          <p:cNvPr id="1032195" name="Rectangle 3"/>
          <p:cNvSpPr>
            <a:spLocks noGrp="1"/>
          </p:cNvSpPr>
          <p:nvPr>
            <p:ph idx="1"/>
          </p:nvPr>
        </p:nvSpPr>
        <p:spPr>
          <a:xfrm>
            <a:off x="457200" y="1280160"/>
            <a:ext cx="8229600" cy="4659737"/>
          </a:xfrm>
          <a:prstGeom prst="rect">
            <a:avLst/>
          </a:prstGeom>
        </p:spPr>
        <p:txBody>
          <a:bodyPr>
            <a:spAutoFit/>
          </a:bodyPr>
          <a:lstStyle/>
          <a:p>
            <a:pPr indent="3175">
              <a:tabLst>
                <a:tab pos="630238" algn="l"/>
                <a:tab pos="914400" algn="l"/>
                <a:tab pos="1314450" algn="l"/>
                <a:tab pos="1597025" algn="l"/>
                <a:tab pos="1660525" algn="l"/>
                <a:tab pos="2174875" algn="l"/>
                <a:tab pos="2574925" algn="l"/>
                <a:tab pos="2974975" algn="l"/>
                <a:tab pos="3311525" algn="l"/>
              </a:tabLst>
            </a:pPr>
            <a:r>
              <a:rPr lang="en-US" dirty="0">
                <a:solidFill>
                  <a:schemeClr val="tx1"/>
                </a:solidFill>
              </a:rPr>
              <a:t>OR</a:t>
            </a: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r>
              <a:rPr lang="en-US" i="0" dirty="0">
                <a:solidFill>
                  <a:schemeClr val="tx1"/>
                </a:solidFill>
              </a:rPr>
              <a:t>	</a:t>
            </a:r>
            <a:r>
              <a:rPr lang="en-US" i="0" dirty="0">
                <a:solidFill>
                  <a:srgbClr val="00007D"/>
                </a:solidFill>
              </a:rPr>
              <a:t>=	3	</a:t>
            </a:r>
            <a:r>
              <a:rPr lang="en-US" i="0" dirty="0">
                <a:solidFill>
                  <a:srgbClr val="00007D"/>
                </a:solidFill>
                <a:sym typeface="Symbol" pitchFamily="18" charset="2"/>
              </a:rPr>
              <a:t>	</a:t>
            </a:r>
            <a:r>
              <a:rPr lang="en-US" i="0" dirty="0">
                <a:solidFill>
                  <a:srgbClr val="00007D"/>
                </a:solidFill>
              </a:rPr>
              <a:t>30</a:t>
            </a: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endParaRPr lang="en-US" i="0" dirty="0">
              <a:solidFill>
                <a:srgbClr val="00007D"/>
              </a:solidFill>
            </a:endParaRP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endParaRPr lang="en-US" i="0" dirty="0">
              <a:solidFill>
                <a:schemeClr val="tx1"/>
              </a:solidFill>
            </a:endParaRP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r>
              <a:rPr lang="en-US" i="0" dirty="0">
                <a:solidFill>
                  <a:schemeClr val="tx1"/>
                </a:solidFill>
              </a:rPr>
              <a:t>	</a:t>
            </a:r>
            <a:r>
              <a:rPr lang="en-US" i="0" dirty="0">
                <a:solidFill>
                  <a:srgbClr val="00007D"/>
                </a:solidFill>
              </a:rPr>
              <a:t>=	3	</a:t>
            </a:r>
            <a:r>
              <a:rPr lang="en-US" i="0" dirty="0">
                <a:solidFill>
                  <a:srgbClr val="00007D"/>
                </a:solidFill>
                <a:sym typeface="Symbol" pitchFamily="18" charset="2"/>
              </a:rPr>
              <a:t>	</a:t>
            </a:r>
            <a:r>
              <a:rPr lang="en-US" i="0" dirty="0">
                <a:solidFill>
                  <a:srgbClr val="00007D"/>
                </a:solidFill>
              </a:rPr>
              <a:t>10	</a:t>
            </a:r>
            <a:r>
              <a:rPr lang="en-US" i="0" dirty="0">
                <a:solidFill>
                  <a:srgbClr val="00007D"/>
                </a:solidFill>
                <a:sym typeface="Symbol" pitchFamily="18" charset="2"/>
              </a:rPr>
              <a:t>	</a:t>
            </a:r>
            <a:r>
              <a:rPr lang="en-US" i="0" dirty="0">
                <a:solidFill>
                  <a:srgbClr val="00007D"/>
                </a:solidFill>
              </a:rPr>
              <a:t>3</a:t>
            </a: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endParaRPr lang="en-US" i="0" dirty="0">
              <a:solidFill>
                <a:srgbClr val="00007D"/>
              </a:solidFill>
            </a:endParaRP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endParaRPr lang="en-US" i="0" dirty="0">
              <a:solidFill>
                <a:schemeClr val="tx1"/>
              </a:solidFill>
            </a:endParaRP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r>
              <a:rPr lang="en-US" i="0" dirty="0">
                <a:solidFill>
                  <a:schemeClr val="tx1"/>
                </a:solidFill>
              </a:rPr>
              <a:t>	</a:t>
            </a:r>
            <a:r>
              <a:rPr lang="en-US" i="0" dirty="0">
                <a:solidFill>
                  <a:srgbClr val="000099"/>
                </a:solidFill>
              </a:rPr>
              <a:t>=</a:t>
            </a:r>
            <a:r>
              <a:rPr lang="en-US" i="0" dirty="0">
                <a:solidFill>
                  <a:srgbClr val="FF0008"/>
                </a:solidFill>
              </a:rPr>
              <a:t>	3	</a:t>
            </a:r>
            <a:r>
              <a:rPr lang="en-US" i="0" dirty="0">
                <a:solidFill>
                  <a:srgbClr val="FF0008"/>
                </a:solidFill>
                <a:sym typeface="Symbol" pitchFamily="18" charset="2"/>
              </a:rPr>
              <a:t>		</a:t>
            </a:r>
            <a:r>
              <a:rPr lang="en-US" i="0" dirty="0">
                <a:solidFill>
                  <a:srgbClr val="FF0008"/>
                </a:solidFill>
              </a:rPr>
              <a:t>2	</a:t>
            </a:r>
            <a:r>
              <a:rPr lang="en-US" i="0" dirty="0">
                <a:solidFill>
                  <a:srgbClr val="FF0008"/>
                </a:solidFill>
                <a:sym typeface="Symbol" pitchFamily="18" charset="2"/>
              </a:rPr>
              <a:t>	</a:t>
            </a:r>
            <a:r>
              <a:rPr lang="en-US" i="0" dirty="0">
                <a:solidFill>
                  <a:srgbClr val="FF0008"/>
                </a:solidFill>
              </a:rPr>
              <a:t>5	</a:t>
            </a:r>
            <a:r>
              <a:rPr lang="en-US" i="0" dirty="0">
                <a:solidFill>
                  <a:srgbClr val="FF0008"/>
                </a:solidFill>
                <a:sym typeface="Symbol" pitchFamily="18" charset="2"/>
              </a:rPr>
              <a:t>	</a:t>
            </a:r>
            <a:r>
              <a:rPr lang="en-US" i="0" dirty="0">
                <a:solidFill>
                  <a:srgbClr val="FF0008"/>
                </a:solidFill>
              </a:rPr>
              <a:t>3</a:t>
            </a:r>
          </a:p>
          <a:p>
            <a:pPr marL="0" indent="3175">
              <a:buFont typeface="Courier New" pitchFamily="49" charset="0"/>
              <a:buNone/>
              <a:tabLst>
                <a:tab pos="630238" algn="l"/>
                <a:tab pos="914400" algn="l"/>
                <a:tab pos="1314450" algn="l"/>
                <a:tab pos="1597025" algn="l"/>
                <a:tab pos="1660525" algn="l"/>
                <a:tab pos="2174875" algn="l"/>
                <a:tab pos="2574925" algn="l"/>
                <a:tab pos="2974975" algn="l"/>
                <a:tab pos="3311525" algn="l"/>
              </a:tabLst>
            </a:pPr>
            <a:endParaRPr lang="en-US" i="0" dirty="0">
              <a:solidFill>
                <a:srgbClr val="FF0008"/>
              </a:solidFill>
            </a:endParaRPr>
          </a:p>
        </p:txBody>
      </p:sp>
      <p:sp>
        <p:nvSpPr>
          <p:cNvPr id="1032196" name="Line 4"/>
          <p:cNvSpPr>
            <a:spLocks noChangeShapeType="1"/>
          </p:cNvSpPr>
          <p:nvPr/>
        </p:nvSpPr>
        <p:spPr bwMode="auto">
          <a:xfrm>
            <a:off x="1524000" y="2293960"/>
            <a:ext cx="0" cy="1066800"/>
          </a:xfrm>
          <a:prstGeom prst="line">
            <a:avLst/>
          </a:prstGeom>
          <a:noFill/>
          <a:ln w="38100">
            <a:solidFill>
              <a:srgbClr val="C00000"/>
            </a:solidFill>
            <a:round/>
            <a:headEnd/>
            <a:tailEnd/>
          </a:ln>
          <a:effectLst/>
        </p:spPr>
        <p:txBody>
          <a:bodyPr>
            <a:spAutoFit/>
          </a:bodyPr>
          <a:lstStyle/>
          <a:p>
            <a:endParaRPr lang="en-US" dirty="0"/>
          </a:p>
        </p:txBody>
      </p:sp>
      <p:sp>
        <p:nvSpPr>
          <p:cNvPr id="1032197" name="Line 5"/>
          <p:cNvSpPr>
            <a:spLocks noChangeShapeType="1"/>
          </p:cNvSpPr>
          <p:nvPr/>
        </p:nvSpPr>
        <p:spPr bwMode="auto">
          <a:xfrm>
            <a:off x="1524000" y="3860822"/>
            <a:ext cx="0" cy="1066800"/>
          </a:xfrm>
          <a:prstGeom prst="line">
            <a:avLst/>
          </a:prstGeom>
          <a:noFill/>
          <a:ln w="38100">
            <a:solidFill>
              <a:srgbClr val="C00000"/>
            </a:solidFill>
            <a:round/>
            <a:headEnd/>
            <a:tailEnd/>
          </a:ln>
          <a:effectLst/>
        </p:spPr>
        <p:txBody>
          <a:bodyPr>
            <a:spAutoFit/>
          </a:bodyPr>
          <a:lstStyle/>
          <a:p>
            <a:endParaRPr lang="en-US" dirty="0"/>
          </a:p>
        </p:txBody>
      </p:sp>
      <p:sp>
        <p:nvSpPr>
          <p:cNvPr id="1032198" name="Line 6"/>
          <p:cNvSpPr>
            <a:spLocks noChangeShapeType="1"/>
          </p:cNvSpPr>
          <p:nvPr/>
        </p:nvSpPr>
        <p:spPr bwMode="auto">
          <a:xfrm>
            <a:off x="2286000" y="2264128"/>
            <a:ext cx="0" cy="1066800"/>
          </a:xfrm>
          <a:prstGeom prst="line">
            <a:avLst/>
          </a:prstGeom>
          <a:noFill/>
          <a:ln w="38100">
            <a:solidFill>
              <a:srgbClr val="C00000"/>
            </a:solidFill>
            <a:round/>
            <a:headEnd/>
            <a:tailEnd/>
          </a:ln>
          <a:effectLst/>
        </p:spPr>
        <p:txBody>
          <a:bodyPr>
            <a:spAutoFit/>
          </a:bodyPr>
          <a:lstStyle/>
          <a:p>
            <a:endParaRPr lang="en-US" dirty="0"/>
          </a:p>
        </p:txBody>
      </p:sp>
      <p:sp>
        <p:nvSpPr>
          <p:cNvPr id="1032199" name="Line 7"/>
          <p:cNvSpPr>
            <a:spLocks noChangeShapeType="1"/>
          </p:cNvSpPr>
          <p:nvPr/>
        </p:nvSpPr>
        <p:spPr bwMode="auto">
          <a:xfrm>
            <a:off x="2286000" y="3824972"/>
            <a:ext cx="0" cy="1066800"/>
          </a:xfrm>
          <a:prstGeom prst="line">
            <a:avLst/>
          </a:prstGeom>
          <a:noFill/>
          <a:ln w="38100">
            <a:solidFill>
              <a:srgbClr val="C00000"/>
            </a:solidFill>
            <a:round/>
            <a:headEnd/>
            <a:tailEnd/>
          </a:ln>
          <a:effectLst/>
        </p:spPr>
        <p:txBody>
          <a:bodyPr>
            <a:spAutoFit/>
          </a:bodyPr>
          <a:lstStyle/>
          <a:p>
            <a:endParaRPr lang="en-US" dirty="0"/>
          </a:p>
        </p:txBody>
      </p:sp>
      <p:sp>
        <p:nvSpPr>
          <p:cNvPr id="1032200" name="Line 8"/>
          <p:cNvSpPr>
            <a:spLocks noChangeShapeType="1"/>
          </p:cNvSpPr>
          <p:nvPr/>
        </p:nvSpPr>
        <p:spPr bwMode="auto">
          <a:xfrm>
            <a:off x="2438400" y="2295878"/>
            <a:ext cx="685800" cy="1066800"/>
          </a:xfrm>
          <a:prstGeom prst="line">
            <a:avLst/>
          </a:prstGeom>
          <a:noFill/>
          <a:ln w="38100">
            <a:solidFill>
              <a:srgbClr val="C00000"/>
            </a:solidFill>
            <a:round/>
            <a:headEnd/>
            <a:tailEnd/>
          </a:ln>
          <a:effectLst/>
        </p:spPr>
        <p:txBody>
          <a:bodyPr>
            <a:spAutoFit/>
          </a:bodyPr>
          <a:lstStyle/>
          <a:p>
            <a:endParaRPr lang="en-US" dirty="0"/>
          </a:p>
        </p:txBody>
      </p:sp>
      <p:sp>
        <p:nvSpPr>
          <p:cNvPr id="1032201" name="Line 9"/>
          <p:cNvSpPr>
            <a:spLocks noChangeShapeType="1"/>
          </p:cNvSpPr>
          <p:nvPr/>
        </p:nvSpPr>
        <p:spPr bwMode="auto">
          <a:xfrm>
            <a:off x="2436813" y="3812272"/>
            <a:ext cx="685800" cy="1066800"/>
          </a:xfrm>
          <a:prstGeom prst="line">
            <a:avLst/>
          </a:prstGeom>
          <a:noFill/>
          <a:ln w="38100">
            <a:solidFill>
              <a:srgbClr val="C00000"/>
            </a:solidFill>
            <a:round/>
            <a:headEnd/>
            <a:tailEnd/>
          </a:ln>
          <a:effectLst/>
        </p:spPr>
        <p:txBody>
          <a:bodyPr>
            <a:spAutoFit/>
          </a:bodyPr>
          <a:lstStyle/>
          <a:p>
            <a:endParaRPr lang="en-US" dirty="0"/>
          </a:p>
        </p:txBody>
      </p:sp>
      <p:sp>
        <p:nvSpPr>
          <p:cNvPr id="1032202" name="Line 10"/>
          <p:cNvSpPr>
            <a:spLocks noChangeShapeType="1"/>
          </p:cNvSpPr>
          <p:nvPr/>
        </p:nvSpPr>
        <p:spPr bwMode="auto">
          <a:xfrm>
            <a:off x="3241344" y="3806230"/>
            <a:ext cx="685800" cy="1066800"/>
          </a:xfrm>
          <a:prstGeom prst="line">
            <a:avLst/>
          </a:prstGeom>
          <a:noFill/>
          <a:ln w="38100">
            <a:solidFill>
              <a:srgbClr val="C00000"/>
            </a:solidFill>
            <a:round/>
            <a:headEnd/>
            <a:tailEnd/>
          </a:ln>
          <a:effectLst/>
        </p:spPr>
        <p:txBody>
          <a:bodyPr>
            <a:spAutoFit/>
          </a:bodyPr>
          <a:lstStyle/>
          <a:p>
            <a:endParaRPr lang="en-US" dirty="0"/>
          </a:p>
        </p:txBody>
      </p:sp>
      <p:sp>
        <p:nvSpPr>
          <p:cNvPr id="1032203" name="Rectangle 11"/>
          <p:cNvSpPr>
            <a:spLocks noChangeArrowheads="1"/>
          </p:cNvSpPr>
          <p:nvPr/>
        </p:nvSpPr>
        <p:spPr bwMode="auto">
          <a:xfrm>
            <a:off x="4800600" y="1828800"/>
            <a:ext cx="2730500" cy="396875"/>
          </a:xfrm>
          <a:prstGeom prst="rect">
            <a:avLst/>
          </a:prstGeom>
          <a:noFill/>
          <a:ln w="9525" algn="ctr">
            <a:noFill/>
            <a:miter lim="800000"/>
            <a:headEnd/>
            <a:tailEnd/>
          </a:ln>
          <a:effectLst/>
        </p:spPr>
        <p:txBody>
          <a:bodyPr wrap="none">
            <a:spAutoFit/>
          </a:bodyPr>
          <a:lstStyle/>
          <a:p>
            <a:pPr marL="342900" indent="-342900"/>
            <a:r>
              <a:rPr lang="en-US" sz="2000" dirty="0">
                <a:solidFill>
                  <a:srgbClr val="008080"/>
                </a:solidFill>
              </a:rPr>
              <a:t>3 is prime, but 30 is not. </a:t>
            </a:r>
          </a:p>
        </p:txBody>
      </p:sp>
      <p:sp>
        <p:nvSpPr>
          <p:cNvPr id="1032204" name="Rectangle 12"/>
          <p:cNvSpPr>
            <a:spLocks noChangeArrowheads="1"/>
          </p:cNvSpPr>
          <p:nvPr/>
        </p:nvSpPr>
        <p:spPr bwMode="auto">
          <a:xfrm>
            <a:off x="4800600" y="3413125"/>
            <a:ext cx="1798638" cy="396875"/>
          </a:xfrm>
          <a:prstGeom prst="rect">
            <a:avLst/>
          </a:prstGeom>
          <a:noFill/>
          <a:ln w="9525" algn="ctr">
            <a:noFill/>
            <a:miter lim="800000"/>
            <a:headEnd/>
            <a:tailEnd/>
          </a:ln>
          <a:effectLst/>
        </p:spPr>
        <p:txBody>
          <a:bodyPr wrap="none">
            <a:spAutoFit/>
          </a:bodyPr>
          <a:lstStyle/>
          <a:p>
            <a:pPr marL="342900" indent="-342900"/>
            <a:r>
              <a:rPr lang="en-US" sz="2000" dirty="0">
                <a:solidFill>
                  <a:srgbClr val="008080"/>
                </a:solidFill>
              </a:rPr>
              <a:t>10 is not prime.</a:t>
            </a:r>
          </a:p>
        </p:txBody>
      </p:sp>
      <p:sp>
        <p:nvSpPr>
          <p:cNvPr id="1032205" name="Rectangle 13"/>
          <p:cNvSpPr>
            <a:spLocks noChangeArrowheads="1"/>
          </p:cNvSpPr>
          <p:nvPr/>
        </p:nvSpPr>
        <p:spPr bwMode="auto">
          <a:xfrm>
            <a:off x="4800600" y="4937125"/>
            <a:ext cx="2349500" cy="396875"/>
          </a:xfrm>
          <a:prstGeom prst="rect">
            <a:avLst/>
          </a:prstGeom>
          <a:noFill/>
          <a:ln w="9525" algn="ctr">
            <a:noFill/>
            <a:miter lim="800000"/>
            <a:headEnd/>
            <a:tailEnd/>
          </a:ln>
          <a:effectLst/>
        </p:spPr>
        <p:txBody>
          <a:bodyPr wrap="none">
            <a:spAutoFit/>
          </a:bodyPr>
          <a:lstStyle/>
          <a:p>
            <a:pPr marL="342900" indent="-342900"/>
            <a:r>
              <a:rPr lang="en-US" sz="2000" dirty="0">
                <a:solidFill>
                  <a:srgbClr val="008080"/>
                </a:solidFill>
              </a:rPr>
              <a:t>All factors are prime.</a:t>
            </a:r>
          </a:p>
        </p:txBody>
      </p:sp>
      <p:sp>
        <p:nvSpPr>
          <p:cNvPr id="14" name="Rectangle 13"/>
          <p:cNvSpPr/>
          <p:nvPr/>
        </p:nvSpPr>
        <p:spPr>
          <a:xfrm>
            <a:off x="478549" y="1790700"/>
            <a:ext cx="550151" cy="523220"/>
          </a:xfrm>
          <a:prstGeom prst="rect">
            <a:avLst/>
          </a:prstGeom>
        </p:spPr>
        <p:txBody>
          <a:bodyPr wrap="none">
            <a:spAutoFit/>
          </a:bodyPr>
          <a:lstStyle/>
          <a:p>
            <a:r>
              <a:rPr lang="en-US" sz="2800" dirty="0">
                <a:solidFill>
                  <a:srgbClr val="0000FF"/>
                </a:solidFill>
              </a:rPr>
              <a:t>90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219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3220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3219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3219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219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3220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22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2195">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3219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3219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3220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3220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32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196" grpId="0" animBg="1"/>
      <p:bldP spid="1032197" grpId="0" animBg="1"/>
      <p:bldP spid="1032198" grpId="0" animBg="1"/>
      <p:bldP spid="1032199" grpId="0" animBg="1"/>
      <p:bldP spid="1032200" grpId="0" animBg="1"/>
      <p:bldP spid="1032201" grpId="0" animBg="1"/>
      <p:bldP spid="1032202" grpId="0" animBg="1"/>
      <p:bldP spid="1032203" grpId="0"/>
      <p:bldP spid="1032204" grpId="0"/>
      <p:bldP spid="1032205"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Prime Factorization (cont.)</a:t>
            </a:r>
          </a:p>
        </p:txBody>
      </p:sp>
      <p:sp>
        <p:nvSpPr>
          <p:cNvPr id="1033219" name="Rectangle 3"/>
          <p:cNvSpPr>
            <a:spLocks noGrp="1"/>
          </p:cNvSpPr>
          <p:nvPr>
            <p:ph idx="1"/>
          </p:nvPr>
        </p:nvSpPr>
        <p:spPr>
          <a:xfrm>
            <a:off x="457200" y="1280160"/>
            <a:ext cx="8229600" cy="4745915"/>
          </a:xfrm>
          <a:prstGeom prst="rect">
            <a:avLst/>
          </a:prstGeom>
        </p:spPr>
        <p:txBody>
          <a:bodyPr>
            <a:spAutoFit/>
          </a:bodyPr>
          <a:lstStyle/>
          <a:p>
            <a:pPr marL="0" indent="3175">
              <a:buFont typeface="Courier New" pitchFamily="49" charset="0"/>
              <a:buNone/>
              <a:tabLst>
                <a:tab pos="3200400" algn="l"/>
              </a:tabLst>
            </a:pPr>
            <a:r>
              <a:rPr lang="en-US" i="0" dirty="0">
                <a:solidFill>
                  <a:schemeClr val="tx1"/>
                </a:solidFill>
              </a:rPr>
              <a:t>Note that the final prime factorization was the same in both factor trees even though the first pair of factors was different.</a:t>
            </a:r>
          </a:p>
          <a:p>
            <a:pPr marL="0" indent="3175">
              <a:buFont typeface="Courier New" pitchFamily="49" charset="0"/>
              <a:buNone/>
              <a:tabLst>
                <a:tab pos="3200400" algn="l"/>
              </a:tabLst>
            </a:pPr>
            <a:r>
              <a:rPr lang="en-US" i="0" dirty="0">
                <a:solidFill>
                  <a:schemeClr val="tx1"/>
                </a:solidFill>
              </a:rPr>
              <a:t>Since multiplication is commutative, the order of the factors is not important. What is important is that </a:t>
            </a:r>
            <a:r>
              <a:rPr lang="en-US" b="1" i="0" dirty="0">
                <a:solidFill>
                  <a:schemeClr val="tx1"/>
                </a:solidFill>
              </a:rPr>
              <a:t>all the factors are prime</a:t>
            </a:r>
            <a:r>
              <a:rPr lang="en-US" i="0" dirty="0">
                <a:solidFill>
                  <a:schemeClr val="tx1"/>
                </a:solidFill>
              </a:rPr>
              <a:t>. Writing the factors in order, we can write</a:t>
            </a:r>
          </a:p>
          <a:p>
            <a:pPr marL="0" indent="3175">
              <a:buFont typeface="Courier New" pitchFamily="49" charset="0"/>
              <a:buNone/>
              <a:tabLst>
                <a:tab pos="3200400" algn="l"/>
              </a:tabLst>
            </a:pPr>
            <a:r>
              <a:rPr lang="en-US" i="0" dirty="0">
                <a:solidFill>
                  <a:srgbClr val="0000FF"/>
                </a:solidFill>
              </a:rPr>
              <a:t>	90 </a:t>
            </a:r>
            <a:r>
              <a:rPr lang="en-US" i="0" dirty="0">
                <a:solidFill>
                  <a:srgbClr val="000099"/>
                </a:solidFill>
              </a:rPr>
              <a:t>=</a:t>
            </a:r>
            <a:r>
              <a:rPr lang="en-US" i="0" dirty="0">
                <a:solidFill>
                  <a:srgbClr val="FF0008"/>
                </a:solidFill>
              </a:rPr>
              <a:t> 2 </a:t>
            </a:r>
            <a:r>
              <a:rPr lang="en-US" i="0" dirty="0">
                <a:solidFill>
                  <a:srgbClr val="FF0008"/>
                </a:solidFill>
                <a:sym typeface="Symbol" pitchFamily="18" charset="2"/>
              </a:rPr>
              <a:t></a:t>
            </a:r>
            <a:r>
              <a:rPr lang="en-US" i="0" dirty="0">
                <a:solidFill>
                  <a:srgbClr val="FF0008"/>
                </a:solidFill>
              </a:rPr>
              <a:t> 3 </a:t>
            </a:r>
            <a:r>
              <a:rPr lang="en-US" i="0" dirty="0">
                <a:solidFill>
                  <a:srgbClr val="FF0008"/>
                </a:solidFill>
                <a:sym typeface="Symbol" pitchFamily="18" charset="2"/>
              </a:rPr>
              <a:t></a:t>
            </a:r>
            <a:r>
              <a:rPr lang="en-US" i="0" dirty="0">
                <a:solidFill>
                  <a:srgbClr val="FF0008"/>
                </a:solidFill>
              </a:rPr>
              <a:t> 3 </a:t>
            </a:r>
            <a:r>
              <a:rPr lang="en-US" i="0" dirty="0">
                <a:solidFill>
                  <a:srgbClr val="FF0008"/>
                </a:solidFill>
                <a:sym typeface="Symbol" pitchFamily="18" charset="2"/>
              </a:rPr>
              <a:t></a:t>
            </a:r>
            <a:r>
              <a:rPr lang="en-US" i="0" dirty="0">
                <a:solidFill>
                  <a:srgbClr val="FF0008"/>
                </a:solidFill>
              </a:rPr>
              <a:t> 5</a:t>
            </a:r>
          </a:p>
          <a:p>
            <a:pPr marL="0" indent="3175">
              <a:buFont typeface="Courier New" pitchFamily="49" charset="0"/>
              <a:buNone/>
              <a:tabLst>
                <a:tab pos="3200400" algn="l"/>
              </a:tabLst>
            </a:pPr>
            <a:r>
              <a:rPr lang="en-US" i="0" dirty="0">
                <a:solidFill>
                  <a:schemeClr val="tx1"/>
                </a:solidFill>
              </a:rPr>
              <a:t>or, with exponents,</a:t>
            </a:r>
          </a:p>
          <a:p>
            <a:pPr marL="0" indent="3175">
              <a:buFont typeface="Courier New" pitchFamily="49" charset="0"/>
              <a:buNone/>
              <a:tabLst>
                <a:tab pos="3200400" algn="l"/>
              </a:tabLst>
            </a:pPr>
            <a:r>
              <a:rPr lang="en-US" i="0" dirty="0">
                <a:solidFill>
                  <a:srgbClr val="0000FF"/>
                </a:solidFill>
              </a:rPr>
              <a:t>	90</a:t>
            </a:r>
            <a:r>
              <a:rPr lang="en-US" i="0" dirty="0">
                <a:solidFill>
                  <a:schemeClr val="tx1"/>
                </a:solidFill>
              </a:rPr>
              <a:t> </a:t>
            </a:r>
            <a:r>
              <a:rPr lang="en-US" i="0" dirty="0">
                <a:solidFill>
                  <a:srgbClr val="000099"/>
                </a:solidFill>
              </a:rPr>
              <a:t>=</a:t>
            </a:r>
            <a:r>
              <a:rPr lang="en-US" i="0" dirty="0">
                <a:solidFill>
                  <a:srgbClr val="FF0008"/>
                </a:solidFill>
              </a:rPr>
              <a:t> 2 </a:t>
            </a:r>
            <a:r>
              <a:rPr lang="en-US" i="0" dirty="0">
                <a:solidFill>
                  <a:srgbClr val="FF0008"/>
                </a:solidFill>
                <a:sym typeface="Symbol" pitchFamily="18" charset="2"/>
              </a:rPr>
              <a:t></a:t>
            </a:r>
            <a:r>
              <a:rPr lang="en-US" i="0" dirty="0">
                <a:solidFill>
                  <a:srgbClr val="FF0008"/>
                </a:solidFill>
              </a:rPr>
              <a:t> 3</a:t>
            </a:r>
            <a:r>
              <a:rPr lang="en-US" i="0" baseline="30000" dirty="0">
                <a:solidFill>
                  <a:srgbClr val="FF0008"/>
                </a:solidFill>
              </a:rPr>
              <a:t>2</a:t>
            </a:r>
            <a:r>
              <a:rPr lang="en-US" i="0" dirty="0">
                <a:solidFill>
                  <a:srgbClr val="FF0008"/>
                </a:solidFill>
              </a:rPr>
              <a:t> </a:t>
            </a:r>
            <a:r>
              <a:rPr lang="en-US" i="0" dirty="0">
                <a:solidFill>
                  <a:srgbClr val="FF0008"/>
                </a:solidFill>
                <a:sym typeface="Symbol" pitchFamily="18" charset="2"/>
              </a:rPr>
              <a:t></a:t>
            </a:r>
            <a:r>
              <a:rPr lang="en-US" i="0" dirty="0">
                <a:solidFill>
                  <a:srgbClr val="FF0008"/>
                </a:solidFill>
              </a:rPr>
              <a:t> 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3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3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3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3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6: Prime Factorization</a:t>
            </a:r>
          </a:p>
        </p:txBody>
      </p:sp>
      <p:sp>
        <p:nvSpPr>
          <p:cNvPr id="1034243" name="Rectangle 3"/>
          <p:cNvSpPr>
            <a:spLocks noGrp="1"/>
          </p:cNvSpPr>
          <p:nvPr>
            <p:ph idx="1"/>
          </p:nvPr>
        </p:nvSpPr>
        <p:spPr>
          <a:prstGeom prst="rect">
            <a:avLst/>
          </a:prstGeom>
        </p:spPr>
        <p:txBody>
          <a:bodyPr/>
          <a:lstStyle/>
          <a:p>
            <a:pPr marL="0" indent="1588">
              <a:buFont typeface="Courier New" pitchFamily="49" charset="0"/>
              <a:buNone/>
              <a:tabLst>
                <a:tab pos="461963" algn="l"/>
              </a:tabLst>
            </a:pPr>
            <a:r>
              <a:rPr lang="en-US" i="0" dirty="0">
                <a:solidFill>
                  <a:schemeClr val="tx1"/>
                </a:solidFill>
              </a:rPr>
              <a:t>Find the prime factorizations of each number: </a:t>
            </a:r>
          </a:p>
          <a:p>
            <a:pPr marL="0" indent="1588">
              <a:buFont typeface="Courier New" pitchFamily="49" charset="0"/>
              <a:buNone/>
              <a:tabLst>
                <a:tab pos="461963" algn="l"/>
              </a:tabLst>
            </a:pPr>
            <a:r>
              <a:rPr lang="en-US" b="1" i="0" dirty="0">
                <a:solidFill>
                  <a:schemeClr val="tx1"/>
                </a:solidFill>
              </a:rPr>
              <a:t>a.	</a:t>
            </a:r>
            <a:r>
              <a:rPr lang="en-US" i="0" dirty="0">
                <a:solidFill>
                  <a:srgbClr val="0000FF"/>
                </a:solidFill>
              </a:rPr>
              <a:t>65</a:t>
            </a:r>
          </a:p>
          <a:p>
            <a:pPr marL="0" indent="1588">
              <a:buFont typeface="Courier New" pitchFamily="49" charset="0"/>
              <a:buNone/>
              <a:tabLst>
                <a:tab pos="461963" algn="l"/>
              </a:tabLst>
            </a:pPr>
            <a:r>
              <a:rPr lang="en-US" b="1" i="0" dirty="0">
                <a:solidFill>
                  <a:schemeClr val="tx1"/>
                </a:solidFill>
              </a:rPr>
              <a:t>Solution</a:t>
            </a:r>
          </a:p>
          <a:p>
            <a:pPr marL="0" indent="1588">
              <a:buFont typeface="Courier New" pitchFamily="49" charset="0"/>
              <a:buNone/>
              <a:tabLst>
                <a:tab pos="461963" algn="l"/>
              </a:tabLst>
            </a:pPr>
            <a:r>
              <a:rPr lang="en-US" i="0" dirty="0">
                <a:solidFill>
                  <a:srgbClr val="0000FF"/>
                </a:solidFill>
              </a:rPr>
              <a:t>65</a:t>
            </a:r>
            <a:endParaRPr lang="en-US" i="0" dirty="0">
              <a:solidFill>
                <a:schemeClr val="tx1"/>
              </a:solidFill>
            </a:endParaRPr>
          </a:p>
          <a:p>
            <a:pPr marL="0" indent="1588">
              <a:buFont typeface="Courier New" pitchFamily="49" charset="0"/>
              <a:buNone/>
              <a:tabLst>
                <a:tab pos="461963" algn="l"/>
              </a:tabLst>
            </a:pPr>
            <a:endParaRPr lang="en-US" i="0" dirty="0">
              <a:solidFill>
                <a:schemeClr val="tx1"/>
              </a:solidFill>
            </a:endParaRPr>
          </a:p>
        </p:txBody>
      </p:sp>
      <p:sp>
        <p:nvSpPr>
          <p:cNvPr id="1034244" name="Rectangle 4"/>
          <p:cNvSpPr>
            <a:spLocks noChangeArrowheads="1"/>
          </p:cNvSpPr>
          <p:nvPr/>
        </p:nvSpPr>
        <p:spPr bwMode="auto">
          <a:xfrm>
            <a:off x="2209800" y="2895600"/>
            <a:ext cx="6400800" cy="1006475"/>
          </a:xfrm>
          <a:prstGeom prst="rect">
            <a:avLst/>
          </a:prstGeom>
          <a:noFill/>
          <a:ln w="9525" algn="ctr">
            <a:noFill/>
            <a:miter lim="800000"/>
            <a:headEnd/>
            <a:tailEnd/>
          </a:ln>
          <a:effectLst/>
        </p:spPr>
        <p:txBody>
          <a:bodyPr>
            <a:spAutoFit/>
          </a:bodyPr>
          <a:lstStyle/>
          <a:p>
            <a:pPr indent="3175"/>
            <a:r>
              <a:rPr lang="en-US" sz="2000" dirty="0">
                <a:solidFill>
                  <a:srgbClr val="008080"/>
                </a:solidFill>
              </a:rPr>
              <a:t>5 is a factor because the units digit is 5. Since both 5 and 13 are prime, 5 </a:t>
            </a:r>
            <a:r>
              <a:rPr lang="en-US" sz="2000" dirty="0">
                <a:solidFill>
                  <a:srgbClr val="008080"/>
                </a:solidFill>
                <a:sym typeface="Symbol" pitchFamily="18" charset="2"/>
              </a:rPr>
              <a:t> </a:t>
            </a:r>
            <a:r>
              <a:rPr lang="en-US" sz="2000" dirty="0">
                <a:solidFill>
                  <a:srgbClr val="008080"/>
                </a:solidFill>
              </a:rPr>
              <a:t>13 is the prime factorization.</a:t>
            </a:r>
          </a:p>
        </p:txBody>
      </p:sp>
      <p:sp>
        <p:nvSpPr>
          <p:cNvPr id="5" name="Rectangle 4"/>
          <p:cNvSpPr/>
          <p:nvPr/>
        </p:nvSpPr>
        <p:spPr>
          <a:xfrm>
            <a:off x="914400" y="2806700"/>
            <a:ext cx="1329210" cy="523220"/>
          </a:xfrm>
          <a:prstGeom prst="rect">
            <a:avLst/>
          </a:prstGeom>
        </p:spPr>
        <p:txBody>
          <a:bodyPr wrap="none">
            <a:spAutoFit/>
          </a:bodyPr>
          <a:lstStyle/>
          <a:p>
            <a:r>
              <a:rPr lang="en-US" sz="2800" dirty="0">
                <a:solidFill>
                  <a:srgbClr val="000099"/>
                </a:solidFill>
              </a:rPr>
              <a:t>=</a:t>
            </a:r>
            <a:r>
              <a:rPr lang="en-US" sz="2800" dirty="0">
                <a:solidFill>
                  <a:srgbClr val="FF0008"/>
                </a:solidFill>
              </a:rPr>
              <a:t> 5 </a:t>
            </a:r>
            <a:r>
              <a:rPr lang="en-US" sz="2800" dirty="0">
                <a:solidFill>
                  <a:srgbClr val="FF0008"/>
                </a:solidFill>
                <a:sym typeface="Symbol" pitchFamily="18" charset="2"/>
              </a:rPr>
              <a:t> </a:t>
            </a:r>
            <a:r>
              <a:rPr lang="en-US" sz="2800" dirty="0">
                <a:solidFill>
                  <a:srgbClr val="FF0008"/>
                </a:solidFill>
              </a:rPr>
              <a:t>13</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4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4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42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4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Prime Factorization (cont.)</a:t>
            </a:r>
          </a:p>
        </p:txBody>
      </p:sp>
      <p:sp>
        <p:nvSpPr>
          <p:cNvPr id="1035267" name="Rectangle 3"/>
          <p:cNvSpPr>
            <a:spLocks noGrp="1"/>
          </p:cNvSpPr>
          <p:nvPr>
            <p:ph idx="1"/>
          </p:nvPr>
        </p:nvSpPr>
        <p:spPr>
          <a:prstGeom prst="rect">
            <a:avLst/>
          </a:prstGeom>
        </p:spPr>
        <p:txBody>
          <a:bodyPr>
            <a:normAutofit lnSpcReduction="10000"/>
          </a:bodyPr>
          <a:lstStyle/>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r>
              <a:rPr lang="en-US" b="1" i="0" dirty="0">
                <a:solidFill>
                  <a:schemeClr val="tx1"/>
                </a:solidFill>
              </a:rPr>
              <a:t>b.	</a:t>
            </a:r>
            <a:r>
              <a:rPr lang="en-US" i="0" dirty="0">
                <a:solidFill>
                  <a:srgbClr val="0000FF"/>
                </a:solidFill>
              </a:rPr>
              <a:t>72</a:t>
            </a: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r>
              <a:rPr lang="en-US" b="1" i="0" dirty="0">
                <a:solidFill>
                  <a:schemeClr val="tx1"/>
                </a:solidFill>
              </a:rPr>
              <a:t>Solution</a:t>
            </a: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r>
              <a:rPr lang="en-US" i="0" dirty="0">
                <a:solidFill>
                  <a:schemeClr val="tx1"/>
                </a:solidFill>
              </a:rPr>
              <a:t>			</a:t>
            </a:r>
            <a:r>
              <a:rPr lang="en-US" i="0" dirty="0">
                <a:solidFill>
                  <a:srgbClr val="00007D"/>
                </a:solidFill>
              </a:rPr>
              <a:t>=	8	</a:t>
            </a:r>
            <a:r>
              <a:rPr lang="en-US" i="0" dirty="0">
                <a:solidFill>
                  <a:srgbClr val="00007D"/>
                </a:solidFill>
                <a:sym typeface="Symbol" pitchFamily="18" charset="2"/>
              </a:rPr>
              <a:t>	</a:t>
            </a:r>
            <a:r>
              <a:rPr lang="en-US" i="0" dirty="0">
                <a:solidFill>
                  <a:srgbClr val="00007D"/>
                </a:solidFill>
              </a:rPr>
              <a:t>9</a:t>
            </a: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endParaRPr lang="en-US" i="0" dirty="0">
              <a:solidFill>
                <a:schemeClr val="tx1"/>
              </a:solidFill>
            </a:endParaRP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r>
              <a:rPr lang="en-US" i="0" dirty="0">
                <a:solidFill>
                  <a:srgbClr val="00007D"/>
                </a:solidFill>
              </a:rPr>
              <a:t>			=	2	</a:t>
            </a:r>
            <a:r>
              <a:rPr lang="en-US" i="0" dirty="0">
                <a:solidFill>
                  <a:srgbClr val="00007D"/>
                </a:solidFill>
                <a:sym typeface="Symbol" pitchFamily="18" charset="2"/>
              </a:rPr>
              <a:t>	</a:t>
            </a:r>
            <a:r>
              <a:rPr lang="en-US" i="0" dirty="0">
                <a:solidFill>
                  <a:srgbClr val="00007D"/>
                </a:solidFill>
              </a:rPr>
              <a:t>4	</a:t>
            </a:r>
            <a:r>
              <a:rPr lang="en-US" i="0" dirty="0">
                <a:solidFill>
                  <a:srgbClr val="00007D"/>
                </a:solidFill>
                <a:sym typeface="Symbol" pitchFamily="18" charset="2"/>
              </a:rPr>
              <a:t>	</a:t>
            </a:r>
            <a:r>
              <a:rPr lang="en-US" i="0" dirty="0">
                <a:solidFill>
                  <a:srgbClr val="00007D"/>
                </a:solidFill>
              </a:rPr>
              <a:t>3	</a:t>
            </a:r>
            <a:r>
              <a:rPr lang="en-US" i="0" dirty="0">
                <a:solidFill>
                  <a:srgbClr val="00007D"/>
                </a:solidFill>
                <a:sym typeface="Symbol" pitchFamily="18" charset="2"/>
              </a:rPr>
              <a:t></a:t>
            </a:r>
            <a:r>
              <a:rPr lang="en-US" i="0" dirty="0">
                <a:solidFill>
                  <a:srgbClr val="00007D"/>
                </a:solidFill>
              </a:rPr>
              <a:t>	3</a:t>
            </a: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endParaRPr lang="en-US" i="0" dirty="0">
              <a:solidFill>
                <a:srgbClr val="00007D"/>
              </a:solidFill>
            </a:endParaRP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r>
              <a:rPr lang="en-US" i="0" dirty="0">
                <a:solidFill>
                  <a:srgbClr val="00007D"/>
                </a:solidFill>
              </a:rPr>
              <a:t>			=	2	</a:t>
            </a:r>
            <a:r>
              <a:rPr lang="en-US" i="0" dirty="0">
                <a:solidFill>
                  <a:srgbClr val="00007D"/>
                </a:solidFill>
                <a:sym typeface="Symbol" pitchFamily="18" charset="2"/>
              </a:rPr>
              <a:t>	2	 	2	 	3		3</a:t>
            </a: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endParaRPr lang="en-US" i="0" dirty="0">
              <a:solidFill>
                <a:srgbClr val="00007D"/>
              </a:solidFill>
              <a:sym typeface="Symbol" pitchFamily="18" charset="2"/>
            </a:endParaRPr>
          </a:p>
          <a:p>
            <a:pPr marL="0" indent="3175" defTabSz="682625">
              <a:buFont typeface="Courier New" pitchFamily="49" charset="0"/>
              <a:buNone/>
              <a:tabLst>
                <a:tab pos="461963" algn="l"/>
                <a:tab pos="914400" algn="l"/>
                <a:tab pos="1597025" algn="l"/>
                <a:tab pos="2290763" algn="l"/>
                <a:tab pos="2974975" algn="l"/>
                <a:tab pos="3657600" algn="l"/>
                <a:tab pos="4340225" algn="l"/>
                <a:tab pos="5033963" algn="l"/>
                <a:tab pos="5718175" algn="l"/>
                <a:tab pos="6400800" algn="l"/>
                <a:tab pos="7083425" algn="l"/>
                <a:tab pos="7777163" algn="l"/>
              </a:tabLst>
            </a:pPr>
            <a:r>
              <a:rPr lang="en-US" i="0" dirty="0">
                <a:solidFill>
                  <a:srgbClr val="FF0008"/>
                </a:solidFill>
                <a:sym typeface="Symbol" pitchFamily="18" charset="2"/>
              </a:rPr>
              <a:t>			</a:t>
            </a:r>
            <a:r>
              <a:rPr lang="en-US" i="0" dirty="0">
                <a:solidFill>
                  <a:srgbClr val="000099"/>
                </a:solidFill>
                <a:sym typeface="Symbol" pitchFamily="18" charset="2"/>
              </a:rPr>
              <a:t>=</a:t>
            </a:r>
            <a:r>
              <a:rPr lang="en-US" i="0" dirty="0">
                <a:solidFill>
                  <a:srgbClr val="FF0008"/>
                </a:solidFill>
                <a:sym typeface="Symbol" pitchFamily="18" charset="2"/>
              </a:rPr>
              <a:t>	2</a:t>
            </a:r>
            <a:r>
              <a:rPr lang="en-US" i="0" baseline="30000" dirty="0">
                <a:solidFill>
                  <a:srgbClr val="FF0008"/>
                </a:solidFill>
                <a:sym typeface="Symbol" pitchFamily="18" charset="2"/>
              </a:rPr>
              <a:t>3</a:t>
            </a:r>
            <a:r>
              <a:rPr lang="en-US" i="0" dirty="0">
                <a:solidFill>
                  <a:srgbClr val="FF0008"/>
                </a:solidFill>
                <a:sym typeface="Symbol" pitchFamily="18" charset="2"/>
              </a:rPr>
              <a:t>  3</a:t>
            </a:r>
            <a:r>
              <a:rPr lang="en-US" i="0" baseline="30000" dirty="0">
                <a:solidFill>
                  <a:srgbClr val="FF0008"/>
                </a:solidFill>
                <a:sym typeface="Symbol" pitchFamily="18" charset="2"/>
              </a:rPr>
              <a:t>2</a:t>
            </a:r>
          </a:p>
        </p:txBody>
      </p:sp>
      <p:sp>
        <p:nvSpPr>
          <p:cNvPr id="1035268" name="Line 4"/>
          <p:cNvSpPr>
            <a:spLocks noChangeShapeType="1"/>
          </p:cNvSpPr>
          <p:nvPr/>
        </p:nvSpPr>
        <p:spPr bwMode="auto">
          <a:xfrm>
            <a:off x="2909248" y="2612408"/>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5269" name="Line 5"/>
          <p:cNvSpPr>
            <a:spLocks noChangeShapeType="1"/>
          </p:cNvSpPr>
          <p:nvPr/>
        </p:nvSpPr>
        <p:spPr bwMode="auto">
          <a:xfrm>
            <a:off x="2985448" y="2612408"/>
            <a:ext cx="1143000" cy="685800"/>
          </a:xfrm>
          <a:prstGeom prst="line">
            <a:avLst/>
          </a:prstGeom>
          <a:noFill/>
          <a:ln w="38100">
            <a:solidFill>
              <a:srgbClr val="C00000"/>
            </a:solidFill>
            <a:round/>
            <a:headEnd/>
            <a:tailEnd/>
          </a:ln>
          <a:effectLst/>
        </p:spPr>
        <p:txBody>
          <a:bodyPr>
            <a:spAutoFit/>
          </a:bodyPr>
          <a:lstStyle/>
          <a:p>
            <a:endParaRPr lang="en-US" dirty="0"/>
          </a:p>
        </p:txBody>
      </p:sp>
      <p:sp>
        <p:nvSpPr>
          <p:cNvPr id="1035272" name="Line 8"/>
          <p:cNvSpPr>
            <a:spLocks noChangeShapeType="1"/>
          </p:cNvSpPr>
          <p:nvPr/>
        </p:nvSpPr>
        <p:spPr bwMode="auto">
          <a:xfrm>
            <a:off x="4392304" y="2590183"/>
            <a:ext cx="1143000" cy="685800"/>
          </a:xfrm>
          <a:prstGeom prst="line">
            <a:avLst/>
          </a:prstGeom>
          <a:noFill/>
          <a:ln w="38100">
            <a:solidFill>
              <a:srgbClr val="C00000"/>
            </a:solidFill>
            <a:round/>
            <a:headEnd/>
            <a:tailEnd/>
          </a:ln>
          <a:effectLst/>
        </p:spPr>
        <p:txBody>
          <a:bodyPr>
            <a:spAutoFit/>
          </a:bodyPr>
          <a:lstStyle/>
          <a:p>
            <a:endParaRPr lang="en-US" dirty="0"/>
          </a:p>
        </p:txBody>
      </p:sp>
      <p:sp>
        <p:nvSpPr>
          <p:cNvPr id="1035273" name="Line 9"/>
          <p:cNvSpPr>
            <a:spLocks noChangeShapeType="1"/>
          </p:cNvSpPr>
          <p:nvPr/>
        </p:nvSpPr>
        <p:spPr bwMode="auto">
          <a:xfrm>
            <a:off x="4468504" y="2536208"/>
            <a:ext cx="2438400" cy="685800"/>
          </a:xfrm>
          <a:prstGeom prst="line">
            <a:avLst/>
          </a:prstGeom>
          <a:noFill/>
          <a:ln w="38100">
            <a:solidFill>
              <a:srgbClr val="C00000"/>
            </a:solidFill>
            <a:round/>
            <a:headEnd/>
            <a:tailEnd/>
          </a:ln>
          <a:effectLst/>
        </p:spPr>
        <p:txBody>
          <a:bodyPr>
            <a:spAutoFit/>
          </a:bodyPr>
          <a:lstStyle/>
          <a:p>
            <a:endParaRPr lang="en-US" dirty="0"/>
          </a:p>
        </p:txBody>
      </p:sp>
      <p:sp>
        <p:nvSpPr>
          <p:cNvPr id="1035274" name="Line 10"/>
          <p:cNvSpPr>
            <a:spLocks noChangeShapeType="1"/>
          </p:cNvSpPr>
          <p:nvPr/>
        </p:nvSpPr>
        <p:spPr bwMode="auto">
          <a:xfrm>
            <a:off x="2931473" y="3548416"/>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5275" name="Line 11"/>
          <p:cNvSpPr>
            <a:spLocks noChangeShapeType="1"/>
          </p:cNvSpPr>
          <p:nvPr/>
        </p:nvSpPr>
        <p:spPr bwMode="auto">
          <a:xfrm>
            <a:off x="4303073" y="3548416"/>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5276" name="Line 12"/>
          <p:cNvSpPr>
            <a:spLocks noChangeShapeType="1"/>
          </p:cNvSpPr>
          <p:nvPr/>
        </p:nvSpPr>
        <p:spPr bwMode="auto">
          <a:xfrm>
            <a:off x="4405952" y="3513160"/>
            <a:ext cx="1143000" cy="685800"/>
          </a:xfrm>
          <a:prstGeom prst="line">
            <a:avLst/>
          </a:prstGeom>
          <a:noFill/>
          <a:ln w="38100">
            <a:solidFill>
              <a:srgbClr val="C00000"/>
            </a:solidFill>
            <a:round/>
            <a:headEnd/>
            <a:tailEnd/>
          </a:ln>
          <a:effectLst/>
        </p:spPr>
        <p:txBody>
          <a:bodyPr>
            <a:spAutoFit/>
          </a:bodyPr>
          <a:lstStyle/>
          <a:p>
            <a:endParaRPr lang="en-US" dirty="0"/>
          </a:p>
        </p:txBody>
      </p:sp>
      <p:sp>
        <p:nvSpPr>
          <p:cNvPr id="1035277" name="Line 13"/>
          <p:cNvSpPr>
            <a:spLocks noChangeShapeType="1"/>
          </p:cNvSpPr>
          <p:nvPr/>
        </p:nvSpPr>
        <p:spPr bwMode="auto">
          <a:xfrm>
            <a:off x="5768975" y="3539839"/>
            <a:ext cx="1143000" cy="685800"/>
          </a:xfrm>
          <a:prstGeom prst="line">
            <a:avLst/>
          </a:prstGeom>
          <a:noFill/>
          <a:ln w="38100">
            <a:solidFill>
              <a:srgbClr val="C00000"/>
            </a:solidFill>
            <a:round/>
            <a:headEnd/>
            <a:tailEnd/>
          </a:ln>
          <a:effectLst/>
        </p:spPr>
        <p:txBody>
          <a:bodyPr>
            <a:spAutoFit/>
          </a:bodyPr>
          <a:lstStyle/>
          <a:p>
            <a:endParaRPr lang="en-US" dirty="0"/>
          </a:p>
        </p:txBody>
      </p:sp>
      <p:sp>
        <p:nvSpPr>
          <p:cNvPr id="1035278" name="Line 14"/>
          <p:cNvSpPr>
            <a:spLocks noChangeShapeType="1"/>
          </p:cNvSpPr>
          <p:nvPr/>
        </p:nvSpPr>
        <p:spPr bwMode="auto">
          <a:xfrm>
            <a:off x="7151688" y="3539839"/>
            <a:ext cx="1143000" cy="685800"/>
          </a:xfrm>
          <a:prstGeom prst="line">
            <a:avLst/>
          </a:prstGeom>
          <a:noFill/>
          <a:ln w="38100">
            <a:solidFill>
              <a:srgbClr val="C00000"/>
            </a:solidFill>
            <a:round/>
            <a:headEnd/>
            <a:tailEnd/>
          </a:ln>
          <a:effectLst/>
        </p:spPr>
        <p:txBody>
          <a:bodyPr>
            <a:spAutoFit/>
          </a:bodyPr>
          <a:lstStyle/>
          <a:p>
            <a:endParaRPr lang="en-US" dirty="0"/>
          </a:p>
        </p:txBody>
      </p:sp>
      <p:sp>
        <p:nvSpPr>
          <p:cNvPr id="13" name="Rectangle 12"/>
          <p:cNvSpPr/>
          <p:nvPr/>
        </p:nvSpPr>
        <p:spPr>
          <a:xfrm>
            <a:off x="1447800" y="2207280"/>
            <a:ext cx="550151" cy="523220"/>
          </a:xfrm>
          <a:prstGeom prst="rect">
            <a:avLst/>
          </a:prstGeom>
        </p:spPr>
        <p:txBody>
          <a:bodyPr wrap="none">
            <a:spAutoFit/>
          </a:bodyPr>
          <a:lstStyle/>
          <a:p>
            <a:r>
              <a:rPr lang="en-US" sz="2800" dirty="0">
                <a:solidFill>
                  <a:srgbClr val="0000FF"/>
                </a:solidFill>
              </a:rPr>
              <a:t>72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5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5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526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526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352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527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35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5267">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3527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3527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3527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3527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352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35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268" grpId="0" animBg="1"/>
      <p:bldP spid="1035269" grpId="0" animBg="1"/>
      <p:bldP spid="1035272" grpId="0" animBg="1"/>
      <p:bldP spid="1035273" grpId="0" animBg="1"/>
      <p:bldP spid="1035274" grpId="0" animBg="1"/>
      <p:bldP spid="1035275" grpId="0" animBg="1"/>
      <p:bldP spid="1035276" grpId="0" animBg="1"/>
      <p:bldP spid="1035277" grpId="0" animBg="1"/>
      <p:bldP spid="1035278" grpId="0" animBg="1"/>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Prime Factorization (cont.)</a:t>
            </a:r>
          </a:p>
        </p:txBody>
      </p:sp>
      <p:sp>
        <p:nvSpPr>
          <p:cNvPr id="1036291" name="Rectangle 3"/>
          <p:cNvSpPr>
            <a:spLocks noGrp="1"/>
          </p:cNvSpPr>
          <p:nvPr>
            <p:ph idx="1"/>
          </p:nvPr>
        </p:nvSpPr>
        <p:spPr>
          <a:prstGeom prst="rect">
            <a:avLst/>
          </a:prstGeom>
        </p:spPr>
        <p:txBody>
          <a:bodyPr/>
          <a:lstStyle/>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r>
              <a:rPr lang="en-US" b="1" i="0" dirty="0">
                <a:solidFill>
                  <a:schemeClr val="tx1"/>
                </a:solidFill>
              </a:rPr>
              <a:t>c.	</a:t>
            </a:r>
            <a:r>
              <a:rPr lang="en-US" i="0" dirty="0">
                <a:solidFill>
                  <a:srgbClr val="0000FF"/>
                </a:solidFill>
              </a:rPr>
              <a:t>294</a:t>
            </a: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r>
              <a:rPr lang="en-US" b="1" i="0" dirty="0">
                <a:solidFill>
                  <a:schemeClr val="tx1"/>
                </a:solidFill>
              </a:rPr>
              <a:t>Solution</a:t>
            </a: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r>
              <a:rPr lang="en-US" i="0" dirty="0">
                <a:solidFill>
                  <a:schemeClr val="tx1"/>
                </a:solidFill>
              </a:rPr>
              <a:t>			</a:t>
            </a:r>
            <a:r>
              <a:rPr lang="en-US" i="0" dirty="0">
                <a:solidFill>
                  <a:srgbClr val="00007D"/>
                </a:solidFill>
              </a:rPr>
              <a:t>=  2  </a:t>
            </a:r>
            <a:r>
              <a:rPr lang="en-US" i="0" dirty="0">
                <a:solidFill>
                  <a:srgbClr val="00007D"/>
                </a:solidFill>
                <a:sym typeface="Symbol" pitchFamily="18" charset="2"/>
              </a:rPr>
              <a:t>  </a:t>
            </a:r>
            <a:r>
              <a:rPr lang="en-US" i="0" dirty="0">
                <a:solidFill>
                  <a:srgbClr val="00007D"/>
                </a:solidFill>
              </a:rPr>
              <a:t>147</a:t>
            </a: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endParaRPr lang="en-US" i="0" dirty="0">
              <a:solidFill>
                <a:schemeClr val="tx1"/>
              </a:solidFill>
            </a:endParaRP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r>
              <a:rPr lang="en-US" i="0" dirty="0">
                <a:solidFill>
                  <a:srgbClr val="00007D"/>
                </a:solidFill>
              </a:rPr>
              <a:t>			=  2  </a:t>
            </a:r>
            <a:r>
              <a:rPr lang="en-US" i="0" dirty="0">
                <a:solidFill>
                  <a:srgbClr val="00007D"/>
                </a:solidFill>
                <a:sym typeface="Symbol" pitchFamily="18" charset="2"/>
              </a:rPr>
              <a:t>  </a:t>
            </a:r>
            <a:r>
              <a:rPr lang="en-US" i="0" dirty="0">
                <a:solidFill>
                  <a:srgbClr val="00007D"/>
                </a:solidFill>
              </a:rPr>
              <a:t>3  </a:t>
            </a:r>
            <a:r>
              <a:rPr lang="en-US" i="0" dirty="0">
                <a:solidFill>
                  <a:srgbClr val="00007D"/>
                </a:solidFill>
                <a:sym typeface="Symbol" pitchFamily="18" charset="2"/>
              </a:rPr>
              <a:t>  </a:t>
            </a:r>
            <a:r>
              <a:rPr lang="en-US" i="0" dirty="0">
                <a:solidFill>
                  <a:srgbClr val="00007D"/>
                </a:solidFill>
              </a:rPr>
              <a:t>49</a:t>
            </a: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endParaRPr lang="en-US" i="0" dirty="0">
              <a:solidFill>
                <a:srgbClr val="00007D"/>
              </a:solidFill>
            </a:endParaRP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r>
              <a:rPr lang="en-US" i="0" dirty="0">
                <a:solidFill>
                  <a:srgbClr val="00007D"/>
                </a:solidFill>
              </a:rPr>
              <a:t>			=  2  </a:t>
            </a:r>
            <a:r>
              <a:rPr lang="en-US" i="0" dirty="0">
                <a:solidFill>
                  <a:srgbClr val="00007D"/>
                </a:solidFill>
                <a:sym typeface="Symbol" pitchFamily="18" charset="2"/>
              </a:rPr>
              <a:t>  3    7    7</a:t>
            </a: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endParaRPr lang="en-US" i="0" dirty="0">
              <a:solidFill>
                <a:srgbClr val="00007D"/>
              </a:solidFill>
              <a:sym typeface="Symbol" pitchFamily="18" charset="2"/>
            </a:endParaRPr>
          </a:p>
          <a:p>
            <a:pPr marL="0" indent="3175">
              <a:lnSpc>
                <a:spcPct val="90000"/>
              </a:lnSpc>
              <a:buFont typeface="Courier New" pitchFamily="49" charset="0"/>
              <a:buNone/>
              <a:tabLst>
                <a:tab pos="461963" algn="l"/>
                <a:tab pos="914400" algn="l"/>
                <a:tab pos="1597025" algn="l"/>
                <a:tab pos="2627313" algn="l"/>
                <a:tab pos="3425825" algn="l"/>
                <a:tab pos="4225925" algn="l"/>
                <a:tab pos="5033963" algn="l"/>
                <a:tab pos="5832475" algn="l"/>
                <a:tab pos="6632575" algn="l"/>
              </a:tabLst>
            </a:pPr>
            <a:r>
              <a:rPr lang="en-US" i="0" dirty="0">
                <a:solidFill>
                  <a:srgbClr val="FF0008"/>
                </a:solidFill>
                <a:sym typeface="Symbol" pitchFamily="18" charset="2"/>
              </a:rPr>
              <a:t>			</a:t>
            </a:r>
            <a:r>
              <a:rPr lang="en-US" i="0" dirty="0">
                <a:solidFill>
                  <a:srgbClr val="000099"/>
                </a:solidFill>
                <a:sym typeface="Symbol" pitchFamily="18" charset="2"/>
              </a:rPr>
              <a:t>=</a:t>
            </a:r>
            <a:r>
              <a:rPr lang="en-US" i="0" dirty="0">
                <a:solidFill>
                  <a:srgbClr val="FF0008"/>
                </a:solidFill>
                <a:sym typeface="Symbol" pitchFamily="18" charset="2"/>
              </a:rPr>
              <a:t>  2  3  7</a:t>
            </a:r>
            <a:r>
              <a:rPr lang="en-US" i="0" baseline="30000" dirty="0">
                <a:solidFill>
                  <a:srgbClr val="FF0008"/>
                </a:solidFill>
                <a:sym typeface="Symbol" pitchFamily="18" charset="2"/>
              </a:rPr>
              <a:t>2</a:t>
            </a:r>
          </a:p>
        </p:txBody>
      </p:sp>
      <p:sp>
        <p:nvSpPr>
          <p:cNvPr id="1036292" name="Line 4"/>
          <p:cNvSpPr>
            <a:spLocks noChangeShapeType="1"/>
          </p:cNvSpPr>
          <p:nvPr/>
        </p:nvSpPr>
        <p:spPr bwMode="auto">
          <a:xfrm>
            <a:off x="2549834" y="2604448"/>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6293" name="Line 5"/>
          <p:cNvSpPr>
            <a:spLocks noChangeShapeType="1"/>
          </p:cNvSpPr>
          <p:nvPr/>
        </p:nvSpPr>
        <p:spPr bwMode="auto">
          <a:xfrm>
            <a:off x="2549834" y="3534414"/>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6294" name="Line 6"/>
          <p:cNvSpPr>
            <a:spLocks noChangeShapeType="1"/>
          </p:cNvSpPr>
          <p:nvPr/>
        </p:nvSpPr>
        <p:spPr bwMode="auto">
          <a:xfrm>
            <a:off x="3167371" y="2612385"/>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6295" name="Line 7"/>
          <p:cNvSpPr>
            <a:spLocks noChangeShapeType="1"/>
          </p:cNvSpPr>
          <p:nvPr/>
        </p:nvSpPr>
        <p:spPr bwMode="auto">
          <a:xfrm>
            <a:off x="3167371" y="3542352"/>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6296" name="Line 8"/>
          <p:cNvSpPr>
            <a:spLocks noChangeShapeType="1"/>
          </p:cNvSpPr>
          <p:nvPr/>
        </p:nvSpPr>
        <p:spPr bwMode="auto">
          <a:xfrm>
            <a:off x="3456296" y="2660010"/>
            <a:ext cx="381000" cy="533400"/>
          </a:xfrm>
          <a:prstGeom prst="line">
            <a:avLst/>
          </a:prstGeom>
          <a:noFill/>
          <a:ln w="38100">
            <a:solidFill>
              <a:srgbClr val="C00000"/>
            </a:solidFill>
            <a:round/>
            <a:headEnd/>
            <a:tailEnd/>
          </a:ln>
          <a:effectLst/>
        </p:spPr>
        <p:txBody>
          <a:bodyPr>
            <a:spAutoFit/>
          </a:bodyPr>
          <a:lstStyle/>
          <a:p>
            <a:endParaRPr lang="en-US" dirty="0"/>
          </a:p>
        </p:txBody>
      </p:sp>
      <p:sp>
        <p:nvSpPr>
          <p:cNvPr id="1036297" name="Line 9"/>
          <p:cNvSpPr>
            <a:spLocks noChangeShapeType="1"/>
          </p:cNvSpPr>
          <p:nvPr/>
        </p:nvSpPr>
        <p:spPr bwMode="auto">
          <a:xfrm>
            <a:off x="3913496" y="3547114"/>
            <a:ext cx="381000" cy="533400"/>
          </a:xfrm>
          <a:prstGeom prst="line">
            <a:avLst/>
          </a:prstGeom>
          <a:noFill/>
          <a:ln w="38100">
            <a:solidFill>
              <a:srgbClr val="C00000"/>
            </a:solidFill>
            <a:round/>
            <a:headEnd/>
            <a:tailEnd/>
          </a:ln>
          <a:effectLst/>
        </p:spPr>
        <p:txBody>
          <a:bodyPr>
            <a:spAutoFit/>
          </a:bodyPr>
          <a:lstStyle/>
          <a:p>
            <a:endParaRPr lang="en-US" dirty="0"/>
          </a:p>
        </p:txBody>
      </p:sp>
      <p:sp>
        <p:nvSpPr>
          <p:cNvPr id="1036298" name="Line 10"/>
          <p:cNvSpPr>
            <a:spLocks noChangeShapeType="1"/>
          </p:cNvSpPr>
          <p:nvPr/>
        </p:nvSpPr>
        <p:spPr bwMode="auto">
          <a:xfrm>
            <a:off x="3815071" y="3526477"/>
            <a:ext cx="0" cy="609600"/>
          </a:xfrm>
          <a:prstGeom prst="line">
            <a:avLst/>
          </a:prstGeom>
          <a:noFill/>
          <a:ln w="38100">
            <a:solidFill>
              <a:srgbClr val="C00000"/>
            </a:solidFill>
            <a:round/>
            <a:headEnd/>
            <a:tailEnd/>
          </a:ln>
          <a:effectLst/>
        </p:spPr>
        <p:txBody>
          <a:bodyPr>
            <a:spAutoFit/>
          </a:bodyPr>
          <a:lstStyle/>
          <a:p>
            <a:endParaRPr lang="en-US" dirty="0"/>
          </a:p>
        </p:txBody>
      </p:sp>
      <p:sp>
        <p:nvSpPr>
          <p:cNvPr id="1036299" name="Rectangle 11"/>
          <p:cNvSpPr>
            <a:spLocks noChangeArrowheads="1"/>
          </p:cNvSpPr>
          <p:nvPr/>
        </p:nvSpPr>
        <p:spPr bwMode="auto">
          <a:xfrm>
            <a:off x="5116513" y="2220913"/>
            <a:ext cx="3429000" cy="701675"/>
          </a:xfrm>
          <a:prstGeom prst="rect">
            <a:avLst/>
          </a:prstGeom>
          <a:noFill/>
          <a:ln w="9525" algn="ctr">
            <a:noFill/>
            <a:miter lim="800000"/>
            <a:headEnd/>
            <a:tailEnd/>
          </a:ln>
          <a:effectLst/>
        </p:spPr>
        <p:txBody>
          <a:bodyPr>
            <a:spAutoFit/>
          </a:bodyPr>
          <a:lstStyle/>
          <a:p>
            <a:pPr indent="3175"/>
            <a:r>
              <a:rPr lang="en-US" sz="2000" dirty="0">
                <a:solidFill>
                  <a:srgbClr val="008080"/>
                </a:solidFill>
              </a:rPr>
              <a:t>2 is a factor because the units digits is even.</a:t>
            </a:r>
          </a:p>
        </p:txBody>
      </p:sp>
      <p:sp>
        <p:nvSpPr>
          <p:cNvPr id="1036300" name="Rectangle 12"/>
          <p:cNvSpPr>
            <a:spLocks noChangeArrowheads="1"/>
          </p:cNvSpPr>
          <p:nvPr/>
        </p:nvSpPr>
        <p:spPr bwMode="auto">
          <a:xfrm>
            <a:off x="5116513" y="3184525"/>
            <a:ext cx="3581400" cy="701675"/>
          </a:xfrm>
          <a:prstGeom prst="rect">
            <a:avLst/>
          </a:prstGeom>
          <a:noFill/>
          <a:ln w="9525" algn="ctr">
            <a:noFill/>
            <a:miter lim="800000"/>
            <a:headEnd/>
            <a:tailEnd/>
          </a:ln>
          <a:effectLst/>
        </p:spPr>
        <p:txBody>
          <a:bodyPr>
            <a:spAutoFit/>
          </a:bodyPr>
          <a:lstStyle/>
          <a:p>
            <a:pPr indent="3175"/>
            <a:r>
              <a:rPr lang="en-US" sz="2000" dirty="0">
                <a:solidFill>
                  <a:srgbClr val="008080"/>
                </a:solidFill>
              </a:rPr>
              <a:t>3 is a factor of 147 because the sum of the digits is divisible by 3.</a:t>
            </a:r>
          </a:p>
        </p:txBody>
      </p:sp>
      <p:sp>
        <p:nvSpPr>
          <p:cNvPr id="1036302" name="Rectangle 14"/>
          <p:cNvSpPr>
            <a:spLocks noChangeArrowheads="1"/>
          </p:cNvSpPr>
          <p:nvPr/>
        </p:nvSpPr>
        <p:spPr bwMode="auto">
          <a:xfrm>
            <a:off x="5116513" y="5083792"/>
            <a:ext cx="3429000" cy="396875"/>
          </a:xfrm>
          <a:prstGeom prst="rect">
            <a:avLst/>
          </a:prstGeom>
          <a:noFill/>
          <a:ln w="9525" algn="ctr">
            <a:noFill/>
            <a:miter lim="800000"/>
            <a:headEnd/>
            <a:tailEnd/>
          </a:ln>
          <a:effectLst/>
        </p:spPr>
        <p:txBody>
          <a:bodyPr>
            <a:spAutoFit/>
          </a:bodyPr>
          <a:lstStyle/>
          <a:p>
            <a:pPr indent="3175"/>
            <a:r>
              <a:rPr lang="en-US" sz="2000" dirty="0">
                <a:solidFill>
                  <a:srgbClr val="008080"/>
                </a:solidFill>
              </a:rPr>
              <a:t>Using exponents</a:t>
            </a:r>
          </a:p>
        </p:txBody>
      </p:sp>
      <p:sp>
        <p:nvSpPr>
          <p:cNvPr id="14" name="Rectangle 13"/>
          <p:cNvSpPr/>
          <p:nvPr/>
        </p:nvSpPr>
        <p:spPr>
          <a:xfrm>
            <a:off x="1400707" y="2207280"/>
            <a:ext cx="732893" cy="523220"/>
          </a:xfrm>
          <a:prstGeom prst="rect">
            <a:avLst/>
          </a:prstGeom>
        </p:spPr>
        <p:txBody>
          <a:bodyPr wrap="none">
            <a:spAutoFit/>
          </a:bodyPr>
          <a:lstStyle/>
          <a:p>
            <a:r>
              <a:rPr lang="en-US" sz="2800" dirty="0">
                <a:solidFill>
                  <a:srgbClr val="0000FF"/>
                </a:solidFill>
              </a:rPr>
              <a:t>294</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6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629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629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6291">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3629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629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3629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3630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6291">
                                            <p:txEl>
                                              <p:pRg st="6" end="6"/>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3629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3629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3629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362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36291">
                                            <p:txEl>
                                              <p:pRg st="8" end="8"/>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36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6292" grpId="0" animBg="1"/>
      <p:bldP spid="1036293" grpId="0" animBg="1"/>
      <p:bldP spid="1036294" grpId="0" animBg="1"/>
      <p:bldP spid="1036295" grpId="0" animBg="1"/>
      <p:bldP spid="1036296" grpId="0" animBg="1"/>
      <p:bldP spid="1036297" grpId="0" animBg="1"/>
      <p:bldP spid="1036298" grpId="0" animBg="1"/>
      <p:bldP spid="1036299" grpId="0"/>
      <p:bldP spid="1036300" grpId="0"/>
      <p:bldP spid="1036302"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690179" name="Rectangle 3"/>
          <p:cNvSpPr>
            <a:spLocks noGrp="1"/>
          </p:cNvSpPr>
          <p:nvPr>
            <p:ph idx="1"/>
          </p:nvPr>
        </p:nvSpPr>
        <p:spPr>
          <a:xfrm>
            <a:off x="457200" y="1280160"/>
            <a:ext cx="8229600" cy="3453253"/>
          </a:xfrm>
          <a:prstGeom prst="rect">
            <a:avLst/>
          </a:prstGeom>
          <a:noFill/>
        </p:spPr>
        <p:txBody>
          <a:bodyPr>
            <a:spAutoFit/>
          </a:bodyPr>
          <a:lstStyle/>
          <a:p>
            <a:pPr marL="457200" indent="-457200" defTabSz="406400">
              <a:buFont typeface="Courier New" pitchFamily="49" charset="0"/>
              <a:buChar char="o"/>
            </a:pPr>
            <a:r>
              <a:rPr lang="en-US" i="0" dirty="0">
                <a:solidFill>
                  <a:schemeClr val="tx1"/>
                </a:solidFill>
              </a:rPr>
              <a:t>Evaluate expressions with exponents.</a:t>
            </a:r>
          </a:p>
          <a:p>
            <a:pPr marL="457200" indent="-457200" defTabSz="406400">
              <a:buFont typeface="Courier New" pitchFamily="49" charset="0"/>
              <a:buChar char="o"/>
            </a:pPr>
            <a:r>
              <a:rPr lang="en-US" i="0" dirty="0">
                <a:solidFill>
                  <a:schemeClr val="tx1"/>
                </a:solidFill>
              </a:rPr>
              <a:t>Recognize </a:t>
            </a:r>
            <a:r>
              <a:rPr lang="en-US" b="1" i="0" dirty="0">
                <a:solidFill>
                  <a:schemeClr val="tx1"/>
                </a:solidFill>
              </a:rPr>
              <a:t>prime numbers </a:t>
            </a:r>
            <a:r>
              <a:rPr lang="en-US" i="0" dirty="0">
                <a:solidFill>
                  <a:schemeClr val="tx1"/>
                </a:solidFill>
              </a:rPr>
              <a:t>less than 50. </a:t>
            </a:r>
          </a:p>
          <a:p>
            <a:pPr marL="457200" indent="-457200" defTabSz="406400">
              <a:buFont typeface="Courier New" pitchFamily="49" charset="0"/>
              <a:buChar char="o"/>
            </a:pPr>
            <a:r>
              <a:rPr lang="en-US" i="0" dirty="0">
                <a:solidFill>
                  <a:schemeClr val="tx1"/>
                </a:solidFill>
              </a:rPr>
              <a:t>Determine the </a:t>
            </a:r>
            <a:r>
              <a:rPr lang="en-US" b="1" i="0" dirty="0">
                <a:solidFill>
                  <a:schemeClr val="tx1"/>
                </a:solidFill>
              </a:rPr>
              <a:t>prime factorization </a:t>
            </a:r>
            <a:r>
              <a:rPr lang="en-US" i="0" dirty="0">
                <a:solidFill>
                  <a:schemeClr val="tx1"/>
                </a:solidFill>
              </a:rPr>
              <a:t>of a </a:t>
            </a:r>
            <a:r>
              <a:rPr lang="en-US" b="1" i="0" dirty="0">
                <a:solidFill>
                  <a:schemeClr val="tx1"/>
                </a:solidFill>
              </a:rPr>
              <a:t>composite number</a:t>
            </a:r>
            <a:r>
              <a:rPr lang="en-US" i="0" dirty="0">
                <a:solidFill>
                  <a:schemeClr val="tx1"/>
                </a:solidFill>
              </a:rPr>
              <a:t>. </a:t>
            </a:r>
          </a:p>
          <a:p>
            <a:pPr marL="457200" indent="-457200" defTabSz="406400">
              <a:buFont typeface="Courier New" pitchFamily="49" charset="0"/>
              <a:buChar char="o"/>
            </a:pPr>
            <a:r>
              <a:rPr lang="en-US" i="0" dirty="0">
                <a:solidFill>
                  <a:schemeClr val="tx1"/>
                </a:solidFill>
              </a:rPr>
              <a:t>Find the </a:t>
            </a:r>
            <a:r>
              <a:rPr lang="en-US" b="1" i="0" dirty="0">
                <a:solidFill>
                  <a:schemeClr val="tx1"/>
                </a:solidFill>
              </a:rPr>
              <a:t>LCM </a:t>
            </a:r>
            <a:r>
              <a:rPr lang="en-US" i="0" dirty="0">
                <a:solidFill>
                  <a:schemeClr val="tx1"/>
                </a:solidFill>
              </a:rPr>
              <a:t>(least common multiple) of a set of counting numbers.</a:t>
            </a:r>
          </a:p>
          <a:p>
            <a:pPr marL="457200" indent="-457200" defTabSz="406400">
              <a:buFont typeface="Courier New" pitchFamily="49" charset="0"/>
              <a:buChar char="o"/>
            </a:pP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6: Prime Factorization (cont.)</a:t>
            </a:r>
          </a:p>
        </p:txBody>
      </p:sp>
      <p:sp>
        <p:nvSpPr>
          <p:cNvPr id="1037315" name="Rectangle 3"/>
          <p:cNvSpPr>
            <a:spLocks noGrp="1"/>
          </p:cNvSpPr>
          <p:nvPr>
            <p:ph idx="1"/>
          </p:nvPr>
        </p:nvSpPr>
        <p:spPr>
          <a:prstGeom prst="rect">
            <a:avLst/>
          </a:prstGeom>
        </p:spPr>
        <p:txBody>
          <a:bodyPr/>
          <a:lstStyle/>
          <a:p>
            <a:pPr marL="0" indent="3175">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r>
              <a:rPr lang="en-US" i="0" dirty="0">
                <a:solidFill>
                  <a:schemeClr val="tx1"/>
                </a:solidFill>
              </a:rPr>
              <a:t>If we begin with the product </a:t>
            </a:r>
            <a:r>
              <a:rPr lang="en-US" i="0" dirty="0">
                <a:solidFill>
                  <a:srgbClr val="00007D"/>
                </a:solidFill>
              </a:rPr>
              <a:t>294 = 6 </a:t>
            </a:r>
            <a:r>
              <a:rPr lang="en-US" i="0" dirty="0">
                <a:solidFill>
                  <a:srgbClr val="00007D"/>
                </a:solidFill>
                <a:sym typeface="Symbol" pitchFamily="18" charset="2"/>
              </a:rPr>
              <a:t></a:t>
            </a:r>
            <a:r>
              <a:rPr lang="en-US" i="0" dirty="0">
                <a:solidFill>
                  <a:srgbClr val="00007D"/>
                </a:solidFill>
              </a:rPr>
              <a:t> 49</a:t>
            </a:r>
            <a:r>
              <a:rPr lang="en-US" i="0" dirty="0">
                <a:solidFill>
                  <a:schemeClr val="tx1"/>
                </a:solidFill>
              </a:rPr>
              <a:t>, we see that the prime factorization is the same.</a:t>
            </a: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endParaRPr lang="en-US" i="0" dirty="0">
              <a:solidFill>
                <a:schemeClr val="tx1"/>
              </a:solidFill>
            </a:endParaRP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r>
              <a:rPr lang="en-US" i="0" dirty="0">
                <a:solidFill>
                  <a:schemeClr val="tx1"/>
                </a:solidFill>
              </a:rPr>
              <a:t>		</a:t>
            </a:r>
            <a:r>
              <a:rPr lang="en-US" i="0" dirty="0">
                <a:solidFill>
                  <a:srgbClr val="00007D"/>
                </a:solidFill>
              </a:rPr>
              <a:t>=		6		</a:t>
            </a:r>
            <a:r>
              <a:rPr lang="en-US" i="0" dirty="0">
                <a:solidFill>
                  <a:srgbClr val="00007D"/>
                </a:solidFill>
                <a:sym typeface="Symbol" pitchFamily="18" charset="2"/>
              </a:rPr>
              <a:t>		4</a:t>
            </a:r>
            <a:r>
              <a:rPr lang="en-US" i="0" dirty="0">
                <a:solidFill>
                  <a:srgbClr val="00007D"/>
                </a:solidFill>
              </a:rPr>
              <a:t>9</a:t>
            </a: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endParaRPr lang="en-US" i="0" dirty="0">
              <a:solidFill>
                <a:srgbClr val="00007D"/>
              </a:solidFill>
            </a:endParaRP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r>
              <a:rPr lang="en-US" i="0" dirty="0">
                <a:solidFill>
                  <a:srgbClr val="00007D"/>
                </a:solidFill>
              </a:rPr>
              <a:t>		=	2	</a:t>
            </a:r>
            <a:r>
              <a:rPr lang="en-US" i="0" dirty="0">
                <a:solidFill>
                  <a:srgbClr val="00007D"/>
                </a:solidFill>
                <a:sym typeface="Symbol" pitchFamily="18" charset="2"/>
              </a:rPr>
              <a:t>	3		7	 	7</a:t>
            </a: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endParaRPr lang="en-US" i="0" dirty="0">
              <a:solidFill>
                <a:srgbClr val="00007D"/>
              </a:solidFill>
              <a:sym typeface="Symbol" pitchFamily="18" charset="2"/>
            </a:endParaRP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r>
              <a:rPr lang="en-US" i="0" dirty="0">
                <a:solidFill>
                  <a:srgbClr val="FF0008"/>
                </a:solidFill>
                <a:sym typeface="Symbol" pitchFamily="18" charset="2"/>
              </a:rPr>
              <a:t>		</a:t>
            </a:r>
            <a:r>
              <a:rPr lang="en-US" i="0" dirty="0">
                <a:solidFill>
                  <a:srgbClr val="000099"/>
                </a:solidFill>
                <a:sym typeface="Symbol" pitchFamily="18" charset="2"/>
              </a:rPr>
              <a:t>=</a:t>
            </a:r>
            <a:r>
              <a:rPr lang="en-US" i="0" dirty="0">
                <a:solidFill>
                  <a:srgbClr val="FF0008"/>
                </a:solidFill>
                <a:sym typeface="Symbol" pitchFamily="18" charset="2"/>
              </a:rPr>
              <a:t>	2  3  7</a:t>
            </a:r>
            <a:r>
              <a:rPr lang="en-US" i="0" baseline="30000" dirty="0">
                <a:solidFill>
                  <a:srgbClr val="FF0008"/>
                </a:solidFill>
                <a:sym typeface="Symbol" pitchFamily="18" charset="2"/>
              </a:rPr>
              <a:t>2</a:t>
            </a:r>
          </a:p>
          <a:p>
            <a:pPr marL="0" indent="3175">
              <a:lnSpc>
                <a:spcPct val="80000"/>
              </a:lnSpc>
              <a:buFont typeface="Courier New" pitchFamily="49" charset="0"/>
              <a:buNone/>
              <a:tabLst>
                <a:tab pos="914400" algn="l"/>
                <a:tab pos="1828800" algn="l"/>
                <a:tab pos="2290763" algn="l"/>
                <a:tab pos="2743200" algn="l"/>
                <a:tab pos="3205163" algn="l"/>
                <a:tab pos="3657600" algn="l"/>
                <a:tab pos="4119563" algn="l"/>
                <a:tab pos="4572000" algn="l"/>
                <a:tab pos="5033963" algn="l"/>
                <a:tab pos="5486400" algn="l"/>
              </a:tabLst>
            </a:pPr>
            <a:endParaRPr lang="en-US" i="0" dirty="0">
              <a:solidFill>
                <a:srgbClr val="FF0008"/>
              </a:solidFill>
            </a:endParaRPr>
          </a:p>
        </p:txBody>
      </p:sp>
      <p:sp>
        <p:nvSpPr>
          <p:cNvPr id="1037316" name="Line 4"/>
          <p:cNvSpPr>
            <a:spLocks noChangeShapeType="1"/>
          </p:cNvSpPr>
          <p:nvPr/>
        </p:nvSpPr>
        <p:spPr bwMode="auto">
          <a:xfrm flipH="1">
            <a:off x="2971800" y="2985448"/>
            <a:ext cx="381000" cy="533400"/>
          </a:xfrm>
          <a:prstGeom prst="line">
            <a:avLst/>
          </a:prstGeom>
          <a:noFill/>
          <a:ln w="38100">
            <a:solidFill>
              <a:srgbClr val="C00000"/>
            </a:solidFill>
            <a:round/>
            <a:headEnd/>
            <a:tailEnd/>
          </a:ln>
          <a:effectLst/>
        </p:spPr>
        <p:txBody>
          <a:bodyPr>
            <a:spAutoFit/>
          </a:bodyPr>
          <a:lstStyle/>
          <a:p>
            <a:endParaRPr lang="en-US" dirty="0"/>
          </a:p>
        </p:txBody>
      </p:sp>
      <p:sp>
        <p:nvSpPr>
          <p:cNvPr id="1037317" name="Line 5"/>
          <p:cNvSpPr>
            <a:spLocks noChangeShapeType="1"/>
          </p:cNvSpPr>
          <p:nvPr/>
        </p:nvSpPr>
        <p:spPr bwMode="auto">
          <a:xfrm>
            <a:off x="3429000" y="2996561"/>
            <a:ext cx="381000" cy="500062"/>
          </a:xfrm>
          <a:prstGeom prst="line">
            <a:avLst/>
          </a:prstGeom>
          <a:noFill/>
          <a:ln w="38100">
            <a:solidFill>
              <a:srgbClr val="C00000"/>
            </a:solidFill>
            <a:round/>
            <a:headEnd/>
            <a:tailEnd/>
          </a:ln>
          <a:effectLst/>
        </p:spPr>
        <p:txBody>
          <a:bodyPr>
            <a:spAutoFit/>
          </a:bodyPr>
          <a:lstStyle/>
          <a:p>
            <a:endParaRPr lang="en-US" dirty="0"/>
          </a:p>
        </p:txBody>
      </p:sp>
      <p:sp>
        <p:nvSpPr>
          <p:cNvPr id="1037318" name="Line 6"/>
          <p:cNvSpPr>
            <a:spLocks noChangeShapeType="1"/>
          </p:cNvSpPr>
          <p:nvPr/>
        </p:nvSpPr>
        <p:spPr bwMode="auto">
          <a:xfrm flipH="1">
            <a:off x="4800600" y="2963223"/>
            <a:ext cx="381000" cy="533400"/>
          </a:xfrm>
          <a:prstGeom prst="line">
            <a:avLst/>
          </a:prstGeom>
          <a:noFill/>
          <a:ln w="38100">
            <a:solidFill>
              <a:srgbClr val="C00000"/>
            </a:solidFill>
            <a:round/>
            <a:headEnd/>
            <a:tailEnd/>
          </a:ln>
          <a:effectLst/>
        </p:spPr>
        <p:txBody>
          <a:bodyPr>
            <a:spAutoFit/>
          </a:bodyPr>
          <a:lstStyle/>
          <a:p>
            <a:endParaRPr lang="en-US" dirty="0"/>
          </a:p>
        </p:txBody>
      </p:sp>
      <p:sp>
        <p:nvSpPr>
          <p:cNvPr id="1037319" name="Line 7"/>
          <p:cNvSpPr>
            <a:spLocks noChangeShapeType="1"/>
          </p:cNvSpPr>
          <p:nvPr/>
        </p:nvSpPr>
        <p:spPr bwMode="auto">
          <a:xfrm>
            <a:off x="5334000" y="3039423"/>
            <a:ext cx="304800" cy="457200"/>
          </a:xfrm>
          <a:prstGeom prst="line">
            <a:avLst/>
          </a:prstGeom>
          <a:noFill/>
          <a:ln w="38100">
            <a:solidFill>
              <a:srgbClr val="C00000"/>
            </a:solidFill>
            <a:round/>
            <a:headEnd/>
            <a:tailEnd/>
          </a:ln>
          <a:effectLst/>
        </p:spPr>
        <p:txBody>
          <a:bodyPr>
            <a:spAutoFit/>
          </a:bodyPr>
          <a:lstStyle/>
          <a:p>
            <a:endParaRPr lang="en-US" dirty="0"/>
          </a:p>
        </p:txBody>
      </p:sp>
      <p:sp>
        <p:nvSpPr>
          <p:cNvPr id="8" name="Rectangle 7"/>
          <p:cNvSpPr/>
          <p:nvPr/>
        </p:nvSpPr>
        <p:spPr>
          <a:xfrm>
            <a:off x="1553107" y="2600980"/>
            <a:ext cx="732893" cy="523220"/>
          </a:xfrm>
          <a:prstGeom prst="rect">
            <a:avLst/>
          </a:prstGeom>
        </p:spPr>
        <p:txBody>
          <a:bodyPr wrap="none">
            <a:spAutoFit/>
          </a:bodyPr>
          <a:lstStyle/>
          <a:p>
            <a:r>
              <a:rPr lang="en-US" sz="2800" dirty="0">
                <a:solidFill>
                  <a:srgbClr val="0000FF"/>
                </a:solidFill>
              </a:rPr>
              <a:t>294</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7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731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373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373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73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373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7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7316" grpId="0" animBg="1"/>
      <p:bldP spid="1037317" grpId="0" animBg="1"/>
      <p:bldP spid="1037318" grpId="0" animBg="1"/>
      <p:bldP spid="1037319" grpId="0" animBg="1"/>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Least Common Multiple (LCM)</a:t>
            </a:r>
          </a:p>
        </p:txBody>
      </p:sp>
      <p:sp>
        <p:nvSpPr>
          <p:cNvPr id="1038340" name="Rectangle 4"/>
          <p:cNvSpPr>
            <a:spLocks noGrp="1"/>
          </p:cNvSpPr>
          <p:nvPr>
            <p:ph idx="1"/>
          </p:nvPr>
        </p:nvSpPr>
        <p:spPr>
          <a:xfrm>
            <a:off x="457200" y="1280160"/>
            <a:ext cx="8229600" cy="3367076"/>
          </a:xfrm>
          <a:prstGeom prst="rect">
            <a:avLst/>
          </a:prstGeom>
          <a:solidFill>
            <a:srgbClr val="FFFFCC"/>
          </a:solidFill>
          <a:ln w="28575">
            <a:solidFill>
              <a:srgbClr val="000000"/>
            </a:solidFill>
          </a:ln>
        </p:spPr>
        <p:txBody>
          <a:bodyPr>
            <a:spAutoFit/>
          </a:bodyPr>
          <a:lstStyle/>
          <a:p>
            <a:pPr marL="0" indent="3175" algn="ctr">
              <a:buFont typeface="Courier New" pitchFamily="49" charset="0"/>
              <a:buNone/>
              <a:tabLst>
                <a:tab pos="461963" algn="l"/>
              </a:tabLst>
            </a:pPr>
            <a:r>
              <a:rPr lang="en-US" b="1" i="0" dirty="0">
                <a:solidFill>
                  <a:srgbClr val="000000"/>
                </a:solidFill>
              </a:rPr>
              <a:t>To Find the LCM of a Set of Counting Numbers</a:t>
            </a:r>
          </a:p>
          <a:p>
            <a:pPr marL="0" indent="3175">
              <a:buFont typeface="Courier New" pitchFamily="49" charset="0"/>
              <a:buNone/>
              <a:tabLst>
                <a:tab pos="461963" algn="l"/>
              </a:tabLst>
            </a:pPr>
            <a:r>
              <a:rPr lang="en-US" b="1" i="0" dirty="0">
                <a:solidFill>
                  <a:srgbClr val="000000"/>
                </a:solidFill>
              </a:rPr>
              <a:t>1.	</a:t>
            </a:r>
            <a:r>
              <a:rPr lang="en-US" i="0" dirty="0">
                <a:solidFill>
                  <a:srgbClr val="000000"/>
                </a:solidFill>
              </a:rPr>
              <a:t>Find the prime factorization of each number.</a:t>
            </a:r>
          </a:p>
          <a:p>
            <a:pPr marL="0" indent="3175">
              <a:buFont typeface="Courier New" pitchFamily="49" charset="0"/>
              <a:buNone/>
              <a:tabLst>
                <a:tab pos="461963" algn="l"/>
              </a:tabLst>
            </a:pPr>
            <a:r>
              <a:rPr lang="en-US" b="1" i="0" dirty="0">
                <a:solidFill>
                  <a:srgbClr val="000000"/>
                </a:solidFill>
              </a:rPr>
              <a:t>2.	</a:t>
            </a:r>
            <a:r>
              <a:rPr lang="en-US" i="0" dirty="0">
                <a:solidFill>
                  <a:srgbClr val="000000"/>
                </a:solidFill>
              </a:rPr>
              <a:t>List the prime factors that appear in any one of the 	prime factorizations.</a:t>
            </a:r>
          </a:p>
          <a:p>
            <a:pPr marL="0" indent="3175">
              <a:buFont typeface="Courier New" pitchFamily="49" charset="0"/>
              <a:buNone/>
              <a:tabLst>
                <a:tab pos="461963" algn="l"/>
              </a:tabLst>
            </a:pPr>
            <a:r>
              <a:rPr lang="en-US" b="1" i="0" dirty="0">
                <a:solidFill>
                  <a:srgbClr val="000000"/>
                </a:solidFill>
              </a:rPr>
              <a:t>3.	</a:t>
            </a:r>
            <a:r>
              <a:rPr lang="en-US" i="0" dirty="0">
                <a:solidFill>
                  <a:srgbClr val="000000"/>
                </a:solidFill>
              </a:rPr>
              <a:t>Find the product of these primes using each prime 	the greatest number of times it appears in any one 	of the prime factorizations.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Least Common Multiple (LCM)</a:t>
            </a:r>
          </a:p>
        </p:txBody>
      </p:sp>
      <p:sp>
        <p:nvSpPr>
          <p:cNvPr id="1039363" name="Rectangle 3"/>
          <p:cNvSpPr>
            <a:spLocks noGrp="1"/>
          </p:cNvSpPr>
          <p:nvPr>
            <p:ph idx="1"/>
          </p:nvPr>
        </p:nvSpPr>
        <p:spPr>
          <a:prstGeom prst="rect">
            <a:avLst/>
          </a:prstGeom>
        </p:spPr>
        <p:txBody>
          <a:bodyPr/>
          <a:lstStyle/>
          <a:p>
            <a:pPr>
              <a:buFont typeface="Courier New" pitchFamily="49" charset="0"/>
              <a:buNone/>
              <a:tabLst>
                <a:tab pos="1376363" algn="l"/>
              </a:tabLst>
            </a:pPr>
            <a:r>
              <a:rPr lang="en-US" i="0" dirty="0">
                <a:solidFill>
                  <a:schemeClr val="tx1"/>
                </a:solidFill>
              </a:rPr>
              <a:t>Find the least common multiple (LCM) of </a:t>
            </a:r>
            <a:r>
              <a:rPr lang="en-US" i="0" dirty="0">
                <a:solidFill>
                  <a:srgbClr val="0000FF"/>
                </a:solidFill>
              </a:rPr>
              <a:t>8</a:t>
            </a:r>
            <a:r>
              <a:rPr lang="en-US" i="0" dirty="0">
                <a:solidFill>
                  <a:schemeClr val="tx1"/>
                </a:solidFill>
              </a:rPr>
              <a:t>, </a:t>
            </a:r>
            <a:r>
              <a:rPr lang="en-US" i="0" dirty="0">
                <a:solidFill>
                  <a:srgbClr val="0000FF"/>
                </a:solidFill>
              </a:rPr>
              <a:t>10</a:t>
            </a:r>
            <a:r>
              <a:rPr lang="en-US" i="0" dirty="0">
                <a:solidFill>
                  <a:schemeClr val="tx1"/>
                </a:solidFill>
              </a:rPr>
              <a:t>, and </a:t>
            </a:r>
            <a:r>
              <a:rPr lang="en-US" i="0" dirty="0">
                <a:solidFill>
                  <a:srgbClr val="0000FF"/>
                </a:solidFill>
              </a:rPr>
              <a:t>30</a:t>
            </a:r>
            <a:r>
              <a:rPr lang="en-US" i="0" dirty="0">
                <a:solidFill>
                  <a:schemeClr val="tx1"/>
                </a:solidFill>
              </a:rPr>
              <a:t>.</a:t>
            </a:r>
          </a:p>
          <a:p>
            <a:pPr>
              <a:buFont typeface="Courier New" pitchFamily="49" charset="0"/>
              <a:buNone/>
              <a:tabLst>
                <a:tab pos="1376363" algn="l"/>
              </a:tabLst>
            </a:pPr>
            <a:r>
              <a:rPr lang="en-US" b="1" i="0" dirty="0">
                <a:solidFill>
                  <a:schemeClr val="tx1"/>
                </a:solidFill>
              </a:rPr>
              <a:t>Solution</a:t>
            </a:r>
            <a:r>
              <a:rPr lang="en-US" dirty="0">
                <a:solidFill>
                  <a:schemeClr val="tx1"/>
                </a:solidFill>
              </a:rPr>
              <a:t> </a:t>
            </a:r>
          </a:p>
          <a:p>
            <a:pPr>
              <a:buFont typeface="Courier New" pitchFamily="49" charset="0"/>
              <a:buNone/>
              <a:tabLst>
                <a:tab pos="1376363" algn="l"/>
              </a:tabLst>
            </a:pPr>
            <a:r>
              <a:rPr lang="en-US" b="1" i="0" dirty="0">
                <a:solidFill>
                  <a:schemeClr val="tx1"/>
                </a:solidFill>
              </a:rPr>
              <a:t>Step 1:	</a:t>
            </a:r>
            <a:r>
              <a:rPr lang="en-US" i="0" dirty="0">
                <a:solidFill>
                  <a:schemeClr val="tx1"/>
                </a:solidFill>
              </a:rPr>
              <a:t>Prime factorizations:</a:t>
            </a:r>
            <a:r>
              <a:rPr lang="en-US" dirty="0">
                <a:solidFill>
                  <a:schemeClr val="tx1"/>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8   = 2 </a:t>
            </a:r>
            <a:r>
              <a:rPr lang="en-US" i="0" dirty="0">
                <a:solidFill>
                  <a:srgbClr val="00007D"/>
                </a:solidFill>
                <a:sym typeface="Symbol" pitchFamily="18" charset="2"/>
              </a:rPr>
              <a:t></a:t>
            </a:r>
            <a:r>
              <a:rPr lang="en-US" i="0" dirty="0">
                <a:solidFill>
                  <a:srgbClr val="00007D"/>
                </a:solidFill>
              </a:rPr>
              <a:t> 2 </a:t>
            </a:r>
            <a:r>
              <a:rPr lang="en-US" i="0" dirty="0">
                <a:solidFill>
                  <a:srgbClr val="00007D"/>
                </a:solidFill>
                <a:sym typeface="Symbol" pitchFamily="18" charset="2"/>
              </a:rPr>
              <a:t></a:t>
            </a:r>
            <a:r>
              <a:rPr lang="en-US" i="0" dirty="0">
                <a:solidFill>
                  <a:srgbClr val="00007D"/>
                </a:solidFill>
              </a:rPr>
              <a:t> 2</a:t>
            </a:r>
            <a:r>
              <a:rPr lang="en-US" i="0" dirty="0">
                <a:solidFill>
                  <a:schemeClr val="tx1"/>
                </a:solidFill>
              </a:rPr>
              <a:t>		</a:t>
            </a:r>
            <a:r>
              <a:rPr lang="en-US" sz="2000" i="0" dirty="0">
                <a:solidFill>
                  <a:srgbClr val="008080"/>
                </a:solidFill>
              </a:rPr>
              <a:t>three 2’s</a:t>
            </a:r>
            <a:r>
              <a:rPr lang="en-US" sz="2000" dirty="0">
                <a:solidFill>
                  <a:srgbClr val="008080"/>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10 = 2 </a:t>
            </a:r>
            <a:r>
              <a:rPr lang="en-US" i="0" dirty="0">
                <a:solidFill>
                  <a:srgbClr val="00007D"/>
                </a:solidFill>
                <a:sym typeface="Symbol" pitchFamily="18" charset="2"/>
              </a:rPr>
              <a:t></a:t>
            </a:r>
            <a:r>
              <a:rPr lang="en-US" i="0" dirty="0">
                <a:solidFill>
                  <a:srgbClr val="00007D"/>
                </a:solidFill>
              </a:rPr>
              <a:t> 5</a:t>
            </a:r>
            <a:r>
              <a:rPr lang="en-US" i="0" dirty="0">
                <a:solidFill>
                  <a:schemeClr val="tx1"/>
                </a:solidFill>
              </a:rPr>
              <a:t>		</a:t>
            </a:r>
            <a:r>
              <a:rPr lang="en-US" sz="2000" i="0" dirty="0">
                <a:solidFill>
                  <a:srgbClr val="008080"/>
                </a:solidFill>
              </a:rPr>
              <a:t>one 2, one 5</a:t>
            </a:r>
            <a:r>
              <a:rPr lang="en-US" sz="2000" dirty="0">
                <a:solidFill>
                  <a:srgbClr val="008080"/>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30 = 2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5</a:t>
            </a:r>
            <a:r>
              <a:rPr lang="en-US" i="0" dirty="0">
                <a:solidFill>
                  <a:schemeClr val="tx1"/>
                </a:solidFill>
              </a:rPr>
              <a:t>		</a:t>
            </a:r>
            <a:r>
              <a:rPr lang="en-US" sz="2000" i="0" dirty="0">
                <a:solidFill>
                  <a:srgbClr val="008080"/>
                </a:solidFill>
              </a:rPr>
              <a:t>one 2, one 3, one 5</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9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9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9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936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9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7: Least Common Multiple (LCM) (cont.)</a:t>
            </a:r>
          </a:p>
        </p:txBody>
      </p:sp>
      <p:sp>
        <p:nvSpPr>
          <p:cNvPr id="1040387" name="Rectangle 3"/>
          <p:cNvSpPr>
            <a:spLocks noGrp="1"/>
          </p:cNvSpPr>
          <p:nvPr>
            <p:ph idx="1"/>
          </p:nvPr>
        </p:nvSpPr>
        <p:spPr>
          <a:prstGeom prst="rect">
            <a:avLst/>
          </a:prstGeom>
        </p:spPr>
        <p:txBody>
          <a:bodyPr/>
          <a:lstStyle/>
          <a:p>
            <a:pPr>
              <a:buFont typeface="Courier New" pitchFamily="49" charset="0"/>
              <a:buNone/>
              <a:tabLst>
                <a:tab pos="1376363" algn="l"/>
              </a:tabLst>
            </a:pPr>
            <a:r>
              <a:rPr lang="en-US" b="1" i="0" dirty="0">
                <a:solidFill>
                  <a:schemeClr val="tx1"/>
                </a:solidFill>
              </a:rPr>
              <a:t>Step 2:	</a:t>
            </a:r>
            <a:r>
              <a:rPr lang="en-US" i="0" dirty="0">
                <a:solidFill>
                  <a:schemeClr val="tx1"/>
                </a:solidFill>
              </a:rPr>
              <a:t>Prime factors that are present are 2, 3, and 5.</a:t>
            </a:r>
          </a:p>
          <a:p>
            <a:pPr>
              <a:buFont typeface="Courier New" pitchFamily="49" charset="0"/>
              <a:buNone/>
              <a:tabLst>
                <a:tab pos="1376363" algn="l"/>
              </a:tabLst>
            </a:pPr>
            <a:r>
              <a:rPr lang="en-US" i="0" dirty="0">
                <a:solidFill>
                  <a:schemeClr val="tx1"/>
                </a:solidFill>
              </a:rPr>
              <a:t>	The </a:t>
            </a:r>
            <a:r>
              <a:rPr lang="en-US" b="1" i="0" dirty="0">
                <a:solidFill>
                  <a:srgbClr val="C00000"/>
                </a:solidFill>
              </a:rPr>
              <a:t>most</a:t>
            </a:r>
            <a:r>
              <a:rPr lang="en-US" b="1" i="0" dirty="0">
                <a:solidFill>
                  <a:schemeClr val="tx1"/>
                </a:solidFill>
              </a:rPr>
              <a:t> </a:t>
            </a:r>
            <a:r>
              <a:rPr lang="en-US" i="0" dirty="0">
                <a:solidFill>
                  <a:schemeClr val="tx1"/>
                </a:solidFill>
              </a:rPr>
              <a:t>number of times each prime factor 	is used in </a:t>
            </a:r>
            <a:r>
              <a:rPr lang="en-US" b="1" i="0" dirty="0">
                <a:solidFill>
                  <a:srgbClr val="C00000"/>
                </a:solidFill>
              </a:rPr>
              <a:t>any one</a:t>
            </a:r>
            <a:r>
              <a:rPr lang="en-US" b="1" i="0" dirty="0">
                <a:solidFill>
                  <a:schemeClr val="tx1"/>
                </a:solidFill>
              </a:rPr>
              <a:t> </a:t>
            </a:r>
            <a:r>
              <a:rPr lang="en-US" i="0" dirty="0">
                <a:solidFill>
                  <a:schemeClr val="tx1"/>
                </a:solidFill>
              </a:rPr>
              <a:t>factorization:</a:t>
            </a:r>
            <a:r>
              <a:rPr lang="en-US" dirty="0">
                <a:solidFill>
                  <a:schemeClr val="tx1"/>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Three 2’s	</a:t>
            </a:r>
            <a:r>
              <a:rPr lang="en-US" sz="2000" i="0" dirty="0">
                <a:solidFill>
                  <a:srgbClr val="008080"/>
                </a:solidFill>
              </a:rPr>
              <a:t>(in 8)</a:t>
            </a:r>
            <a:r>
              <a:rPr lang="en-US" dirty="0">
                <a:solidFill>
                  <a:srgbClr val="008080"/>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One 3</a:t>
            </a:r>
            <a:r>
              <a:rPr lang="en-US" i="0" dirty="0">
                <a:solidFill>
                  <a:schemeClr val="tx1"/>
                </a:solidFill>
              </a:rPr>
              <a:t>		</a:t>
            </a:r>
            <a:r>
              <a:rPr lang="en-US" sz="2000" i="0" dirty="0">
                <a:solidFill>
                  <a:srgbClr val="008080"/>
                </a:solidFill>
              </a:rPr>
              <a:t>(in 30)</a:t>
            </a:r>
            <a:r>
              <a:rPr lang="en-US" dirty="0">
                <a:solidFill>
                  <a:srgbClr val="008080"/>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One 5</a:t>
            </a:r>
            <a:r>
              <a:rPr lang="en-US" i="0" dirty="0">
                <a:solidFill>
                  <a:schemeClr val="tx1"/>
                </a:solidFill>
              </a:rPr>
              <a:t>		</a:t>
            </a:r>
            <a:r>
              <a:rPr lang="en-US" sz="2000" i="0" dirty="0">
                <a:solidFill>
                  <a:srgbClr val="008080"/>
                </a:solidFill>
              </a:rPr>
              <a:t>(in 10 and in 30)</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0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03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038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03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7: Least Common Multiple (LCM) (cont.)</a:t>
            </a:r>
          </a:p>
        </p:txBody>
      </p:sp>
      <p:sp>
        <p:nvSpPr>
          <p:cNvPr id="1041411" name="Rectangle 3"/>
          <p:cNvSpPr>
            <a:spLocks noGrp="1"/>
          </p:cNvSpPr>
          <p:nvPr>
            <p:ph idx="1"/>
          </p:nvPr>
        </p:nvSpPr>
        <p:spPr>
          <a:prstGeom prst="rect">
            <a:avLst/>
          </a:prstGeom>
        </p:spPr>
        <p:txBody>
          <a:bodyPr/>
          <a:lstStyle/>
          <a:p>
            <a:pPr>
              <a:buFont typeface="Courier New" pitchFamily="49" charset="0"/>
              <a:buNone/>
              <a:tabLst>
                <a:tab pos="1376363" algn="l"/>
              </a:tabLst>
            </a:pPr>
            <a:r>
              <a:rPr lang="en-US" b="1" i="0" dirty="0">
                <a:solidFill>
                  <a:schemeClr val="tx1"/>
                </a:solidFill>
              </a:rPr>
              <a:t>Step 3:	</a:t>
            </a:r>
            <a:r>
              <a:rPr lang="en-US" i="0" dirty="0">
                <a:solidFill>
                  <a:schemeClr val="tx1"/>
                </a:solidFill>
              </a:rPr>
              <a:t>Find the product of these primes.</a:t>
            </a:r>
            <a:r>
              <a:rPr lang="en-US" dirty="0">
                <a:solidFill>
                  <a:schemeClr val="tx1"/>
                </a:solidFill>
              </a:rPr>
              <a:t> </a:t>
            </a:r>
          </a:p>
          <a:p>
            <a:pPr>
              <a:buFont typeface="Courier New" pitchFamily="49" charset="0"/>
              <a:buNone/>
              <a:tabLst>
                <a:tab pos="1828800" algn="l"/>
                <a:tab pos="2514600" algn="l"/>
              </a:tabLst>
            </a:pPr>
            <a:r>
              <a:rPr lang="en-US" i="0" dirty="0">
                <a:solidFill>
                  <a:schemeClr val="tx1"/>
                </a:solidFill>
              </a:rPr>
              <a:t>	</a:t>
            </a:r>
            <a:r>
              <a:rPr lang="en-US" i="0" dirty="0">
                <a:solidFill>
                  <a:srgbClr val="0000FF"/>
                </a:solidFill>
              </a:rPr>
              <a:t>LCM	</a:t>
            </a:r>
            <a:r>
              <a:rPr lang="en-US" i="0" dirty="0">
                <a:solidFill>
                  <a:srgbClr val="00007D"/>
                </a:solidFill>
              </a:rPr>
              <a:t>= 2 </a:t>
            </a:r>
            <a:r>
              <a:rPr lang="en-US" i="0" dirty="0">
                <a:solidFill>
                  <a:srgbClr val="00007D"/>
                </a:solidFill>
                <a:sym typeface="Symbol" pitchFamily="18" charset="2"/>
              </a:rPr>
              <a:t></a:t>
            </a:r>
            <a:r>
              <a:rPr lang="en-US" i="0" dirty="0">
                <a:solidFill>
                  <a:srgbClr val="00007D"/>
                </a:solidFill>
              </a:rPr>
              <a:t> 2 </a:t>
            </a:r>
            <a:r>
              <a:rPr lang="en-US" i="0" dirty="0">
                <a:solidFill>
                  <a:srgbClr val="00007D"/>
                </a:solidFill>
                <a:sym typeface="Symbol" pitchFamily="18" charset="2"/>
              </a:rPr>
              <a:t></a:t>
            </a:r>
            <a:r>
              <a:rPr lang="en-US" i="0" dirty="0">
                <a:solidFill>
                  <a:srgbClr val="00007D"/>
                </a:solidFill>
              </a:rPr>
              <a:t> 2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5</a:t>
            </a:r>
            <a:r>
              <a:rPr lang="en-US" dirty="0">
                <a:solidFill>
                  <a:schemeClr val="tx1"/>
                </a:solidFill>
              </a:rPr>
              <a:t> </a:t>
            </a:r>
          </a:p>
          <a:p>
            <a:pPr>
              <a:buFont typeface="Courier New" pitchFamily="49" charset="0"/>
              <a:buNone/>
              <a:tabLst>
                <a:tab pos="1828800" algn="l"/>
                <a:tab pos="2514600" algn="l"/>
              </a:tabLst>
            </a:pPr>
            <a:r>
              <a:rPr lang="en-US" i="0" dirty="0">
                <a:solidFill>
                  <a:srgbClr val="00007D"/>
                </a:solidFill>
              </a:rPr>
              <a:t>		= 2</a:t>
            </a:r>
            <a:r>
              <a:rPr lang="en-US" i="0" baseline="30000" dirty="0">
                <a:solidFill>
                  <a:srgbClr val="00007D"/>
                </a:solidFill>
              </a:rPr>
              <a:t>3</a:t>
            </a:r>
            <a:r>
              <a:rPr lang="en-US" i="0" dirty="0">
                <a:solidFill>
                  <a:srgbClr val="00007D"/>
                </a:solidFill>
              </a:rPr>
              <a:t>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5</a:t>
            </a:r>
          </a:p>
          <a:p>
            <a:pPr>
              <a:buFont typeface="Courier New" pitchFamily="49" charset="0"/>
              <a:buNone/>
              <a:tabLst>
                <a:tab pos="1828800" algn="l"/>
                <a:tab pos="2514600" algn="l"/>
              </a:tabLst>
            </a:pPr>
            <a:r>
              <a:rPr lang="en-US" i="0" dirty="0">
                <a:solidFill>
                  <a:srgbClr val="FF0008"/>
                </a:solidFill>
              </a:rPr>
              <a:t>		</a:t>
            </a:r>
            <a:r>
              <a:rPr lang="en-US" i="0" dirty="0">
                <a:solidFill>
                  <a:srgbClr val="000099"/>
                </a:solidFill>
              </a:rPr>
              <a:t>=</a:t>
            </a:r>
            <a:r>
              <a:rPr lang="en-US" i="0" dirty="0">
                <a:solidFill>
                  <a:srgbClr val="FF0008"/>
                </a:solidFill>
              </a:rPr>
              <a:t> 120</a:t>
            </a:r>
          </a:p>
          <a:p>
            <a:pPr>
              <a:buFont typeface="Courier New" pitchFamily="49" charset="0"/>
              <a:buNone/>
              <a:tabLst>
                <a:tab pos="1376363" algn="l"/>
              </a:tabLst>
            </a:pPr>
            <a:r>
              <a:rPr lang="en-US" i="0" dirty="0">
                <a:solidFill>
                  <a:srgbClr val="FF0008"/>
                </a:solidFill>
              </a:rPr>
              <a:t>120</a:t>
            </a:r>
            <a:r>
              <a:rPr lang="en-US" i="0" dirty="0">
                <a:solidFill>
                  <a:schemeClr val="tx1"/>
                </a:solidFill>
              </a:rPr>
              <a:t> is the LCM and therefore the smallest number divisible by 8, 10, and 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1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1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14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1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8: Least Common Multiple (LCM)</a:t>
            </a:r>
          </a:p>
        </p:txBody>
      </p:sp>
      <p:sp>
        <p:nvSpPr>
          <p:cNvPr id="1042435" name="Rectangle 3"/>
          <p:cNvSpPr>
            <a:spLocks noGrp="1"/>
          </p:cNvSpPr>
          <p:nvPr>
            <p:ph idx="1"/>
          </p:nvPr>
        </p:nvSpPr>
        <p:spPr>
          <a:prstGeom prst="rect">
            <a:avLst/>
          </a:prstGeom>
        </p:spPr>
        <p:txBody>
          <a:bodyPr/>
          <a:lstStyle/>
          <a:p>
            <a:pPr>
              <a:buFont typeface="Courier New" pitchFamily="49" charset="0"/>
              <a:buNone/>
              <a:tabLst>
                <a:tab pos="1376363" algn="l"/>
              </a:tabLst>
            </a:pPr>
            <a:r>
              <a:rPr lang="en-US" i="0" dirty="0">
                <a:solidFill>
                  <a:schemeClr val="tx1"/>
                </a:solidFill>
              </a:rPr>
              <a:t>Find the LCM of </a:t>
            </a:r>
            <a:r>
              <a:rPr lang="en-US" i="0" dirty="0">
                <a:solidFill>
                  <a:srgbClr val="0000FF"/>
                </a:solidFill>
              </a:rPr>
              <a:t>27</a:t>
            </a:r>
            <a:r>
              <a:rPr lang="en-US" i="0" dirty="0">
                <a:solidFill>
                  <a:schemeClr val="tx1"/>
                </a:solidFill>
              </a:rPr>
              <a:t>, </a:t>
            </a:r>
            <a:r>
              <a:rPr lang="en-US" i="0" dirty="0">
                <a:solidFill>
                  <a:srgbClr val="0000FF"/>
                </a:solidFill>
              </a:rPr>
              <a:t>30</a:t>
            </a:r>
            <a:r>
              <a:rPr lang="en-US" i="0" dirty="0">
                <a:solidFill>
                  <a:schemeClr val="tx1"/>
                </a:solidFill>
              </a:rPr>
              <a:t>, </a:t>
            </a:r>
            <a:r>
              <a:rPr lang="en-US" i="0" dirty="0">
                <a:solidFill>
                  <a:srgbClr val="0000FF"/>
                </a:solidFill>
              </a:rPr>
              <a:t>35</a:t>
            </a:r>
            <a:r>
              <a:rPr lang="en-US" i="0" dirty="0">
                <a:solidFill>
                  <a:schemeClr val="tx1"/>
                </a:solidFill>
              </a:rPr>
              <a:t>, and </a:t>
            </a:r>
            <a:r>
              <a:rPr lang="en-US" i="0" dirty="0">
                <a:solidFill>
                  <a:srgbClr val="0000FF"/>
                </a:solidFill>
              </a:rPr>
              <a:t>42</a:t>
            </a:r>
            <a:r>
              <a:rPr lang="en-US" i="0" dirty="0">
                <a:solidFill>
                  <a:schemeClr val="tx1"/>
                </a:solidFill>
              </a:rPr>
              <a:t>.</a:t>
            </a:r>
          </a:p>
          <a:p>
            <a:pPr>
              <a:buFont typeface="Courier New" pitchFamily="49" charset="0"/>
              <a:buNone/>
              <a:tabLst>
                <a:tab pos="1376363" algn="l"/>
              </a:tabLst>
            </a:pPr>
            <a:r>
              <a:rPr lang="en-US" b="1" i="0" dirty="0">
                <a:solidFill>
                  <a:schemeClr val="tx1"/>
                </a:solidFill>
              </a:rPr>
              <a:t>Solution</a:t>
            </a:r>
          </a:p>
          <a:p>
            <a:pPr>
              <a:buFont typeface="Courier New" pitchFamily="49" charset="0"/>
              <a:buNone/>
              <a:tabLst>
                <a:tab pos="1376363" algn="l"/>
              </a:tabLst>
            </a:pPr>
            <a:r>
              <a:rPr lang="en-US" b="1" i="0" dirty="0">
                <a:solidFill>
                  <a:schemeClr val="tx1"/>
                </a:solidFill>
              </a:rPr>
              <a:t>Step 1:	</a:t>
            </a:r>
            <a:r>
              <a:rPr lang="en-US" i="0" dirty="0">
                <a:solidFill>
                  <a:schemeClr val="tx1"/>
                </a:solidFill>
              </a:rPr>
              <a:t>Prime factorizations:</a:t>
            </a:r>
            <a:r>
              <a:rPr lang="en-US" dirty="0">
                <a:solidFill>
                  <a:schemeClr val="tx1"/>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27 = 3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3</a:t>
            </a:r>
            <a:r>
              <a:rPr lang="en-US" i="0" dirty="0">
                <a:solidFill>
                  <a:schemeClr val="tx1"/>
                </a:solidFill>
              </a:rPr>
              <a:t>		</a:t>
            </a:r>
            <a:r>
              <a:rPr lang="en-US" sz="2000" i="0" dirty="0">
                <a:solidFill>
                  <a:srgbClr val="008080"/>
                </a:solidFill>
              </a:rPr>
              <a:t>three 3’s</a:t>
            </a:r>
            <a:r>
              <a:rPr lang="en-US" sz="2000" dirty="0">
                <a:solidFill>
                  <a:srgbClr val="008080"/>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30 = 2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5</a:t>
            </a:r>
            <a:r>
              <a:rPr lang="en-US" i="0" dirty="0">
                <a:solidFill>
                  <a:schemeClr val="tx1"/>
                </a:solidFill>
              </a:rPr>
              <a:t>		</a:t>
            </a:r>
            <a:r>
              <a:rPr lang="en-US" sz="2000" i="0" dirty="0">
                <a:solidFill>
                  <a:srgbClr val="008080"/>
                </a:solidFill>
              </a:rPr>
              <a:t>one 2, one 3, one 5</a:t>
            </a:r>
            <a:endParaRPr lang="en-US" sz="2000" dirty="0">
              <a:solidFill>
                <a:srgbClr val="008080"/>
              </a:solidFill>
            </a:endParaRPr>
          </a:p>
          <a:p>
            <a:pPr>
              <a:buFont typeface="Courier New" pitchFamily="49" charset="0"/>
              <a:buNone/>
              <a:tabLst>
                <a:tab pos="1376363" algn="l"/>
              </a:tabLst>
            </a:pPr>
            <a:r>
              <a:rPr lang="en-US" i="0" dirty="0">
                <a:solidFill>
                  <a:schemeClr val="tx1"/>
                </a:solidFill>
              </a:rPr>
              <a:t>		</a:t>
            </a:r>
            <a:r>
              <a:rPr lang="en-US" i="0" dirty="0">
                <a:solidFill>
                  <a:srgbClr val="00007D"/>
                </a:solidFill>
              </a:rPr>
              <a:t>35 = 5 </a:t>
            </a:r>
            <a:r>
              <a:rPr lang="en-US" i="0" dirty="0">
                <a:solidFill>
                  <a:srgbClr val="00007D"/>
                </a:solidFill>
                <a:sym typeface="Symbol" pitchFamily="18" charset="2"/>
              </a:rPr>
              <a:t></a:t>
            </a:r>
            <a:r>
              <a:rPr lang="en-US" i="0" dirty="0">
                <a:solidFill>
                  <a:srgbClr val="00007D"/>
                </a:solidFill>
              </a:rPr>
              <a:t> 7</a:t>
            </a:r>
            <a:r>
              <a:rPr lang="en-US" i="0" dirty="0">
                <a:solidFill>
                  <a:schemeClr val="tx1"/>
                </a:solidFill>
              </a:rPr>
              <a:t>		</a:t>
            </a:r>
            <a:r>
              <a:rPr lang="en-US" sz="2000" i="0" dirty="0">
                <a:solidFill>
                  <a:srgbClr val="008080"/>
                </a:solidFill>
              </a:rPr>
              <a:t>one 5, one 7</a:t>
            </a:r>
            <a:r>
              <a:rPr lang="en-US" sz="2000" dirty="0">
                <a:solidFill>
                  <a:srgbClr val="008080"/>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42 = 2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7</a:t>
            </a:r>
            <a:r>
              <a:rPr lang="en-US" i="0" dirty="0">
                <a:solidFill>
                  <a:schemeClr val="tx1"/>
                </a:solidFill>
              </a:rPr>
              <a:t>		</a:t>
            </a:r>
            <a:r>
              <a:rPr lang="en-US" sz="2000" i="0" dirty="0">
                <a:solidFill>
                  <a:srgbClr val="008080"/>
                </a:solidFill>
              </a:rPr>
              <a:t>one 2, one 3, one 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2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2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243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243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24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42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8: Least Common Multiple (LCM</a:t>
            </a:r>
            <a:r>
              <a:rPr lang="en-US" dirty="0">
                <a:solidFill>
                  <a:schemeClr val="accent1"/>
                </a:solidFill>
              </a:rPr>
              <a:t>) (cont.)</a:t>
            </a:r>
            <a:endParaRPr lang="en-US" sz="3200" dirty="0">
              <a:solidFill>
                <a:schemeClr val="accent1"/>
              </a:solidFill>
            </a:endParaRPr>
          </a:p>
        </p:txBody>
      </p:sp>
      <p:sp>
        <p:nvSpPr>
          <p:cNvPr id="1043459" name="Rectangle 3"/>
          <p:cNvSpPr>
            <a:spLocks noGrp="1"/>
          </p:cNvSpPr>
          <p:nvPr>
            <p:ph idx="1"/>
          </p:nvPr>
        </p:nvSpPr>
        <p:spPr>
          <a:prstGeom prst="rect">
            <a:avLst/>
          </a:prstGeom>
        </p:spPr>
        <p:txBody>
          <a:bodyPr/>
          <a:lstStyle/>
          <a:p>
            <a:pPr>
              <a:buFont typeface="Courier New" pitchFamily="49" charset="0"/>
              <a:buNone/>
              <a:tabLst>
                <a:tab pos="1376363" algn="l"/>
              </a:tabLst>
            </a:pPr>
            <a:r>
              <a:rPr lang="en-US" b="1" i="0" dirty="0">
                <a:solidFill>
                  <a:schemeClr val="tx1"/>
                </a:solidFill>
              </a:rPr>
              <a:t>Step 2:	</a:t>
            </a:r>
            <a:r>
              <a:rPr lang="en-US" i="0" dirty="0">
                <a:solidFill>
                  <a:schemeClr val="tx1"/>
                </a:solidFill>
              </a:rPr>
              <a:t>Prime factors present are 2, 3, 5, and 7.</a:t>
            </a:r>
          </a:p>
          <a:p>
            <a:pPr>
              <a:buFont typeface="Courier New" pitchFamily="49" charset="0"/>
              <a:buNone/>
              <a:tabLst>
                <a:tab pos="1376363" algn="l"/>
              </a:tabLst>
            </a:pPr>
            <a:r>
              <a:rPr lang="en-US" i="0" dirty="0">
                <a:solidFill>
                  <a:schemeClr val="tx1"/>
                </a:solidFill>
              </a:rPr>
              <a:t>	The most number of times each prime factor 	is used in any one factorization:</a:t>
            </a:r>
            <a:r>
              <a:rPr lang="en-US" dirty="0">
                <a:solidFill>
                  <a:schemeClr val="tx1"/>
                </a:solidFill>
              </a:rPr>
              <a:t> </a:t>
            </a:r>
          </a:p>
          <a:p>
            <a:pPr>
              <a:buFont typeface="Courier New" pitchFamily="49" charset="0"/>
              <a:buNone/>
              <a:tabLst>
                <a:tab pos="1376363" algn="l"/>
              </a:tabLst>
            </a:pPr>
            <a:r>
              <a:rPr lang="en-US" i="0" dirty="0">
                <a:solidFill>
                  <a:schemeClr val="tx1"/>
                </a:solidFill>
              </a:rPr>
              <a:t>		</a:t>
            </a:r>
            <a:r>
              <a:rPr lang="en-US" i="0" dirty="0">
                <a:solidFill>
                  <a:srgbClr val="00007D"/>
                </a:solidFill>
              </a:rPr>
              <a:t>One 2</a:t>
            </a:r>
            <a:r>
              <a:rPr lang="en-US" i="0" dirty="0">
                <a:solidFill>
                  <a:schemeClr val="tx1"/>
                </a:solidFill>
              </a:rPr>
              <a:t>		</a:t>
            </a:r>
            <a:r>
              <a:rPr lang="en-US" sz="2000" i="0" dirty="0">
                <a:solidFill>
                  <a:srgbClr val="008080"/>
                </a:solidFill>
              </a:rPr>
              <a:t>(in 30 and in 42)</a:t>
            </a:r>
          </a:p>
          <a:p>
            <a:pPr>
              <a:buFont typeface="Courier New" pitchFamily="49" charset="0"/>
              <a:buNone/>
              <a:tabLst>
                <a:tab pos="1376363" algn="l"/>
              </a:tabLst>
            </a:pPr>
            <a:r>
              <a:rPr lang="en-US" i="0" dirty="0">
                <a:solidFill>
                  <a:schemeClr val="tx1"/>
                </a:solidFill>
              </a:rPr>
              <a:t>		</a:t>
            </a:r>
            <a:r>
              <a:rPr lang="en-US" i="0" dirty="0">
                <a:solidFill>
                  <a:srgbClr val="00007D"/>
                </a:solidFill>
              </a:rPr>
              <a:t>Three 3’s	</a:t>
            </a:r>
            <a:r>
              <a:rPr lang="en-US" sz="2000" i="0" dirty="0">
                <a:solidFill>
                  <a:srgbClr val="008080"/>
                </a:solidFill>
              </a:rPr>
              <a:t>(in 27)</a:t>
            </a:r>
          </a:p>
          <a:p>
            <a:pPr>
              <a:buFont typeface="Courier New" pitchFamily="49" charset="0"/>
              <a:buNone/>
              <a:tabLst>
                <a:tab pos="1376363" algn="l"/>
              </a:tabLst>
            </a:pPr>
            <a:r>
              <a:rPr lang="en-US" i="0" dirty="0">
                <a:solidFill>
                  <a:schemeClr val="tx1"/>
                </a:solidFill>
              </a:rPr>
              <a:t>		</a:t>
            </a:r>
            <a:r>
              <a:rPr lang="en-US" i="0" dirty="0">
                <a:solidFill>
                  <a:srgbClr val="00007D"/>
                </a:solidFill>
              </a:rPr>
              <a:t>One 5</a:t>
            </a:r>
            <a:r>
              <a:rPr lang="en-US" i="0" dirty="0">
                <a:solidFill>
                  <a:schemeClr val="tx1"/>
                </a:solidFill>
              </a:rPr>
              <a:t>		</a:t>
            </a:r>
            <a:r>
              <a:rPr lang="en-US" sz="2000" i="0" dirty="0">
                <a:solidFill>
                  <a:srgbClr val="008080"/>
                </a:solidFill>
              </a:rPr>
              <a:t>(in 30 and in 35)</a:t>
            </a:r>
            <a:endParaRPr lang="en-US" sz="2000" dirty="0">
              <a:solidFill>
                <a:srgbClr val="008080"/>
              </a:solidFill>
            </a:endParaRPr>
          </a:p>
          <a:p>
            <a:pPr>
              <a:buFont typeface="Courier New" pitchFamily="49" charset="0"/>
              <a:buNone/>
              <a:tabLst>
                <a:tab pos="1376363" algn="l"/>
              </a:tabLst>
            </a:pPr>
            <a:r>
              <a:rPr lang="en-US" i="0" dirty="0">
                <a:solidFill>
                  <a:schemeClr val="tx1"/>
                </a:solidFill>
              </a:rPr>
              <a:t>		</a:t>
            </a:r>
            <a:r>
              <a:rPr lang="en-US" i="0" dirty="0">
                <a:solidFill>
                  <a:srgbClr val="00007D"/>
                </a:solidFill>
              </a:rPr>
              <a:t>One 7</a:t>
            </a:r>
            <a:r>
              <a:rPr lang="en-US" i="0" dirty="0">
                <a:solidFill>
                  <a:schemeClr val="tx1"/>
                </a:solidFill>
              </a:rPr>
              <a:t>		</a:t>
            </a:r>
            <a:r>
              <a:rPr lang="en-US" sz="2000" i="0" dirty="0">
                <a:solidFill>
                  <a:srgbClr val="008080"/>
                </a:solidFill>
              </a:rPr>
              <a:t>(in 35 and in 42)</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3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3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345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345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34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8: Least Common Multiple (LCM</a:t>
            </a:r>
            <a:r>
              <a:rPr lang="en-US" dirty="0">
                <a:solidFill>
                  <a:schemeClr val="accent1"/>
                </a:solidFill>
              </a:rPr>
              <a:t>) (cont.)</a:t>
            </a:r>
            <a:endParaRPr lang="en-US" sz="3200" dirty="0">
              <a:solidFill>
                <a:schemeClr val="accent1"/>
              </a:solidFill>
            </a:endParaRPr>
          </a:p>
        </p:txBody>
      </p:sp>
      <p:sp>
        <p:nvSpPr>
          <p:cNvPr id="1044483" name="Rectangle 3"/>
          <p:cNvSpPr>
            <a:spLocks noGrp="1"/>
          </p:cNvSpPr>
          <p:nvPr>
            <p:ph idx="1"/>
          </p:nvPr>
        </p:nvSpPr>
        <p:spPr>
          <a:xfrm>
            <a:off x="457200" y="1280160"/>
            <a:ext cx="8229600" cy="3022366"/>
          </a:xfrm>
          <a:prstGeom prst="rect">
            <a:avLst/>
          </a:prstGeom>
          <a:noFill/>
        </p:spPr>
        <p:txBody>
          <a:bodyPr>
            <a:spAutoFit/>
          </a:bodyPr>
          <a:lstStyle/>
          <a:p>
            <a:pPr marL="0" indent="3175">
              <a:buFont typeface="Courier New" pitchFamily="49" charset="0"/>
              <a:buNone/>
              <a:tabLst>
                <a:tab pos="1376363" algn="l"/>
              </a:tabLst>
            </a:pPr>
            <a:r>
              <a:rPr lang="en-US" b="1" i="0" dirty="0">
                <a:solidFill>
                  <a:schemeClr val="tx1"/>
                </a:solidFill>
              </a:rPr>
              <a:t>Step 3:	</a:t>
            </a:r>
            <a:r>
              <a:rPr lang="en-US" i="0" dirty="0">
                <a:solidFill>
                  <a:schemeClr val="tx1"/>
                </a:solidFill>
              </a:rPr>
              <a:t>Find the product of these primes.</a:t>
            </a:r>
            <a:r>
              <a:rPr lang="en-US" dirty="0">
                <a:solidFill>
                  <a:schemeClr val="tx1"/>
                </a:solidFill>
              </a:rPr>
              <a:t> </a:t>
            </a:r>
          </a:p>
          <a:p>
            <a:pPr marL="0" indent="3175">
              <a:buFont typeface="Courier New" pitchFamily="49" charset="0"/>
              <a:buNone/>
              <a:tabLst>
                <a:tab pos="1376363" algn="l"/>
              </a:tabLst>
            </a:pPr>
            <a:r>
              <a:rPr lang="en-US" i="0" dirty="0">
                <a:solidFill>
                  <a:schemeClr val="tx1"/>
                </a:solidFill>
              </a:rPr>
              <a:t>	</a:t>
            </a:r>
            <a:r>
              <a:rPr lang="en-US" i="0" dirty="0">
                <a:solidFill>
                  <a:srgbClr val="0000FF"/>
                </a:solidFill>
              </a:rPr>
              <a:t>LCM</a:t>
            </a:r>
            <a:r>
              <a:rPr lang="en-US" i="0" dirty="0">
                <a:solidFill>
                  <a:schemeClr val="tx1"/>
                </a:solidFill>
              </a:rPr>
              <a:t> </a:t>
            </a:r>
            <a:r>
              <a:rPr lang="en-US" i="0" dirty="0">
                <a:solidFill>
                  <a:srgbClr val="00007D"/>
                </a:solidFill>
              </a:rPr>
              <a:t>= 2 </a:t>
            </a:r>
            <a:r>
              <a:rPr lang="en-US" i="0" dirty="0">
                <a:solidFill>
                  <a:srgbClr val="00007D"/>
                </a:solidFill>
                <a:sym typeface="Symbol" pitchFamily="18" charset="2"/>
              </a:rPr>
              <a:t> </a:t>
            </a:r>
            <a:r>
              <a:rPr lang="en-US" i="0" dirty="0">
                <a:solidFill>
                  <a:srgbClr val="00007D"/>
                </a:solidFill>
              </a:rPr>
              <a:t>3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3 </a:t>
            </a:r>
            <a:r>
              <a:rPr lang="en-US" i="0" dirty="0">
                <a:solidFill>
                  <a:srgbClr val="00007D"/>
                </a:solidFill>
                <a:sym typeface="Symbol" pitchFamily="18" charset="2"/>
              </a:rPr>
              <a:t></a:t>
            </a:r>
            <a:r>
              <a:rPr lang="en-US" i="0" dirty="0">
                <a:solidFill>
                  <a:srgbClr val="00007D"/>
                </a:solidFill>
              </a:rPr>
              <a:t> 5 </a:t>
            </a:r>
            <a:r>
              <a:rPr lang="en-US" i="0" dirty="0">
                <a:solidFill>
                  <a:srgbClr val="00007D"/>
                </a:solidFill>
                <a:sym typeface="Symbol" pitchFamily="18" charset="2"/>
              </a:rPr>
              <a:t></a:t>
            </a:r>
            <a:r>
              <a:rPr lang="en-US" i="0" dirty="0">
                <a:solidFill>
                  <a:srgbClr val="00007D"/>
                </a:solidFill>
              </a:rPr>
              <a:t> 7</a:t>
            </a:r>
          </a:p>
          <a:p>
            <a:pPr marL="0" indent="3175">
              <a:buFont typeface="Courier New" pitchFamily="49" charset="0"/>
              <a:buNone/>
              <a:tabLst>
                <a:tab pos="1376363" algn="l"/>
              </a:tabLst>
            </a:pPr>
            <a:r>
              <a:rPr lang="en-US" i="0" dirty="0">
                <a:solidFill>
                  <a:schemeClr val="tx1"/>
                </a:solidFill>
              </a:rPr>
              <a:t>	         </a:t>
            </a:r>
            <a:r>
              <a:rPr lang="en-US" i="0" dirty="0">
                <a:solidFill>
                  <a:srgbClr val="00007D"/>
                </a:solidFill>
              </a:rPr>
              <a:t>= 2 </a:t>
            </a:r>
            <a:r>
              <a:rPr lang="en-US" i="0" dirty="0">
                <a:solidFill>
                  <a:srgbClr val="00007D"/>
                </a:solidFill>
                <a:sym typeface="Symbol" pitchFamily="18" charset="2"/>
              </a:rPr>
              <a:t></a:t>
            </a:r>
            <a:r>
              <a:rPr lang="en-US" i="0" dirty="0">
                <a:solidFill>
                  <a:srgbClr val="00007D"/>
                </a:solidFill>
              </a:rPr>
              <a:t> 3</a:t>
            </a:r>
            <a:r>
              <a:rPr lang="en-US" i="0" baseline="30000" dirty="0">
                <a:solidFill>
                  <a:srgbClr val="00007D"/>
                </a:solidFill>
              </a:rPr>
              <a:t>3</a:t>
            </a:r>
            <a:r>
              <a:rPr lang="en-US" i="0" dirty="0">
                <a:solidFill>
                  <a:srgbClr val="00007D"/>
                </a:solidFill>
              </a:rPr>
              <a:t> </a:t>
            </a:r>
            <a:r>
              <a:rPr lang="en-US" i="0" dirty="0">
                <a:solidFill>
                  <a:srgbClr val="00007D"/>
                </a:solidFill>
                <a:sym typeface="Symbol" pitchFamily="18" charset="2"/>
              </a:rPr>
              <a:t></a:t>
            </a:r>
            <a:r>
              <a:rPr lang="en-US" i="0" dirty="0">
                <a:solidFill>
                  <a:srgbClr val="00007D"/>
                </a:solidFill>
              </a:rPr>
              <a:t> 5 </a:t>
            </a:r>
            <a:r>
              <a:rPr lang="en-US" i="0" dirty="0">
                <a:solidFill>
                  <a:srgbClr val="00007D"/>
                </a:solidFill>
                <a:sym typeface="Symbol" pitchFamily="18" charset="2"/>
              </a:rPr>
              <a:t></a:t>
            </a:r>
            <a:r>
              <a:rPr lang="en-US" i="0" dirty="0">
                <a:solidFill>
                  <a:srgbClr val="00007D"/>
                </a:solidFill>
              </a:rPr>
              <a:t> 7</a:t>
            </a:r>
          </a:p>
          <a:p>
            <a:pPr marL="0" indent="3175">
              <a:buFont typeface="Courier New" pitchFamily="49" charset="0"/>
              <a:buNone/>
              <a:tabLst>
                <a:tab pos="1376363" algn="l"/>
              </a:tabLst>
            </a:pPr>
            <a:r>
              <a:rPr lang="en-US" i="0" dirty="0">
                <a:solidFill>
                  <a:schemeClr val="tx1"/>
                </a:solidFill>
              </a:rPr>
              <a:t>	         </a:t>
            </a:r>
            <a:r>
              <a:rPr lang="en-US" i="0" dirty="0">
                <a:solidFill>
                  <a:srgbClr val="000099"/>
                </a:solidFill>
              </a:rPr>
              <a:t>=</a:t>
            </a:r>
            <a:r>
              <a:rPr lang="en-US" i="0" dirty="0">
                <a:solidFill>
                  <a:srgbClr val="FF0008"/>
                </a:solidFill>
              </a:rPr>
              <a:t> 1890</a:t>
            </a:r>
          </a:p>
          <a:p>
            <a:pPr marL="0" indent="3175">
              <a:buFont typeface="Courier New" pitchFamily="49" charset="0"/>
              <a:buNone/>
              <a:tabLst>
                <a:tab pos="1376363" algn="l"/>
              </a:tabLst>
            </a:pPr>
            <a:r>
              <a:rPr lang="en-US" i="0" dirty="0">
                <a:solidFill>
                  <a:srgbClr val="FF0008"/>
                </a:solidFill>
              </a:rPr>
              <a:t>1890</a:t>
            </a:r>
            <a:r>
              <a:rPr lang="en-US" i="0" dirty="0">
                <a:solidFill>
                  <a:schemeClr val="tx1"/>
                </a:solidFill>
              </a:rPr>
              <a:t> is the smallest number divisible by all four of the numbers </a:t>
            </a:r>
            <a:r>
              <a:rPr lang="en-US" i="0" dirty="0">
                <a:solidFill>
                  <a:srgbClr val="0000FF"/>
                </a:solidFill>
              </a:rPr>
              <a:t>27, 30, 35</a:t>
            </a:r>
            <a:r>
              <a:rPr lang="en-US" i="0" dirty="0">
                <a:solidFill>
                  <a:schemeClr val="tx1"/>
                </a:solidFill>
              </a:rPr>
              <a:t>, and </a:t>
            </a:r>
            <a:r>
              <a:rPr lang="en-US" i="0" dirty="0">
                <a:solidFill>
                  <a:srgbClr val="0000FF"/>
                </a:solidFill>
              </a:rPr>
              <a:t>42</a:t>
            </a:r>
            <a:r>
              <a:rPr lang="en-US" i="0" dirty="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4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4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4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4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9: LCM with Variables</a:t>
            </a:r>
          </a:p>
        </p:txBody>
      </p:sp>
      <p:sp>
        <p:nvSpPr>
          <p:cNvPr id="1045507" name="Rectangle 3"/>
          <p:cNvSpPr>
            <a:spLocks noGrp="1"/>
          </p:cNvSpPr>
          <p:nvPr>
            <p:ph idx="1"/>
          </p:nvPr>
        </p:nvSpPr>
        <p:spPr>
          <a:prstGeom prst="rect">
            <a:avLst/>
          </a:prstGeom>
        </p:spPr>
        <p:txBody>
          <a:bodyPr/>
          <a:lstStyle/>
          <a:p>
            <a:pPr marL="0" indent="3175">
              <a:buFont typeface="Courier New" pitchFamily="49" charset="0"/>
              <a:buNone/>
            </a:pPr>
            <a:r>
              <a:rPr lang="en-US" i="0" dirty="0">
                <a:solidFill>
                  <a:schemeClr val="tx1"/>
                </a:solidFill>
              </a:rPr>
              <a:t>Find the LCM for </a:t>
            </a:r>
            <a:r>
              <a:rPr lang="en-US" i="0" dirty="0">
                <a:solidFill>
                  <a:srgbClr val="0000FF"/>
                </a:solidFill>
              </a:rPr>
              <a:t>4</a:t>
            </a:r>
            <a:r>
              <a:rPr lang="en-US" i="1" dirty="0">
                <a:solidFill>
                  <a:srgbClr val="0000FF"/>
                </a:solidFill>
              </a:rPr>
              <a:t>x</a:t>
            </a:r>
            <a:r>
              <a:rPr lang="en-US" i="0" dirty="0">
                <a:solidFill>
                  <a:schemeClr val="tx1"/>
                </a:solidFill>
              </a:rPr>
              <a:t>, </a:t>
            </a:r>
            <a:r>
              <a:rPr lang="en-US" i="1" dirty="0">
                <a:solidFill>
                  <a:srgbClr val="0000FF"/>
                </a:solidFill>
              </a:rPr>
              <a:t>x</a:t>
            </a:r>
            <a:r>
              <a:rPr lang="en-US" i="0" baseline="30000" dirty="0">
                <a:solidFill>
                  <a:srgbClr val="0000FF"/>
                </a:solidFill>
              </a:rPr>
              <a:t>2</a:t>
            </a:r>
            <a:r>
              <a:rPr lang="en-US" i="1" dirty="0">
                <a:solidFill>
                  <a:srgbClr val="0000FF"/>
                </a:solidFill>
              </a:rPr>
              <a:t>y</a:t>
            </a:r>
            <a:r>
              <a:rPr lang="en-US" i="0" dirty="0">
                <a:solidFill>
                  <a:schemeClr val="tx1"/>
                </a:solidFill>
              </a:rPr>
              <a:t>, and </a:t>
            </a:r>
            <a:r>
              <a:rPr lang="en-US" i="0" dirty="0">
                <a:solidFill>
                  <a:srgbClr val="0000FF"/>
                </a:solidFill>
              </a:rPr>
              <a:t>6</a:t>
            </a:r>
            <a:r>
              <a:rPr lang="en-US" i="1" dirty="0">
                <a:solidFill>
                  <a:srgbClr val="0000FF"/>
                </a:solidFill>
              </a:rPr>
              <a:t>x</a:t>
            </a:r>
            <a:r>
              <a:rPr lang="en-US" i="0" baseline="30000" dirty="0">
                <a:solidFill>
                  <a:srgbClr val="0000FF"/>
                </a:solidFill>
              </a:rPr>
              <a:t>2</a:t>
            </a:r>
            <a:r>
              <a:rPr lang="en-US" i="0" dirty="0">
                <a:solidFill>
                  <a:schemeClr val="tx1"/>
                </a:solidFill>
              </a:rPr>
              <a:t>.</a:t>
            </a:r>
          </a:p>
          <a:p>
            <a:pPr marL="0" indent="3175">
              <a:buFont typeface="Courier New" pitchFamily="49" charset="0"/>
              <a:buNone/>
            </a:pPr>
            <a:r>
              <a:rPr lang="en-US" b="1" i="0" dirty="0">
                <a:solidFill>
                  <a:schemeClr val="tx1"/>
                </a:solidFill>
              </a:rPr>
              <a:t>Solution</a:t>
            </a:r>
          </a:p>
          <a:p>
            <a:pPr marL="0" indent="3175">
              <a:buFont typeface="Courier New" pitchFamily="49" charset="0"/>
              <a:buNone/>
            </a:pPr>
            <a:r>
              <a:rPr lang="en-US" i="0" dirty="0">
                <a:solidFill>
                  <a:schemeClr val="tx1"/>
                </a:solidFill>
              </a:rPr>
              <a:t>We treat each variable in the same manner as a prime number;</a:t>
            </a:r>
          </a:p>
        </p:txBody>
      </p:sp>
      <p:graphicFrame>
        <p:nvGraphicFramePr>
          <p:cNvPr id="1045508" name="Object 4"/>
          <p:cNvGraphicFramePr>
            <a:graphicFrameLocks noChangeAspect="1"/>
          </p:cNvGraphicFramePr>
          <p:nvPr/>
        </p:nvGraphicFramePr>
        <p:xfrm>
          <a:off x="1981200" y="3505200"/>
          <a:ext cx="2032000" cy="1752600"/>
        </p:xfrm>
        <a:graphic>
          <a:graphicData uri="http://schemas.openxmlformats.org/presentationml/2006/ole">
            <mc:AlternateContent xmlns:mc="http://schemas.openxmlformats.org/markup-compatibility/2006">
              <mc:Choice xmlns:v="urn:schemas-microsoft-com:vml" Requires="v">
                <p:oleObj spid="_x0000_s2056" name="Equation" r:id="rId3" imgW="2032000" imgH="1752600" progId="Equation.DSMT4">
                  <p:embed/>
                </p:oleObj>
              </mc:Choice>
              <mc:Fallback>
                <p:oleObj name="Equation" r:id="rId3" imgW="2032000" imgH="1752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505200"/>
                        <a:ext cx="2032000"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5509" name="Object 5"/>
          <p:cNvGraphicFramePr>
            <a:graphicFrameLocks noChangeAspect="1"/>
          </p:cNvGraphicFramePr>
          <p:nvPr/>
        </p:nvGraphicFramePr>
        <p:xfrm>
          <a:off x="4102100" y="4114800"/>
          <a:ext cx="2451100" cy="457200"/>
        </p:xfrm>
        <a:graphic>
          <a:graphicData uri="http://schemas.openxmlformats.org/presentationml/2006/ole">
            <mc:AlternateContent xmlns:mc="http://schemas.openxmlformats.org/markup-compatibility/2006">
              <mc:Choice xmlns:v="urn:schemas-microsoft-com:vml" Requires="v">
                <p:oleObj spid="_x0000_s2057" name="Equation" r:id="rId5" imgW="2451100" imgH="457200" progId="Equation.DSMT4">
                  <p:embed/>
                </p:oleObj>
              </mc:Choice>
              <mc:Fallback>
                <p:oleObj name="Equation" r:id="rId5" imgW="2451100" imgH="457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2100" y="4114800"/>
                        <a:ext cx="24511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5510" name="Object 6"/>
          <p:cNvGraphicFramePr>
            <a:graphicFrameLocks noChangeAspect="1"/>
          </p:cNvGraphicFramePr>
          <p:nvPr/>
        </p:nvGraphicFramePr>
        <p:xfrm>
          <a:off x="6608763" y="4129088"/>
          <a:ext cx="1130300" cy="457200"/>
        </p:xfrm>
        <a:graphic>
          <a:graphicData uri="http://schemas.openxmlformats.org/presentationml/2006/ole">
            <mc:AlternateContent xmlns:mc="http://schemas.openxmlformats.org/markup-compatibility/2006">
              <mc:Choice xmlns:v="urn:schemas-microsoft-com:vml" Requires="v">
                <p:oleObj spid="_x0000_s2058" name="Equation" r:id="rId7" imgW="1130040" imgH="457200" progId="Equation.DSMT4">
                  <p:embed/>
                </p:oleObj>
              </mc:Choice>
              <mc:Fallback>
                <p:oleObj name="Equation" r:id="rId7" imgW="1130040" imgH="4572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8763" y="4129088"/>
                        <a:ext cx="1130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5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5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55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55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55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Least Common Multiple (LCM)</a:t>
            </a:r>
          </a:p>
        </p:txBody>
      </p:sp>
      <p:sp>
        <p:nvSpPr>
          <p:cNvPr id="1046532" name="Rectangle 4"/>
          <p:cNvSpPr>
            <a:spLocks noGrp="1"/>
          </p:cNvSpPr>
          <p:nvPr>
            <p:ph idx="1"/>
          </p:nvPr>
        </p:nvSpPr>
        <p:spPr>
          <a:xfrm>
            <a:off x="457200" y="1280160"/>
            <a:ext cx="8229600" cy="4659737"/>
          </a:xfrm>
          <a:prstGeom prst="rect">
            <a:avLst/>
          </a:prstGeom>
          <a:solidFill>
            <a:srgbClr val="FFFFCC"/>
          </a:solidFill>
          <a:ln w="28575">
            <a:solidFill>
              <a:srgbClr val="000000"/>
            </a:solidFill>
          </a:ln>
        </p:spPr>
        <p:txBody>
          <a:bodyPr>
            <a:spAutoFit/>
          </a:bodyPr>
          <a:lstStyle/>
          <a:p>
            <a:pPr marL="0" indent="3175" algn="ctr">
              <a:lnSpc>
                <a:spcPct val="90000"/>
              </a:lnSpc>
              <a:buFont typeface="Courier New" pitchFamily="49" charset="0"/>
              <a:buNone/>
              <a:tabLst>
                <a:tab pos="1082675" algn="l"/>
              </a:tabLst>
            </a:pPr>
            <a:r>
              <a:rPr lang="en-US" b="1" i="0" dirty="0">
                <a:solidFill>
                  <a:srgbClr val="000000"/>
                </a:solidFill>
              </a:rPr>
              <a:t>Tests for Divisibility</a:t>
            </a:r>
            <a:endParaRPr lang="en-US" i="0" dirty="0">
              <a:solidFill>
                <a:srgbClr val="000000"/>
              </a:solidFill>
            </a:endParaRPr>
          </a:p>
          <a:p>
            <a:pPr marL="0" indent="3175">
              <a:lnSpc>
                <a:spcPct val="90000"/>
              </a:lnSpc>
              <a:buFont typeface="Courier New" pitchFamily="49" charset="0"/>
              <a:buNone/>
              <a:tabLst>
                <a:tab pos="1082675" algn="l"/>
              </a:tabLst>
            </a:pPr>
            <a:r>
              <a:rPr lang="en-US" i="0" dirty="0">
                <a:solidFill>
                  <a:srgbClr val="000000"/>
                </a:solidFill>
              </a:rPr>
              <a:t>As mentioned in the special note, here are the quick tests for divisibility.</a:t>
            </a:r>
          </a:p>
          <a:p>
            <a:pPr marL="0" indent="3175">
              <a:lnSpc>
                <a:spcPct val="90000"/>
              </a:lnSpc>
              <a:buFont typeface="Courier New" pitchFamily="49" charset="0"/>
              <a:buNone/>
              <a:tabLst>
                <a:tab pos="1082675" algn="l"/>
              </a:tabLst>
            </a:pPr>
            <a:r>
              <a:rPr lang="en-US" i="0" dirty="0">
                <a:solidFill>
                  <a:srgbClr val="000000"/>
                </a:solidFill>
              </a:rPr>
              <a:t>An integer is divisible:</a:t>
            </a:r>
          </a:p>
          <a:p>
            <a:pPr marL="0" indent="3175">
              <a:lnSpc>
                <a:spcPct val="90000"/>
              </a:lnSpc>
              <a:buFont typeface="Courier New" pitchFamily="49" charset="0"/>
              <a:buNone/>
              <a:tabLst>
                <a:tab pos="1082675" algn="l"/>
              </a:tabLst>
            </a:pPr>
            <a:r>
              <a:rPr lang="en-US" b="1" i="0" dirty="0">
                <a:solidFill>
                  <a:srgbClr val="C00C08"/>
                </a:solidFill>
              </a:rPr>
              <a:t>By 2:</a:t>
            </a:r>
            <a:r>
              <a:rPr lang="en-US" b="1" i="0" dirty="0">
                <a:solidFill>
                  <a:srgbClr val="000000"/>
                </a:solidFill>
              </a:rPr>
              <a:t>	</a:t>
            </a:r>
            <a:r>
              <a:rPr lang="en-US" i="0" dirty="0">
                <a:solidFill>
                  <a:srgbClr val="000000"/>
                </a:solidFill>
              </a:rPr>
              <a:t>if the units digit is 0, 2, 4, 6, or 8.</a:t>
            </a:r>
          </a:p>
          <a:p>
            <a:pPr marL="0" indent="3175">
              <a:lnSpc>
                <a:spcPct val="90000"/>
              </a:lnSpc>
              <a:buFont typeface="Courier New" pitchFamily="49" charset="0"/>
              <a:buNone/>
              <a:tabLst>
                <a:tab pos="1082675" algn="l"/>
              </a:tabLst>
            </a:pPr>
            <a:r>
              <a:rPr lang="en-US" b="1" i="0" dirty="0">
                <a:solidFill>
                  <a:srgbClr val="C00C08"/>
                </a:solidFill>
              </a:rPr>
              <a:t>By 3:</a:t>
            </a:r>
            <a:r>
              <a:rPr lang="en-US" b="1" i="0" dirty="0">
                <a:solidFill>
                  <a:srgbClr val="000000"/>
                </a:solidFill>
              </a:rPr>
              <a:t>	</a:t>
            </a:r>
            <a:r>
              <a:rPr lang="en-US" i="0" dirty="0">
                <a:solidFill>
                  <a:srgbClr val="000000"/>
                </a:solidFill>
              </a:rPr>
              <a:t>if the sum of the digits is divisible by 3.</a:t>
            </a:r>
          </a:p>
          <a:p>
            <a:pPr marL="0" indent="3175">
              <a:lnSpc>
                <a:spcPct val="90000"/>
              </a:lnSpc>
              <a:buFont typeface="Courier New" pitchFamily="49" charset="0"/>
              <a:buNone/>
              <a:tabLst>
                <a:tab pos="1082675" algn="l"/>
              </a:tabLst>
            </a:pPr>
            <a:r>
              <a:rPr lang="en-US" b="1" i="0" dirty="0">
                <a:solidFill>
                  <a:srgbClr val="C00C08"/>
                </a:solidFill>
              </a:rPr>
              <a:t>By 5:</a:t>
            </a:r>
            <a:r>
              <a:rPr lang="en-US" b="1" i="0" dirty="0">
                <a:solidFill>
                  <a:srgbClr val="000000"/>
                </a:solidFill>
              </a:rPr>
              <a:t>	</a:t>
            </a:r>
            <a:r>
              <a:rPr lang="en-US" i="0" dirty="0">
                <a:solidFill>
                  <a:srgbClr val="000000"/>
                </a:solidFill>
              </a:rPr>
              <a:t>if the units digit is 0 or 5.</a:t>
            </a:r>
          </a:p>
          <a:p>
            <a:pPr marL="0" indent="3175">
              <a:lnSpc>
                <a:spcPct val="90000"/>
              </a:lnSpc>
              <a:buFont typeface="Courier New" pitchFamily="49" charset="0"/>
              <a:buNone/>
              <a:tabLst>
                <a:tab pos="1082675" algn="l"/>
              </a:tabLst>
            </a:pPr>
            <a:r>
              <a:rPr lang="en-US" b="1" i="0" dirty="0">
                <a:solidFill>
                  <a:srgbClr val="C00C08"/>
                </a:solidFill>
              </a:rPr>
              <a:t>By 6:</a:t>
            </a:r>
            <a:r>
              <a:rPr lang="en-US" b="1" i="0" dirty="0">
                <a:solidFill>
                  <a:srgbClr val="000000"/>
                </a:solidFill>
              </a:rPr>
              <a:t>	</a:t>
            </a:r>
            <a:r>
              <a:rPr lang="en-US" i="0" dirty="0">
                <a:solidFill>
                  <a:srgbClr val="000000"/>
                </a:solidFill>
              </a:rPr>
              <a:t>if the number is divisible by both 2 and 3.</a:t>
            </a:r>
          </a:p>
          <a:p>
            <a:pPr marL="0" indent="3175">
              <a:lnSpc>
                <a:spcPct val="90000"/>
              </a:lnSpc>
              <a:buFont typeface="Courier New" pitchFamily="49" charset="0"/>
              <a:buNone/>
              <a:tabLst>
                <a:tab pos="1082675" algn="l"/>
              </a:tabLst>
            </a:pPr>
            <a:r>
              <a:rPr lang="en-US" b="1" i="0" dirty="0">
                <a:solidFill>
                  <a:srgbClr val="C00C08"/>
                </a:solidFill>
              </a:rPr>
              <a:t>By 9:</a:t>
            </a:r>
            <a:r>
              <a:rPr lang="en-US" b="1" i="0" dirty="0">
                <a:solidFill>
                  <a:srgbClr val="000000"/>
                </a:solidFill>
              </a:rPr>
              <a:t>	</a:t>
            </a:r>
            <a:r>
              <a:rPr lang="en-US" i="0" dirty="0">
                <a:solidFill>
                  <a:srgbClr val="000000"/>
                </a:solidFill>
              </a:rPr>
              <a:t>if the sum of the digits is divisible by 9.</a:t>
            </a:r>
          </a:p>
          <a:p>
            <a:pPr marL="0" indent="3175">
              <a:lnSpc>
                <a:spcPct val="90000"/>
              </a:lnSpc>
              <a:buFont typeface="Courier New" pitchFamily="49" charset="0"/>
              <a:buNone/>
              <a:tabLst>
                <a:tab pos="1082675" algn="l"/>
              </a:tabLst>
            </a:pPr>
            <a:r>
              <a:rPr lang="en-US" b="1" i="0" dirty="0">
                <a:solidFill>
                  <a:srgbClr val="C00C08"/>
                </a:solidFill>
              </a:rPr>
              <a:t>By 10:</a:t>
            </a:r>
            <a:r>
              <a:rPr lang="en-US" b="1" i="0" dirty="0">
                <a:solidFill>
                  <a:srgbClr val="000000"/>
                </a:solidFill>
              </a:rPr>
              <a:t>	</a:t>
            </a:r>
            <a:r>
              <a:rPr lang="en-US" i="0" dirty="0">
                <a:solidFill>
                  <a:srgbClr val="000000"/>
                </a:solidFill>
              </a:rPr>
              <a:t>if the units digit is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Writing Exponents </a:t>
            </a:r>
          </a:p>
        </p:txBody>
      </p:sp>
      <p:sp>
        <p:nvSpPr>
          <p:cNvPr id="1007619" name="Rectangle 3"/>
          <p:cNvSpPr>
            <a:spLocks noGrp="1"/>
          </p:cNvSpPr>
          <p:nvPr>
            <p:ph idx="1"/>
          </p:nvPr>
        </p:nvSpPr>
        <p:spPr>
          <a:xfrm>
            <a:off x="457200" y="1280160"/>
            <a:ext cx="8229600" cy="3108543"/>
          </a:xfrm>
          <a:prstGeom prst="rect">
            <a:avLst/>
          </a:prstGeom>
          <a:noFill/>
        </p:spPr>
        <p:txBody>
          <a:bodyPr>
            <a:spAutoFit/>
          </a:bodyPr>
          <a:lstStyle/>
          <a:p>
            <a:pPr marL="0" indent="3175">
              <a:spcBef>
                <a:spcPct val="50000"/>
              </a:spcBef>
              <a:buFont typeface="Courier New" pitchFamily="49" charset="0"/>
              <a:buNone/>
              <a:tabLst>
                <a:tab pos="461963" algn="l"/>
                <a:tab pos="5033963" algn="l"/>
              </a:tabLst>
            </a:pPr>
            <a:r>
              <a:rPr lang="en-US" b="1" i="0" dirty="0">
                <a:solidFill>
                  <a:schemeClr val="tx1"/>
                </a:solidFill>
              </a:rPr>
              <a:t>With Repeated Multiplication	With Exponents</a:t>
            </a:r>
          </a:p>
          <a:p>
            <a:pPr marL="0" indent="3175">
              <a:spcBef>
                <a:spcPct val="50000"/>
              </a:spcBef>
              <a:buFont typeface="Courier New" pitchFamily="49" charset="0"/>
              <a:buNone/>
              <a:tabLst>
                <a:tab pos="461963" algn="l"/>
                <a:tab pos="5033963" algn="l"/>
              </a:tabLst>
            </a:pPr>
            <a:r>
              <a:rPr lang="en-US" b="1" i="0" dirty="0">
                <a:solidFill>
                  <a:schemeClr val="tx1"/>
                </a:solidFill>
              </a:rPr>
              <a:t>a.	</a:t>
            </a:r>
            <a:r>
              <a:rPr lang="en-US" i="0" dirty="0">
                <a:solidFill>
                  <a:srgbClr val="0000FF"/>
                </a:solidFill>
              </a:rPr>
              <a:t>5 </a:t>
            </a:r>
            <a:r>
              <a:rPr lang="en-US" i="0" dirty="0">
                <a:solidFill>
                  <a:srgbClr val="0000FF"/>
                </a:solidFill>
                <a:sym typeface="Symbol" pitchFamily="18" charset="2"/>
              </a:rPr>
              <a:t></a:t>
            </a:r>
            <a:r>
              <a:rPr lang="en-US" i="0" dirty="0">
                <a:solidFill>
                  <a:srgbClr val="0000FF"/>
                </a:solidFill>
              </a:rPr>
              <a:t> 5 </a:t>
            </a:r>
            <a:r>
              <a:rPr lang="en-US" i="0" dirty="0">
                <a:solidFill>
                  <a:schemeClr val="tx1"/>
                </a:solidFill>
              </a:rPr>
              <a:t>	 		</a:t>
            </a:r>
          </a:p>
          <a:p>
            <a:pPr marL="0" indent="3175">
              <a:spcBef>
                <a:spcPct val="50000"/>
              </a:spcBef>
              <a:buFont typeface="Courier New" pitchFamily="49" charset="0"/>
              <a:buNone/>
              <a:tabLst>
                <a:tab pos="461963" algn="l"/>
                <a:tab pos="5033963" algn="l"/>
              </a:tabLst>
            </a:pPr>
            <a:r>
              <a:rPr lang="en-US" i="0" dirty="0">
                <a:solidFill>
                  <a:schemeClr val="tx1"/>
                </a:solidFill>
              </a:rPr>
              <a:t>	 	</a:t>
            </a:r>
          </a:p>
          <a:p>
            <a:pPr marL="0" indent="3175">
              <a:spcBef>
                <a:spcPct val="50000"/>
              </a:spcBef>
              <a:buFont typeface="Courier New" pitchFamily="49" charset="0"/>
              <a:buNone/>
              <a:tabLst>
                <a:tab pos="461963" algn="l"/>
                <a:tab pos="5033963" algn="l"/>
              </a:tabLst>
            </a:pPr>
            <a:r>
              <a:rPr lang="en-US" i="0" dirty="0">
                <a:solidFill>
                  <a:schemeClr val="tx1"/>
                </a:solidFill>
              </a:rPr>
              <a:t>	</a:t>
            </a:r>
          </a:p>
          <a:p>
            <a:pPr marL="0" indent="3175">
              <a:spcBef>
                <a:spcPct val="50000"/>
              </a:spcBef>
              <a:buFont typeface="Courier New" pitchFamily="49" charset="0"/>
              <a:buNone/>
              <a:tabLst>
                <a:tab pos="461963" algn="l"/>
                <a:tab pos="5033963" algn="l"/>
              </a:tabLst>
            </a:pPr>
            <a:r>
              <a:rPr lang="en-US" i="0" dirty="0">
                <a:solidFill>
                  <a:schemeClr val="tx1"/>
                </a:solidFill>
              </a:rPr>
              <a:t>	</a:t>
            </a:r>
          </a:p>
        </p:txBody>
      </p:sp>
      <p:sp>
        <p:nvSpPr>
          <p:cNvPr id="4" name="Rectangle 3"/>
          <p:cNvSpPr/>
          <p:nvPr/>
        </p:nvSpPr>
        <p:spPr>
          <a:xfrm>
            <a:off x="1600200" y="1892300"/>
            <a:ext cx="811441"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25</a:t>
            </a:r>
          </a:p>
        </p:txBody>
      </p:sp>
      <p:sp>
        <p:nvSpPr>
          <p:cNvPr id="5" name="Rectangle 4"/>
          <p:cNvSpPr/>
          <p:nvPr/>
        </p:nvSpPr>
        <p:spPr>
          <a:xfrm>
            <a:off x="5943600" y="1892300"/>
            <a:ext cx="811441"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25</a:t>
            </a:r>
          </a:p>
        </p:txBody>
      </p:sp>
      <p:sp>
        <p:nvSpPr>
          <p:cNvPr id="6" name="Rectangle 5"/>
          <p:cNvSpPr/>
          <p:nvPr/>
        </p:nvSpPr>
        <p:spPr>
          <a:xfrm>
            <a:off x="2057400" y="2578100"/>
            <a:ext cx="628698"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8</a:t>
            </a:r>
          </a:p>
        </p:txBody>
      </p:sp>
      <p:sp>
        <p:nvSpPr>
          <p:cNvPr id="7" name="Rectangle 6"/>
          <p:cNvSpPr/>
          <p:nvPr/>
        </p:nvSpPr>
        <p:spPr>
          <a:xfrm>
            <a:off x="5943600" y="2578100"/>
            <a:ext cx="628698"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8</a:t>
            </a:r>
          </a:p>
        </p:txBody>
      </p:sp>
      <p:sp>
        <p:nvSpPr>
          <p:cNvPr id="8" name="Rectangle 7"/>
          <p:cNvSpPr/>
          <p:nvPr/>
        </p:nvSpPr>
        <p:spPr>
          <a:xfrm>
            <a:off x="2057400" y="3263900"/>
            <a:ext cx="994183"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125</a:t>
            </a:r>
          </a:p>
        </p:txBody>
      </p:sp>
      <p:sp>
        <p:nvSpPr>
          <p:cNvPr id="9" name="Rectangle 8"/>
          <p:cNvSpPr/>
          <p:nvPr/>
        </p:nvSpPr>
        <p:spPr>
          <a:xfrm>
            <a:off x="5943600" y="3263900"/>
            <a:ext cx="994183"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125</a:t>
            </a:r>
          </a:p>
        </p:txBody>
      </p:sp>
      <p:sp>
        <p:nvSpPr>
          <p:cNvPr id="10" name="Rectangle 9"/>
          <p:cNvSpPr/>
          <p:nvPr/>
        </p:nvSpPr>
        <p:spPr>
          <a:xfrm>
            <a:off x="3200400" y="3924300"/>
            <a:ext cx="1449436"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10,000</a:t>
            </a:r>
          </a:p>
        </p:txBody>
      </p:sp>
      <p:sp>
        <p:nvSpPr>
          <p:cNvPr id="11" name="Rectangle 10"/>
          <p:cNvSpPr/>
          <p:nvPr/>
        </p:nvSpPr>
        <p:spPr>
          <a:xfrm>
            <a:off x="6108700" y="3924300"/>
            <a:ext cx="1449436"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10,000</a:t>
            </a:r>
          </a:p>
        </p:txBody>
      </p:sp>
      <p:sp>
        <p:nvSpPr>
          <p:cNvPr id="12" name="Rectangle 11"/>
          <p:cNvSpPr/>
          <p:nvPr/>
        </p:nvSpPr>
        <p:spPr>
          <a:xfrm>
            <a:off x="5562600" y="1892300"/>
            <a:ext cx="489236" cy="523220"/>
          </a:xfrm>
          <a:prstGeom prst="rect">
            <a:avLst/>
          </a:prstGeom>
        </p:spPr>
        <p:txBody>
          <a:bodyPr wrap="none">
            <a:spAutoFit/>
          </a:bodyPr>
          <a:lstStyle/>
          <a:p>
            <a:r>
              <a:rPr lang="en-US" sz="2800" dirty="0">
                <a:solidFill>
                  <a:srgbClr val="0000FF"/>
                </a:solidFill>
              </a:rPr>
              <a:t>5</a:t>
            </a:r>
            <a:r>
              <a:rPr lang="en-US" sz="2800" baseline="30000" dirty="0">
                <a:solidFill>
                  <a:srgbClr val="0000FF"/>
                </a:solidFill>
              </a:rPr>
              <a:t>2</a:t>
            </a:r>
            <a:endParaRPr lang="en-US" sz="2800" dirty="0">
              <a:solidFill>
                <a:srgbClr val="0000FF"/>
              </a:solidFill>
            </a:endParaRPr>
          </a:p>
        </p:txBody>
      </p:sp>
      <p:sp>
        <p:nvSpPr>
          <p:cNvPr id="13" name="Rectangle 12"/>
          <p:cNvSpPr/>
          <p:nvPr/>
        </p:nvSpPr>
        <p:spPr>
          <a:xfrm>
            <a:off x="5562600" y="2578100"/>
            <a:ext cx="489236" cy="523220"/>
          </a:xfrm>
          <a:prstGeom prst="rect">
            <a:avLst/>
          </a:prstGeom>
        </p:spPr>
        <p:txBody>
          <a:bodyPr wrap="none">
            <a:spAutoFit/>
          </a:bodyPr>
          <a:lstStyle/>
          <a:p>
            <a:r>
              <a:rPr lang="en-US" sz="2800" dirty="0">
                <a:solidFill>
                  <a:srgbClr val="0000FF"/>
                </a:solidFill>
              </a:rPr>
              <a:t>2</a:t>
            </a:r>
            <a:r>
              <a:rPr lang="en-US" sz="2800" baseline="30000" dirty="0">
                <a:solidFill>
                  <a:srgbClr val="0000FF"/>
                </a:solidFill>
              </a:rPr>
              <a:t>3</a:t>
            </a:r>
            <a:endParaRPr lang="en-US" sz="2800" dirty="0">
              <a:solidFill>
                <a:srgbClr val="0000FF"/>
              </a:solidFill>
            </a:endParaRPr>
          </a:p>
        </p:txBody>
      </p:sp>
      <p:sp>
        <p:nvSpPr>
          <p:cNvPr id="14" name="Rectangle 13"/>
          <p:cNvSpPr/>
          <p:nvPr/>
        </p:nvSpPr>
        <p:spPr>
          <a:xfrm>
            <a:off x="5562600" y="3263900"/>
            <a:ext cx="489236" cy="523220"/>
          </a:xfrm>
          <a:prstGeom prst="rect">
            <a:avLst/>
          </a:prstGeom>
        </p:spPr>
        <p:txBody>
          <a:bodyPr wrap="none">
            <a:spAutoFit/>
          </a:bodyPr>
          <a:lstStyle/>
          <a:p>
            <a:r>
              <a:rPr lang="en-US" sz="2800" dirty="0">
                <a:solidFill>
                  <a:srgbClr val="0000FF"/>
                </a:solidFill>
              </a:rPr>
              <a:t>5</a:t>
            </a:r>
            <a:r>
              <a:rPr lang="en-US" sz="2800" baseline="30000" dirty="0">
                <a:solidFill>
                  <a:srgbClr val="0000FF"/>
                </a:solidFill>
              </a:rPr>
              <a:t>3</a:t>
            </a:r>
            <a:endParaRPr lang="en-US" sz="2800" dirty="0">
              <a:solidFill>
                <a:srgbClr val="0000FF"/>
              </a:solidFill>
            </a:endParaRPr>
          </a:p>
        </p:txBody>
      </p:sp>
      <p:sp>
        <p:nvSpPr>
          <p:cNvPr id="15" name="Rectangle 14"/>
          <p:cNvSpPr/>
          <p:nvPr/>
        </p:nvSpPr>
        <p:spPr>
          <a:xfrm>
            <a:off x="5575300" y="3924300"/>
            <a:ext cx="671979" cy="523220"/>
          </a:xfrm>
          <a:prstGeom prst="rect">
            <a:avLst/>
          </a:prstGeom>
        </p:spPr>
        <p:txBody>
          <a:bodyPr wrap="none">
            <a:spAutoFit/>
          </a:bodyPr>
          <a:lstStyle/>
          <a:p>
            <a:r>
              <a:rPr lang="en-US" sz="2800" dirty="0">
                <a:solidFill>
                  <a:srgbClr val="0000FF"/>
                </a:solidFill>
              </a:rPr>
              <a:t>10</a:t>
            </a:r>
            <a:r>
              <a:rPr lang="en-US" sz="2800" baseline="30000" dirty="0">
                <a:solidFill>
                  <a:srgbClr val="0000FF"/>
                </a:solidFill>
              </a:rPr>
              <a:t>4</a:t>
            </a:r>
            <a:endParaRPr lang="en-US" sz="2800" dirty="0">
              <a:solidFill>
                <a:srgbClr val="0000FF"/>
              </a:solidFill>
            </a:endParaRPr>
          </a:p>
        </p:txBody>
      </p:sp>
      <p:sp>
        <p:nvSpPr>
          <p:cNvPr id="16" name="Rectangle 15"/>
          <p:cNvSpPr/>
          <p:nvPr/>
        </p:nvSpPr>
        <p:spPr>
          <a:xfrm>
            <a:off x="457200" y="3962400"/>
            <a:ext cx="2949846" cy="523220"/>
          </a:xfrm>
          <a:prstGeom prst="rect">
            <a:avLst/>
          </a:prstGeom>
        </p:spPr>
        <p:txBody>
          <a:bodyPr wrap="none">
            <a:spAutoFit/>
          </a:bodyPr>
          <a:lstStyle/>
          <a:p>
            <a:pPr>
              <a:tabLst>
                <a:tab pos="457200" algn="l"/>
              </a:tabLst>
            </a:pPr>
            <a:r>
              <a:rPr lang="en-US" sz="2800" b="1" dirty="0"/>
              <a:t>d.	</a:t>
            </a:r>
            <a:r>
              <a:rPr lang="en-US" sz="2800" dirty="0">
                <a:solidFill>
                  <a:srgbClr val="0000FF"/>
                </a:solidFill>
              </a:rPr>
              <a:t>10 </a:t>
            </a:r>
            <a:r>
              <a:rPr lang="en-US" sz="2800" dirty="0">
                <a:solidFill>
                  <a:srgbClr val="0000FF"/>
                </a:solidFill>
                <a:sym typeface="Symbol" pitchFamily="18" charset="2"/>
              </a:rPr>
              <a:t></a:t>
            </a:r>
            <a:r>
              <a:rPr lang="en-US" sz="2800" dirty="0">
                <a:solidFill>
                  <a:srgbClr val="0000FF"/>
                </a:solidFill>
              </a:rPr>
              <a:t> 10 </a:t>
            </a:r>
            <a:r>
              <a:rPr lang="en-US" sz="2800" dirty="0">
                <a:solidFill>
                  <a:srgbClr val="0000FF"/>
                </a:solidFill>
                <a:sym typeface="Symbol" pitchFamily="18" charset="2"/>
              </a:rPr>
              <a:t></a:t>
            </a:r>
            <a:r>
              <a:rPr lang="en-US" sz="2800" dirty="0">
                <a:solidFill>
                  <a:srgbClr val="0000FF"/>
                </a:solidFill>
              </a:rPr>
              <a:t> 10 </a:t>
            </a:r>
            <a:r>
              <a:rPr lang="en-US" sz="2800" dirty="0">
                <a:solidFill>
                  <a:srgbClr val="0000FF"/>
                </a:solidFill>
                <a:sym typeface="Symbol" pitchFamily="18" charset="2"/>
              </a:rPr>
              <a:t></a:t>
            </a:r>
            <a:r>
              <a:rPr lang="en-US" sz="2800" dirty="0">
                <a:solidFill>
                  <a:srgbClr val="0000FF"/>
                </a:solidFill>
              </a:rPr>
              <a:t> 10 </a:t>
            </a:r>
          </a:p>
        </p:txBody>
      </p:sp>
      <p:sp>
        <p:nvSpPr>
          <p:cNvPr id="17" name="Rectangle 16"/>
          <p:cNvSpPr/>
          <p:nvPr/>
        </p:nvSpPr>
        <p:spPr>
          <a:xfrm>
            <a:off x="457200" y="3276600"/>
            <a:ext cx="1782860" cy="523220"/>
          </a:xfrm>
          <a:prstGeom prst="rect">
            <a:avLst/>
          </a:prstGeom>
        </p:spPr>
        <p:txBody>
          <a:bodyPr wrap="none">
            <a:spAutoFit/>
          </a:bodyPr>
          <a:lstStyle/>
          <a:p>
            <a:pPr>
              <a:tabLst>
                <a:tab pos="457200" algn="l"/>
              </a:tabLst>
            </a:pPr>
            <a:r>
              <a:rPr lang="en-US" sz="2800" b="1" dirty="0"/>
              <a:t>c.	</a:t>
            </a:r>
            <a:r>
              <a:rPr lang="en-US" sz="2800" dirty="0">
                <a:solidFill>
                  <a:srgbClr val="0000FF"/>
                </a:solidFill>
              </a:rPr>
              <a:t>5 </a:t>
            </a:r>
            <a:r>
              <a:rPr lang="en-US" sz="2800" dirty="0">
                <a:solidFill>
                  <a:srgbClr val="0000FF"/>
                </a:solidFill>
                <a:sym typeface="Symbol" pitchFamily="18" charset="2"/>
              </a:rPr>
              <a:t></a:t>
            </a:r>
            <a:r>
              <a:rPr lang="en-US" sz="2800" dirty="0">
                <a:solidFill>
                  <a:srgbClr val="0000FF"/>
                </a:solidFill>
              </a:rPr>
              <a:t> 5 </a:t>
            </a:r>
            <a:r>
              <a:rPr lang="en-US" sz="2800" dirty="0">
                <a:solidFill>
                  <a:srgbClr val="0000FF"/>
                </a:solidFill>
                <a:sym typeface="Symbol" pitchFamily="18" charset="2"/>
              </a:rPr>
              <a:t></a:t>
            </a:r>
            <a:r>
              <a:rPr lang="en-US" sz="2800" dirty="0">
                <a:solidFill>
                  <a:srgbClr val="0000FF"/>
                </a:solidFill>
              </a:rPr>
              <a:t> 5 </a:t>
            </a:r>
          </a:p>
        </p:txBody>
      </p:sp>
      <p:sp>
        <p:nvSpPr>
          <p:cNvPr id="18" name="Rectangle 17"/>
          <p:cNvSpPr/>
          <p:nvPr/>
        </p:nvSpPr>
        <p:spPr>
          <a:xfrm>
            <a:off x="457200" y="2590800"/>
            <a:ext cx="1782860" cy="523220"/>
          </a:xfrm>
          <a:prstGeom prst="rect">
            <a:avLst/>
          </a:prstGeom>
        </p:spPr>
        <p:txBody>
          <a:bodyPr wrap="none">
            <a:spAutoFit/>
          </a:bodyPr>
          <a:lstStyle/>
          <a:p>
            <a:pPr>
              <a:tabLst>
                <a:tab pos="457200" algn="l"/>
              </a:tabLst>
            </a:pPr>
            <a:r>
              <a:rPr lang="en-US" sz="2800" b="1" dirty="0"/>
              <a:t>b.	</a:t>
            </a:r>
            <a:r>
              <a:rPr lang="en-US" sz="2800" dirty="0">
                <a:solidFill>
                  <a:srgbClr val="0000FF"/>
                </a:solidFill>
              </a:rPr>
              <a:t>2 </a:t>
            </a:r>
            <a:r>
              <a:rPr lang="en-US" sz="2800" dirty="0">
                <a:solidFill>
                  <a:srgbClr val="0000FF"/>
                </a:solidFill>
                <a:sym typeface="Symbol" pitchFamily="18" charset="2"/>
              </a:rPr>
              <a:t></a:t>
            </a:r>
            <a:r>
              <a:rPr lang="en-US" sz="2800" dirty="0">
                <a:solidFill>
                  <a:srgbClr val="0000FF"/>
                </a:solidFill>
              </a:rPr>
              <a:t> 2 </a:t>
            </a:r>
            <a:r>
              <a:rPr lang="en-US" sz="2800" dirty="0">
                <a:solidFill>
                  <a:srgbClr val="0000FF"/>
                </a:solidFill>
                <a:sym typeface="Symbol" pitchFamily="18" charset="2"/>
              </a:rPr>
              <a:t></a:t>
            </a:r>
            <a:r>
              <a:rPr lang="en-US" sz="2800" dirty="0">
                <a:solidFill>
                  <a:srgbClr val="0000FF"/>
                </a:solidFill>
              </a:rPr>
              <a:t> 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33795" name="Rectangle 3"/>
          <p:cNvSpPr>
            <a:spLocks noGrp="1"/>
          </p:cNvSpPr>
          <p:nvPr>
            <p:ph idx="1"/>
          </p:nvPr>
        </p:nvSpPr>
        <p:spPr>
          <a:xfrm>
            <a:off x="457200" y="1280160"/>
            <a:ext cx="8229600" cy="4487382"/>
          </a:xfrm>
          <a:prstGeom prst="rect">
            <a:avLst/>
          </a:prstGeom>
          <a:solidFill>
            <a:srgbClr val="FFFFCC"/>
          </a:solidFill>
          <a:ln w="28575">
            <a:solidFill>
              <a:srgbClr val="000000"/>
            </a:solidFill>
          </a:ln>
        </p:spPr>
        <p:txBody>
          <a:bodyPr wrap="square">
            <a:spAutoFit/>
          </a:bodyPr>
          <a:lstStyle/>
          <a:p>
            <a:pPr marL="0" indent="3175">
              <a:buFont typeface="Courier New" pitchFamily="49" charset="0"/>
              <a:buNone/>
              <a:tabLst>
                <a:tab pos="461963" algn="l"/>
              </a:tabLst>
            </a:pPr>
            <a:r>
              <a:rPr lang="en-US" b="1" i="0" dirty="0">
                <a:solidFill>
                  <a:srgbClr val="000000"/>
                </a:solidFill>
              </a:rPr>
              <a:t>1.	</a:t>
            </a:r>
            <a:r>
              <a:rPr lang="en-US" i="0" dirty="0">
                <a:solidFill>
                  <a:srgbClr val="000000"/>
                </a:solidFill>
              </a:rPr>
              <a:t>Determine which numbers, if any, are prime: 	</a:t>
            </a:r>
          </a:p>
          <a:p>
            <a:pPr marL="0" indent="3175">
              <a:buFont typeface="Courier New" pitchFamily="49" charset="0"/>
              <a:buNone/>
              <a:tabLst>
                <a:tab pos="461963" algn="l"/>
              </a:tabLst>
            </a:pPr>
            <a:r>
              <a:rPr lang="en-US" i="0" dirty="0">
                <a:solidFill>
                  <a:srgbClr val="000000"/>
                </a:solidFill>
              </a:rPr>
              <a:t>	{13, 17, 29, 36, 37, 49}</a:t>
            </a:r>
          </a:p>
          <a:p>
            <a:pPr marL="0" indent="3175">
              <a:buFont typeface="Courier New" pitchFamily="49" charset="0"/>
              <a:buNone/>
              <a:tabLst>
                <a:tab pos="461963" algn="l"/>
              </a:tabLst>
            </a:pPr>
            <a:r>
              <a:rPr lang="en-US" i="0" dirty="0">
                <a:solidFill>
                  <a:srgbClr val="000000"/>
                </a:solidFill>
              </a:rPr>
              <a:t>Find the prime factorization of each counting number. </a:t>
            </a:r>
            <a:r>
              <a:rPr lang="en-US" b="1" i="0" dirty="0">
                <a:solidFill>
                  <a:srgbClr val="000000"/>
                </a:solidFill>
              </a:rPr>
              <a:t>2.	</a:t>
            </a:r>
            <a:r>
              <a:rPr lang="en-US" i="0" dirty="0">
                <a:solidFill>
                  <a:srgbClr val="000000"/>
                </a:solidFill>
              </a:rPr>
              <a:t>70 			</a:t>
            </a:r>
            <a:r>
              <a:rPr lang="en-US" b="1" i="0" dirty="0">
                <a:solidFill>
                  <a:srgbClr val="000000"/>
                </a:solidFill>
              </a:rPr>
              <a:t>3.  </a:t>
            </a:r>
            <a:r>
              <a:rPr lang="en-US" i="0" dirty="0">
                <a:solidFill>
                  <a:srgbClr val="000000"/>
                </a:solidFill>
              </a:rPr>
              <a:t>240 			</a:t>
            </a:r>
            <a:r>
              <a:rPr lang="en-US" b="1" i="0" dirty="0">
                <a:solidFill>
                  <a:srgbClr val="000000"/>
                </a:solidFill>
              </a:rPr>
              <a:t>4.  </a:t>
            </a:r>
            <a:r>
              <a:rPr lang="en-US" i="0" dirty="0">
                <a:solidFill>
                  <a:srgbClr val="000000"/>
                </a:solidFill>
              </a:rPr>
              <a:t>507</a:t>
            </a:r>
          </a:p>
          <a:p>
            <a:pPr marL="0" indent="3175">
              <a:buFont typeface="Courier New" pitchFamily="49" charset="0"/>
              <a:buNone/>
              <a:tabLst>
                <a:tab pos="461963" algn="l"/>
              </a:tabLst>
            </a:pPr>
            <a:r>
              <a:rPr lang="en-US" i="0" dirty="0">
                <a:solidFill>
                  <a:srgbClr val="000000"/>
                </a:solidFill>
              </a:rPr>
              <a:t>Find the LCM of each set of counting numbers and expressions.</a:t>
            </a:r>
          </a:p>
          <a:p>
            <a:pPr marL="0" indent="3175">
              <a:buFont typeface="Courier New" pitchFamily="49" charset="0"/>
              <a:buNone/>
              <a:tabLst>
                <a:tab pos="461963" algn="l"/>
              </a:tabLst>
            </a:pPr>
            <a:endParaRPr lang="en-US" i="0" dirty="0">
              <a:solidFill>
                <a:srgbClr val="000000"/>
              </a:solidFill>
            </a:endParaRPr>
          </a:p>
          <a:p>
            <a:pPr marL="0" indent="3175">
              <a:buFont typeface="Courier New" pitchFamily="49" charset="0"/>
              <a:buNone/>
              <a:tabLst>
                <a:tab pos="461963" algn="l"/>
              </a:tabLst>
            </a:pPr>
            <a:endParaRPr lang="en-US" i="0" dirty="0">
              <a:solidFill>
                <a:srgbClr val="000000"/>
              </a:solidFill>
            </a:endParaRPr>
          </a:p>
          <a:p>
            <a:pPr marL="0" indent="3175">
              <a:buFont typeface="Courier New" pitchFamily="49" charset="0"/>
              <a:buNone/>
              <a:tabLst>
                <a:tab pos="461963" algn="l"/>
              </a:tabLst>
            </a:pPr>
            <a:endParaRPr lang="en-US" i="0" dirty="0">
              <a:solidFill>
                <a:srgbClr val="000000"/>
              </a:solidFill>
            </a:endParaRPr>
          </a:p>
        </p:txBody>
      </p:sp>
      <p:graphicFrame>
        <p:nvGraphicFramePr>
          <p:cNvPr id="33796" name="Object 5"/>
          <p:cNvGraphicFramePr>
            <a:graphicFrameLocks noChangeAspect="1"/>
          </p:cNvGraphicFramePr>
          <p:nvPr/>
        </p:nvGraphicFramePr>
        <p:xfrm>
          <a:off x="533400" y="4343400"/>
          <a:ext cx="7340600" cy="1143000"/>
        </p:xfrm>
        <a:graphic>
          <a:graphicData uri="http://schemas.openxmlformats.org/presentationml/2006/ole">
            <mc:AlternateContent xmlns:mc="http://schemas.openxmlformats.org/markup-compatibility/2006">
              <mc:Choice xmlns:v="urn:schemas-microsoft-com:vml" Requires="v">
                <p:oleObj spid="_x0000_s3076" name="Equation" r:id="rId3" imgW="7340600" imgH="1143000" progId="Equation.DSMT4">
                  <p:embed/>
                </p:oleObj>
              </mc:Choice>
              <mc:Fallback>
                <p:oleObj name="Equation" r:id="rId3" imgW="7340600" imgH="1143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343400"/>
                        <a:ext cx="7340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34819" name="Object 4"/>
          <p:cNvGraphicFramePr>
            <a:graphicFrameLocks noChangeAspect="1"/>
          </p:cNvGraphicFramePr>
          <p:nvPr/>
        </p:nvGraphicFramePr>
        <p:xfrm>
          <a:off x="530352" y="1371600"/>
          <a:ext cx="6045200" cy="2082800"/>
        </p:xfrm>
        <a:graphic>
          <a:graphicData uri="http://schemas.openxmlformats.org/presentationml/2006/ole">
            <mc:AlternateContent xmlns:mc="http://schemas.openxmlformats.org/markup-compatibility/2006">
              <mc:Choice xmlns:v="urn:schemas-microsoft-com:vml" Requires="v">
                <p:oleObj spid="_x0000_s4100" name="Equation" r:id="rId3" imgW="6045200" imgH="2082800" progId="Equation.DSMT4">
                  <p:embed/>
                </p:oleObj>
              </mc:Choice>
              <mc:Fallback>
                <p:oleObj name="Equation" r:id="rId3" imgW="6045200" imgH="2082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6045200" cy="2082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Exponents</a:t>
            </a:r>
          </a:p>
        </p:txBody>
      </p:sp>
      <p:sp>
        <p:nvSpPr>
          <p:cNvPr id="975875" name="Rectangle 3"/>
          <p:cNvSpPr>
            <a:spLocks noGrp="1"/>
          </p:cNvSpPr>
          <p:nvPr>
            <p:ph idx="1"/>
          </p:nvPr>
        </p:nvSpPr>
        <p:spPr>
          <a:xfrm>
            <a:off x="457200" y="1280160"/>
            <a:ext cx="8229600" cy="4358640"/>
          </a:xfrm>
          <a:prstGeom prst="rect">
            <a:avLst/>
          </a:prstGeom>
          <a:solidFill>
            <a:srgbClr val="FFFFCC"/>
          </a:solidFill>
          <a:ln w="28575">
            <a:solidFill>
              <a:srgbClr val="000000"/>
            </a:solidFill>
          </a:ln>
        </p:spPr>
        <p:txBody>
          <a:bodyPr wrap="square">
            <a:spAutoFit/>
          </a:bodyPr>
          <a:lstStyle/>
          <a:p>
            <a:pPr marL="1588" indent="-1588" algn="ctr">
              <a:buFont typeface="Courier New" pitchFamily="49" charset="0"/>
              <a:buNone/>
            </a:pPr>
            <a:r>
              <a:rPr lang="en-US" b="1" i="0" dirty="0">
                <a:solidFill>
                  <a:srgbClr val="000000"/>
                </a:solidFill>
              </a:rPr>
              <a:t>Exponent and Base</a:t>
            </a:r>
          </a:p>
          <a:p>
            <a:pPr marL="1588" indent="-1588">
              <a:buFont typeface="Courier New" pitchFamily="49" charset="0"/>
              <a:buNone/>
            </a:pPr>
            <a:r>
              <a:rPr lang="en-US" i="0" dirty="0">
                <a:solidFill>
                  <a:srgbClr val="000000"/>
                </a:solidFill>
              </a:rPr>
              <a:t>A whole number</a:t>
            </a:r>
            <a:r>
              <a:rPr lang="en-US" i="0" dirty="0"/>
              <a:t> </a:t>
            </a:r>
            <a:r>
              <a:rPr lang="en-US" b="1" i="1" dirty="0">
                <a:solidFill>
                  <a:srgbClr val="0000FF"/>
                </a:solidFill>
              </a:rPr>
              <a:t>n</a:t>
            </a:r>
            <a:r>
              <a:rPr lang="en-US" b="1" dirty="0"/>
              <a:t> </a:t>
            </a:r>
            <a:r>
              <a:rPr lang="en-US" i="0" dirty="0">
                <a:solidFill>
                  <a:srgbClr val="000000"/>
                </a:solidFill>
              </a:rPr>
              <a:t>is an</a:t>
            </a:r>
            <a:r>
              <a:rPr lang="en-US" i="0" dirty="0"/>
              <a:t> </a:t>
            </a:r>
            <a:r>
              <a:rPr lang="en-US" b="1" i="0" dirty="0">
                <a:solidFill>
                  <a:srgbClr val="C00000"/>
                </a:solidFill>
              </a:rPr>
              <a:t>exponent</a:t>
            </a:r>
            <a:r>
              <a:rPr lang="en-US" b="1" i="0" dirty="0"/>
              <a:t> </a:t>
            </a:r>
            <a:r>
              <a:rPr lang="en-US" i="0" dirty="0">
                <a:solidFill>
                  <a:srgbClr val="000000"/>
                </a:solidFill>
              </a:rPr>
              <a:t>if it is used to tell how many times another whole number</a:t>
            </a:r>
            <a:r>
              <a:rPr lang="en-US" i="0" dirty="0"/>
              <a:t> </a:t>
            </a:r>
            <a:r>
              <a:rPr lang="en-US" b="1" i="1" dirty="0">
                <a:solidFill>
                  <a:srgbClr val="0000FF"/>
                </a:solidFill>
              </a:rPr>
              <a:t>a</a:t>
            </a:r>
            <a:r>
              <a:rPr lang="en-US" b="1" dirty="0"/>
              <a:t> </a:t>
            </a:r>
            <a:r>
              <a:rPr lang="en-US" i="0" dirty="0">
                <a:solidFill>
                  <a:srgbClr val="000000"/>
                </a:solidFill>
              </a:rPr>
              <a:t>is used as a factor.  The repeated factor</a:t>
            </a:r>
            <a:r>
              <a:rPr lang="en-US" i="0" dirty="0"/>
              <a:t> </a:t>
            </a:r>
            <a:r>
              <a:rPr lang="en-US" b="1" i="1" dirty="0">
                <a:solidFill>
                  <a:srgbClr val="0000FF"/>
                </a:solidFill>
              </a:rPr>
              <a:t>a</a:t>
            </a:r>
            <a:r>
              <a:rPr lang="en-US" b="1" dirty="0"/>
              <a:t> </a:t>
            </a:r>
            <a:r>
              <a:rPr lang="en-US" i="0" dirty="0">
                <a:solidFill>
                  <a:srgbClr val="000000"/>
                </a:solidFill>
              </a:rPr>
              <a:t>is called the</a:t>
            </a:r>
            <a:r>
              <a:rPr lang="en-US" i="0" dirty="0"/>
              <a:t> </a:t>
            </a:r>
            <a:r>
              <a:rPr lang="en-US" b="1" i="0" dirty="0">
                <a:solidFill>
                  <a:srgbClr val="C00000"/>
                </a:solidFill>
              </a:rPr>
              <a:t>base</a:t>
            </a:r>
            <a:r>
              <a:rPr lang="en-US" b="1" i="0" dirty="0"/>
              <a:t> </a:t>
            </a:r>
            <a:r>
              <a:rPr lang="en-US" i="0" dirty="0">
                <a:solidFill>
                  <a:srgbClr val="000000"/>
                </a:solidFill>
              </a:rPr>
              <a:t>of the exponent.  Symbolically,</a:t>
            </a:r>
          </a:p>
          <a:p>
            <a:pPr marL="1588" indent="-1588">
              <a:buFont typeface="Courier New" pitchFamily="49" charset="0"/>
              <a:buNone/>
            </a:pPr>
            <a:endParaRPr lang="en-US" i="0" dirty="0">
              <a:solidFill>
                <a:srgbClr val="000000"/>
              </a:solidFill>
            </a:endParaRPr>
          </a:p>
          <a:p>
            <a:pPr marL="1588" indent="-1588">
              <a:buFont typeface="Courier New" pitchFamily="49" charset="0"/>
              <a:buNone/>
            </a:pPr>
            <a:endParaRPr lang="en-US" i="0" dirty="0"/>
          </a:p>
          <a:p>
            <a:pPr marL="1588" indent="-1588">
              <a:buFont typeface="Courier New" pitchFamily="49" charset="0"/>
              <a:buNone/>
            </a:pPr>
            <a:endParaRPr lang="en-US" i="0" dirty="0"/>
          </a:p>
          <a:p>
            <a:pPr marL="1588" indent="-1588">
              <a:buFont typeface="Courier New" pitchFamily="49" charset="0"/>
              <a:buNone/>
            </a:pPr>
            <a:endParaRPr lang="en-US" i="0" dirty="0"/>
          </a:p>
        </p:txBody>
      </p:sp>
      <p:graphicFrame>
        <p:nvGraphicFramePr>
          <p:cNvPr id="975879" name="Object 7"/>
          <p:cNvGraphicFramePr>
            <a:graphicFrameLocks noChangeAspect="1"/>
          </p:cNvGraphicFramePr>
          <p:nvPr/>
        </p:nvGraphicFramePr>
        <p:xfrm>
          <a:off x="2540000" y="4191000"/>
          <a:ext cx="2895600" cy="774700"/>
        </p:xfrm>
        <a:graphic>
          <a:graphicData uri="http://schemas.openxmlformats.org/presentationml/2006/ole">
            <mc:AlternateContent xmlns:mc="http://schemas.openxmlformats.org/markup-compatibility/2006">
              <mc:Choice xmlns:v="urn:schemas-microsoft-com:vml" Requires="v">
                <p:oleObj spid="_x0000_s1028" name="Equation" r:id="rId3" imgW="2895600" imgH="774700" progId="Equation.DSMT4">
                  <p:embed/>
                </p:oleObj>
              </mc:Choice>
              <mc:Fallback>
                <p:oleObj name="Equation" r:id="rId3" imgW="2895600" imgH="7747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00" y="4191000"/>
                        <a:ext cx="28956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12"/>
          <p:cNvGrpSpPr>
            <a:grpSpLocks/>
          </p:cNvGrpSpPr>
          <p:nvPr/>
        </p:nvGrpSpPr>
        <p:grpSpPr bwMode="auto">
          <a:xfrm>
            <a:off x="5334000" y="3657600"/>
            <a:ext cx="2362200" cy="609600"/>
            <a:chOff x="3360" y="2688"/>
            <a:chExt cx="1488" cy="384"/>
          </a:xfrm>
        </p:grpSpPr>
        <p:sp>
          <p:nvSpPr>
            <p:cNvPr id="7177" name="Line 8"/>
            <p:cNvSpPr>
              <a:spLocks noChangeShapeType="1"/>
            </p:cNvSpPr>
            <p:nvPr/>
          </p:nvSpPr>
          <p:spPr bwMode="auto">
            <a:xfrm flipV="1">
              <a:off x="3360" y="2880"/>
              <a:ext cx="336" cy="192"/>
            </a:xfrm>
            <a:prstGeom prst="line">
              <a:avLst/>
            </a:prstGeom>
            <a:noFill/>
            <a:ln w="28575">
              <a:solidFill>
                <a:srgbClr val="C00000"/>
              </a:solidFill>
              <a:round/>
              <a:headEnd type="triangle" w="lg" len="lg"/>
              <a:tailEnd type="none" w="lg" len="lg"/>
            </a:ln>
            <a:effectLst/>
          </p:spPr>
          <p:txBody>
            <a:bodyPr>
              <a:spAutoFit/>
            </a:bodyPr>
            <a:lstStyle/>
            <a:p>
              <a:endParaRPr lang="en-US" dirty="0"/>
            </a:p>
          </p:txBody>
        </p:sp>
        <p:sp>
          <p:nvSpPr>
            <p:cNvPr id="7178" name="Text Box 10"/>
            <p:cNvSpPr txBox="1">
              <a:spLocks noChangeArrowheads="1"/>
            </p:cNvSpPr>
            <p:nvPr/>
          </p:nvSpPr>
          <p:spPr bwMode="auto">
            <a:xfrm>
              <a:off x="3696" y="2688"/>
              <a:ext cx="1152" cy="233"/>
            </a:xfrm>
            <a:prstGeom prst="rect">
              <a:avLst/>
            </a:prstGeom>
            <a:noFill/>
            <a:ln w="9525" algn="ctr">
              <a:noFill/>
              <a:miter lim="800000"/>
              <a:headEnd/>
              <a:tailEnd/>
            </a:ln>
            <a:effectLst/>
          </p:spPr>
          <p:txBody>
            <a:bodyPr>
              <a:spAutoFit/>
            </a:bodyPr>
            <a:lstStyle/>
            <a:p>
              <a:pPr marL="342900" indent="-342900">
                <a:spcBef>
                  <a:spcPct val="50000"/>
                </a:spcBef>
              </a:pPr>
              <a:r>
                <a:rPr lang="en-US" b="1" dirty="0">
                  <a:solidFill>
                    <a:srgbClr val="C00000"/>
                  </a:solidFill>
                </a:rPr>
                <a:t>exponent</a:t>
              </a:r>
            </a:p>
          </p:txBody>
        </p:sp>
      </p:grpSp>
      <p:grpSp>
        <p:nvGrpSpPr>
          <p:cNvPr id="3" name="Group 13"/>
          <p:cNvGrpSpPr>
            <a:grpSpLocks/>
          </p:cNvGrpSpPr>
          <p:nvPr/>
        </p:nvGrpSpPr>
        <p:grpSpPr bwMode="auto">
          <a:xfrm>
            <a:off x="5105400" y="4648201"/>
            <a:ext cx="2209800" cy="674688"/>
            <a:chOff x="3216" y="3312"/>
            <a:chExt cx="1392" cy="425"/>
          </a:xfrm>
        </p:grpSpPr>
        <p:sp>
          <p:nvSpPr>
            <p:cNvPr id="7175" name="Line 9"/>
            <p:cNvSpPr>
              <a:spLocks noChangeShapeType="1"/>
            </p:cNvSpPr>
            <p:nvPr/>
          </p:nvSpPr>
          <p:spPr bwMode="auto">
            <a:xfrm>
              <a:off x="3216" y="3312"/>
              <a:ext cx="240" cy="288"/>
            </a:xfrm>
            <a:prstGeom prst="line">
              <a:avLst/>
            </a:prstGeom>
            <a:noFill/>
            <a:ln w="28575">
              <a:solidFill>
                <a:srgbClr val="C00000"/>
              </a:solidFill>
              <a:round/>
              <a:headEnd type="triangle" w="lg" len="lg"/>
              <a:tailEnd type="none" w="lg" len="lg"/>
            </a:ln>
            <a:effectLst/>
          </p:spPr>
          <p:txBody>
            <a:bodyPr>
              <a:spAutoFit/>
            </a:bodyPr>
            <a:lstStyle/>
            <a:p>
              <a:endParaRPr lang="en-US" dirty="0"/>
            </a:p>
          </p:txBody>
        </p:sp>
        <p:sp>
          <p:nvSpPr>
            <p:cNvPr id="7176" name="Text Box 11"/>
            <p:cNvSpPr txBox="1">
              <a:spLocks noChangeArrowheads="1"/>
            </p:cNvSpPr>
            <p:nvPr/>
          </p:nvSpPr>
          <p:spPr bwMode="auto">
            <a:xfrm>
              <a:off x="3456" y="3504"/>
              <a:ext cx="1152" cy="233"/>
            </a:xfrm>
            <a:prstGeom prst="rect">
              <a:avLst/>
            </a:prstGeom>
            <a:noFill/>
            <a:ln w="9525" algn="ctr">
              <a:noFill/>
              <a:miter lim="800000"/>
              <a:headEnd/>
              <a:tailEnd/>
            </a:ln>
            <a:effectLst/>
          </p:spPr>
          <p:txBody>
            <a:bodyPr>
              <a:spAutoFit/>
            </a:bodyPr>
            <a:lstStyle/>
            <a:p>
              <a:pPr marL="342900" indent="-342900">
                <a:spcBef>
                  <a:spcPct val="50000"/>
                </a:spcBef>
              </a:pPr>
              <a:r>
                <a:rPr lang="en-US" b="1" dirty="0">
                  <a:solidFill>
                    <a:srgbClr val="C00000"/>
                  </a:solidFill>
                </a:rPr>
                <a:t>base</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6901" name="Rectangle 5"/>
          <p:cNvSpPr>
            <a:spLocks noGrp="1"/>
          </p:cNvSpPr>
          <p:nvPr>
            <p:ph idx="1"/>
          </p:nvPr>
        </p:nvSpPr>
        <p:spPr>
          <a:xfrm>
            <a:off x="457200" y="1280161"/>
            <a:ext cx="8229600" cy="3108543"/>
          </a:xfrm>
          <a:prstGeom prst="rect">
            <a:avLst/>
          </a:prstGeom>
          <a:ln w="28575">
            <a:solidFill>
              <a:srgbClr val="FF0008"/>
            </a:solidFill>
          </a:ln>
        </p:spPr>
        <p:txBody>
          <a:bodyPr wrap="square">
            <a:spAutoFit/>
          </a:bodyPr>
          <a:lstStyle/>
          <a:p>
            <a:pPr marL="3175" indent="-3175" algn="ctr">
              <a:buFont typeface="Courier New" pitchFamily="49" charset="0"/>
              <a:buNone/>
              <a:tabLst>
                <a:tab pos="1944688" algn="l"/>
                <a:tab pos="4119563" algn="l"/>
                <a:tab pos="6284913" algn="l"/>
              </a:tabLst>
            </a:pPr>
            <a:r>
              <a:rPr lang="en-US" b="1" i="0" dirty="0">
                <a:solidFill>
                  <a:srgbClr val="C00000"/>
                </a:solidFill>
              </a:rPr>
              <a:t>COMMON ERROR</a:t>
            </a:r>
          </a:p>
          <a:p>
            <a:pPr marL="3175" indent="-3175" algn="ctr">
              <a:buFont typeface="Courier New" pitchFamily="49" charset="0"/>
              <a:buNone/>
              <a:tabLst>
                <a:tab pos="1944688" algn="l"/>
                <a:tab pos="4119563" algn="l"/>
                <a:tab pos="6284913" algn="l"/>
              </a:tabLst>
            </a:pPr>
            <a:endParaRPr lang="en-US" b="1" i="0" dirty="0">
              <a:solidFill>
                <a:srgbClr val="C00000"/>
              </a:solidFill>
            </a:endParaRPr>
          </a:p>
          <a:p>
            <a:pPr marL="3175" indent="-3175" algn="ctr">
              <a:buFont typeface="Courier New" pitchFamily="49" charset="0"/>
              <a:buNone/>
              <a:tabLst>
                <a:tab pos="1944688" algn="l"/>
                <a:tab pos="4119563" algn="l"/>
                <a:tab pos="6284913" algn="l"/>
              </a:tabLst>
            </a:pPr>
            <a:endParaRPr lang="en-US" b="1" i="0" dirty="0">
              <a:solidFill>
                <a:srgbClr val="C00000"/>
              </a:solidFill>
            </a:endParaRPr>
          </a:p>
          <a:p>
            <a:pPr marL="3175" indent="-3175" algn="ctr">
              <a:buFont typeface="Courier New" pitchFamily="49" charset="0"/>
              <a:buNone/>
              <a:tabLst>
                <a:tab pos="1944688" algn="l"/>
                <a:tab pos="4119563" algn="l"/>
                <a:tab pos="6284913" algn="l"/>
              </a:tabLst>
            </a:pPr>
            <a:endParaRPr lang="en-US" b="1" i="0" dirty="0">
              <a:solidFill>
                <a:srgbClr val="C00000"/>
              </a:solidFill>
            </a:endParaRPr>
          </a:p>
          <a:p>
            <a:pPr marL="3175" indent="-3175" algn="ctr">
              <a:buFont typeface="Courier New" pitchFamily="49" charset="0"/>
              <a:buNone/>
              <a:tabLst>
                <a:tab pos="1944688" algn="l"/>
                <a:tab pos="4119563" algn="l"/>
                <a:tab pos="6284913" algn="l"/>
              </a:tabLst>
            </a:pPr>
            <a:endParaRPr lang="en-US" b="1" i="0" dirty="0">
              <a:solidFill>
                <a:srgbClr val="C00000"/>
              </a:solidFill>
            </a:endParaRPr>
          </a:p>
          <a:p>
            <a:pPr marL="3175" indent="-3175" algn="ctr">
              <a:buFont typeface="Courier New" pitchFamily="49" charset="0"/>
              <a:buNone/>
              <a:tabLst>
                <a:tab pos="1944688" algn="l"/>
                <a:tab pos="4119563" algn="l"/>
                <a:tab pos="6284913" algn="l"/>
              </a:tabLst>
            </a:pPr>
            <a:endParaRPr lang="en-US" b="1" i="0" dirty="0">
              <a:solidFill>
                <a:srgbClr val="C00000"/>
              </a:solidFill>
            </a:endParaRPr>
          </a:p>
        </p:txBody>
      </p:sp>
      <p:sp>
        <p:nvSpPr>
          <p:cNvPr id="8195" name="Rectangle 4"/>
          <p:cNvSpPr>
            <a:spLocks noGrp="1"/>
          </p:cNvSpPr>
          <p:nvPr>
            <p:ph type="title"/>
          </p:nvPr>
        </p:nvSpPr>
        <p:spPr>
          <a:prstGeom prst="rect">
            <a:avLst/>
          </a:prstGeom>
          <a:noFill/>
        </p:spPr>
        <p:txBody>
          <a:bodyPr/>
          <a:lstStyle/>
          <a:p>
            <a:r>
              <a:rPr lang="en-US" sz="3200" dirty="0">
                <a:solidFill>
                  <a:schemeClr val="accent1"/>
                </a:solidFill>
              </a:rPr>
              <a:t>Exponents</a:t>
            </a:r>
          </a:p>
        </p:txBody>
      </p:sp>
      <p:sp>
        <p:nvSpPr>
          <p:cNvPr id="8196" name="Text Box 9"/>
          <p:cNvSpPr txBox="1">
            <a:spLocks noChangeArrowheads="1"/>
          </p:cNvSpPr>
          <p:nvPr/>
        </p:nvSpPr>
        <p:spPr bwMode="auto">
          <a:xfrm>
            <a:off x="1066800" y="5029200"/>
            <a:ext cx="5410200" cy="519113"/>
          </a:xfrm>
          <a:prstGeom prst="rect">
            <a:avLst/>
          </a:prstGeom>
          <a:noFill/>
          <a:ln w="9525" algn="ctr">
            <a:noFill/>
            <a:miter lim="800000"/>
            <a:headEnd/>
            <a:tailEnd/>
          </a:ln>
          <a:effectLst/>
        </p:spPr>
        <p:txBody>
          <a:bodyPr>
            <a:spAutoFit/>
          </a:bodyPr>
          <a:lstStyle/>
          <a:p>
            <a:pPr marL="342900" indent="-342900"/>
            <a:endParaRPr lang="en-US" dirty="0"/>
          </a:p>
        </p:txBody>
      </p:sp>
      <p:sp>
        <p:nvSpPr>
          <p:cNvPr id="976906" name="Text Box 10"/>
          <p:cNvSpPr txBox="1">
            <a:spLocks noChangeArrowheads="1"/>
          </p:cNvSpPr>
          <p:nvPr/>
        </p:nvSpPr>
        <p:spPr bwMode="auto">
          <a:xfrm>
            <a:off x="533400" y="1982787"/>
            <a:ext cx="4114800" cy="1971675"/>
          </a:xfrm>
          <a:prstGeom prst="rect">
            <a:avLst/>
          </a:prstGeom>
          <a:noFill/>
          <a:ln w="9525" algn="ctr">
            <a:noFill/>
            <a:miter lim="800000"/>
            <a:headEnd/>
            <a:tailEnd/>
          </a:ln>
          <a:effectLst/>
        </p:spPr>
        <p:txBody>
          <a:bodyPr>
            <a:spAutoFit/>
          </a:bodyPr>
          <a:lstStyle/>
          <a:p>
            <a:pPr>
              <a:spcBef>
                <a:spcPct val="20000"/>
              </a:spcBef>
            </a:pPr>
            <a:r>
              <a:rPr lang="en-US" sz="2800" b="1" dirty="0">
                <a:solidFill>
                  <a:srgbClr val="C00000"/>
                </a:solidFill>
              </a:rPr>
              <a:t>Do not </a:t>
            </a:r>
            <a:r>
              <a:rPr lang="en-US" sz="2800" dirty="0">
                <a:solidFill>
                  <a:srgbClr val="000000"/>
                </a:solidFill>
              </a:rPr>
              <a:t>multiply the base and the exponent.</a:t>
            </a:r>
          </a:p>
          <a:p>
            <a:pPr>
              <a:spcBef>
                <a:spcPct val="20000"/>
              </a:spcBef>
            </a:pPr>
            <a:r>
              <a:rPr lang="en-US" sz="2800" dirty="0">
                <a:solidFill>
                  <a:srgbClr val="000000"/>
                </a:solidFill>
              </a:rPr>
              <a:t>10</a:t>
            </a:r>
            <a:r>
              <a:rPr lang="en-US" sz="2800" baseline="30000" dirty="0">
                <a:solidFill>
                  <a:srgbClr val="000000"/>
                </a:solidFill>
              </a:rPr>
              <a:t>2</a:t>
            </a:r>
            <a:r>
              <a:rPr lang="en-US" sz="2800" dirty="0">
                <a:solidFill>
                  <a:srgbClr val="000000"/>
                </a:solidFill>
              </a:rPr>
              <a:t> = 10 </a:t>
            </a:r>
            <a:r>
              <a:rPr lang="en-US" sz="2800" dirty="0">
                <a:solidFill>
                  <a:srgbClr val="000000"/>
                </a:solidFill>
                <a:sym typeface="Symbol" pitchFamily="18" charset="2"/>
              </a:rPr>
              <a:t></a:t>
            </a:r>
            <a:r>
              <a:rPr lang="en-US" sz="2800" dirty="0">
                <a:solidFill>
                  <a:srgbClr val="000000"/>
                </a:solidFill>
              </a:rPr>
              <a:t> 2	</a:t>
            </a:r>
            <a:r>
              <a:rPr lang="en-US" sz="2800" b="1" dirty="0">
                <a:solidFill>
                  <a:srgbClr val="C00000"/>
                </a:solidFill>
              </a:rPr>
              <a:t>INCORRECT</a:t>
            </a:r>
            <a:endParaRPr lang="en-US" sz="2800" dirty="0">
              <a:solidFill>
                <a:srgbClr val="C00000"/>
              </a:solidFill>
            </a:endParaRPr>
          </a:p>
          <a:p>
            <a:pPr>
              <a:spcBef>
                <a:spcPct val="20000"/>
              </a:spcBef>
            </a:pPr>
            <a:r>
              <a:rPr lang="en-US" sz="2800" dirty="0">
                <a:solidFill>
                  <a:srgbClr val="000000"/>
                </a:solidFill>
              </a:rPr>
              <a:t>6</a:t>
            </a:r>
            <a:r>
              <a:rPr lang="en-US" sz="2800" baseline="30000" dirty="0">
                <a:solidFill>
                  <a:srgbClr val="000000"/>
                </a:solidFill>
              </a:rPr>
              <a:t>3</a:t>
            </a:r>
            <a:r>
              <a:rPr lang="en-US" sz="2800" dirty="0">
                <a:solidFill>
                  <a:srgbClr val="000000"/>
                </a:solidFill>
              </a:rPr>
              <a:t> = 6 </a:t>
            </a:r>
            <a:r>
              <a:rPr lang="en-US" sz="2800" dirty="0">
                <a:solidFill>
                  <a:srgbClr val="000000"/>
                </a:solidFill>
                <a:sym typeface="Symbol" pitchFamily="18" charset="2"/>
              </a:rPr>
              <a:t></a:t>
            </a:r>
            <a:r>
              <a:rPr lang="en-US" sz="2800" dirty="0">
                <a:solidFill>
                  <a:srgbClr val="000000"/>
                </a:solidFill>
              </a:rPr>
              <a:t> 3	</a:t>
            </a:r>
            <a:r>
              <a:rPr lang="en-US" sz="2800" b="1" dirty="0">
                <a:solidFill>
                  <a:srgbClr val="C00000"/>
                </a:solidFill>
              </a:rPr>
              <a:t>INCORRECT</a:t>
            </a:r>
            <a:endParaRPr lang="en-US" sz="2800" dirty="0"/>
          </a:p>
        </p:txBody>
      </p:sp>
      <p:sp>
        <p:nvSpPr>
          <p:cNvPr id="976908" name="Text Box 12"/>
          <p:cNvSpPr txBox="1">
            <a:spLocks noChangeArrowheads="1"/>
          </p:cNvSpPr>
          <p:nvPr/>
        </p:nvSpPr>
        <p:spPr bwMode="auto">
          <a:xfrm>
            <a:off x="4495800" y="1981200"/>
            <a:ext cx="3733800" cy="1971675"/>
          </a:xfrm>
          <a:prstGeom prst="rect">
            <a:avLst/>
          </a:prstGeom>
          <a:noFill/>
          <a:ln w="9525" algn="ctr">
            <a:noFill/>
            <a:miter lim="800000"/>
            <a:headEnd/>
            <a:tailEnd/>
          </a:ln>
          <a:effectLst/>
        </p:spPr>
        <p:txBody>
          <a:bodyPr>
            <a:spAutoFit/>
          </a:bodyPr>
          <a:lstStyle/>
          <a:p>
            <a:pPr>
              <a:spcBef>
                <a:spcPct val="20000"/>
              </a:spcBef>
            </a:pPr>
            <a:r>
              <a:rPr lang="en-US" sz="2800" b="1" dirty="0">
                <a:solidFill>
                  <a:srgbClr val="C00000"/>
                </a:solidFill>
              </a:rPr>
              <a:t>Do </a:t>
            </a:r>
            <a:r>
              <a:rPr lang="en-US" sz="2800" dirty="0">
                <a:solidFill>
                  <a:srgbClr val="000000"/>
                </a:solidFill>
              </a:rPr>
              <a:t>multiply the base by itself.</a:t>
            </a:r>
          </a:p>
          <a:p>
            <a:pPr>
              <a:spcBef>
                <a:spcPct val="20000"/>
              </a:spcBef>
            </a:pPr>
            <a:r>
              <a:rPr lang="en-US" sz="2800" dirty="0">
                <a:solidFill>
                  <a:srgbClr val="000000"/>
                </a:solidFill>
              </a:rPr>
              <a:t>10</a:t>
            </a:r>
            <a:r>
              <a:rPr lang="en-US" sz="2800" baseline="30000" dirty="0">
                <a:solidFill>
                  <a:srgbClr val="000000"/>
                </a:solidFill>
              </a:rPr>
              <a:t>2</a:t>
            </a:r>
            <a:r>
              <a:rPr lang="en-US" sz="2800" dirty="0">
                <a:solidFill>
                  <a:srgbClr val="000000"/>
                </a:solidFill>
              </a:rPr>
              <a:t> = 10 </a:t>
            </a:r>
            <a:r>
              <a:rPr lang="en-US" sz="2800" dirty="0">
                <a:solidFill>
                  <a:srgbClr val="000000"/>
                </a:solidFill>
                <a:sym typeface="Symbol" pitchFamily="18" charset="2"/>
              </a:rPr>
              <a:t></a:t>
            </a:r>
            <a:r>
              <a:rPr lang="en-US" sz="2800" dirty="0">
                <a:solidFill>
                  <a:srgbClr val="000000"/>
                </a:solidFill>
              </a:rPr>
              <a:t> 10	  </a:t>
            </a:r>
            <a:r>
              <a:rPr lang="en-US" sz="2800" b="1" dirty="0">
                <a:solidFill>
                  <a:srgbClr val="0000FF"/>
                </a:solidFill>
              </a:rPr>
              <a:t>CORRECT</a:t>
            </a:r>
            <a:endParaRPr lang="en-US" sz="2800" dirty="0">
              <a:solidFill>
                <a:srgbClr val="0000FF"/>
              </a:solidFill>
            </a:endParaRPr>
          </a:p>
          <a:p>
            <a:pPr>
              <a:spcBef>
                <a:spcPct val="20000"/>
              </a:spcBef>
            </a:pPr>
            <a:r>
              <a:rPr lang="en-US" sz="2800" dirty="0">
                <a:solidFill>
                  <a:srgbClr val="000000"/>
                </a:solidFill>
              </a:rPr>
              <a:t>6</a:t>
            </a:r>
            <a:r>
              <a:rPr lang="en-US" sz="2800" baseline="30000" dirty="0">
                <a:solidFill>
                  <a:srgbClr val="000000"/>
                </a:solidFill>
              </a:rPr>
              <a:t>3</a:t>
            </a:r>
            <a:r>
              <a:rPr lang="en-US" sz="2800" dirty="0">
                <a:solidFill>
                  <a:srgbClr val="000000"/>
                </a:solidFill>
              </a:rPr>
              <a:t> = 6 </a:t>
            </a:r>
            <a:r>
              <a:rPr lang="en-US" sz="2800" dirty="0">
                <a:solidFill>
                  <a:srgbClr val="000000"/>
                </a:solidFill>
                <a:sym typeface="Symbol" pitchFamily="18" charset="2"/>
              </a:rPr>
              <a:t></a:t>
            </a:r>
            <a:r>
              <a:rPr lang="en-US" sz="2800" dirty="0">
                <a:solidFill>
                  <a:srgbClr val="000000"/>
                </a:solidFill>
              </a:rPr>
              <a:t> 6 </a:t>
            </a:r>
            <a:r>
              <a:rPr lang="en-US" sz="2800" dirty="0">
                <a:solidFill>
                  <a:srgbClr val="000000"/>
                </a:solidFill>
                <a:sym typeface="Symbol" pitchFamily="18" charset="2"/>
              </a:rPr>
              <a:t></a:t>
            </a:r>
            <a:r>
              <a:rPr lang="en-US" sz="2800" dirty="0">
                <a:solidFill>
                  <a:srgbClr val="000000"/>
                </a:solidFill>
              </a:rPr>
              <a:t> 6	  </a:t>
            </a:r>
            <a:r>
              <a:rPr lang="en-US" sz="2800" b="1" dirty="0">
                <a:solidFill>
                  <a:srgbClr val="0000FF"/>
                </a:solidFill>
              </a:rPr>
              <a:t>CORRECT</a:t>
            </a:r>
            <a:endParaRPr lang="en-US" sz="2800" dirty="0">
              <a:solidFill>
                <a:srgbClr val="0000FF"/>
              </a:solidFill>
            </a:endParaRPr>
          </a:p>
        </p:txBody>
      </p:sp>
      <p:cxnSp>
        <p:nvCxnSpPr>
          <p:cNvPr id="8" name="Straight Connector 7"/>
          <p:cNvCxnSpPr/>
          <p:nvPr/>
        </p:nvCxnSpPr>
        <p:spPr>
          <a:xfrm>
            <a:off x="609600" y="2057400"/>
            <a:ext cx="3657600" cy="1905000"/>
          </a:xfrm>
          <a:prstGeom prst="line">
            <a:avLst/>
          </a:prstGeom>
          <a:ln w="254000">
            <a:solidFill>
              <a:srgbClr val="FF0000">
                <a:alpha val="25000"/>
              </a:srgb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609600" y="2057400"/>
            <a:ext cx="3657600" cy="1905000"/>
          </a:xfrm>
          <a:prstGeom prst="line">
            <a:avLst/>
          </a:prstGeom>
          <a:ln w="254000">
            <a:solidFill>
              <a:srgbClr val="FF0000">
                <a:alpha val="25000"/>
              </a:srgbClr>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572000" y="2057400"/>
            <a:ext cx="3733800" cy="1905000"/>
          </a:xfrm>
          <a:prstGeom prst="ellipse">
            <a:avLst/>
          </a:prstGeom>
          <a:noFill/>
          <a:ln w="254000">
            <a:solidFill>
              <a:srgbClr val="0000FF">
                <a:alpha val="2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Translating Expressions with Exponents</a:t>
            </a:r>
          </a:p>
        </p:txBody>
      </p:sp>
      <p:sp>
        <p:nvSpPr>
          <p:cNvPr id="978947" name="Rectangle 3"/>
          <p:cNvSpPr>
            <a:spLocks noGrp="1"/>
          </p:cNvSpPr>
          <p:nvPr>
            <p:ph idx="1"/>
          </p:nvPr>
        </p:nvSpPr>
        <p:spPr>
          <a:xfrm>
            <a:off x="457200" y="1280160"/>
            <a:ext cx="8229600" cy="3367076"/>
          </a:xfrm>
          <a:prstGeom prst="rect">
            <a:avLst/>
          </a:prstGeom>
          <a:noFill/>
        </p:spPr>
        <p:txBody>
          <a:bodyPr>
            <a:spAutoFit/>
          </a:bodyPr>
          <a:lstStyle/>
          <a:p>
            <a:pPr>
              <a:tabLst>
                <a:tab pos="461963" algn="l"/>
              </a:tabLst>
            </a:pPr>
            <a:r>
              <a:rPr lang="en-US" b="1" i="0" dirty="0">
                <a:solidFill>
                  <a:schemeClr val="tx1"/>
                </a:solidFill>
              </a:rPr>
              <a:t>a.	</a:t>
            </a:r>
            <a:r>
              <a:rPr lang="en-US" i="0" dirty="0">
                <a:solidFill>
                  <a:srgbClr val="0000FF"/>
                </a:solidFill>
              </a:rPr>
              <a:t>8</a:t>
            </a:r>
            <a:r>
              <a:rPr lang="en-US" i="0" baseline="30000" dirty="0">
                <a:solidFill>
                  <a:srgbClr val="0000FF"/>
                </a:solidFill>
              </a:rPr>
              <a:t>2 </a:t>
            </a:r>
            <a:r>
              <a:rPr lang="en-US" dirty="0">
                <a:solidFill>
                  <a:srgbClr val="0000FF"/>
                </a:solidFill>
              </a:rPr>
              <a:t>= 64</a:t>
            </a:r>
            <a:r>
              <a:rPr lang="en-US" dirty="0"/>
              <a:t> </a:t>
            </a:r>
            <a:endParaRPr lang="en-US" i="0" dirty="0">
              <a:solidFill>
                <a:schemeClr val="tx1"/>
              </a:solidFill>
            </a:endParaRPr>
          </a:p>
          <a:p>
            <a:pPr>
              <a:tabLst>
                <a:tab pos="461963" algn="l"/>
              </a:tabLst>
            </a:pPr>
            <a:r>
              <a:rPr lang="en-US" b="1" i="0" dirty="0">
                <a:solidFill>
                  <a:schemeClr val="tx1"/>
                </a:solidFill>
              </a:rPr>
              <a:t>b.	</a:t>
            </a:r>
            <a:r>
              <a:rPr lang="en-US" i="0" dirty="0">
                <a:solidFill>
                  <a:srgbClr val="0000FF"/>
                </a:solidFill>
              </a:rPr>
              <a:t>5</a:t>
            </a:r>
            <a:r>
              <a:rPr lang="en-US" i="0" baseline="30000" dirty="0">
                <a:solidFill>
                  <a:srgbClr val="0000FF"/>
                </a:solidFill>
              </a:rPr>
              <a:t>3 </a:t>
            </a:r>
            <a:r>
              <a:rPr lang="en-US" dirty="0">
                <a:solidFill>
                  <a:srgbClr val="0000FF"/>
                </a:solidFill>
              </a:rPr>
              <a:t>= 125</a:t>
            </a:r>
            <a:r>
              <a:rPr lang="en-US" dirty="0"/>
              <a:t> </a:t>
            </a:r>
            <a:endParaRPr lang="en-US" i="0" dirty="0">
              <a:solidFill>
                <a:schemeClr val="tx1"/>
              </a:solidFill>
            </a:endParaRPr>
          </a:p>
          <a:p>
            <a:pPr marL="0" indent="0">
              <a:spcBef>
                <a:spcPct val="100000"/>
              </a:spcBef>
              <a:buFont typeface="Courier New" pitchFamily="49" charset="0"/>
              <a:buNone/>
              <a:tabLst>
                <a:tab pos="461963" algn="l"/>
              </a:tabLst>
            </a:pPr>
            <a:r>
              <a:rPr lang="en-US" i="0" dirty="0">
                <a:solidFill>
                  <a:schemeClr val="tx1"/>
                </a:solidFill>
              </a:rPr>
              <a:t>Expressions with exponents other than 2 or 3 are read as the base “to the ____ power.”</a:t>
            </a:r>
          </a:p>
          <a:p>
            <a:pPr marL="0" indent="0">
              <a:buFont typeface="Courier New" pitchFamily="49" charset="0"/>
              <a:buNone/>
              <a:tabLst>
                <a:tab pos="461963" algn="l"/>
              </a:tabLst>
            </a:pPr>
            <a:r>
              <a:rPr lang="en-US" i="0" dirty="0">
                <a:solidFill>
                  <a:schemeClr val="tx1"/>
                </a:solidFill>
              </a:rPr>
              <a:t>For example,</a:t>
            </a:r>
          </a:p>
          <a:p>
            <a:pPr marL="0" indent="0">
              <a:buFont typeface="Courier New" pitchFamily="49" charset="0"/>
              <a:buNone/>
              <a:tabLst>
                <a:tab pos="461963" algn="l"/>
              </a:tabLst>
            </a:pPr>
            <a:r>
              <a:rPr lang="en-US" i="0" dirty="0">
                <a:solidFill>
                  <a:srgbClr val="0000FF"/>
                </a:solidFill>
              </a:rPr>
              <a:t>2</a:t>
            </a:r>
            <a:r>
              <a:rPr lang="en-US" i="0" baseline="30000" dirty="0">
                <a:solidFill>
                  <a:srgbClr val="0000FF"/>
                </a:solidFill>
              </a:rPr>
              <a:t>5</a:t>
            </a:r>
            <a:r>
              <a:rPr lang="en-US" i="0" dirty="0">
                <a:solidFill>
                  <a:srgbClr val="0000FF"/>
                </a:solidFill>
              </a:rPr>
              <a:t> = 32</a:t>
            </a:r>
            <a:endParaRPr lang="en-US" b="1" i="0" dirty="0">
              <a:solidFill>
                <a:schemeClr val="tx1"/>
              </a:solidFill>
            </a:endParaRPr>
          </a:p>
        </p:txBody>
      </p:sp>
      <p:sp>
        <p:nvSpPr>
          <p:cNvPr id="4" name="Rectangle 3"/>
          <p:cNvSpPr/>
          <p:nvPr/>
        </p:nvSpPr>
        <p:spPr>
          <a:xfrm>
            <a:off x="1971040" y="1270000"/>
            <a:ext cx="6675120" cy="523220"/>
          </a:xfrm>
          <a:prstGeom prst="rect">
            <a:avLst/>
          </a:prstGeom>
        </p:spPr>
        <p:txBody>
          <a:bodyPr>
            <a:spAutoFit/>
          </a:bodyPr>
          <a:lstStyle/>
          <a:p>
            <a:r>
              <a:rPr lang="en-US" sz="2800" dirty="0"/>
              <a:t>is read “</a:t>
            </a:r>
            <a:r>
              <a:rPr lang="en-US" sz="2800" dirty="0">
                <a:solidFill>
                  <a:srgbClr val="FF0008"/>
                </a:solidFill>
              </a:rPr>
              <a:t>eight squared is equal to sixty-four</a:t>
            </a:r>
            <a:r>
              <a:rPr lang="en-US" sz="2800" dirty="0"/>
              <a:t>.”</a:t>
            </a:r>
          </a:p>
        </p:txBody>
      </p:sp>
      <p:sp>
        <p:nvSpPr>
          <p:cNvPr id="5" name="Rectangle 4"/>
          <p:cNvSpPr/>
          <p:nvPr/>
        </p:nvSpPr>
        <p:spPr>
          <a:xfrm>
            <a:off x="939800" y="1764605"/>
            <a:ext cx="7680960" cy="954107"/>
          </a:xfrm>
          <a:prstGeom prst="rect">
            <a:avLst/>
          </a:prstGeom>
        </p:spPr>
        <p:txBody>
          <a:bodyPr>
            <a:spAutoFit/>
          </a:bodyPr>
          <a:lstStyle/>
          <a:p>
            <a:r>
              <a:rPr lang="en-US" sz="2800" dirty="0"/>
              <a:t>               is read “</a:t>
            </a:r>
            <a:r>
              <a:rPr lang="en-US" sz="2800" dirty="0">
                <a:solidFill>
                  <a:srgbClr val="FF0008"/>
                </a:solidFill>
              </a:rPr>
              <a:t>five cubed is equal to one hundred twenty-five</a:t>
            </a:r>
            <a:r>
              <a:rPr lang="en-US" sz="2800" dirty="0"/>
              <a:t>.”</a:t>
            </a:r>
          </a:p>
        </p:txBody>
      </p:sp>
      <p:sp>
        <p:nvSpPr>
          <p:cNvPr id="6" name="Rectangle 5"/>
          <p:cNvSpPr/>
          <p:nvPr/>
        </p:nvSpPr>
        <p:spPr>
          <a:xfrm>
            <a:off x="457200" y="4064000"/>
            <a:ext cx="8229600" cy="954107"/>
          </a:xfrm>
          <a:prstGeom prst="rect">
            <a:avLst/>
          </a:prstGeom>
        </p:spPr>
        <p:txBody>
          <a:bodyPr>
            <a:spAutoFit/>
          </a:bodyPr>
          <a:lstStyle/>
          <a:p>
            <a:r>
              <a:rPr lang="en-US" sz="2800" dirty="0"/>
              <a:t>              is read “</a:t>
            </a:r>
            <a:r>
              <a:rPr lang="en-US" sz="2800" dirty="0">
                <a:solidFill>
                  <a:srgbClr val="FF0008"/>
                </a:solidFill>
              </a:rPr>
              <a:t>two to the fifth power is equal to thirty-two</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89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894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894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894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Prime Numbers and Composite Numbers</a:t>
            </a:r>
          </a:p>
        </p:txBody>
      </p:sp>
      <p:sp>
        <p:nvSpPr>
          <p:cNvPr id="989187" name="Rectangle 3"/>
          <p:cNvSpPr>
            <a:spLocks noGrp="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0" indent="0" algn="ctr">
              <a:buFont typeface="Courier New" pitchFamily="49" charset="0"/>
              <a:buNone/>
            </a:pPr>
            <a:r>
              <a:rPr lang="en-US" b="1" i="0" dirty="0">
                <a:solidFill>
                  <a:srgbClr val="000000"/>
                </a:solidFill>
              </a:rPr>
              <a:t>Prime Numbers</a:t>
            </a:r>
            <a:endParaRPr lang="en-US" dirty="0">
              <a:solidFill>
                <a:srgbClr val="000000"/>
              </a:solidFill>
            </a:endParaRPr>
          </a:p>
          <a:p>
            <a:pPr marL="0" indent="0">
              <a:buFont typeface="Courier New" pitchFamily="49" charset="0"/>
              <a:buNone/>
            </a:pPr>
            <a:r>
              <a:rPr lang="en-US" i="0" dirty="0">
                <a:solidFill>
                  <a:srgbClr val="000000"/>
                </a:solidFill>
              </a:rPr>
              <a:t>A</a:t>
            </a:r>
            <a:r>
              <a:rPr lang="en-US" i="0" dirty="0"/>
              <a:t> </a:t>
            </a:r>
            <a:r>
              <a:rPr lang="en-US" b="1" i="0" dirty="0">
                <a:solidFill>
                  <a:srgbClr val="C00000"/>
                </a:solidFill>
              </a:rPr>
              <a:t>prime number</a:t>
            </a:r>
            <a:r>
              <a:rPr lang="en-US" b="1" i="0" dirty="0"/>
              <a:t> </a:t>
            </a:r>
            <a:r>
              <a:rPr lang="en-US" i="0" dirty="0">
                <a:solidFill>
                  <a:srgbClr val="000000"/>
                </a:solidFill>
              </a:rPr>
              <a:t>is a counting number greater than 1 that has exactly two different factors (or divisors), namely 1 and itself.</a:t>
            </a:r>
            <a:endParaRPr lang="en-US"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Prime Numbers and Composite Numbers</a:t>
            </a:r>
          </a:p>
        </p:txBody>
      </p:sp>
      <p:sp>
        <p:nvSpPr>
          <p:cNvPr id="1026052" name="Rectangle 4"/>
          <p:cNvSpPr>
            <a:spLocks noGrp="1"/>
          </p:cNvSpPr>
          <p:nvPr>
            <p:ph idx="1"/>
          </p:nvPr>
        </p:nvSpPr>
        <p:spPr>
          <a:xfrm>
            <a:off x="457200" y="1280160"/>
            <a:ext cx="8229600" cy="1341906"/>
          </a:xfrm>
          <a:prstGeom prst="rect">
            <a:avLst/>
          </a:prstGeom>
          <a:solidFill>
            <a:srgbClr val="FFFFCC"/>
          </a:solidFill>
          <a:ln w="28575">
            <a:solidFill>
              <a:srgbClr val="000000"/>
            </a:solidFill>
          </a:ln>
        </p:spPr>
        <p:txBody>
          <a:bodyPr>
            <a:spAutoFit/>
          </a:bodyPr>
          <a:lstStyle/>
          <a:p>
            <a:pPr marL="0" indent="0" algn="ctr">
              <a:lnSpc>
                <a:spcPct val="90000"/>
              </a:lnSpc>
              <a:buFont typeface="Courier New" pitchFamily="49" charset="0"/>
              <a:buNone/>
            </a:pPr>
            <a:r>
              <a:rPr lang="en-US" b="1" i="0" dirty="0">
                <a:solidFill>
                  <a:srgbClr val="000000"/>
                </a:solidFill>
              </a:rPr>
              <a:t>Composite Numbers</a:t>
            </a:r>
            <a:endParaRPr lang="en-US" dirty="0">
              <a:solidFill>
                <a:srgbClr val="000000"/>
              </a:solidFill>
            </a:endParaRPr>
          </a:p>
          <a:p>
            <a:pPr marL="0" indent="0">
              <a:lnSpc>
                <a:spcPct val="90000"/>
              </a:lnSpc>
              <a:buFont typeface="Courier New" pitchFamily="49" charset="0"/>
              <a:buNone/>
            </a:pPr>
            <a:r>
              <a:rPr lang="en-US" i="0" dirty="0">
                <a:solidFill>
                  <a:srgbClr val="000000"/>
                </a:solidFill>
              </a:rPr>
              <a:t>A </a:t>
            </a:r>
            <a:r>
              <a:rPr lang="en-US" b="1" i="0" dirty="0">
                <a:solidFill>
                  <a:srgbClr val="C00000"/>
                </a:solidFill>
              </a:rPr>
              <a:t>composite number</a:t>
            </a:r>
            <a:r>
              <a:rPr lang="en-US" b="1" i="0" dirty="0"/>
              <a:t> </a:t>
            </a:r>
            <a:r>
              <a:rPr lang="en-US" i="0" dirty="0">
                <a:solidFill>
                  <a:srgbClr val="000000"/>
                </a:solidFill>
              </a:rPr>
              <a:t>is a counting number with more than two different factors (or divisors).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3: Prime Numbers </a:t>
            </a:r>
          </a:p>
        </p:txBody>
      </p:sp>
      <p:sp>
        <p:nvSpPr>
          <p:cNvPr id="1018883" name="Rectangle 3"/>
          <p:cNvSpPr>
            <a:spLocks noGrp="1"/>
          </p:cNvSpPr>
          <p:nvPr>
            <p:ph idx="1"/>
          </p:nvPr>
        </p:nvSpPr>
        <p:spPr>
          <a:xfrm>
            <a:off x="457200" y="1280160"/>
            <a:ext cx="8229600" cy="2591479"/>
          </a:xfrm>
          <a:prstGeom prst="rect">
            <a:avLst/>
          </a:prstGeom>
          <a:noFill/>
        </p:spPr>
        <p:txBody>
          <a:bodyPr>
            <a:spAutoFit/>
          </a:bodyPr>
          <a:lstStyle/>
          <a:p>
            <a:pPr marL="0" indent="3175">
              <a:buFont typeface="Courier New" pitchFamily="49" charset="0"/>
              <a:buNone/>
              <a:tabLst>
                <a:tab pos="630238" algn="l"/>
                <a:tab pos="1376363" algn="l"/>
              </a:tabLst>
            </a:pPr>
            <a:r>
              <a:rPr lang="en-US" i="0" dirty="0">
                <a:solidFill>
                  <a:schemeClr val="tx1"/>
                </a:solidFill>
              </a:rPr>
              <a:t>Some prime numbers:</a:t>
            </a:r>
          </a:p>
          <a:p>
            <a:pPr marL="0" indent="3175">
              <a:buFont typeface="Courier New" pitchFamily="49" charset="0"/>
              <a:buNone/>
              <a:tabLst>
                <a:tab pos="630238" algn="l"/>
                <a:tab pos="1376363" algn="l"/>
              </a:tabLst>
            </a:pPr>
            <a:r>
              <a:rPr lang="en-US" i="0" dirty="0">
                <a:solidFill>
                  <a:schemeClr val="tx1"/>
                </a:solidFill>
              </a:rPr>
              <a:t>		</a:t>
            </a:r>
          </a:p>
          <a:p>
            <a:pPr marL="0" indent="3175">
              <a:buFont typeface="Courier New" pitchFamily="49" charset="0"/>
              <a:buNone/>
              <a:tabLst>
                <a:tab pos="630238" algn="l"/>
                <a:tab pos="1376363" algn="l"/>
              </a:tabLst>
            </a:pPr>
            <a:r>
              <a:rPr lang="en-US" i="0" dirty="0">
                <a:solidFill>
                  <a:schemeClr val="tx1"/>
                </a:solidFill>
              </a:rPr>
              <a:t>		</a:t>
            </a:r>
          </a:p>
          <a:p>
            <a:pPr marL="0" indent="3175">
              <a:buFont typeface="Courier New" pitchFamily="49" charset="0"/>
              <a:buNone/>
              <a:tabLst>
                <a:tab pos="630238" algn="l"/>
                <a:tab pos="1376363" algn="l"/>
              </a:tabLst>
            </a:pPr>
            <a:r>
              <a:rPr lang="en-US" i="0" dirty="0">
                <a:solidFill>
                  <a:schemeClr val="tx1"/>
                </a:solidFill>
              </a:rPr>
              <a:t>		</a:t>
            </a:r>
          </a:p>
          <a:p>
            <a:pPr marL="0" indent="3175">
              <a:buFont typeface="Courier New" pitchFamily="49" charset="0"/>
              <a:buNone/>
              <a:tabLst>
                <a:tab pos="630238" algn="l"/>
                <a:tab pos="1376363" algn="l"/>
              </a:tabLst>
            </a:pPr>
            <a:r>
              <a:rPr lang="en-US" i="0" dirty="0">
                <a:solidFill>
                  <a:schemeClr val="tx1"/>
                </a:solidFill>
              </a:rPr>
              <a:t>		</a:t>
            </a:r>
          </a:p>
        </p:txBody>
      </p:sp>
      <p:sp>
        <p:nvSpPr>
          <p:cNvPr id="4" name="Rectangle 3"/>
          <p:cNvSpPr/>
          <p:nvPr/>
        </p:nvSpPr>
        <p:spPr>
          <a:xfrm>
            <a:off x="1752600" y="1905000"/>
            <a:ext cx="6441635" cy="523220"/>
          </a:xfrm>
          <a:prstGeom prst="rect">
            <a:avLst/>
          </a:prstGeom>
        </p:spPr>
        <p:txBody>
          <a:bodyPr wrap="none">
            <a:spAutoFit/>
          </a:bodyPr>
          <a:lstStyle/>
          <a:p>
            <a:r>
              <a:rPr lang="en-US" sz="2800" dirty="0">
                <a:solidFill>
                  <a:srgbClr val="FF0000"/>
                </a:solidFill>
              </a:rPr>
              <a:t>2 has exactly two different factors, 1 and 2.</a:t>
            </a:r>
          </a:p>
        </p:txBody>
      </p:sp>
      <p:sp>
        <p:nvSpPr>
          <p:cNvPr id="5" name="Rectangle 4"/>
          <p:cNvSpPr/>
          <p:nvPr/>
        </p:nvSpPr>
        <p:spPr>
          <a:xfrm>
            <a:off x="1752600" y="2644993"/>
            <a:ext cx="6441635" cy="523220"/>
          </a:xfrm>
          <a:prstGeom prst="rect">
            <a:avLst/>
          </a:prstGeom>
        </p:spPr>
        <p:txBody>
          <a:bodyPr wrap="none">
            <a:spAutoFit/>
          </a:bodyPr>
          <a:lstStyle/>
          <a:p>
            <a:r>
              <a:rPr lang="en-US" sz="2800" dirty="0">
                <a:solidFill>
                  <a:srgbClr val="FF0000"/>
                </a:solidFill>
              </a:rPr>
              <a:t>3 has exactly two different factors, 1 and 3.</a:t>
            </a:r>
          </a:p>
        </p:txBody>
      </p:sp>
      <p:sp>
        <p:nvSpPr>
          <p:cNvPr id="6" name="Rectangle 5"/>
          <p:cNvSpPr/>
          <p:nvPr/>
        </p:nvSpPr>
        <p:spPr>
          <a:xfrm>
            <a:off x="1752600" y="3384986"/>
            <a:ext cx="6807120" cy="523220"/>
          </a:xfrm>
          <a:prstGeom prst="rect">
            <a:avLst/>
          </a:prstGeom>
        </p:spPr>
        <p:txBody>
          <a:bodyPr wrap="none">
            <a:spAutoFit/>
          </a:bodyPr>
          <a:lstStyle/>
          <a:p>
            <a:r>
              <a:rPr lang="en-US" sz="2800" dirty="0">
                <a:solidFill>
                  <a:srgbClr val="FF0000"/>
                </a:solidFill>
              </a:rPr>
              <a:t>11 has exactly two different factors, 1 and 11.</a:t>
            </a:r>
          </a:p>
        </p:txBody>
      </p:sp>
      <p:sp>
        <p:nvSpPr>
          <p:cNvPr id="7" name="Rectangle 6"/>
          <p:cNvSpPr/>
          <p:nvPr/>
        </p:nvSpPr>
        <p:spPr>
          <a:xfrm>
            <a:off x="1752600" y="4124980"/>
            <a:ext cx="6810326" cy="523220"/>
          </a:xfrm>
          <a:prstGeom prst="rect">
            <a:avLst/>
          </a:prstGeom>
        </p:spPr>
        <p:txBody>
          <a:bodyPr wrap="none">
            <a:spAutoFit/>
          </a:bodyPr>
          <a:lstStyle/>
          <a:p>
            <a:pPr indent="3175">
              <a:tabLst>
                <a:tab pos="630238" algn="l"/>
                <a:tab pos="1376363" algn="l"/>
              </a:tabLst>
            </a:pPr>
            <a:r>
              <a:rPr lang="en-US" sz="2800" dirty="0">
                <a:solidFill>
                  <a:srgbClr val="FF0000"/>
                </a:solidFill>
              </a:rPr>
              <a:t>29 has exactly two different factors, 1 and 29.</a:t>
            </a:r>
          </a:p>
        </p:txBody>
      </p:sp>
      <p:sp>
        <p:nvSpPr>
          <p:cNvPr id="8" name="Rectangle 7"/>
          <p:cNvSpPr/>
          <p:nvPr/>
        </p:nvSpPr>
        <p:spPr>
          <a:xfrm>
            <a:off x="777171" y="1905000"/>
            <a:ext cx="367408" cy="523220"/>
          </a:xfrm>
          <a:prstGeom prst="rect">
            <a:avLst/>
          </a:prstGeom>
        </p:spPr>
        <p:txBody>
          <a:bodyPr wrap="none">
            <a:spAutoFit/>
          </a:bodyPr>
          <a:lstStyle/>
          <a:p>
            <a:r>
              <a:rPr lang="en-US" sz="2800" dirty="0">
                <a:solidFill>
                  <a:srgbClr val="0000FF"/>
                </a:solidFill>
              </a:rPr>
              <a:t>2</a:t>
            </a:r>
            <a:endParaRPr lang="en-US" sz="2800" dirty="0"/>
          </a:p>
        </p:txBody>
      </p:sp>
      <p:sp>
        <p:nvSpPr>
          <p:cNvPr id="9" name="Rectangle 8"/>
          <p:cNvSpPr/>
          <p:nvPr/>
        </p:nvSpPr>
        <p:spPr>
          <a:xfrm>
            <a:off x="777171" y="2644993"/>
            <a:ext cx="367408" cy="523220"/>
          </a:xfrm>
          <a:prstGeom prst="rect">
            <a:avLst/>
          </a:prstGeom>
        </p:spPr>
        <p:txBody>
          <a:bodyPr wrap="none">
            <a:spAutoFit/>
          </a:bodyPr>
          <a:lstStyle/>
          <a:p>
            <a:r>
              <a:rPr lang="en-US" sz="2800" dirty="0">
                <a:solidFill>
                  <a:srgbClr val="0000FF"/>
                </a:solidFill>
              </a:rPr>
              <a:t>3</a:t>
            </a:r>
            <a:endParaRPr lang="en-US" sz="2800" dirty="0"/>
          </a:p>
        </p:txBody>
      </p:sp>
      <p:sp>
        <p:nvSpPr>
          <p:cNvPr id="10" name="Rectangle 9"/>
          <p:cNvSpPr/>
          <p:nvPr/>
        </p:nvSpPr>
        <p:spPr>
          <a:xfrm>
            <a:off x="685800" y="3384986"/>
            <a:ext cx="550151" cy="523220"/>
          </a:xfrm>
          <a:prstGeom prst="rect">
            <a:avLst/>
          </a:prstGeom>
        </p:spPr>
        <p:txBody>
          <a:bodyPr wrap="none">
            <a:spAutoFit/>
          </a:bodyPr>
          <a:lstStyle/>
          <a:p>
            <a:r>
              <a:rPr lang="en-US" sz="2800" dirty="0">
                <a:solidFill>
                  <a:srgbClr val="0000FF"/>
                </a:solidFill>
              </a:rPr>
              <a:t>11</a:t>
            </a:r>
            <a:endParaRPr lang="en-US" sz="2800" dirty="0"/>
          </a:p>
        </p:txBody>
      </p:sp>
      <p:sp>
        <p:nvSpPr>
          <p:cNvPr id="11" name="Rectangle 10"/>
          <p:cNvSpPr/>
          <p:nvPr/>
        </p:nvSpPr>
        <p:spPr>
          <a:xfrm>
            <a:off x="685800" y="4124980"/>
            <a:ext cx="550151" cy="523220"/>
          </a:xfrm>
          <a:prstGeom prst="rect">
            <a:avLst/>
          </a:prstGeom>
        </p:spPr>
        <p:txBody>
          <a:bodyPr wrap="none">
            <a:spAutoFit/>
          </a:bodyPr>
          <a:lstStyle/>
          <a:p>
            <a:r>
              <a:rPr lang="en-US" sz="2800" dirty="0">
                <a:solidFill>
                  <a:srgbClr val="0000FF"/>
                </a:solidFill>
              </a:rPr>
              <a:t>29</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0" grpId="0"/>
      <p:bldP spid="11"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1005</Words>
  <Application>Microsoft Office PowerPoint</Application>
  <PresentationFormat>On-screen Show (4:3)</PresentationFormat>
  <Paragraphs>238</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Symbol</vt:lpstr>
      <vt:lpstr>Courier New</vt:lpstr>
      <vt:lpstr>Office Theme</vt:lpstr>
      <vt:lpstr>Equation</vt:lpstr>
      <vt:lpstr>Section 1.5</vt:lpstr>
      <vt:lpstr>Objectives</vt:lpstr>
      <vt:lpstr>Example 1: Writing Exponents </vt:lpstr>
      <vt:lpstr>Exponents</vt:lpstr>
      <vt:lpstr>Exponents</vt:lpstr>
      <vt:lpstr>Example 2: Translating Expressions with Exponents</vt:lpstr>
      <vt:lpstr>Prime Numbers and Composite Numbers</vt:lpstr>
      <vt:lpstr>Prime Numbers and Composite Numbers</vt:lpstr>
      <vt:lpstr>Example 3: Prime Numbers </vt:lpstr>
      <vt:lpstr>Example 4: Composite Numbers</vt:lpstr>
      <vt:lpstr>Prime Numbers and Composite Numbers</vt:lpstr>
      <vt:lpstr>Prime Factorization of Composite Numbers</vt:lpstr>
      <vt:lpstr>Prime Factorization of Composite Numbers</vt:lpstr>
      <vt:lpstr>Example 5: Prime Factorization</vt:lpstr>
      <vt:lpstr>Example 5: Prime Factorization (cont.)</vt:lpstr>
      <vt:lpstr>Example 5: Prime Factorization (cont.)</vt:lpstr>
      <vt:lpstr>Example 6: Prime Factorization</vt:lpstr>
      <vt:lpstr>Example 6: Prime Factorization (cont.)</vt:lpstr>
      <vt:lpstr>Example 6: Prime Factorization (cont.)</vt:lpstr>
      <vt:lpstr>Example 6: Prime Factorization (cont.)</vt:lpstr>
      <vt:lpstr>Least Common Multiple (LCM)</vt:lpstr>
      <vt:lpstr>Example 7: Least Common Multiple (LCM)</vt:lpstr>
      <vt:lpstr>Example 7: Least Common Multiple (LCM) (cont.)</vt:lpstr>
      <vt:lpstr>Example 7: Least Common Multiple (LCM) (cont.)</vt:lpstr>
      <vt:lpstr>Example 8: Least Common Multiple (LCM)</vt:lpstr>
      <vt:lpstr>Example 8: Least Common Multiple (LCM) (cont.)</vt:lpstr>
      <vt:lpstr>Example 8: Least Common Multiple (LCM) (cont.)</vt:lpstr>
      <vt:lpstr>Example 9: LCM with Variables</vt:lpstr>
      <vt:lpstr>Least Common Multiple (LCM)</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2016-10-03T16:16:52Z</dcterms:modified>
</cp:coreProperties>
</file>