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1"/>
  </p:notesMasterIdLst>
  <p:handoutMasterIdLst>
    <p:handoutMasterId r:id="rId32"/>
  </p:handoutMasterIdLst>
  <p:sldIdLst>
    <p:sldId id="256" r:id="rId2"/>
    <p:sldId id="258" r:id="rId3"/>
    <p:sldId id="259" r:id="rId4"/>
    <p:sldId id="260" r:id="rId5"/>
    <p:sldId id="261" r:id="rId6"/>
    <p:sldId id="286"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Lst>
  <p:sldSz cx="9144000" cy="6858000" type="screen4x3"/>
  <p:notesSz cx="6858000" cy="9144000"/>
  <p:embeddedFontLst>
    <p:embeddedFont>
      <p:font typeface="Calibri" panose="020F0502020204030204" pitchFamily="34" charset="0"/>
      <p:regular r:id="rId33"/>
      <p:bold r:id="rId34"/>
      <p:italic r:id="rId35"/>
      <p:boldItalic r:id="rId3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2" d="100"/>
          <a:sy n="112" d="100"/>
        </p:scale>
        <p:origin x="214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1.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3.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4" Type="http://schemas.openxmlformats.org/officeDocument/2006/relationships/image" Target="../media/image36.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image" Target="../media/image50.wmf"/><Relationship Id="rId1" Type="http://schemas.openxmlformats.org/officeDocument/2006/relationships/image" Target="../media/image49.wmf"/><Relationship Id="rId4" Type="http://schemas.openxmlformats.org/officeDocument/2006/relationships/image" Target="../media/image52.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4.wmf"/><Relationship Id="rId1" Type="http://schemas.openxmlformats.org/officeDocument/2006/relationships/image" Target="../media/image5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7.wmf"/><Relationship Id="rId7" Type="http://schemas.openxmlformats.org/officeDocument/2006/relationships/image" Target="../media/image61.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image" Target="../media/image64.wmf"/><Relationship Id="rId7" Type="http://schemas.openxmlformats.org/officeDocument/2006/relationships/image" Target="../media/image68.wmf"/><Relationship Id="rId2" Type="http://schemas.openxmlformats.org/officeDocument/2006/relationships/image" Target="../media/image63.wmf"/><Relationship Id="rId1" Type="http://schemas.openxmlformats.org/officeDocument/2006/relationships/image" Target="../media/image62.wmf"/><Relationship Id="rId6" Type="http://schemas.openxmlformats.org/officeDocument/2006/relationships/image" Target="../media/image67.wmf"/><Relationship Id="rId5" Type="http://schemas.openxmlformats.org/officeDocument/2006/relationships/image" Target="../media/image66.wmf"/><Relationship Id="rId4" Type="http://schemas.openxmlformats.org/officeDocument/2006/relationships/image" Target="../media/image65.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image" Target="../media/image72.wmf"/><Relationship Id="rId7" Type="http://schemas.openxmlformats.org/officeDocument/2006/relationships/image" Target="../media/image76.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81.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 Id="rId5" Type="http://schemas.openxmlformats.org/officeDocument/2006/relationships/image" Target="../media/image86.wmf"/><Relationship Id="rId4" Type="http://schemas.openxmlformats.org/officeDocument/2006/relationships/image" Target="../media/image85.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8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8387199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DA3BEC-EEFE-42EA-84C8-A0F4844E134A}" type="datetimeFigureOut">
              <a:rPr lang="en-US" smtClean="0"/>
              <a:pPr/>
              <a:t>9/3/2018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05A834-201F-4341-8504-497FD75B69DE}" type="slidenum">
              <a:rPr lang="en-US" smtClean="0"/>
              <a:pPr/>
              <a:t>‹#›</a:t>
            </a:fld>
            <a:endParaRPr lang="en-US" dirty="0"/>
          </a:p>
        </p:txBody>
      </p:sp>
    </p:spTree>
    <p:extLst>
      <p:ext uri="{BB962C8B-B14F-4D97-AF65-F5344CB8AC3E}">
        <p14:creationId xmlns:p14="http://schemas.microsoft.com/office/powerpoint/2010/main" val="38080285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90093"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20.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8" Type="http://schemas.openxmlformats.org/officeDocument/2006/relationships/image" Target="../media/image27.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5" Type="http://schemas.openxmlformats.org/officeDocument/2006/relationships/oleObject" Target="../embeddings/oleObject24.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6.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0.wmf"/><Relationship Id="rId5" Type="http://schemas.openxmlformats.org/officeDocument/2006/relationships/oleObject" Target="../embeddings/oleObject28.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0.bin"/></Relationships>
</file>

<file path=ppt/slides/_rels/slide16.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2.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4.bin"/></Relationships>
</file>

<file path=ppt/slides/_rels/slide17.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8.wmf"/><Relationship Id="rId5" Type="http://schemas.openxmlformats.org/officeDocument/2006/relationships/oleObject" Target="../embeddings/oleObject36.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8.bin"/></Relationships>
</file>

<file path=ppt/slides/_rels/slide18.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2.wmf"/><Relationship Id="rId5" Type="http://schemas.openxmlformats.org/officeDocument/2006/relationships/oleObject" Target="../embeddings/oleObject40.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2.bin"/></Relationships>
</file>

<file path=ppt/slides/_rels/slide19.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3.bin"/><Relationship Id="rId7"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6.wmf"/><Relationship Id="rId5" Type="http://schemas.openxmlformats.org/officeDocument/2006/relationships/oleObject" Target="../embeddings/oleObject44.bin"/><Relationship Id="rId4" Type="http://schemas.openxmlformats.org/officeDocument/2006/relationships/image" Target="../media/image4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48.wmf"/></Relationships>
</file>

<file path=ppt/slides/_rels/slide21.x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oleObject" Target="../embeddings/oleObject47.bin"/><Relationship Id="rId7"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0.wmf"/><Relationship Id="rId5" Type="http://schemas.openxmlformats.org/officeDocument/2006/relationships/oleObject" Target="../embeddings/oleObject48.bin"/><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50.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54.wmf"/><Relationship Id="rId5" Type="http://schemas.openxmlformats.org/officeDocument/2006/relationships/oleObject" Target="../embeddings/oleObject52.bin"/><Relationship Id="rId4" Type="http://schemas.openxmlformats.org/officeDocument/2006/relationships/image" Target="../media/image53.wmf"/></Relationships>
</file>

<file path=ppt/slides/_rels/slide23.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58.bin"/><Relationship Id="rId3" Type="http://schemas.openxmlformats.org/officeDocument/2006/relationships/oleObject" Target="../embeddings/oleObject53.bin"/><Relationship Id="rId7" Type="http://schemas.openxmlformats.org/officeDocument/2006/relationships/oleObject" Target="../embeddings/oleObject55.bin"/><Relationship Id="rId12" Type="http://schemas.openxmlformats.org/officeDocument/2006/relationships/image" Target="../media/image59.wmf"/><Relationship Id="rId2" Type="http://schemas.openxmlformats.org/officeDocument/2006/relationships/slideLayout" Target="../slideLayouts/slideLayout2.xml"/><Relationship Id="rId16" Type="http://schemas.openxmlformats.org/officeDocument/2006/relationships/image" Target="../media/image61.wmf"/><Relationship Id="rId1" Type="http://schemas.openxmlformats.org/officeDocument/2006/relationships/vmlDrawing" Target="../drawings/vmlDrawing19.vml"/><Relationship Id="rId6" Type="http://schemas.openxmlformats.org/officeDocument/2006/relationships/image" Target="../media/image56.wmf"/><Relationship Id="rId11" Type="http://schemas.openxmlformats.org/officeDocument/2006/relationships/oleObject" Target="../embeddings/oleObject57.bin"/><Relationship Id="rId5" Type="http://schemas.openxmlformats.org/officeDocument/2006/relationships/oleObject" Target="../embeddings/oleObject54.bin"/><Relationship Id="rId15" Type="http://schemas.openxmlformats.org/officeDocument/2006/relationships/oleObject" Target="../embeddings/oleObject59.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6.bin"/><Relationship Id="rId14" Type="http://schemas.openxmlformats.org/officeDocument/2006/relationships/image" Target="../media/image60.wmf"/></Relationships>
</file>

<file path=ppt/slides/_rels/slide24.xml.rels><?xml version="1.0" encoding="UTF-8" standalone="yes"?>
<Relationships xmlns="http://schemas.openxmlformats.org/package/2006/relationships"><Relationship Id="rId8" Type="http://schemas.openxmlformats.org/officeDocument/2006/relationships/image" Target="../media/image64.wmf"/><Relationship Id="rId13" Type="http://schemas.openxmlformats.org/officeDocument/2006/relationships/oleObject" Target="../embeddings/oleObject65.bin"/><Relationship Id="rId18" Type="http://schemas.openxmlformats.org/officeDocument/2006/relationships/image" Target="../media/image69.wmf"/><Relationship Id="rId3" Type="http://schemas.openxmlformats.org/officeDocument/2006/relationships/oleObject" Target="../embeddings/oleObject60.bin"/><Relationship Id="rId7" Type="http://schemas.openxmlformats.org/officeDocument/2006/relationships/oleObject" Target="../embeddings/oleObject62.bin"/><Relationship Id="rId12" Type="http://schemas.openxmlformats.org/officeDocument/2006/relationships/image" Target="../media/image66.wmf"/><Relationship Id="rId17" Type="http://schemas.openxmlformats.org/officeDocument/2006/relationships/oleObject" Target="../embeddings/oleObject67.bin"/><Relationship Id="rId2" Type="http://schemas.openxmlformats.org/officeDocument/2006/relationships/slideLayout" Target="../slideLayouts/slideLayout2.xml"/><Relationship Id="rId16" Type="http://schemas.openxmlformats.org/officeDocument/2006/relationships/image" Target="../media/image68.wmf"/><Relationship Id="rId1" Type="http://schemas.openxmlformats.org/officeDocument/2006/relationships/vmlDrawing" Target="../drawings/vmlDrawing20.vml"/><Relationship Id="rId6" Type="http://schemas.openxmlformats.org/officeDocument/2006/relationships/image" Target="../media/image63.wmf"/><Relationship Id="rId11" Type="http://schemas.openxmlformats.org/officeDocument/2006/relationships/oleObject" Target="../embeddings/oleObject64.bin"/><Relationship Id="rId5" Type="http://schemas.openxmlformats.org/officeDocument/2006/relationships/oleObject" Target="../embeddings/oleObject61.bin"/><Relationship Id="rId15" Type="http://schemas.openxmlformats.org/officeDocument/2006/relationships/oleObject" Target="../embeddings/oleObject66.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3.bin"/><Relationship Id="rId14" Type="http://schemas.openxmlformats.org/officeDocument/2006/relationships/image" Target="../media/image67.wmf"/></Relationships>
</file>

<file path=ppt/slides/_rels/slide25.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73.bin"/><Relationship Id="rId18" Type="http://schemas.openxmlformats.org/officeDocument/2006/relationships/image" Target="../media/image77.wmf"/><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74.wmf"/><Relationship Id="rId17"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76.wmf"/><Relationship Id="rId1" Type="http://schemas.openxmlformats.org/officeDocument/2006/relationships/vmlDrawing" Target="../drawings/vmlDrawing21.vml"/><Relationship Id="rId6" Type="http://schemas.openxmlformats.org/officeDocument/2006/relationships/image" Target="../media/image71.wmf"/><Relationship Id="rId11" Type="http://schemas.openxmlformats.org/officeDocument/2006/relationships/oleObject" Target="../embeddings/oleObject72.bin"/><Relationship Id="rId5" Type="http://schemas.openxmlformats.org/officeDocument/2006/relationships/oleObject" Target="../embeddings/oleObject69.bin"/><Relationship Id="rId15" Type="http://schemas.openxmlformats.org/officeDocument/2006/relationships/oleObject" Target="../embeddings/oleObject74.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71.bin"/><Relationship Id="rId14" Type="http://schemas.openxmlformats.org/officeDocument/2006/relationships/image" Target="../media/image75.wmf"/></Relationships>
</file>

<file path=ppt/slides/_rels/slide26.xml.rels><?xml version="1.0" encoding="UTF-8" standalone="yes"?>
<Relationships xmlns="http://schemas.openxmlformats.org/package/2006/relationships"><Relationship Id="rId8" Type="http://schemas.openxmlformats.org/officeDocument/2006/relationships/image" Target="../media/image80.wmf"/><Relationship Id="rId3" Type="http://schemas.openxmlformats.org/officeDocument/2006/relationships/oleObject" Target="../embeddings/oleObject76.bin"/><Relationship Id="rId7"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9.wmf"/><Relationship Id="rId5" Type="http://schemas.openxmlformats.org/officeDocument/2006/relationships/oleObject" Target="../embeddings/oleObject77.bin"/><Relationship Id="rId4" Type="http://schemas.openxmlformats.org/officeDocument/2006/relationships/image" Target="../media/image78.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81.wmf"/></Relationships>
</file>

<file path=ppt/slides/_rels/slide28.xml.rels><?xml version="1.0" encoding="UTF-8" standalone="yes"?>
<Relationships xmlns="http://schemas.openxmlformats.org/package/2006/relationships"><Relationship Id="rId8" Type="http://schemas.openxmlformats.org/officeDocument/2006/relationships/image" Target="../media/image84.wmf"/><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6.wmf"/><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83.wmf"/><Relationship Id="rId11" Type="http://schemas.openxmlformats.org/officeDocument/2006/relationships/oleObject" Target="../embeddings/oleObject84.bin"/><Relationship Id="rId5" Type="http://schemas.openxmlformats.org/officeDocument/2006/relationships/oleObject" Target="../embeddings/oleObject81.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3.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85.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87.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8.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4.bin"/><Relationship Id="rId3" Type="http://schemas.openxmlformats.org/officeDocument/2006/relationships/oleObject" Target="../embeddings/oleObject9.bin"/><Relationship Id="rId7" Type="http://schemas.openxmlformats.org/officeDocument/2006/relationships/oleObject" Target="../embeddings/oleObject11.bin"/><Relationship Id="rId12" Type="http://schemas.openxmlformats.org/officeDocument/2006/relationships/image" Target="../media/image15.wmf"/><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6.vml"/><Relationship Id="rId6" Type="http://schemas.openxmlformats.org/officeDocument/2006/relationships/image" Target="../media/image12.wmf"/><Relationship Id="rId11" Type="http://schemas.openxmlformats.org/officeDocument/2006/relationships/oleObject" Target="../embeddings/oleObject13.bin"/><Relationship Id="rId5" Type="http://schemas.openxmlformats.org/officeDocument/2006/relationships/oleObject" Target="../embeddings/oleObject10.bin"/><Relationship Id="rId15" Type="http://schemas.openxmlformats.org/officeDocument/2006/relationships/oleObject" Target="../embeddings/oleObject15.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2.bin"/><Relationship Id="rId14" Type="http://schemas.openxmlformats.org/officeDocument/2006/relationships/image" Target="../media/image16.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9.wmf"/><Relationship Id="rId5" Type="http://schemas.openxmlformats.org/officeDocument/2006/relationships/oleObject" Target="../embeddings/oleObject17.bin"/><Relationship Id="rId4" Type="http://schemas.openxmlformats.org/officeDocument/2006/relationships/image" Target="../media/image1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Multiplication and Division with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Multiplication</a:t>
            </a:r>
          </a:p>
        </p:txBody>
      </p:sp>
      <p:sp>
        <p:nvSpPr>
          <p:cNvPr id="1053700" name="Rectangle 4"/>
          <p:cNvSpPr>
            <a:spLocks noGrp="1"/>
          </p:cNvSpPr>
          <p:nvPr>
            <p:ph idx="1"/>
          </p:nvPr>
        </p:nvSpPr>
        <p:spPr>
          <a:xfrm>
            <a:off x="457200" y="1280160"/>
            <a:ext cx="8229600" cy="1844040"/>
          </a:xfrm>
          <a:prstGeom prst="rect">
            <a:avLst/>
          </a:prstGeom>
          <a:solidFill>
            <a:srgbClr val="FFFFCC"/>
          </a:solidFill>
          <a:ln w="28575">
            <a:solidFill>
              <a:srgbClr val="000000"/>
            </a:solidFill>
          </a:ln>
        </p:spPr>
        <p:txBody>
          <a:bodyPr/>
          <a:lstStyle/>
          <a:p>
            <a:pPr marL="1588" indent="-1588" algn="ctr">
              <a:buFont typeface="Courier New" pitchFamily="49" charset="0"/>
              <a:buNone/>
            </a:pPr>
            <a:r>
              <a:rPr lang="en-US" b="1" i="0" dirty="0">
                <a:solidFill>
                  <a:srgbClr val="000000"/>
                </a:solidFill>
              </a:rPr>
              <a:t>The Fundamental Principle of Fractions</a:t>
            </a:r>
            <a:endParaRPr lang="en-US" i="0" dirty="0">
              <a:solidFill>
                <a:srgbClr val="000000"/>
              </a:solidFill>
            </a:endParaRPr>
          </a:p>
          <a:p>
            <a:pPr marL="1588" indent="-1588">
              <a:buFont typeface="Courier New" pitchFamily="49" charset="0"/>
              <a:buNone/>
            </a:pPr>
            <a:endParaRPr lang="en-US" i="0" dirty="0">
              <a:solidFill>
                <a:srgbClr val="000000"/>
              </a:solidFill>
            </a:endParaRPr>
          </a:p>
        </p:txBody>
      </p:sp>
      <p:graphicFrame>
        <p:nvGraphicFramePr>
          <p:cNvPr id="1053701" name="Object 5"/>
          <p:cNvGraphicFramePr>
            <a:graphicFrameLocks noChangeAspect="1"/>
          </p:cNvGraphicFramePr>
          <p:nvPr/>
        </p:nvGraphicFramePr>
        <p:xfrm>
          <a:off x="2857500" y="1981200"/>
          <a:ext cx="3429000" cy="838200"/>
        </p:xfrm>
        <a:graphic>
          <a:graphicData uri="http://schemas.openxmlformats.org/presentationml/2006/ole">
            <mc:AlternateContent xmlns:mc="http://schemas.openxmlformats.org/markup-compatibility/2006">
              <mc:Choice xmlns:v="urn:schemas-microsoft-com:vml" Requires="v">
                <p:oleObj spid="_x0000_s7174" name="Equation" r:id="rId3" imgW="3429000" imgH="838200" progId="Equation.DSMT4">
                  <p:embed/>
                </p:oleObj>
              </mc:Choice>
              <mc:Fallback>
                <p:oleObj name="Equation" r:id="rId3" imgW="34290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7500" y="1981200"/>
                        <a:ext cx="3429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Multiplication</a:t>
            </a:r>
          </a:p>
        </p:txBody>
      </p:sp>
      <p:sp>
        <p:nvSpPr>
          <p:cNvPr id="1054724" name="Rectangle 4"/>
          <p:cNvSpPr>
            <a:spLocks noGrp="1"/>
          </p:cNvSpPr>
          <p:nvPr>
            <p:ph idx="1"/>
          </p:nvPr>
        </p:nvSpPr>
        <p:spPr>
          <a:xfrm>
            <a:off x="457200" y="1280160"/>
            <a:ext cx="8229600" cy="1902059"/>
          </a:xfrm>
          <a:prstGeom prst="rect">
            <a:avLst/>
          </a:prstGeom>
          <a:solidFill>
            <a:srgbClr val="FFFFCC"/>
          </a:solidFill>
          <a:ln w="28575">
            <a:solidFill>
              <a:srgbClr val="000000"/>
            </a:solidFill>
          </a:ln>
        </p:spPr>
        <p:txBody>
          <a:bodyPr>
            <a:spAutoFit/>
          </a:bodyPr>
          <a:lstStyle/>
          <a:p>
            <a:pPr marL="1588" indent="-1588" algn="ctr">
              <a:buFont typeface="Courier New" pitchFamily="49" charset="0"/>
              <a:buNone/>
            </a:pPr>
            <a:r>
              <a:rPr lang="en-US" b="1" i="0" dirty="0">
                <a:solidFill>
                  <a:srgbClr val="000000"/>
                </a:solidFill>
              </a:rPr>
              <a:t>To Build a Fraction to Higher Terms</a:t>
            </a:r>
          </a:p>
          <a:p>
            <a:pPr marL="1588" indent="-1588">
              <a:buFont typeface="Courier New" pitchFamily="49" charset="0"/>
              <a:buNone/>
            </a:pPr>
            <a:r>
              <a:rPr lang="en-US" b="1" i="0" dirty="0">
                <a:solidFill>
                  <a:srgbClr val="C00000"/>
                </a:solidFill>
              </a:rPr>
              <a:t>To build a fraction to higher terms</a:t>
            </a:r>
            <a:r>
              <a:rPr lang="en-US" i="0" dirty="0">
                <a:solidFill>
                  <a:srgbClr val="000000"/>
                </a:solidFill>
              </a:rPr>
              <a:t>, use the fundamental principle and multiply both the numerator and denominator by the same nonzero number.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Building Fractions to Higher Terms</a:t>
            </a:r>
          </a:p>
        </p:txBody>
      </p:sp>
      <p:sp>
        <p:nvSpPr>
          <p:cNvPr id="1055747" name="Rectangle 3"/>
          <p:cNvSpPr>
            <a:spLocks noGrp="1"/>
          </p:cNvSpPr>
          <p:nvPr>
            <p:ph idx="1"/>
          </p:nvPr>
        </p:nvSpPr>
        <p:spPr>
          <a:prstGeom prst="rect">
            <a:avLst/>
          </a:prstGeom>
        </p:spPr>
        <p:txBody>
          <a:bodyPr/>
          <a:lstStyle/>
          <a:p>
            <a:pPr marL="0" indent="3175">
              <a:buFont typeface="Courier New" pitchFamily="49" charset="0"/>
              <a:buNone/>
              <a:tabLst>
                <a:tab pos="461963" algn="l"/>
              </a:tabLst>
            </a:pPr>
            <a:r>
              <a:rPr lang="en-US" b="1" i="0" dirty="0">
                <a:solidFill>
                  <a:schemeClr val="tx1"/>
                </a:solidFill>
              </a:rPr>
              <a:t>a.	</a:t>
            </a:r>
            <a:r>
              <a:rPr lang="en-US" i="0" dirty="0">
                <a:solidFill>
                  <a:schemeClr val="tx1"/>
                </a:solidFill>
              </a:rPr>
              <a:t>Write         in the form of an equivalent fraction with </a:t>
            </a:r>
          </a:p>
          <a:p>
            <a:pPr marL="0" indent="3175">
              <a:buFont typeface="Courier New" pitchFamily="49" charset="0"/>
              <a:buNone/>
              <a:tabLst>
                <a:tab pos="461963" algn="l"/>
              </a:tabLst>
            </a:pPr>
            <a:endParaRPr lang="en-US" sz="1500" i="0" dirty="0">
              <a:solidFill>
                <a:schemeClr val="tx1"/>
              </a:solidFill>
            </a:endParaRPr>
          </a:p>
          <a:p>
            <a:pPr marL="0" indent="3175">
              <a:spcBef>
                <a:spcPct val="5000"/>
              </a:spcBef>
              <a:buFont typeface="Courier New" pitchFamily="49" charset="0"/>
              <a:buNone/>
              <a:tabLst>
                <a:tab pos="461963" algn="l"/>
              </a:tabLst>
            </a:pPr>
            <a:r>
              <a:rPr lang="en-US" i="0" dirty="0">
                <a:solidFill>
                  <a:schemeClr val="tx1"/>
                </a:solidFill>
              </a:rPr>
              <a:t>	denominator </a:t>
            </a:r>
            <a:r>
              <a:rPr lang="en-US" i="0" dirty="0">
                <a:solidFill>
                  <a:srgbClr val="0000FF"/>
                </a:solidFill>
              </a:rPr>
              <a:t>28</a:t>
            </a:r>
            <a:r>
              <a:rPr lang="en-US" i="0" dirty="0">
                <a:solidFill>
                  <a:schemeClr val="tx1"/>
                </a:solidFill>
              </a:rPr>
              <a:t>.</a:t>
            </a:r>
            <a:endParaRPr lang="en-US" dirty="0">
              <a:solidFill>
                <a:schemeClr val="tx1"/>
              </a:solidFill>
            </a:endParaRPr>
          </a:p>
          <a:p>
            <a:pPr marL="0" indent="3175">
              <a:buFont typeface="Courier New" pitchFamily="49" charset="0"/>
              <a:buNone/>
              <a:tabLst>
                <a:tab pos="461963" algn="l"/>
              </a:tabLst>
            </a:pPr>
            <a:r>
              <a:rPr lang="en-US" b="1" i="0" dirty="0">
                <a:solidFill>
                  <a:schemeClr val="tx1"/>
                </a:solidFill>
              </a:rPr>
              <a:t>Solution</a:t>
            </a:r>
          </a:p>
          <a:p>
            <a:pPr marL="0" indent="3175">
              <a:buFont typeface="Courier New" pitchFamily="49" charset="0"/>
              <a:buNone/>
              <a:tabLst>
                <a:tab pos="461963" algn="l"/>
              </a:tabLst>
            </a:pPr>
            <a:r>
              <a:rPr lang="en-US" i="0" dirty="0">
                <a:solidFill>
                  <a:schemeClr val="tx1"/>
                </a:solidFill>
              </a:rPr>
              <a:t>Because we know </a:t>
            </a:r>
            <a:r>
              <a:rPr lang="en-US" i="0" dirty="0">
                <a:solidFill>
                  <a:srgbClr val="00007D"/>
                </a:solidFill>
              </a:rPr>
              <a:t>7 </a:t>
            </a:r>
            <a:r>
              <a:rPr lang="en-US" i="0" dirty="0">
                <a:solidFill>
                  <a:srgbClr val="00007D"/>
                </a:solidFill>
                <a:sym typeface="Symbol" pitchFamily="18" charset="2"/>
              </a:rPr>
              <a:t> </a:t>
            </a:r>
            <a:r>
              <a:rPr lang="en-US" i="0" dirty="0">
                <a:solidFill>
                  <a:srgbClr val="00007D"/>
                </a:solidFill>
              </a:rPr>
              <a:t>4 = 28</a:t>
            </a:r>
            <a:r>
              <a:rPr lang="en-US" i="0" dirty="0">
                <a:solidFill>
                  <a:schemeClr val="tx1"/>
                </a:solidFill>
              </a:rPr>
              <a:t>, use </a:t>
            </a:r>
            <a:r>
              <a:rPr lang="en-US" i="1" dirty="0">
                <a:solidFill>
                  <a:srgbClr val="00007D"/>
                </a:solidFill>
              </a:rPr>
              <a:t>k </a:t>
            </a:r>
            <a:r>
              <a:rPr lang="en-US" i="0" dirty="0">
                <a:solidFill>
                  <a:srgbClr val="00007D"/>
                </a:solidFill>
              </a:rPr>
              <a:t>= 4</a:t>
            </a:r>
            <a:r>
              <a:rPr lang="en-US" i="0" dirty="0">
                <a:solidFill>
                  <a:schemeClr val="tx1"/>
                </a:solidFill>
              </a:rPr>
              <a:t> and</a:t>
            </a:r>
            <a:r>
              <a:rPr lang="en-US" dirty="0">
                <a:solidFill>
                  <a:schemeClr val="tx1"/>
                </a:solidFill>
              </a:rPr>
              <a:t> </a:t>
            </a:r>
          </a:p>
        </p:txBody>
      </p:sp>
      <p:graphicFrame>
        <p:nvGraphicFramePr>
          <p:cNvPr id="14340" name="Object 4"/>
          <p:cNvGraphicFramePr>
            <a:graphicFrameLocks noChangeAspect="1"/>
          </p:cNvGraphicFramePr>
          <p:nvPr/>
        </p:nvGraphicFramePr>
        <p:xfrm>
          <a:off x="1898650" y="1143000"/>
          <a:ext cx="508000" cy="838200"/>
        </p:xfrm>
        <a:graphic>
          <a:graphicData uri="http://schemas.openxmlformats.org/presentationml/2006/ole">
            <mc:AlternateContent xmlns:mc="http://schemas.openxmlformats.org/markup-compatibility/2006">
              <mc:Choice xmlns:v="urn:schemas-microsoft-com:vml" Requires="v">
                <p:oleObj spid="_x0000_s8210" name="Equation" r:id="rId3" imgW="507960" imgH="838080" progId="Equation.DSMT4">
                  <p:embed/>
                </p:oleObj>
              </mc:Choice>
              <mc:Fallback>
                <p:oleObj name="Equation" r:id="rId3" imgW="5079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8650" y="1143000"/>
                        <a:ext cx="508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5749" name="Object 5"/>
          <p:cNvGraphicFramePr>
            <a:graphicFrameLocks noChangeAspect="1"/>
          </p:cNvGraphicFramePr>
          <p:nvPr/>
        </p:nvGraphicFramePr>
        <p:xfrm>
          <a:off x="530352" y="3695700"/>
          <a:ext cx="1422400" cy="838200"/>
        </p:xfrm>
        <a:graphic>
          <a:graphicData uri="http://schemas.openxmlformats.org/presentationml/2006/ole">
            <mc:AlternateContent xmlns:mc="http://schemas.openxmlformats.org/markup-compatibility/2006">
              <mc:Choice xmlns:v="urn:schemas-microsoft-com:vml" Requires="v">
                <p:oleObj spid="_x0000_s8211" name="Equation" r:id="rId5" imgW="1422360" imgH="838080" progId="Equation.DSMT4">
                  <p:embed/>
                </p:oleObj>
              </mc:Choice>
              <mc:Fallback>
                <p:oleObj name="Equation" r:id="rId5" imgW="14223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6957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2057400" y="3695700"/>
          <a:ext cx="1181100" cy="838200"/>
        </p:xfrm>
        <a:graphic>
          <a:graphicData uri="http://schemas.openxmlformats.org/presentationml/2006/ole">
            <mc:AlternateContent xmlns:mc="http://schemas.openxmlformats.org/markup-compatibility/2006">
              <mc:Choice xmlns:v="urn:schemas-microsoft-com:vml" Requires="v">
                <p:oleObj spid="_x0000_s8212" name="Equation" r:id="rId7" imgW="1180800" imgH="838080" progId="Equation.DSMT4">
                  <p:embed/>
                </p:oleObj>
              </mc:Choice>
              <mc:Fallback>
                <p:oleObj name="Equation" r:id="rId7" imgW="11808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36957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365500" y="3695700"/>
          <a:ext cx="1054100" cy="838200"/>
        </p:xfrm>
        <a:graphic>
          <a:graphicData uri="http://schemas.openxmlformats.org/presentationml/2006/ole">
            <mc:AlternateContent xmlns:mc="http://schemas.openxmlformats.org/markup-compatibility/2006">
              <mc:Choice xmlns:v="urn:schemas-microsoft-com:vml" Requires="v">
                <p:oleObj spid="_x0000_s8213" name="Equation" r:id="rId9" imgW="1054080" imgH="838080" progId="Equation.DSMT4">
                  <p:embed/>
                </p:oleObj>
              </mc:Choice>
              <mc:Fallback>
                <p:oleObj name="Equation" r:id="rId9" imgW="10540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5500" y="3695700"/>
                        <a:ext cx="1054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574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5747">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5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tx1"/>
                </a:solidFill>
              </a:rPr>
              <a:t>Example 3: Building Fractions to Higher Terms (cont.)</a:t>
            </a:r>
          </a:p>
        </p:txBody>
      </p:sp>
      <p:sp>
        <p:nvSpPr>
          <p:cNvPr id="1056771" name="Rectangle 3"/>
          <p:cNvSpPr>
            <a:spLocks noGrp="1"/>
          </p:cNvSpPr>
          <p:nvPr>
            <p:ph idx="1"/>
          </p:nvPr>
        </p:nvSpPr>
        <p:spPr>
          <a:prstGeom prst="rect">
            <a:avLst/>
          </a:prstGeom>
        </p:spPr>
        <p:txBody>
          <a:bodyPr/>
          <a:lstStyle/>
          <a:p>
            <a:pPr marL="0" indent="3175">
              <a:buFont typeface="Courier New" pitchFamily="49" charset="0"/>
              <a:buNone/>
              <a:tabLst>
                <a:tab pos="461963" algn="l"/>
              </a:tabLst>
            </a:pPr>
            <a:r>
              <a:rPr lang="en-US" b="1" i="0" dirty="0">
                <a:solidFill>
                  <a:schemeClr val="tx1"/>
                </a:solidFill>
              </a:rPr>
              <a:t>b</a:t>
            </a:r>
            <a:r>
              <a:rPr lang="en-US" b="1" dirty="0">
                <a:solidFill>
                  <a:schemeClr val="tx1"/>
                </a:solidFill>
              </a:rPr>
              <a:t>.	</a:t>
            </a:r>
            <a:r>
              <a:rPr lang="en-US" i="0" dirty="0">
                <a:solidFill>
                  <a:schemeClr val="tx1"/>
                </a:solidFill>
              </a:rPr>
              <a:t>Build         to higher terms with denominator of </a:t>
            </a:r>
            <a:r>
              <a:rPr lang="en-US" i="0" dirty="0">
                <a:solidFill>
                  <a:srgbClr val="0000FF"/>
                </a:solidFill>
              </a:rPr>
              <a:t>16</a:t>
            </a:r>
            <a:r>
              <a:rPr lang="en-US" i="1" dirty="0">
                <a:solidFill>
                  <a:srgbClr val="0000FF"/>
                </a:solidFill>
              </a:rPr>
              <a:t>a</a:t>
            </a:r>
            <a:r>
              <a:rPr lang="en-US" i="0" dirty="0">
                <a:solidFill>
                  <a:schemeClr val="tx1"/>
                </a:solidFill>
              </a:rPr>
              <a:t>.</a:t>
            </a:r>
          </a:p>
          <a:p>
            <a:pPr marL="0" indent="3175">
              <a:buFont typeface="Courier New" pitchFamily="49" charset="0"/>
              <a:buNone/>
              <a:tabLst>
                <a:tab pos="461963" algn="l"/>
              </a:tabLst>
            </a:pPr>
            <a:endParaRPr lang="en-US" sz="1500" dirty="0">
              <a:solidFill>
                <a:schemeClr val="tx1"/>
              </a:solidFill>
            </a:endParaRPr>
          </a:p>
          <a:p>
            <a:pPr marL="0" indent="3175">
              <a:buFont typeface="Courier New" pitchFamily="49" charset="0"/>
              <a:buNone/>
              <a:tabLst>
                <a:tab pos="461963" algn="l"/>
              </a:tabLst>
            </a:pPr>
            <a:r>
              <a:rPr lang="en-US" b="1" i="0" dirty="0">
                <a:solidFill>
                  <a:schemeClr val="tx1"/>
                </a:solidFill>
              </a:rPr>
              <a:t>Solution</a:t>
            </a:r>
          </a:p>
          <a:p>
            <a:pPr marL="0" indent="3175">
              <a:buFont typeface="Courier New" pitchFamily="49" charset="0"/>
              <a:buNone/>
              <a:tabLst>
                <a:tab pos="461963" algn="l"/>
              </a:tabLst>
            </a:pPr>
            <a:r>
              <a:rPr lang="en-US" i="0" dirty="0">
                <a:solidFill>
                  <a:schemeClr val="tx1"/>
                </a:solidFill>
              </a:rPr>
              <a:t>Because we know that </a:t>
            </a:r>
            <a:r>
              <a:rPr lang="en-US" i="0" dirty="0">
                <a:solidFill>
                  <a:srgbClr val="00007D"/>
                </a:solidFill>
              </a:rPr>
              <a:t>8 </a:t>
            </a:r>
            <a:r>
              <a:rPr lang="en-US" i="0" dirty="0">
                <a:solidFill>
                  <a:srgbClr val="00007D"/>
                </a:solidFill>
                <a:sym typeface="Symbol" pitchFamily="18" charset="2"/>
              </a:rPr>
              <a:t></a:t>
            </a:r>
            <a:r>
              <a:rPr lang="en-US" i="0" dirty="0">
                <a:solidFill>
                  <a:srgbClr val="00007D"/>
                </a:solidFill>
              </a:rPr>
              <a:t> 2</a:t>
            </a:r>
            <a:r>
              <a:rPr lang="en-US" i="1" dirty="0">
                <a:solidFill>
                  <a:srgbClr val="00007D"/>
                </a:solidFill>
              </a:rPr>
              <a:t>a</a:t>
            </a:r>
            <a:r>
              <a:rPr lang="en-US" dirty="0">
                <a:solidFill>
                  <a:srgbClr val="00007D"/>
                </a:solidFill>
              </a:rPr>
              <a:t> </a:t>
            </a:r>
            <a:r>
              <a:rPr lang="en-US" i="0" dirty="0">
                <a:solidFill>
                  <a:srgbClr val="00007D"/>
                </a:solidFill>
              </a:rPr>
              <a:t>= 16</a:t>
            </a:r>
            <a:r>
              <a:rPr lang="en-US" i="1" dirty="0">
                <a:solidFill>
                  <a:srgbClr val="00007D"/>
                </a:solidFill>
              </a:rPr>
              <a:t>a</a:t>
            </a:r>
            <a:r>
              <a:rPr lang="en-US" i="0" dirty="0">
                <a:solidFill>
                  <a:schemeClr val="tx1"/>
                </a:solidFill>
              </a:rPr>
              <a:t>, use </a:t>
            </a:r>
            <a:r>
              <a:rPr lang="en-US" i="1" dirty="0">
                <a:solidFill>
                  <a:srgbClr val="00007D"/>
                </a:solidFill>
              </a:rPr>
              <a:t>k</a:t>
            </a:r>
            <a:r>
              <a:rPr lang="en-US" i="0" dirty="0">
                <a:solidFill>
                  <a:srgbClr val="00007D"/>
                </a:solidFill>
              </a:rPr>
              <a:t> = 2</a:t>
            </a:r>
            <a:r>
              <a:rPr lang="en-US" i="1" dirty="0">
                <a:solidFill>
                  <a:srgbClr val="00007D"/>
                </a:solidFill>
              </a:rPr>
              <a:t>a</a:t>
            </a:r>
            <a:r>
              <a:rPr lang="en-US" i="0" dirty="0">
                <a:solidFill>
                  <a:schemeClr val="tx1"/>
                </a:solidFill>
              </a:rPr>
              <a:t> and</a:t>
            </a:r>
            <a:r>
              <a:rPr lang="en-US" dirty="0">
                <a:solidFill>
                  <a:schemeClr val="tx1"/>
                </a:solidFill>
              </a:rPr>
              <a:t>  </a:t>
            </a:r>
          </a:p>
        </p:txBody>
      </p:sp>
      <p:graphicFrame>
        <p:nvGraphicFramePr>
          <p:cNvPr id="15364" name="Object 4"/>
          <p:cNvGraphicFramePr>
            <a:graphicFrameLocks noChangeAspect="1"/>
          </p:cNvGraphicFramePr>
          <p:nvPr/>
        </p:nvGraphicFramePr>
        <p:xfrm>
          <a:off x="1831975" y="1143000"/>
          <a:ext cx="508000" cy="838200"/>
        </p:xfrm>
        <a:graphic>
          <a:graphicData uri="http://schemas.openxmlformats.org/presentationml/2006/ole">
            <mc:AlternateContent xmlns:mc="http://schemas.openxmlformats.org/markup-compatibility/2006">
              <mc:Choice xmlns:v="urn:schemas-microsoft-com:vml" Requires="v">
                <p:oleObj spid="_x0000_s9234" name="Equation" r:id="rId3" imgW="507960" imgH="838080" progId="Equation.DSMT4">
                  <p:embed/>
                </p:oleObj>
              </mc:Choice>
              <mc:Fallback>
                <p:oleObj name="Equation" r:id="rId3" imgW="5079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1975" y="1143000"/>
                        <a:ext cx="508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6773" name="Object 5"/>
          <p:cNvGraphicFramePr>
            <a:graphicFrameLocks noChangeAspect="1"/>
          </p:cNvGraphicFramePr>
          <p:nvPr/>
        </p:nvGraphicFramePr>
        <p:xfrm>
          <a:off x="561975" y="3200400"/>
          <a:ext cx="1422400" cy="838200"/>
        </p:xfrm>
        <a:graphic>
          <a:graphicData uri="http://schemas.openxmlformats.org/presentationml/2006/ole">
            <mc:AlternateContent xmlns:mc="http://schemas.openxmlformats.org/markup-compatibility/2006">
              <mc:Choice xmlns:v="urn:schemas-microsoft-com:vml" Requires="v">
                <p:oleObj spid="_x0000_s9235" name="Equation" r:id="rId5" imgW="1422360" imgH="838080" progId="Equation.DSMT4">
                  <p:embed/>
                </p:oleObj>
              </mc:Choice>
              <mc:Fallback>
                <p:oleObj name="Equation" r:id="rId5" imgW="14223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1975" y="3200400"/>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2133600" y="3200400"/>
          <a:ext cx="1346200" cy="838200"/>
        </p:xfrm>
        <a:graphic>
          <a:graphicData uri="http://schemas.openxmlformats.org/presentationml/2006/ole">
            <mc:AlternateContent xmlns:mc="http://schemas.openxmlformats.org/markup-compatibility/2006">
              <mc:Choice xmlns:v="urn:schemas-microsoft-com:vml" Requires="v">
                <p:oleObj spid="_x0000_s9236" name="Equation" r:id="rId7" imgW="1346040" imgH="838080" progId="Equation.DSMT4">
                  <p:embed/>
                </p:oleObj>
              </mc:Choice>
              <mc:Fallback>
                <p:oleObj name="Equation" r:id="rId7" imgW="13460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2004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581400" y="3200400"/>
          <a:ext cx="1231900" cy="838200"/>
        </p:xfrm>
        <a:graphic>
          <a:graphicData uri="http://schemas.openxmlformats.org/presentationml/2006/ole">
            <mc:AlternateContent xmlns:mc="http://schemas.openxmlformats.org/markup-compatibility/2006">
              <mc:Choice xmlns:v="urn:schemas-microsoft-com:vml" Requires="v">
                <p:oleObj spid="_x0000_s9237" name="Equation" r:id="rId9" imgW="1231560" imgH="838080" progId="Equation.DSMT4">
                  <p:embed/>
                </p:oleObj>
              </mc:Choice>
              <mc:Fallback>
                <p:oleObj name="Equation" r:id="rId9" imgW="1231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81400" y="3200400"/>
                        <a:ext cx="123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67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67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6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Multiplication</a:t>
            </a:r>
          </a:p>
        </p:txBody>
      </p:sp>
      <p:sp>
        <p:nvSpPr>
          <p:cNvPr id="1057796" name="Rectangle 4"/>
          <p:cNvSpPr>
            <a:spLocks noGrp="1"/>
          </p:cNvSpPr>
          <p:nvPr>
            <p:ph idx="1"/>
          </p:nvPr>
        </p:nvSpPr>
        <p:spPr>
          <a:xfrm>
            <a:off x="457200" y="1280160"/>
            <a:ext cx="8229600" cy="2763834"/>
          </a:xfrm>
          <a:prstGeom prst="rect">
            <a:avLst/>
          </a:prstGeom>
          <a:solidFill>
            <a:srgbClr val="FFFFCC"/>
          </a:solidFill>
          <a:ln w="28575">
            <a:solidFill>
              <a:srgbClr val="000000"/>
            </a:solidFill>
          </a:ln>
        </p:spPr>
        <p:txBody>
          <a:bodyPr>
            <a:spAutoFit/>
          </a:bodyPr>
          <a:lstStyle/>
          <a:p>
            <a:pPr marL="1588" indent="-1588" algn="ctr">
              <a:buFont typeface="Courier New" pitchFamily="49" charset="0"/>
              <a:buNone/>
            </a:pPr>
            <a:r>
              <a:rPr lang="en-US" b="1" i="0" dirty="0">
                <a:solidFill>
                  <a:srgbClr val="000000"/>
                </a:solidFill>
              </a:rPr>
              <a:t>To Reduce a Fraction </a:t>
            </a:r>
            <a:endParaRPr lang="en-US" i="0" dirty="0">
              <a:solidFill>
                <a:srgbClr val="000000"/>
              </a:solidFill>
            </a:endParaRPr>
          </a:p>
          <a:p>
            <a:pPr marL="1588" indent="-1588">
              <a:buFont typeface="Courier New" pitchFamily="49" charset="0"/>
              <a:buNone/>
            </a:pPr>
            <a:r>
              <a:rPr lang="en-US" b="1" i="0" dirty="0">
                <a:solidFill>
                  <a:srgbClr val="C00000"/>
                </a:solidFill>
              </a:rPr>
              <a:t>To reduce a fraction</a:t>
            </a:r>
            <a:r>
              <a:rPr lang="en-US" i="0" dirty="0">
                <a:solidFill>
                  <a:srgbClr val="000000"/>
                </a:solidFill>
              </a:rPr>
              <a:t>, factor both the numerator and denominator and use the fundamental principle to “divide out” any common factors. If the numerator and the denominator have no common prime factors, the fraction has been reduced to</a:t>
            </a:r>
            <a:r>
              <a:rPr lang="en-US" i="0" dirty="0"/>
              <a:t> </a:t>
            </a:r>
            <a:r>
              <a:rPr lang="en-US" b="1" i="0" dirty="0">
                <a:solidFill>
                  <a:srgbClr val="C00000"/>
                </a:solidFill>
              </a:rPr>
              <a:t>lowest terms</a:t>
            </a:r>
            <a:r>
              <a:rPr lang="en-US" dirty="0">
                <a:solidFill>
                  <a:srgbClr val="000000"/>
                </a:solidFill>
              </a:rPr>
              <a:t>.</a:t>
            </a:r>
            <a:endParaRPr lang="en-US" i="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a:noFill/>
        </p:spPr>
        <p:txBody>
          <a:bodyPr>
            <a:spAutoFit/>
          </a:bodyPr>
          <a:lstStyle/>
          <a:p>
            <a:r>
              <a:rPr lang="en-US" sz="3200" dirty="0">
                <a:solidFill>
                  <a:schemeClr val="accent1"/>
                </a:solidFill>
              </a:rPr>
              <a:t>Example 4: Reducing Fractions</a:t>
            </a:r>
          </a:p>
        </p:txBody>
      </p:sp>
      <p:sp>
        <p:nvSpPr>
          <p:cNvPr id="17411" name="Rectangle 3"/>
          <p:cNvSpPr>
            <a:spLocks noGrp="1"/>
          </p:cNvSpPr>
          <p:nvPr>
            <p:ph idx="1"/>
          </p:nvPr>
        </p:nvSpPr>
        <p:spPr>
          <a:prstGeom prst="rect">
            <a:avLst/>
          </a:prstGeom>
          <a:noFill/>
        </p:spPr>
        <p:txBody>
          <a:bodyPr>
            <a:spAutoFit/>
          </a:bodyPr>
          <a:lstStyle/>
          <a:p>
            <a:pPr marL="0" indent="3175">
              <a:buFont typeface="Courier New" pitchFamily="49" charset="0"/>
              <a:buNone/>
              <a:tabLst>
                <a:tab pos="461963" algn="l"/>
              </a:tabLst>
            </a:pPr>
            <a:r>
              <a:rPr lang="en-US" b="1" i="0" dirty="0">
                <a:solidFill>
                  <a:schemeClr val="tx1"/>
                </a:solidFill>
              </a:rPr>
              <a:t>a.	</a:t>
            </a:r>
            <a:r>
              <a:rPr lang="en-US" i="0" dirty="0">
                <a:solidFill>
                  <a:schemeClr val="tx1"/>
                </a:solidFill>
              </a:rPr>
              <a:t>Reduce          to lowest terms using prime </a:t>
            </a:r>
          </a:p>
          <a:p>
            <a:pPr marL="0" indent="3175">
              <a:buFont typeface="Courier New" pitchFamily="49" charset="0"/>
              <a:buNone/>
              <a:tabLst>
                <a:tab pos="461963" algn="l"/>
              </a:tabLst>
            </a:pPr>
            <a:endParaRPr lang="en-US" sz="1000" i="0" dirty="0">
              <a:solidFill>
                <a:schemeClr val="tx1"/>
              </a:solidFill>
            </a:endParaRPr>
          </a:p>
          <a:p>
            <a:pPr marL="0" indent="3175">
              <a:buFont typeface="Courier New" pitchFamily="49" charset="0"/>
              <a:buNone/>
              <a:tabLst>
                <a:tab pos="461963" algn="l"/>
              </a:tabLst>
            </a:pPr>
            <a:r>
              <a:rPr lang="en-US" i="0" dirty="0">
                <a:solidFill>
                  <a:schemeClr val="tx1"/>
                </a:solidFill>
              </a:rPr>
              <a:t>	factorization.</a:t>
            </a:r>
            <a:endParaRPr lang="en-US" sz="2000" b="1" i="0" dirty="0">
              <a:solidFill>
                <a:srgbClr val="008080"/>
              </a:solidFill>
            </a:endParaRPr>
          </a:p>
        </p:txBody>
      </p:sp>
      <p:graphicFrame>
        <p:nvGraphicFramePr>
          <p:cNvPr id="17412" name="Object 4"/>
          <p:cNvGraphicFramePr>
            <a:graphicFrameLocks noChangeAspect="1"/>
          </p:cNvGraphicFramePr>
          <p:nvPr/>
        </p:nvGraphicFramePr>
        <p:xfrm>
          <a:off x="2127250" y="1169988"/>
          <a:ext cx="685800" cy="838200"/>
        </p:xfrm>
        <a:graphic>
          <a:graphicData uri="http://schemas.openxmlformats.org/presentationml/2006/ole">
            <mc:AlternateContent xmlns:mc="http://schemas.openxmlformats.org/markup-compatibility/2006">
              <mc:Choice xmlns:v="urn:schemas-microsoft-com:vml" Requires="v">
                <p:oleObj spid="_x0000_s10258" name="Equation" r:id="rId3" imgW="685800" imgH="838080" progId="Equation.DSMT4">
                  <p:embed/>
                </p:oleObj>
              </mc:Choice>
              <mc:Fallback>
                <p:oleObj name="Equation" r:id="rId3" imgW="685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7250" y="1169988"/>
                        <a:ext cx="685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8821" name="Object 5"/>
          <p:cNvGraphicFramePr>
            <a:graphicFrameLocks noChangeAspect="1"/>
          </p:cNvGraphicFramePr>
          <p:nvPr/>
        </p:nvGraphicFramePr>
        <p:xfrm>
          <a:off x="530352" y="3248333"/>
          <a:ext cx="635000" cy="838200"/>
        </p:xfrm>
        <a:graphic>
          <a:graphicData uri="http://schemas.openxmlformats.org/presentationml/2006/ole">
            <mc:AlternateContent xmlns:mc="http://schemas.openxmlformats.org/markup-compatibility/2006">
              <mc:Choice xmlns:v="urn:schemas-microsoft-com:vml" Requires="v">
                <p:oleObj spid="_x0000_s10259" name="Equation" r:id="rId5" imgW="634725" imgH="837836" progId="Equation.DSMT4">
                  <p:embed/>
                </p:oleObj>
              </mc:Choice>
              <mc:Fallback>
                <p:oleObj name="Equation" r:id="rId5" imgW="634725" imgH="837836"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248333"/>
                        <a:ext cx="63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58822" name="Text Box 6"/>
          <p:cNvSpPr txBox="1">
            <a:spLocks noChangeArrowheads="1"/>
          </p:cNvSpPr>
          <p:nvPr/>
        </p:nvSpPr>
        <p:spPr bwMode="auto">
          <a:xfrm>
            <a:off x="4800600" y="3261033"/>
            <a:ext cx="4114800" cy="1323439"/>
          </a:xfrm>
          <a:prstGeom prst="rect">
            <a:avLst/>
          </a:prstGeom>
          <a:noFill/>
          <a:ln w="9525" algn="ctr">
            <a:noFill/>
            <a:miter lim="800000"/>
            <a:headEnd/>
            <a:tailEnd/>
          </a:ln>
        </p:spPr>
        <p:txBody>
          <a:bodyPr>
            <a:spAutoFit/>
          </a:bodyPr>
          <a:lstStyle/>
          <a:p>
            <a:pPr indent="3175">
              <a:spcBef>
                <a:spcPct val="20000"/>
              </a:spcBef>
            </a:pPr>
            <a:r>
              <a:rPr lang="en-US" sz="2000" dirty="0">
                <a:solidFill>
                  <a:srgbClr val="008080"/>
                </a:solidFill>
              </a:rPr>
              <a:t>Note that the negative sign can be placed in the numerator or in front of the fraction. We seldom use the negative sign in the denominator.</a:t>
            </a:r>
            <a:endParaRPr lang="en-US" sz="2000" dirty="0"/>
          </a:p>
        </p:txBody>
      </p:sp>
      <p:sp>
        <p:nvSpPr>
          <p:cNvPr id="1058823" name="Rectangle 7"/>
          <p:cNvSpPr>
            <a:spLocks noChangeArrowheads="1"/>
          </p:cNvSpPr>
          <p:nvPr/>
        </p:nvSpPr>
        <p:spPr bwMode="auto">
          <a:xfrm>
            <a:off x="457200" y="2575233"/>
            <a:ext cx="1412875" cy="519113"/>
          </a:xfrm>
          <a:prstGeom prst="rect">
            <a:avLst/>
          </a:prstGeom>
          <a:noFill/>
          <a:ln w="9525" algn="ctr">
            <a:noFill/>
            <a:miter lim="800000"/>
            <a:headEnd/>
            <a:tailEnd/>
          </a:ln>
        </p:spPr>
        <p:txBody>
          <a:bodyPr wrap="none">
            <a:spAutoFit/>
          </a:bodyPr>
          <a:lstStyle/>
          <a:p>
            <a:pPr marL="342900" indent="-342900"/>
            <a:r>
              <a:rPr lang="en-US" sz="2800" b="1" dirty="0"/>
              <a:t>Solution</a:t>
            </a:r>
          </a:p>
        </p:txBody>
      </p:sp>
      <p:graphicFrame>
        <p:nvGraphicFramePr>
          <p:cNvPr id="1058824" name="Object 8"/>
          <p:cNvGraphicFramePr>
            <a:graphicFrameLocks noChangeAspect="1"/>
          </p:cNvGraphicFramePr>
          <p:nvPr/>
        </p:nvGraphicFramePr>
        <p:xfrm>
          <a:off x="1295400" y="3251200"/>
          <a:ext cx="1714500" cy="838200"/>
        </p:xfrm>
        <a:graphic>
          <a:graphicData uri="http://schemas.openxmlformats.org/presentationml/2006/ole">
            <mc:AlternateContent xmlns:mc="http://schemas.openxmlformats.org/markup-compatibility/2006">
              <mc:Choice xmlns:v="urn:schemas-microsoft-com:vml" Requires="v">
                <p:oleObj spid="_x0000_s10260" name="Equation" r:id="rId7" imgW="1714320" imgH="838080" progId="Equation.DSMT4">
                  <p:embed/>
                </p:oleObj>
              </mc:Choice>
              <mc:Fallback>
                <p:oleObj name="Equation" r:id="rId7" imgW="1714320" imgH="83808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3251200"/>
                        <a:ext cx="1714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8825" name="Object 9"/>
          <p:cNvGraphicFramePr>
            <a:graphicFrameLocks noChangeAspect="1"/>
          </p:cNvGraphicFramePr>
          <p:nvPr/>
        </p:nvGraphicFramePr>
        <p:xfrm>
          <a:off x="3124200" y="3255963"/>
          <a:ext cx="1549400" cy="838200"/>
        </p:xfrm>
        <a:graphic>
          <a:graphicData uri="http://schemas.openxmlformats.org/presentationml/2006/ole">
            <mc:AlternateContent xmlns:mc="http://schemas.openxmlformats.org/markup-compatibility/2006">
              <mc:Choice xmlns:v="urn:schemas-microsoft-com:vml" Requires="v">
                <p:oleObj spid="_x0000_s10261" name="Equation" r:id="rId9" imgW="1549080" imgH="838080" progId="Equation.DSMT4">
                  <p:embed/>
                </p:oleObj>
              </mc:Choice>
              <mc:Fallback>
                <p:oleObj name="Equation" r:id="rId9" imgW="1549080" imgH="83808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3255963"/>
                        <a:ext cx="154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1" name="Straight Connector 10"/>
          <p:cNvCxnSpPr/>
          <p:nvPr/>
        </p:nvCxnSpPr>
        <p:spPr>
          <a:xfrm rot="5400000" flipH="1" flipV="1">
            <a:off x="20574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2387600" y="3276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2133600" y="377190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flipH="1" flipV="1">
            <a:off x="1816100" y="3771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88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88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88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588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588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88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Reducing Fractions (cont.)</a:t>
            </a:r>
          </a:p>
        </p:txBody>
      </p:sp>
      <p:sp>
        <p:nvSpPr>
          <p:cNvPr id="1059843" name="Rectangle 3"/>
          <p:cNvSpPr>
            <a:spLocks noGrp="1"/>
          </p:cNvSpPr>
          <p:nvPr>
            <p:ph idx="1"/>
          </p:nvPr>
        </p:nvSpPr>
        <p:spPr>
          <a:xfrm>
            <a:off x="457200" y="1280160"/>
            <a:ext cx="8229600" cy="2603790"/>
          </a:xfrm>
          <a:prstGeom prst="rect">
            <a:avLst/>
          </a:prstGeom>
          <a:noFill/>
        </p:spPr>
        <p:txBody>
          <a:bodyPr>
            <a:spAutoFit/>
          </a:bodyPr>
          <a:lstStyle/>
          <a:p>
            <a:pPr marL="0" indent="3175">
              <a:buFont typeface="Courier New" pitchFamily="49" charset="0"/>
              <a:buNone/>
              <a:tabLst>
                <a:tab pos="461963" algn="l"/>
              </a:tabLst>
            </a:pPr>
            <a:r>
              <a:rPr lang="en-US" b="1" i="0" dirty="0">
                <a:solidFill>
                  <a:schemeClr val="tx1"/>
                </a:solidFill>
              </a:rPr>
              <a:t>b.	</a:t>
            </a:r>
            <a:r>
              <a:rPr lang="en-US" i="0" dirty="0">
                <a:solidFill>
                  <a:schemeClr val="tx1"/>
                </a:solidFill>
              </a:rPr>
              <a:t>Find the product                     in lowest terms. (Do </a:t>
            </a:r>
          </a:p>
          <a:p>
            <a:pPr marL="0" indent="3175">
              <a:buFont typeface="Courier New" pitchFamily="49" charset="0"/>
              <a:buNone/>
              <a:tabLst>
                <a:tab pos="461963" algn="l"/>
              </a:tabLst>
            </a:pPr>
            <a:endParaRPr lang="en-US" sz="1000" i="0" dirty="0">
              <a:solidFill>
                <a:schemeClr val="tx1"/>
              </a:solidFill>
            </a:endParaRPr>
          </a:p>
          <a:p>
            <a:pPr marL="0" indent="3175">
              <a:buFont typeface="Courier New" pitchFamily="49" charset="0"/>
              <a:buNone/>
              <a:tabLst>
                <a:tab pos="461963" algn="l"/>
              </a:tabLst>
            </a:pPr>
            <a:r>
              <a:rPr lang="en-US" i="0" dirty="0">
                <a:solidFill>
                  <a:schemeClr val="tx1"/>
                </a:solidFill>
              </a:rPr>
              <a:t>	not find the product directly. Factor and reduce as 	you multiply. Treat the variables as you would 	numbers.)</a:t>
            </a:r>
            <a:endParaRPr lang="en-US" dirty="0">
              <a:solidFill>
                <a:schemeClr val="tx1"/>
              </a:solidFill>
            </a:endParaRPr>
          </a:p>
          <a:p>
            <a:pPr marL="0" indent="3175">
              <a:buFont typeface="Courier New" pitchFamily="49" charset="0"/>
              <a:buNone/>
              <a:tabLst>
                <a:tab pos="461963" algn="l"/>
              </a:tabLst>
            </a:pPr>
            <a:r>
              <a:rPr lang="en-US" b="1" i="0" dirty="0">
                <a:solidFill>
                  <a:schemeClr val="tx1"/>
                </a:solidFill>
              </a:rPr>
              <a:t>Solution</a:t>
            </a:r>
            <a:endParaRPr lang="en-US" i="0" dirty="0">
              <a:solidFill>
                <a:schemeClr val="tx1"/>
              </a:solidFill>
            </a:endParaRPr>
          </a:p>
        </p:txBody>
      </p:sp>
      <p:graphicFrame>
        <p:nvGraphicFramePr>
          <p:cNvPr id="18436" name="Object 4"/>
          <p:cNvGraphicFramePr>
            <a:graphicFrameLocks noChangeAspect="1"/>
          </p:cNvGraphicFramePr>
          <p:nvPr/>
        </p:nvGraphicFramePr>
        <p:xfrm>
          <a:off x="3498850" y="1143000"/>
          <a:ext cx="1511300" cy="838200"/>
        </p:xfrm>
        <a:graphic>
          <a:graphicData uri="http://schemas.openxmlformats.org/presentationml/2006/ole">
            <mc:AlternateContent xmlns:mc="http://schemas.openxmlformats.org/markup-compatibility/2006">
              <mc:Choice xmlns:v="urn:schemas-microsoft-com:vml" Requires="v">
                <p:oleObj spid="_x0000_s11282" name="Equation" r:id="rId3" imgW="1511280" imgH="838080" progId="Equation.DSMT4">
                  <p:embed/>
                </p:oleObj>
              </mc:Choice>
              <mc:Fallback>
                <p:oleObj name="Equation" r:id="rId3" imgW="151128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98850" y="1143000"/>
                        <a:ext cx="151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9845" name="Object 5"/>
          <p:cNvGraphicFramePr>
            <a:graphicFrameLocks noChangeAspect="1"/>
          </p:cNvGraphicFramePr>
          <p:nvPr/>
        </p:nvGraphicFramePr>
        <p:xfrm>
          <a:off x="530352" y="4006056"/>
          <a:ext cx="1511300" cy="838200"/>
        </p:xfrm>
        <a:graphic>
          <a:graphicData uri="http://schemas.openxmlformats.org/presentationml/2006/ole">
            <mc:AlternateContent xmlns:mc="http://schemas.openxmlformats.org/markup-compatibility/2006">
              <mc:Choice xmlns:v="urn:schemas-microsoft-com:vml" Requires="v">
                <p:oleObj spid="_x0000_s11283" name="Equation" r:id="rId5" imgW="1511300" imgH="838200" progId="Equation.DSMT4">
                  <p:embed/>
                </p:oleObj>
              </mc:Choice>
              <mc:Fallback>
                <p:oleObj name="Equation" r:id="rId5" imgW="15113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006056"/>
                        <a:ext cx="151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9846" name="Object 6"/>
          <p:cNvGraphicFramePr>
            <a:graphicFrameLocks noChangeAspect="1"/>
          </p:cNvGraphicFramePr>
          <p:nvPr/>
        </p:nvGraphicFramePr>
        <p:xfrm>
          <a:off x="2209800" y="4006056"/>
          <a:ext cx="2832100" cy="838200"/>
        </p:xfrm>
        <a:graphic>
          <a:graphicData uri="http://schemas.openxmlformats.org/presentationml/2006/ole">
            <mc:AlternateContent xmlns:mc="http://schemas.openxmlformats.org/markup-compatibility/2006">
              <mc:Choice xmlns:v="urn:schemas-microsoft-com:vml" Requires="v">
                <p:oleObj spid="_x0000_s11284" name="Equation" r:id="rId7" imgW="2831760" imgH="838080" progId="Equation.DSMT4">
                  <p:embed/>
                </p:oleObj>
              </mc:Choice>
              <mc:Fallback>
                <p:oleObj name="Equation" r:id="rId7" imgW="283176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006056"/>
                        <a:ext cx="2832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9847" name="Object 7"/>
          <p:cNvGraphicFramePr>
            <a:graphicFrameLocks noChangeAspect="1"/>
          </p:cNvGraphicFramePr>
          <p:nvPr/>
        </p:nvGraphicFramePr>
        <p:xfrm>
          <a:off x="5194300" y="3987006"/>
          <a:ext cx="825500" cy="876300"/>
        </p:xfrm>
        <a:graphic>
          <a:graphicData uri="http://schemas.openxmlformats.org/presentationml/2006/ole">
            <mc:AlternateContent xmlns:mc="http://schemas.openxmlformats.org/markup-compatibility/2006">
              <mc:Choice xmlns:v="urn:schemas-microsoft-com:vml" Requires="v">
                <p:oleObj spid="_x0000_s11285" name="Equation" r:id="rId9" imgW="825480" imgH="876240" progId="Equation.DSMT4">
                  <p:embed/>
                </p:oleObj>
              </mc:Choice>
              <mc:Fallback>
                <p:oleObj name="Equation" r:id="rId9" imgW="825480" imgH="87624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94300" y="3987006"/>
                        <a:ext cx="8255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rot="5400000" flipH="1" flipV="1">
            <a:off x="24384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31242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8100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41148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44196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flipH="1" flipV="1">
            <a:off x="3949700" y="4533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4594556" y="454754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2578100" y="4533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flipH="1" flipV="1">
            <a:off x="2959100" y="4533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3568700" y="45339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984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98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984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598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Reducing Fractions (cont.)</a:t>
            </a:r>
          </a:p>
        </p:txBody>
      </p:sp>
      <p:sp>
        <p:nvSpPr>
          <p:cNvPr id="1060867" name="Rectangle 3"/>
          <p:cNvSpPr>
            <a:spLocks noGrp="1"/>
          </p:cNvSpPr>
          <p:nvPr>
            <p:ph idx="1"/>
          </p:nvPr>
        </p:nvSpPr>
        <p:spPr>
          <a:prstGeom prst="rect">
            <a:avLst/>
          </a:prstGeom>
          <a:noFill/>
        </p:spPr>
        <p:txBody>
          <a:bodyPr>
            <a:spAutoFit/>
          </a:bodyPr>
          <a:lstStyle/>
          <a:p>
            <a:pPr marL="0" indent="3175">
              <a:buFont typeface="Courier New" pitchFamily="49" charset="0"/>
              <a:buNone/>
              <a:tabLst>
                <a:tab pos="461963" algn="l"/>
              </a:tabLst>
            </a:pPr>
            <a:r>
              <a:rPr lang="en-US" b="1" i="0" dirty="0">
                <a:solidFill>
                  <a:schemeClr val="tx1"/>
                </a:solidFill>
              </a:rPr>
              <a:t>c.</a:t>
            </a:r>
            <a:r>
              <a:rPr lang="en-US" i="0" dirty="0">
                <a:solidFill>
                  <a:schemeClr val="tx1"/>
                </a:solidFill>
              </a:rPr>
              <a:t>	Find the product                 in lowest terms. </a:t>
            </a:r>
          </a:p>
          <a:p>
            <a:pPr marL="0" indent="3175">
              <a:buFont typeface="Courier New" pitchFamily="49" charset="0"/>
              <a:buNone/>
              <a:tabLst>
                <a:tab pos="461963" algn="l"/>
              </a:tabLst>
            </a:pPr>
            <a:endParaRPr lang="en-US" sz="1000" i="0" dirty="0">
              <a:solidFill>
                <a:schemeClr val="tx1"/>
              </a:solidFill>
            </a:endParaRPr>
          </a:p>
          <a:p>
            <a:pPr marL="0" indent="3175">
              <a:buFont typeface="Courier New" pitchFamily="49" charset="0"/>
              <a:buNone/>
              <a:tabLst>
                <a:tab pos="461963" algn="l"/>
              </a:tabLst>
            </a:pPr>
            <a:r>
              <a:rPr lang="en-US" i="0" dirty="0">
                <a:solidFill>
                  <a:schemeClr val="tx1"/>
                </a:solidFill>
              </a:rPr>
              <a:t>	(</a:t>
            </a:r>
            <a:r>
              <a:rPr lang="en-US" b="1" i="0" dirty="0">
                <a:solidFill>
                  <a:schemeClr val="tx1"/>
                </a:solidFill>
              </a:rPr>
              <a:t>Note: </a:t>
            </a:r>
            <a:r>
              <a:rPr lang="en-US" i="0" dirty="0">
                <a:solidFill>
                  <a:schemeClr val="tx1"/>
                </a:solidFill>
              </a:rPr>
              <a:t>The number 1 is implied to be a factor even if 	it is not written.)</a:t>
            </a:r>
            <a:endParaRPr lang="en-US" dirty="0">
              <a:solidFill>
                <a:schemeClr val="tx1"/>
              </a:solidFill>
            </a:endParaRPr>
          </a:p>
          <a:p>
            <a:pPr marL="0" indent="3175">
              <a:buFont typeface="Courier New" pitchFamily="49" charset="0"/>
              <a:buNone/>
              <a:tabLst>
                <a:tab pos="461963" algn="l"/>
              </a:tabLst>
            </a:pPr>
            <a:r>
              <a:rPr lang="en-US" b="1" i="0" dirty="0">
                <a:solidFill>
                  <a:schemeClr val="tx1"/>
                </a:solidFill>
              </a:rPr>
              <a:t>Solution</a:t>
            </a:r>
          </a:p>
          <a:p>
            <a:pPr marL="0" indent="3175">
              <a:buFont typeface="Courier New" pitchFamily="49" charset="0"/>
              <a:buNone/>
              <a:tabLst>
                <a:tab pos="461963" algn="l"/>
              </a:tabLst>
            </a:pPr>
            <a:endParaRPr lang="en-US" b="1" i="0" dirty="0">
              <a:solidFill>
                <a:schemeClr val="tx1"/>
              </a:solidFill>
            </a:endParaRPr>
          </a:p>
          <a:p>
            <a:pPr marL="0" indent="3175">
              <a:buFont typeface="Courier New" pitchFamily="49" charset="0"/>
              <a:buNone/>
              <a:tabLst>
                <a:tab pos="461963" algn="l"/>
              </a:tabLst>
            </a:pPr>
            <a:endParaRPr lang="en-US" b="1" i="0" dirty="0">
              <a:solidFill>
                <a:schemeClr val="tx1"/>
              </a:solidFill>
            </a:endParaRPr>
          </a:p>
          <a:p>
            <a:pPr marL="0" indent="3175">
              <a:buFont typeface="Courier New" pitchFamily="49" charset="0"/>
              <a:buNone/>
              <a:tabLst>
                <a:tab pos="461963" algn="l"/>
              </a:tabLst>
            </a:pPr>
            <a:r>
              <a:rPr lang="en-US" b="1" i="0" dirty="0">
                <a:solidFill>
                  <a:schemeClr val="tx1"/>
                </a:solidFill>
              </a:rPr>
              <a:t>Remember that if all factors are divided out (in the numerator or denominator), you must use 1 even if it is not written.</a:t>
            </a:r>
          </a:p>
        </p:txBody>
      </p:sp>
      <p:graphicFrame>
        <p:nvGraphicFramePr>
          <p:cNvPr id="19460" name="Object 4"/>
          <p:cNvGraphicFramePr>
            <a:graphicFrameLocks noChangeAspect="1"/>
          </p:cNvGraphicFramePr>
          <p:nvPr/>
        </p:nvGraphicFramePr>
        <p:xfrm>
          <a:off x="3521075" y="1128713"/>
          <a:ext cx="1181100" cy="838200"/>
        </p:xfrm>
        <a:graphic>
          <a:graphicData uri="http://schemas.openxmlformats.org/presentationml/2006/ole">
            <mc:AlternateContent xmlns:mc="http://schemas.openxmlformats.org/markup-compatibility/2006">
              <mc:Choice xmlns:v="urn:schemas-microsoft-com:vml" Requires="v">
                <p:oleObj spid="_x0000_s12306" name="Equation" r:id="rId3" imgW="1180800" imgH="838080" progId="Equation.DSMT4">
                  <p:embed/>
                </p:oleObj>
              </mc:Choice>
              <mc:Fallback>
                <p:oleObj name="Equation" r:id="rId3" imgW="1180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21075" y="1128713"/>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0869" name="Object 5"/>
          <p:cNvGraphicFramePr>
            <a:graphicFrameLocks noChangeAspect="1"/>
          </p:cNvGraphicFramePr>
          <p:nvPr/>
        </p:nvGraphicFramePr>
        <p:xfrm>
          <a:off x="530352" y="3505200"/>
          <a:ext cx="1181100" cy="838200"/>
        </p:xfrm>
        <a:graphic>
          <a:graphicData uri="http://schemas.openxmlformats.org/presentationml/2006/ole">
            <mc:AlternateContent xmlns:mc="http://schemas.openxmlformats.org/markup-compatibility/2006">
              <mc:Choice xmlns:v="urn:schemas-microsoft-com:vml" Requires="v">
                <p:oleObj spid="_x0000_s12307" name="Equation" r:id="rId5" imgW="1181100" imgH="838200" progId="Equation.DSMT4">
                  <p:embed/>
                </p:oleObj>
              </mc:Choice>
              <mc:Fallback>
                <p:oleObj name="Equation" r:id="rId5" imgW="11811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052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0870" name="Object 6"/>
          <p:cNvGraphicFramePr>
            <a:graphicFrameLocks noChangeAspect="1"/>
          </p:cNvGraphicFramePr>
          <p:nvPr/>
        </p:nvGraphicFramePr>
        <p:xfrm>
          <a:off x="1828800" y="3505200"/>
          <a:ext cx="1892300" cy="838200"/>
        </p:xfrm>
        <a:graphic>
          <a:graphicData uri="http://schemas.openxmlformats.org/presentationml/2006/ole">
            <mc:AlternateContent xmlns:mc="http://schemas.openxmlformats.org/markup-compatibility/2006">
              <mc:Choice xmlns:v="urn:schemas-microsoft-com:vml" Requires="v">
                <p:oleObj spid="_x0000_s12308" name="Equation" r:id="rId7" imgW="1892160" imgH="838080" progId="Equation.DSMT4">
                  <p:embed/>
                </p:oleObj>
              </mc:Choice>
              <mc:Fallback>
                <p:oleObj name="Equation" r:id="rId7" imgW="189216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505200"/>
                        <a:ext cx="1892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0871" name="Object 7"/>
          <p:cNvGraphicFramePr>
            <a:graphicFrameLocks noChangeAspect="1"/>
          </p:cNvGraphicFramePr>
          <p:nvPr/>
        </p:nvGraphicFramePr>
        <p:xfrm>
          <a:off x="3810000" y="3505200"/>
          <a:ext cx="533400" cy="838200"/>
        </p:xfrm>
        <a:graphic>
          <a:graphicData uri="http://schemas.openxmlformats.org/presentationml/2006/ole">
            <mc:AlternateContent xmlns:mc="http://schemas.openxmlformats.org/markup-compatibility/2006">
              <mc:Choice xmlns:v="urn:schemas-microsoft-com:vml" Requires="v">
                <p:oleObj spid="_x0000_s12309" name="Equation" r:id="rId9" imgW="533160" imgH="838080" progId="Equation.DSMT4">
                  <p:embed/>
                </p:oleObj>
              </mc:Choice>
              <mc:Fallback>
                <p:oleObj name="Equation" r:id="rId9" imgW="533160" imgH="83808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0" y="3505200"/>
                        <a:ext cx="533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9" name="Straight Connector 8"/>
          <p:cNvCxnSpPr/>
          <p:nvPr/>
        </p:nvCxnSpPr>
        <p:spPr>
          <a:xfrm rot="5400000" flipH="1" flipV="1">
            <a:off x="21082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20574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2438400" y="353249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27686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3111500" y="3505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flipH="1" flipV="1">
            <a:off x="24384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27432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3429000" y="4038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086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0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0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6087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60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Fraction of a Number</a:t>
            </a:r>
          </a:p>
        </p:txBody>
      </p:sp>
      <p:sp>
        <p:nvSpPr>
          <p:cNvPr id="1061891"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20484" name="Object 4"/>
          <p:cNvGraphicFramePr>
            <a:graphicFrameLocks noChangeAspect="1"/>
          </p:cNvGraphicFramePr>
          <p:nvPr/>
        </p:nvGraphicFramePr>
        <p:xfrm>
          <a:off x="552450" y="1219200"/>
          <a:ext cx="1841500" cy="838200"/>
        </p:xfrm>
        <a:graphic>
          <a:graphicData uri="http://schemas.openxmlformats.org/presentationml/2006/ole">
            <mc:AlternateContent xmlns:mc="http://schemas.openxmlformats.org/markup-compatibility/2006">
              <mc:Choice xmlns:v="urn:schemas-microsoft-com:vml" Requires="v">
                <p:oleObj spid="_x0000_s13330" name="Equation" r:id="rId3" imgW="1841400" imgH="838080" progId="Equation.DSMT4">
                  <p:embed/>
                </p:oleObj>
              </mc:Choice>
              <mc:Fallback>
                <p:oleObj name="Equation" r:id="rId3" imgW="18414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2450" y="1219200"/>
                        <a:ext cx="1841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1893" name="Object 5"/>
          <p:cNvGraphicFramePr>
            <a:graphicFrameLocks noChangeAspect="1"/>
          </p:cNvGraphicFramePr>
          <p:nvPr/>
        </p:nvGraphicFramePr>
        <p:xfrm>
          <a:off x="530352" y="2964656"/>
          <a:ext cx="647700" cy="838200"/>
        </p:xfrm>
        <a:graphic>
          <a:graphicData uri="http://schemas.openxmlformats.org/presentationml/2006/ole">
            <mc:AlternateContent xmlns:mc="http://schemas.openxmlformats.org/markup-compatibility/2006">
              <mc:Choice xmlns:v="urn:schemas-microsoft-com:vml" Requires="v">
                <p:oleObj spid="_x0000_s13331" name="Equation" r:id="rId5" imgW="647700" imgH="838200" progId="Equation.DSMT4">
                  <p:embed/>
                </p:oleObj>
              </mc:Choice>
              <mc:Fallback>
                <p:oleObj name="Equation" r:id="rId5" imgW="6477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964656"/>
                        <a:ext cx="64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1894" name="Object 6"/>
          <p:cNvGraphicFramePr>
            <a:graphicFrameLocks noChangeAspect="1"/>
          </p:cNvGraphicFramePr>
          <p:nvPr/>
        </p:nvGraphicFramePr>
        <p:xfrm>
          <a:off x="1258951" y="2964656"/>
          <a:ext cx="850900" cy="838200"/>
        </p:xfrm>
        <a:graphic>
          <a:graphicData uri="http://schemas.openxmlformats.org/presentationml/2006/ole">
            <mc:AlternateContent xmlns:mc="http://schemas.openxmlformats.org/markup-compatibility/2006">
              <mc:Choice xmlns:v="urn:schemas-microsoft-com:vml" Requires="v">
                <p:oleObj spid="_x0000_s13332" name="Equation" r:id="rId7" imgW="850900" imgH="838200" progId="Equation.DSMT4">
                  <p:embed/>
                </p:oleObj>
              </mc:Choice>
              <mc:Fallback>
                <p:oleObj name="Equation" r:id="rId7" imgW="850900" imgH="838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58951" y="2964656"/>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1895" name="Object 7"/>
          <p:cNvGraphicFramePr>
            <a:graphicFrameLocks noChangeAspect="1"/>
          </p:cNvGraphicFramePr>
          <p:nvPr/>
        </p:nvGraphicFramePr>
        <p:xfrm>
          <a:off x="2190750" y="2963863"/>
          <a:ext cx="698500" cy="838200"/>
        </p:xfrm>
        <a:graphic>
          <a:graphicData uri="http://schemas.openxmlformats.org/presentationml/2006/ole">
            <mc:AlternateContent xmlns:mc="http://schemas.openxmlformats.org/markup-compatibility/2006">
              <mc:Choice xmlns:v="urn:schemas-microsoft-com:vml" Requires="v">
                <p:oleObj spid="_x0000_s13333" name="Equation" r:id="rId9" imgW="698400" imgH="838080" progId="Equation.DSMT4">
                  <p:embed/>
                </p:oleObj>
              </mc:Choice>
              <mc:Fallback>
                <p:oleObj name="Equation" r:id="rId9" imgW="698400" imgH="83808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90750" y="2963863"/>
                        <a:ext cx="69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189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18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189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18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Division</a:t>
            </a:r>
          </a:p>
        </p:txBody>
      </p:sp>
      <p:sp>
        <p:nvSpPr>
          <p:cNvPr id="21507" name="Rectangle 4"/>
          <p:cNvSpPr>
            <a:spLocks noGrp="1"/>
          </p:cNvSpPr>
          <p:nvPr>
            <p:ph idx="1"/>
          </p:nvPr>
        </p:nvSpPr>
        <p:spPr>
          <a:xfrm>
            <a:off x="457200" y="1280160"/>
            <a:ext cx="8229600" cy="2591479"/>
          </a:xfrm>
          <a:prstGeom prst="rect">
            <a:avLst/>
          </a:prstGeom>
          <a:solidFill>
            <a:srgbClr val="FFFFCC"/>
          </a:solidFill>
          <a:ln w="28575">
            <a:solidFill>
              <a:srgbClr val="000000"/>
            </a:solidFill>
          </a:ln>
        </p:spPr>
        <p:txBody>
          <a:bodyPr wrap="square">
            <a:spAutoFit/>
          </a:bodyPr>
          <a:lstStyle/>
          <a:p>
            <a:pPr marL="0" indent="3175" algn="ctr">
              <a:buFont typeface="Courier New" pitchFamily="49" charset="0"/>
              <a:buNone/>
              <a:tabLst>
                <a:tab pos="461963" algn="l"/>
              </a:tabLst>
            </a:pPr>
            <a:r>
              <a:rPr lang="en-US" b="1" i="0" dirty="0">
                <a:solidFill>
                  <a:srgbClr val="000000"/>
                </a:solidFill>
              </a:rPr>
              <a:t>Reciprocal</a:t>
            </a:r>
          </a:p>
          <a:p>
            <a:pPr marL="0" indent="3175">
              <a:buFont typeface="Courier New" pitchFamily="49" charset="0"/>
              <a:buNone/>
              <a:tabLst>
                <a:tab pos="461963" algn="l"/>
              </a:tabLst>
            </a:pPr>
            <a:endParaRPr lang="en-US" b="1" i="0" dirty="0">
              <a:solidFill>
                <a:srgbClr val="000000"/>
              </a:solidFill>
            </a:endParaRPr>
          </a:p>
          <a:p>
            <a:pPr marL="0" indent="3175">
              <a:buFont typeface="Courier New" pitchFamily="49" charset="0"/>
              <a:buNone/>
              <a:tabLst>
                <a:tab pos="461963" algn="l"/>
              </a:tabLst>
            </a:pPr>
            <a:endParaRPr lang="en-US" b="1" i="0" dirty="0">
              <a:solidFill>
                <a:srgbClr val="000000"/>
              </a:solidFill>
            </a:endParaRPr>
          </a:p>
          <a:p>
            <a:pPr marL="0" indent="3175">
              <a:buFont typeface="Courier New" pitchFamily="49" charset="0"/>
              <a:buNone/>
              <a:tabLst>
                <a:tab pos="461963" algn="l"/>
              </a:tabLst>
            </a:pPr>
            <a:endParaRPr lang="en-US" b="1" i="0" dirty="0">
              <a:solidFill>
                <a:srgbClr val="000000"/>
              </a:solidFill>
            </a:endParaRPr>
          </a:p>
          <a:p>
            <a:pPr marL="0" indent="3175">
              <a:buFont typeface="Courier New" pitchFamily="49" charset="0"/>
              <a:buNone/>
              <a:tabLst>
                <a:tab pos="461963" algn="l"/>
              </a:tabLst>
            </a:pPr>
            <a:endParaRPr lang="en-US" b="1" i="0" dirty="0">
              <a:solidFill>
                <a:srgbClr val="000000"/>
              </a:solidFill>
            </a:endParaRPr>
          </a:p>
        </p:txBody>
      </p:sp>
      <p:grpSp>
        <p:nvGrpSpPr>
          <p:cNvPr id="2" name="Group 18"/>
          <p:cNvGrpSpPr>
            <a:grpSpLocks/>
          </p:cNvGrpSpPr>
          <p:nvPr/>
        </p:nvGrpSpPr>
        <p:grpSpPr bwMode="auto">
          <a:xfrm>
            <a:off x="423863" y="1981200"/>
            <a:ext cx="8234362" cy="1724025"/>
            <a:chOff x="240" y="2496"/>
            <a:chExt cx="5187" cy="1086"/>
          </a:xfrm>
        </p:grpSpPr>
        <p:sp>
          <p:nvSpPr>
            <p:cNvPr id="21509" name="Text Box 10"/>
            <p:cNvSpPr txBox="1">
              <a:spLocks noChangeArrowheads="1"/>
            </p:cNvSpPr>
            <p:nvPr/>
          </p:nvSpPr>
          <p:spPr bwMode="auto">
            <a:xfrm>
              <a:off x="240" y="2592"/>
              <a:ext cx="5184" cy="865"/>
            </a:xfrm>
            <a:prstGeom prst="rect">
              <a:avLst/>
            </a:prstGeom>
            <a:noFill/>
            <a:ln w="9525" algn="ctr">
              <a:noFill/>
              <a:miter lim="800000"/>
              <a:headEnd/>
              <a:tailEnd/>
            </a:ln>
          </p:spPr>
          <p:txBody>
            <a:bodyPr>
              <a:spAutoFit/>
            </a:bodyPr>
            <a:lstStyle/>
            <a:p>
              <a:pPr marL="342900" indent="-342900"/>
              <a:r>
                <a:rPr lang="en-US" sz="2800" dirty="0">
                  <a:solidFill>
                    <a:srgbClr val="000000"/>
                  </a:solidFill>
                </a:rPr>
                <a:t>If </a:t>
              </a:r>
              <a:r>
                <a:rPr lang="en-US" sz="2800" i="1" dirty="0">
                  <a:solidFill>
                    <a:srgbClr val="0000FF"/>
                  </a:solidFill>
                </a:rPr>
                <a:t>a </a:t>
              </a:r>
              <a:r>
                <a:rPr lang="en-US" sz="2800" dirty="0">
                  <a:solidFill>
                    <a:srgbClr val="0000FF"/>
                  </a:solidFill>
                </a:rPr>
                <a:t>≠ 0</a:t>
              </a:r>
              <a:r>
                <a:rPr lang="en-US" sz="2800" dirty="0">
                  <a:solidFill>
                    <a:srgbClr val="000000"/>
                  </a:solidFill>
                </a:rPr>
                <a:t> and</a:t>
              </a:r>
              <a:r>
                <a:rPr lang="en-US" sz="2800" dirty="0">
                  <a:solidFill>
                    <a:srgbClr val="10253F"/>
                  </a:solidFill>
                </a:rPr>
                <a:t> </a:t>
              </a:r>
              <a:r>
                <a:rPr lang="en-US" sz="2800" i="1" dirty="0">
                  <a:solidFill>
                    <a:srgbClr val="0000FF"/>
                  </a:solidFill>
                </a:rPr>
                <a:t>b </a:t>
              </a:r>
              <a:r>
                <a:rPr lang="en-US" sz="2800" dirty="0">
                  <a:solidFill>
                    <a:srgbClr val="0000FF"/>
                  </a:solidFill>
                </a:rPr>
                <a:t>≠ 0</a:t>
              </a:r>
              <a:r>
                <a:rPr lang="en-US" sz="2800" dirty="0">
                  <a:solidFill>
                    <a:srgbClr val="000000"/>
                  </a:solidFill>
                </a:rPr>
                <a:t>, the</a:t>
              </a:r>
              <a:r>
                <a:rPr lang="en-US" sz="2800" dirty="0">
                  <a:solidFill>
                    <a:srgbClr val="10253F"/>
                  </a:solidFill>
                </a:rPr>
                <a:t> </a:t>
              </a:r>
              <a:r>
                <a:rPr lang="en-US" sz="2800" b="1" dirty="0">
                  <a:solidFill>
                    <a:srgbClr val="C00000"/>
                  </a:solidFill>
                </a:rPr>
                <a:t>reciprocal</a:t>
              </a:r>
              <a:r>
                <a:rPr lang="en-US" sz="2800" b="1" dirty="0">
                  <a:solidFill>
                    <a:srgbClr val="10253F"/>
                  </a:solidFill>
                </a:rPr>
                <a:t> </a:t>
              </a:r>
              <a:r>
                <a:rPr lang="en-US" sz="2800" dirty="0">
                  <a:solidFill>
                    <a:srgbClr val="000000"/>
                  </a:solidFill>
                </a:rPr>
                <a:t>of                and</a:t>
              </a:r>
              <a:r>
                <a:rPr lang="en-US" sz="2800" dirty="0">
                  <a:solidFill>
                    <a:srgbClr val="10253F"/>
                  </a:solidFill>
                </a:rPr>
                <a:t> </a:t>
              </a:r>
            </a:p>
            <a:p>
              <a:pPr marL="342900" indent="-342900"/>
              <a:r>
                <a:rPr lang="en-US" sz="2800" dirty="0">
                  <a:solidFill>
                    <a:srgbClr val="10253F"/>
                  </a:solidFill>
                </a:rPr>
                <a:t>     </a:t>
              </a:r>
            </a:p>
            <a:p>
              <a:pPr marL="342900" indent="-342900"/>
              <a:r>
                <a:rPr lang="en-US" sz="2800" b="1" dirty="0">
                  <a:solidFill>
                    <a:srgbClr val="000000"/>
                  </a:solidFill>
                </a:rPr>
                <a:t>0</a:t>
              </a:r>
              <a:r>
                <a:rPr lang="en-US" sz="2800" b="1" dirty="0">
                  <a:solidFill>
                    <a:srgbClr val="10253F"/>
                  </a:solidFill>
                </a:rPr>
                <a:t> </a:t>
              </a:r>
              <a:r>
                <a:rPr lang="en-US" sz="2800" b="1" dirty="0">
                  <a:solidFill>
                    <a:srgbClr val="C00000"/>
                  </a:solidFill>
                </a:rPr>
                <a:t>has no reciprocal</a:t>
              </a:r>
              <a:r>
                <a:rPr lang="en-US" sz="2800" dirty="0">
                  <a:solidFill>
                    <a:srgbClr val="000000"/>
                  </a:solidFill>
                </a:rPr>
                <a:t>, since      is</a:t>
              </a:r>
              <a:r>
                <a:rPr lang="en-US" sz="2800" dirty="0">
                  <a:solidFill>
                    <a:srgbClr val="10253F"/>
                  </a:solidFill>
                </a:rPr>
                <a:t> </a:t>
              </a:r>
              <a:r>
                <a:rPr lang="en-US" sz="2800" b="1" dirty="0">
                  <a:solidFill>
                    <a:srgbClr val="C00000"/>
                  </a:solidFill>
                </a:rPr>
                <a:t>undefined</a:t>
              </a:r>
              <a:r>
                <a:rPr lang="en-US" sz="2800" dirty="0">
                  <a:solidFill>
                    <a:srgbClr val="10253F"/>
                  </a:solidFill>
                </a:rPr>
                <a:t>.</a:t>
              </a:r>
              <a:endParaRPr lang="en-US" sz="2800" dirty="0"/>
            </a:p>
          </p:txBody>
        </p:sp>
        <p:graphicFrame>
          <p:nvGraphicFramePr>
            <p:cNvPr id="21510" name="Object 7"/>
            <p:cNvGraphicFramePr>
              <a:graphicFrameLocks noChangeAspect="1"/>
            </p:cNvGraphicFramePr>
            <p:nvPr/>
          </p:nvGraphicFramePr>
          <p:xfrm>
            <a:off x="2664" y="3054"/>
            <a:ext cx="168" cy="528"/>
          </p:xfrm>
          <a:graphic>
            <a:graphicData uri="http://schemas.openxmlformats.org/presentationml/2006/ole">
              <mc:AlternateContent xmlns:mc="http://schemas.openxmlformats.org/markup-compatibility/2006">
                <mc:Choice xmlns:v="urn:schemas-microsoft-com:vml" Requires="v">
                  <p:oleObj spid="_x0000_s14350" name="Equation" r:id="rId3" imgW="266584" imgH="837836" progId="Equation.DSMT4">
                    <p:embed/>
                  </p:oleObj>
                </mc:Choice>
                <mc:Fallback>
                  <p:oleObj name="Equation" r:id="rId3" imgW="266584" imgH="837836"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4" y="3054"/>
                          <a:ext cx="168"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13"/>
            <p:cNvGraphicFramePr>
              <a:graphicFrameLocks noChangeAspect="1"/>
            </p:cNvGraphicFramePr>
            <p:nvPr/>
          </p:nvGraphicFramePr>
          <p:xfrm>
            <a:off x="3492" y="2496"/>
            <a:ext cx="712" cy="528"/>
          </p:xfrm>
          <a:graphic>
            <a:graphicData uri="http://schemas.openxmlformats.org/presentationml/2006/ole">
              <mc:AlternateContent xmlns:mc="http://schemas.openxmlformats.org/markup-compatibility/2006">
                <mc:Choice xmlns:v="urn:schemas-microsoft-com:vml" Requires="v">
                  <p:oleObj spid="_x0000_s14351" name="Equation" r:id="rId5" imgW="1130300" imgH="838200" progId="Equation.DSMT4">
                    <p:embed/>
                  </p:oleObj>
                </mc:Choice>
                <mc:Fallback>
                  <p:oleObj name="Equation" r:id="rId5" imgW="1130300" imgH="838200" progId="Equation.DSMT4">
                    <p:embed/>
                    <p:pic>
                      <p:nvPicPr>
                        <p:cNvPr id="0" name="Object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 y="2496"/>
                          <a:ext cx="712"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2" name="Object 14"/>
            <p:cNvGraphicFramePr>
              <a:graphicFrameLocks noChangeAspect="1"/>
            </p:cNvGraphicFramePr>
            <p:nvPr/>
          </p:nvGraphicFramePr>
          <p:xfrm>
            <a:off x="4619" y="2499"/>
            <a:ext cx="808" cy="528"/>
          </p:xfrm>
          <a:graphic>
            <a:graphicData uri="http://schemas.openxmlformats.org/presentationml/2006/ole">
              <mc:AlternateContent xmlns:mc="http://schemas.openxmlformats.org/markup-compatibility/2006">
                <mc:Choice xmlns:v="urn:schemas-microsoft-com:vml" Requires="v">
                  <p:oleObj spid="_x0000_s14352" name="Equation" r:id="rId7" imgW="1282700" imgH="838200" progId="Equation.DSMT4">
                    <p:embed/>
                  </p:oleObj>
                </mc:Choice>
                <mc:Fallback>
                  <p:oleObj name="Equation" r:id="rId7" imgW="1282700" imgH="838200" progId="Equation.DSMT4">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19" y="2499"/>
                          <a:ext cx="808"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690179" name="Rectangle 3"/>
          <p:cNvSpPr>
            <a:spLocks noGrp="1"/>
          </p:cNvSpPr>
          <p:nvPr>
            <p:ph idx="1"/>
          </p:nvPr>
        </p:nvSpPr>
        <p:spPr>
          <a:xfrm>
            <a:off x="457200" y="1280160"/>
            <a:ext cx="8229600" cy="1988237"/>
          </a:xfrm>
          <a:prstGeom prst="rect">
            <a:avLst/>
          </a:prstGeom>
          <a:noFill/>
        </p:spPr>
        <p:txBody>
          <a:bodyPr>
            <a:spAutoFit/>
          </a:bodyPr>
          <a:lstStyle/>
          <a:p>
            <a:pPr marL="457200" indent="-457200" defTabSz="406400">
              <a:buFont typeface="Courier New" pitchFamily="49" charset="0"/>
              <a:buChar char="o"/>
            </a:pPr>
            <a:r>
              <a:rPr lang="en-US" i="0" dirty="0">
                <a:solidFill>
                  <a:schemeClr val="tx1"/>
                </a:solidFill>
              </a:rPr>
              <a:t>Reduce fractions to lowest terms.</a:t>
            </a:r>
          </a:p>
          <a:p>
            <a:pPr marL="457200" indent="-457200" defTabSz="406400">
              <a:buFont typeface="Courier New" pitchFamily="49" charset="0"/>
              <a:buChar char="o"/>
            </a:pPr>
            <a:r>
              <a:rPr lang="en-US" i="0" dirty="0">
                <a:solidFill>
                  <a:schemeClr val="tx1"/>
                </a:solidFill>
              </a:rPr>
              <a:t>Write fractions as equivalent fractions with specified denominators.</a:t>
            </a:r>
          </a:p>
          <a:p>
            <a:pPr marL="457200" indent="-457200" defTabSz="406400">
              <a:buFont typeface="Courier New" pitchFamily="49" charset="0"/>
              <a:buChar char="o"/>
            </a:pPr>
            <a:r>
              <a:rPr lang="en-US" i="0" dirty="0">
                <a:solidFill>
                  <a:schemeClr val="tx1"/>
                </a:solidFill>
              </a:rPr>
              <a:t>Multiply and divide fractions.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Division</a:t>
            </a:r>
          </a:p>
        </p:txBody>
      </p:sp>
      <p:sp>
        <p:nvSpPr>
          <p:cNvPr id="1063940" name="Rectangle 4"/>
          <p:cNvSpPr>
            <a:spLocks noGrp="1"/>
          </p:cNvSpPr>
          <p:nvPr>
            <p:ph idx="1"/>
          </p:nvPr>
        </p:nvSpPr>
        <p:spPr>
          <a:xfrm>
            <a:off x="457200" y="1280160"/>
            <a:ext cx="8229600" cy="2529840"/>
          </a:xfrm>
          <a:prstGeom prst="rect">
            <a:avLst/>
          </a:prstGeom>
          <a:solidFill>
            <a:srgbClr val="FFFFCC"/>
          </a:solidFill>
          <a:ln w="28575">
            <a:solidFill>
              <a:srgbClr val="000000"/>
            </a:solidFill>
          </a:ln>
        </p:spPr>
        <p:txBody>
          <a:bodyPr/>
          <a:lstStyle/>
          <a:p>
            <a:pPr marL="0" indent="3175" algn="ctr">
              <a:buFont typeface="Courier New" pitchFamily="49" charset="0"/>
              <a:buNone/>
              <a:tabLst>
                <a:tab pos="461963" algn="l"/>
              </a:tabLst>
            </a:pPr>
            <a:r>
              <a:rPr lang="en-US" b="1" i="0" dirty="0">
                <a:solidFill>
                  <a:srgbClr val="000000"/>
                </a:solidFill>
              </a:rPr>
              <a:t>Division with Fractions</a:t>
            </a:r>
          </a:p>
          <a:p>
            <a:pPr marL="0" indent="3175">
              <a:buFont typeface="Courier New" pitchFamily="49" charset="0"/>
              <a:buNone/>
              <a:tabLst>
                <a:tab pos="461963" algn="l"/>
              </a:tabLst>
            </a:pPr>
            <a:r>
              <a:rPr lang="en-US" i="0" dirty="0">
                <a:solidFill>
                  <a:srgbClr val="000000"/>
                </a:solidFill>
              </a:rPr>
              <a:t>To </a:t>
            </a:r>
            <a:r>
              <a:rPr lang="en-US" b="1" i="0" dirty="0">
                <a:solidFill>
                  <a:srgbClr val="C00C08"/>
                </a:solidFill>
              </a:rPr>
              <a:t>divide</a:t>
            </a:r>
            <a:r>
              <a:rPr lang="en-US" b="1" i="0" dirty="0">
                <a:solidFill>
                  <a:srgbClr val="000000"/>
                </a:solidFill>
              </a:rPr>
              <a:t> </a:t>
            </a:r>
            <a:r>
              <a:rPr lang="en-US" i="0" dirty="0">
                <a:solidFill>
                  <a:srgbClr val="000000"/>
                </a:solidFill>
              </a:rPr>
              <a:t>by a nonzero fraction, multiply by its reciprocal.</a:t>
            </a:r>
          </a:p>
        </p:txBody>
      </p:sp>
      <p:graphicFrame>
        <p:nvGraphicFramePr>
          <p:cNvPr id="1063941" name="Object 5"/>
          <p:cNvGraphicFramePr>
            <a:graphicFrameLocks noChangeAspect="1"/>
          </p:cNvGraphicFramePr>
          <p:nvPr/>
        </p:nvGraphicFramePr>
        <p:xfrm>
          <a:off x="2343150" y="2743200"/>
          <a:ext cx="4457700" cy="838200"/>
        </p:xfrm>
        <a:graphic>
          <a:graphicData uri="http://schemas.openxmlformats.org/presentationml/2006/ole">
            <mc:AlternateContent xmlns:mc="http://schemas.openxmlformats.org/markup-compatibility/2006">
              <mc:Choice xmlns:v="urn:schemas-microsoft-com:vml" Requires="v">
                <p:oleObj spid="_x0000_s15366" name="Equation" r:id="rId3" imgW="4457700" imgH="838200" progId="Equation.DSMT4">
                  <p:embed/>
                </p:oleObj>
              </mc:Choice>
              <mc:Fallback>
                <p:oleObj name="Equation" r:id="rId3" imgW="44577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3150" y="2743200"/>
                        <a:ext cx="445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2800" dirty="0">
                <a:solidFill>
                  <a:schemeClr val="accent1"/>
                </a:solidFill>
              </a:rPr>
              <a:t>Example 6: </a:t>
            </a:r>
            <a:r>
              <a:rPr lang="en-US" sz="3200" dirty="0">
                <a:solidFill>
                  <a:schemeClr val="accent1"/>
                </a:solidFill>
              </a:rPr>
              <a:t>Dividing Fractions with Negative Numbers</a:t>
            </a:r>
            <a:endParaRPr lang="en-US" sz="3200" dirty="0"/>
          </a:p>
        </p:txBody>
      </p:sp>
      <p:sp>
        <p:nvSpPr>
          <p:cNvPr id="23555" name="Rectangle 3"/>
          <p:cNvSpPr>
            <a:spLocks noGrp="1"/>
          </p:cNvSpPr>
          <p:nvPr>
            <p:ph idx="1"/>
          </p:nvPr>
        </p:nvSpPr>
        <p:spPr>
          <a:xfrm>
            <a:off x="457200" y="2491669"/>
            <a:ext cx="8229600" cy="480131"/>
          </a:xfrm>
          <a:prstGeom prst="rect">
            <a:avLst/>
          </a:prstGeom>
          <a:noFill/>
        </p:spPr>
        <p:txBody>
          <a:bodyPr>
            <a:spAutoFit/>
          </a:bodyPr>
          <a:lstStyle/>
          <a:p>
            <a:pPr marL="3175" indent="-3175">
              <a:lnSpc>
                <a:spcPct val="90000"/>
              </a:lnSpc>
              <a:buFont typeface="Courier New" pitchFamily="49" charset="0"/>
              <a:buNone/>
            </a:pPr>
            <a:r>
              <a:rPr lang="en-US" b="1" i="0" dirty="0">
                <a:solidFill>
                  <a:schemeClr val="tx1"/>
                </a:solidFill>
              </a:rPr>
              <a:t>Solution</a:t>
            </a:r>
          </a:p>
        </p:txBody>
      </p:sp>
      <p:graphicFrame>
        <p:nvGraphicFramePr>
          <p:cNvPr id="23556" name="Object 6"/>
          <p:cNvGraphicFramePr>
            <a:graphicFrameLocks noChangeAspect="1"/>
          </p:cNvGraphicFramePr>
          <p:nvPr/>
        </p:nvGraphicFramePr>
        <p:xfrm>
          <a:off x="530352" y="1371600"/>
          <a:ext cx="2032000" cy="927100"/>
        </p:xfrm>
        <a:graphic>
          <a:graphicData uri="http://schemas.openxmlformats.org/presentationml/2006/ole">
            <mc:AlternateContent xmlns:mc="http://schemas.openxmlformats.org/markup-compatibility/2006">
              <mc:Choice xmlns:v="urn:schemas-microsoft-com:vml" Requires="v">
                <p:oleObj spid="_x0000_s16402" name="Equation" r:id="rId3" imgW="2031840" imgH="927000" progId="Equation.DSMT4">
                  <p:embed/>
                </p:oleObj>
              </mc:Choice>
              <mc:Fallback>
                <p:oleObj name="Equation" r:id="rId3" imgW="2031840" imgH="9270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20320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4967" name="Object 7"/>
          <p:cNvGraphicFramePr>
            <a:graphicFrameLocks noChangeAspect="1"/>
          </p:cNvGraphicFramePr>
          <p:nvPr/>
        </p:nvGraphicFramePr>
        <p:xfrm>
          <a:off x="530352" y="3203575"/>
          <a:ext cx="2032000" cy="927100"/>
        </p:xfrm>
        <a:graphic>
          <a:graphicData uri="http://schemas.openxmlformats.org/presentationml/2006/ole">
            <mc:AlternateContent xmlns:mc="http://schemas.openxmlformats.org/markup-compatibility/2006">
              <mc:Choice xmlns:v="urn:schemas-microsoft-com:vml" Requires="v">
                <p:oleObj spid="_x0000_s16403" name="Equation" r:id="rId5" imgW="2031840" imgH="927000" progId="Equation.DSMT4">
                  <p:embed/>
                </p:oleObj>
              </mc:Choice>
              <mc:Fallback>
                <p:oleObj name="Equation" r:id="rId5" imgW="2031840" imgH="927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203575"/>
                        <a:ext cx="20320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4968" name="Object 8"/>
          <p:cNvGraphicFramePr>
            <a:graphicFrameLocks noChangeAspect="1"/>
          </p:cNvGraphicFramePr>
          <p:nvPr/>
        </p:nvGraphicFramePr>
        <p:xfrm>
          <a:off x="2608326" y="3203575"/>
          <a:ext cx="2146300" cy="927100"/>
        </p:xfrm>
        <a:graphic>
          <a:graphicData uri="http://schemas.openxmlformats.org/presentationml/2006/ole">
            <mc:AlternateContent xmlns:mc="http://schemas.openxmlformats.org/markup-compatibility/2006">
              <mc:Choice xmlns:v="urn:schemas-microsoft-com:vml" Requires="v">
                <p:oleObj spid="_x0000_s16404" name="Equation" r:id="rId7" imgW="2145960" imgH="927000" progId="Equation.DSMT4">
                  <p:embed/>
                </p:oleObj>
              </mc:Choice>
              <mc:Fallback>
                <p:oleObj name="Equation" r:id="rId7" imgW="2145960" imgH="9270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08326" y="3203575"/>
                        <a:ext cx="21463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4969" name="Object 9"/>
          <p:cNvGraphicFramePr>
            <a:graphicFrameLocks noChangeAspect="1"/>
          </p:cNvGraphicFramePr>
          <p:nvPr/>
        </p:nvGraphicFramePr>
        <p:xfrm>
          <a:off x="4794250" y="3248025"/>
          <a:ext cx="698500" cy="838200"/>
        </p:xfrm>
        <a:graphic>
          <a:graphicData uri="http://schemas.openxmlformats.org/presentationml/2006/ole">
            <mc:AlternateContent xmlns:mc="http://schemas.openxmlformats.org/markup-compatibility/2006">
              <mc:Choice xmlns:v="urn:schemas-microsoft-com:vml" Requires="v">
                <p:oleObj spid="_x0000_s16405" name="Equation" r:id="rId9" imgW="698400" imgH="838080" progId="Equation.DSMT4">
                  <p:embed/>
                </p:oleObj>
              </mc:Choice>
              <mc:Fallback>
                <p:oleObj name="Equation" r:id="rId9" imgW="698400" imgH="83808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94250" y="3248025"/>
                        <a:ext cx="698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49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49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49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2800" dirty="0">
                <a:solidFill>
                  <a:schemeClr val="accent1"/>
                </a:solidFill>
              </a:rPr>
              <a:t>Example 6: </a:t>
            </a:r>
            <a:r>
              <a:rPr lang="en-US" sz="3200" dirty="0">
                <a:solidFill>
                  <a:schemeClr val="accent1"/>
                </a:solidFill>
              </a:rPr>
              <a:t>Dividing Fractions with Negative Numbers (cont.)</a:t>
            </a:r>
          </a:p>
        </p:txBody>
      </p:sp>
      <p:sp>
        <p:nvSpPr>
          <p:cNvPr id="24579" name="Rectangle 3"/>
          <p:cNvSpPr>
            <a:spLocks noGrp="1"/>
          </p:cNvSpPr>
          <p:nvPr>
            <p:ph idx="1"/>
          </p:nvPr>
        </p:nvSpPr>
        <p:spPr>
          <a:prstGeom prst="rect">
            <a:avLst/>
          </a:prstGeom>
          <a:noFill/>
        </p:spPr>
        <p:txBody>
          <a:bodyPr>
            <a:spAutoFit/>
          </a:bodyPr>
          <a:lstStyle/>
          <a:p>
            <a:pPr marL="3175" indent="-3175">
              <a:buFont typeface="Courier New" pitchFamily="49" charset="0"/>
              <a:buNone/>
            </a:pPr>
            <a:r>
              <a:rPr lang="en-US" i="0" dirty="0">
                <a:solidFill>
                  <a:schemeClr val="tx1"/>
                </a:solidFill>
              </a:rPr>
              <a:t>Note that, just as with integers, the product of two </a:t>
            </a:r>
          </a:p>
          <a:p>
            <a:pPr marL="3175" indent="-3175">
              <a:buFont typeface="Courier New" pitchFamily="49" charset="0"/>
              <a:buNone/>
            </a:pPr>
            <a:endParaRPr lang="en-US" sz="1000" i="0" dirty="0">
              <a:solidFill>
                <a:schemeClr val="tx1"/>
              </a:solidFill>
            </a:endParaRPr>
          </a:p>
          <a:p>
            <a:pPr marL="3175" indent="-3175">
              <a:buFont typeface="Courier New" pitchFamily="49" charset="0"/>
              <a:buNone/>
            </a:pPr>
            <a:r>
              <a:rPr lang="en-US" i="0" dirty="0">
                <a:solidFill>
                  <a:schemeClr val="tx1"/>
                </a:solidFill>
              </a:rPr>
              <a:t>negative fractions is positive. In algebra,         an </a:t>
            </a:r>
          </a:p>
          <a:p>
            <a:pPr marL="3175" indent="-3175">
              <a:buFont typeface="Courier New" pitchFamily="49" charset="0"/>
              <a:buNone/>
            </a:pPr>
            <a:endParaRPr lang="en-US" sz="1000" b="1" i="0" dirty="0">
              <a:solidFill>
                <a:schemeClr val="tx1"/>
              </a:solidFill>
            </a:endParaRPr>
          </a:p>
          <a:p>
            <a:pPr marL="3175" indent="-3175">
              <a:buFont typeface="Courier New" pitchFamily="49" charset="0"/>
              <a:buNone/>
            </a:pPr>
            <a:r>
              <a:rPr lang="en-US" b="1" i="0" dirty="0">
                <a:solidFill>
                  <a:schemeClr val="tx1"/>
                </a:solidFill>
              </a:rPr>
              <a:t>improper fraction </a:t>
            </a:r>
            <a:r>
              <a:rPr lang="en-US" i="0" dirty="0">
                <a:solidFill>
                  <a:schemeClr val="tx1"/>
                </a:solidFill>
              </a:rPr>
              <a:t>(a fraction with the numerator greater than the denominator), is preferred to the </a:t>
            </a:r>
          </a:p>
          <a:p>
            <a:pPr marL="3175" indent="-3175">
              <a:buFont typeface="Courier New" pitchFamily="49" charset="0"/>
              <a:buNone/>
            </a:pPr>
            <a:endParaRPr lang="en-US" sz="1000" i="0" dirty="0">
              <a:solidFill>
                <a:schemeClr val="tx1"/>
              </a:solidFill>
            </a:endParaRPr>
          </a:p>
          <a:p>
            <a:pPr marL="3175" indent="-3175">
              <a:buFont typeface="Courier New" pitchFamily="49" charset="0"/>
              <a:buNone/>
            </a:pPr>
            <a:r>
              <a:rPr lang="en-US" i="0" dirty="0">
                <a:solidFill>
                  <a:schemeClr val="tx1"/>
                </a:solidFill>
              </a:rPr>
              <a:t>mixed number </a:t>
            </a:r>
          </a:p>
          <a:p>
            <a:pPr marL="3175" indent="-3175" algn="just">
              <a:buFont typeface="Courier New" pitchFamily="49" charset="0"/>
              <a:buNone/>
            </a:pPr>
            <a:endParaRPr lang="en-US" sz="2000" i="0" dirty="0">
              <a:solidFill>
                <a:schemeClr val="tx1"/>
              </a:solidFill>
            </a:endParaRPr>
          </a:p>
        </p:txBody>
      </p:sp>
      <p:graphicFrame>
        <p:nvGraphicFramePr>
          <p:cNvPr id="24580" name="Object 4"/>
          <p:cNvGraphicFramePr>
            <a:graphicFrameLocks noChangeAspect="1"/>
          </p:cNvGraphicFramePr>
          <p:nvPr/>
        </p:nvGraphicFramePr>
        <p:xfrm>
          <a:off x="6412883" y="1836760"/>
          <a:ext cx="533400" cy="838200"/>
        </p:xfrm>
        <a:graphic>
          <a:graphicData uri="http://schemas.openxmlformats.org/presentationml/2006/ole">
            <mc:AlternateContent xmlns:mc="http://schemas.openxmlformats.org/markup-compatibility/2006">
              <mc:Choice xmlns:v="urn:schemas-microsoft-com:vml" Requires="v">
                <p:oleObj spid="_x0000_s17418" name="Equation" r:id="rId3" imgW="533169" imgH="837836" progId="Equation.DSMT4">
                  <p:embed/>
                </p:oleObj>
              </mc:Choice>
              <mc:Fallback>
                <p:oleObj name="Equation" r:id="rId3" imgW="533169" imgH="83783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2883" y="1836760"/>
                        <a:ext cx="533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81" name="Object 5"/>
          <p:cNvGraphicFramePr>
            <a:graphicFrameLocks noChangeAspect="1"/>
          </p:cNvGraphicFramePr>
          <p:nvPr/>
        </p:nvGraphicFramePr>
        <p:xfrm>
          <a:off x="2736233" y="3627460"/>
          <a:ext cx="533400" cy="838200"/>
        </p:xfrm>
        <a:graphic>
          <a:graphicData uri="http://schemas.openxmlformats.org/presentationml/2006/ole">
            <mc:AlternateContent xmlns:mc="http://schemas.openxmlformats.org/markup-compatibility/2006">
              <mc:Choice xmlns:v="urn:schemas-microsoft-com:vml" Requires="v">
                <p:oleObj spid="_x0000_s17419" name="Equation" r:id="rId5" imgW="533169" imgH="837836" progId="Equation.DSMT4">
                  <p:embed/>
                </p:oleObj>
              </mc:Choice>
              <mc:Fallback>
                <p:oleObj name="Equation" r:id="rId5" imgW="533169" imgH="837836"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36233" y="3627460"/>
                        <a:ext cx="533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7014" name="Rectangle 6"/>
          <p:cNvSpPr>
            <a:spLocks noChangeArrowheads="1"/>
          </p:cNvSpPr>
          <p:nvPr/>
        </p:nvSpPr>
        <p:spPr bwMode="auto">
          <a:xfrm>
            <a:off x="455613" y="4572000"/>
            <a:ext cx="8226425" cy="1373187"/>
          </a:xfrm>
          <a:prstGeom prst="rect">
            <a:avLst/>
          </a:prstGeom>
          <a:noFill/>
          <a:ln w="9525" algn="ctr">
            <a:noFill/>
            <a:miter lim="800000"/>
            <a:headEnd/>
            <a:tailEnd/>
          </a:ln>
        </p:spPr>
        <p:txBody>
          <a:bodyPr>
            <a:spAutoFit/>
          </a:bodyPr>
          <a:lstStyle/>
          <a:p>
            <a:pPr>
              <a:spcBef>
                <a:spcPct val="20000"/>
              </a:spcBef>
            </a:pPr>
            <a:r>
              <a:rPr lang="en-US" sz="2800" b="1" dirty="0"/>
              <a:t>Improper fractions are perfectly acceptable as long as they are reduced, meaning the numerator and denominator have no common factors.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70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Dividing Fractions with Variables</a:t>
            </a:r>
          </a:p>
        </p:txBody>
      </p:sp>
      <p:sp>
        <p:nvSpPr>
          <p:cNvPr id="13" name="Content Placeholder 12"/>
          <p:cNvSpPr>
            <a:spLocks noGrp="1"/>
          </p:cNvSpPr>
          <p:nvPr>
            <p:ph idx="1"/>
          </p:nvPr>
        </p:nvSpPr>
        <p:spPr>
          <a:xfrm>
            <a:off x="457200" y="2296180"/>
            <a:ext cx="8229600" cy="523220"/>
          </a:xfrm>
        </p:spPr>
        <p:txBody>
          <a:bodyPr>
            <a:spAutoFit/>
          </a:bodyPr>
          <a:lstStyle/>
          <a:p>
            <a:r>
              <a:rPr lang="en-US" b="1" dirty="0">
                <a:solidFill>
                  <a:schemeClr val="tx1"/>
                </a:solidFill>
              </a:rPr>
              <a:t>Solution</a:t>
            </a:r>
            <a:endParaRPr lang="en-US" dirty="0"/>
          </a:p>
        </p:txBody>
      </p:sp>
      <p:graphicFrame>
        <p:nvGraphicFramePr>
          <p:cNvPr id="1068038" name="Object 6"/>
          <p:cNvGraphicFramePr>
            <a:graphicFrameLocks noChangeAspect="1"/>
          </p:cNvGraphicFramePr>
          <p:nvPr/>
        </p:nvGraphicFramePr>
        <p:xfrm>
          <a:off x="530352" y="2895600"/>
          <a:ext cx="1460500" cy="838200"/>
        </p:xfrm>
        <a:graphic>
          <a:graphicData uri="http://schemas.openxmlformats.org/presentationml/2006/ole">
            <mc:AlternateContent xmlns:mc="http://schemas.openxmlformats.org/markup-compatibility/2006">
              <mc:Choice xmlns:v="urn:schemas-microsoft-com:vml" Requires="v">
                <p:oleObj spid="_x0000_s18464" name="Equation" r:id="rId3" imgW="1460500" imgH="838200" progId="Equation.DSMT4">
                  <p:embed/>
                </p:oleObj>
              </mc:Choice>
              <mc:Fallback>
                <p:oleObj name="Equation" r:id="rId3" imgW="1460500" imgH="838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895600"/>
                        <a:ext cx="1460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8042" name="Object 10"/>
          <p:cNvGraphicFramePr>
            <a:graphicFrameLocks noChangeAspect="1"/>
          </p:cNvGraphicFramePr>
          <p:nvPr/>
        </p:nvGraphicFramePr>
        <p:xfrm>
          <a:off x="533400" y="4953000"/>
          <a:ext cx="7442200" cy="838200"/>
        </p:xfrm>
        <a:graphic>
          <a:graphicData uri="http://schemas.openxmlformats.org/presentationml/2006/ole">
            <mc:AlternateContent xmlns:mc="http://schemas.openxmlformats.org/markup-compatibility/2006">
              <mc:Choice xmlns:v="urn:schemas-microsoft-com:vml" Requires="v">
                <p:oleObj spid="_x0000_s18465" name="Equation" r:id="rId5" imgW="7442200" imgH="838200" progId="Equation.DSMT4">
                  <p:embed/>
                </p:oleObj>
              </mc:Choice>
              <mc:Fallback>
                <p:oleObj name="Equation" r:id="rId5" imgW="7442200" imgH="83820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4953000"/>
                        <a:ext cx="744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8043" name="Object 11"/>
          <p:cNvGraphicFramePr>
            <a:graphicFrameLocks noChangeAspect="1"/>
          </p:cNvGraphicFramePr>
          <p:nvPr/>
        </p:nvGraphicFramePr>
        <p:xfrm>
          <a:off x="2063835" y="2895600"/>
          <a:ext cx="1790700" cy="838200"/>
        </p:xfrm>
        <a:graphic>
          <a:graphicData uri="http://schemas.openxmlformats.org/presentationml/2006/ole">
            <mc:AlternateContent xmlns:mc="http://schemas.openxmlformats.org/markup-compatibility/2006">
              <mc:Choice xmlns:v="urn:schemas-microsoft-com:vml" Requires="v">
                <p:oleObj spid="_x0000_s18466" name="Equation" r:id="rId7" imgW="1790700" imgH="838200" progId="Equation.DSMT4">
                  <p:embed/>
                </p:oleObj>
              </mc:Choice>
              <mc:Fallback>
                <p:oleObj name="Equation" r:id="rId7" imgW="1790700" imgH="838200"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3835" y="2895600"/>
                        <a:ext cx="1790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8044" name="Object 12"/>
          <p:cNvGraphicFramePr>
            <a:graphicFrameLocks noChangeAspect="1"/>
          </p:cNvGraphicFramePr>
          <p:nvPr/>
        </p:nvGraphicFramePr>
        <p:xfrm>
          <a:off x="3927518" y="2895600"/>
          <a:ext cx="1651000" cy="838200"/>
        </p:xfrm>
        <a:graphic>
          <a:graphicData uri="http://schemas.openxmlformats.org/presentationml/2006/ole">
            <mc:AlternateContent xmlns:mc="http://schemas.openxmlformats.org/markup-compatibility/2006">
              <mc:Choice xmlns:v="urn:schemas-microsoft-com:vml" Requires="v">
                <p:oleObj spid="_x0000_s18467" name="Equation" r:id="rId9" imgW="1651000" imgH="838200" progId="Equation.DSMT4">
                  <p:embed/>
                </p:oleObj>
              </mc:Choice>
              <mc:Fallback>
                <p:oleObj name="Equation" r:id="rId9" imgW="1651000" imgH="838200" progId="Equation.DSMT4">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7518" y="2895600"/>
                        <a:ext cx="1651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8045" name="Object 13"/>
          <p:cNvGraphicFramePr>
            <a:graphicFrameLocks noChangeAspect="1"/>
          </p:cNvGraphicFramePr>
          <p:nvPr/>
        </p:nvGraphicFramePr>
        <p:xfrm>
          <a:off x="5651500" y="2882900"/>
          <a:ext cx="1739900" cy="838200"/>
        </p:xfrm>
        <a:graphic>
          <a:graphicData uri="http://schemas.openxmlformats.org/presentationml/2006/ole">
            <mc:AlternateContent xmlns:mc="http://schemas.openxmlformats.org/markup-compatibility/2006">
              <mc:Choice xmlns:v="urn:schemas-microsoft-com:vml" Requires="v">
                <p:oleObj spid="_x0000_s18468" name="Equation" r:id="rId11" imgW="1739880" imgH="838080" progId="Equation.DSMT4">
                  <p:embed/>
                </p:oleObj>
              </mc:Choice>
              <mc:Fallback>
                <p:oleObj name="Equation" r:id="rId11" imgW="1739880" imgH="838080" progId="Equation.DSMT4">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51500" y="2882900"/>
                        <a:ext cx="1739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68046" name="Object 14"/>
          <p:cNvGraphicFramePr>
            <a:graphicFrameLocks noChangeAspect="1"/>
          </p:cNvGraphicFramePr>
          <p:nvPr/>
        </p:nvGraphicFramePr>
        <p:xfrm>
          <a:off x="5651500" y="3962400"/>
          <a:ext cx="1739900" cy="838200"/>
        </p:xfrm>
        <a:graphic>
          <a:graphicData uri="http://schemas.openxmlformats.org/presentationml/2006/ole">
            <mc:AlternateContent xmlns:mc="http://schemas.openxmlformats.org/markup-compatibility/2006">
              <mc:Choice xmlns:v="urn:schemas-microsoft-com:vml" Requires="v">
                <p:oleObj spid="_x0000_s18469" name="Equation" r:id="rId13" imgW="1739880" imgH="838080" progId="Equation.DSMT4">
                  <p:embed/>
                </p:oleObj>
              </mc:Choice>
              <mc:Fallback>
                <p:oleObj name="Equation" r:id="rId13" imgW="1739880" imgH="838080" progId="Equation.DSMT4">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651500" y="3962400"/>
                        <a:ext cx="1739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4"/>
          <p:cNvGraphicFramePr>
            <a:graphicFrameLocks noChangeAspect="1"/>
          </p:cNvGraphicFramePr>
          <p:nvPr/>
        </p:nvGraphicFramePr>
        <p:xfrm>
          <a:off x="530352" y="1371600"/>
          <a:ext cx="1485900" cy="838200"/>
        </p:xfrm>
        <a:graphic>
          <a:graphicData uri="http://schemas.openxmlformats.org/presentationml/2006/ole">
            <mc:AlternateContent xmlns:mc="http://schemas.openxmlformats.org/markup-compatibility/2006">
              <mc:Choice xmlns:v="urn:schemas-microsoft-com:vml" Requires="v">
                <p:oleObj spid="_x0000_s18470" name="Equation" r:id="rId15" imgW="1485720" imgH="838080" progId="Equation.DSMT4">
                  <p:embed/>
                </p:oleObj>
              </mc:Choice>
              <mc:Fallback>
                <p:oleObj name="Equation" r:id="rId15" imgW="1485720" imgH="838080" progId="Equation.DSMT4">
                  <p:embed/>
                  <p:pic>
                    <p:nvPicPr>
                      <p:cNvPr id="0" name="Object 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1371600"/>
                        <a:ext cx="1485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8" name="Straight Connector 17"/>
          <p:cNvCxnSpPr/>
          <p:nvPr/>
        </p:nvCxnSpPr>
        <p:spPr>
          <a:xfrm rot="5400000">
            <a:off x="6411604" y="294734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7112000" y="29609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7010400" y="3468996"/>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6667500" y="3441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6803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80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680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680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6804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680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Multiplication and Division of Fractions</a:t>
            </a:r>
          </a:p>
        </p:txBody>
      </p:sp>
      <p:sp>
        <p:nvSpPr>
          <p:cNvPr id="1071107" name="Rectangle 3"/>
          <p:cNvSpPr>
            <a:spLocks noGrp="1"/>
          </p:cNvSpPr>
          <p:nvPr>
            <p:ph idx="1"/>
          </p:nvPr>
        </p:nvSpPr>
        <p:spPr>
          <a:xfrm>
            <a:off x="457200" y="2209800"/>
            <a:ext cx="8229600" cy="523220"/>
          </a:xfrm>
          <a:prstGeom prst="rect">
            <a:avLst/>
          </a:prstGeom>
          <a:noFill/>
        </p:spPr>
        <p:txBody>
          <a:bodyPr>
            <a:spAutoFit/>
          </a:bodyPr>
          <a:lstStyle/>
          <a:p>
            <a:pPr>
              <a:buFont typeface="Courier New" pitchFamily="49" charset="0"/>
              <a:buNone/>
            </a:pPr>
            <a:r>
              <a:rPr lang="en-US" b="1" i="0" dirty="0">
                <a:solidFill>
                  <a:schemeClr val="tx1"/>
                </a:solidFill>
              </a:rPr>
              <a:t>Solution</a:t>
            </a:r>
          </a:p>
        </p:txBody>
      </p:sp>
      <p:graphicFrame>
        <p:nvGraphicFramePr>
          <p:cNvPr id="1071108" name="Object 4"/>
          <p:cNvGraphicFramePr>
            <a:graphicFrameLocks noChangeAspect="1"/>
          </p:cNvGraphicFramePr>
          <p:nvPr/>
        </p:nvGraphicFramePr>
        <p:xfrm>
          <a:off x="530352" y="1371600"/>
          <a:ext cx="5956300" cy="838200"/>
        </p:xfrm>
        <a:graphic>
          <a:graphicData uri="http://schemas.openxmlformats.org/presentationml/2006/ole">
            <mc:AlternateContent xmlns:mc="http://schemas.openxmlformats.org/markup-compatibility/2006">
              <mc:Choice xmlns:v="urn:schemas-microsoft-com:vml" Requires="v">
                <p:oleObj spid="_x0000_s19490" name="Equation" r:id="rId3" imgW="5956200" imgH="838080" progId="Equation.DSMT4">
                  <p:embed/>
                </p:oleObj>
              </mc:Choice>
              <mc:Fallback>
                <p:oleObj name="Equation" r:id="rId3" imgW="59562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595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1111" name="Object 7"/>
          <p:cNvGraphicFramePr>
            <a:graphicFrameLocks noChangeAspect="1"/>
          </p:cNvGraphicFramePr>
          <p:nvPr/>
        </p:nvGraphicFramePr>
        <p:xfrm>
          <a:off x="530352" y="2819400"/>
          <a:ext cx="4343400" cy="838200"/>
        </p:xfrm>
        <a:graphic>
          <a:graphicData uri="http://schemas.openxmlformats.org/presentationml/2006/ole">
            <mc:AlternateContent xmlns:mc="http://schemas.openxmlformats.org/markup-compatibility/2006">
              <mc:Choice xmlns:v="urn:schemas-microsoft-com:vml" Requires="v">
                <p:oleObj spid="_x0000_s19491" name="Equation" r:id="rId5" imgW="4343400" imgH="838080" progId="Equation.DSMT4">
                  <p:embed/>
                </p:oleObj>
              </mc:Choice>
              <mc:Fallback>
                <p:oleObj name="Equation" r:id="rId5" imgW="4343400" imgH="8380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819400"/>
                        <a:ext cx="4343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1114" name="Object 10"/>
          <p:cNvGraphicFramePr>
            <a:graphicFrameLocks noChangeAspect="1"/>
          </p:cNvGraphicFramePr>
          <p:nvPr/>
        </p:nvGraphicFramePr>
        <p:xfrm>
          <a:off x="530352" y="3790950"/>
          <a:ext cx="2781300" cy="838200"/>
        </p:xfrm>
        <a:graphic>
          <a:graphicData uri="http://schemas.openxmlformats.org/presentationml/2006/ole">
            <mc:AlternateContent xmlns:mc="http://schemas.openxmlformats.org/markup-compatibility/2006">
              <mc:Choice xmlns:v="urn:schemas-microsoft-com:vml" Requires="v">
                <p:oleObj spid="_x0000_s19492" name="Equation" r:id="rId7" imgW="2781000" imgH="838080" progId="Equation.DSMT4">
                  <p:embed/>
                </p:oleObj>
              </mc:Choice>
              <mc:Fallback>
                <p:oleObj name="Equation" r:id="rId7" imgW="2781000" imgH="838080" progId="Equation.DSMT4">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3790950"/>
                        <a:ext cx="278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71115" name="Object 11"/>
          <p:cNvGraphicFramePr>
            <a:graphicFrameLocks noChangeAspect="1"/>
          </p:cNvGraphicFramePr>
          <p:nvPr/>
        </p:nvGraphicFramePr>
        <p:xfrm>
          <a:off x="530352" y="4876800"/>
          <a:ext cx="2451100" cy="838200"/>
        </p:xfrm>
        <a:graphic>
          <a:graphicData uri="http://schemas.openxmlformats.org/presentationml/2006/ole">
            <mc:AlternateContent xmlns:mc="http://schemas.openxmlformats.org/markup-compatibility/2006">
              <mc:Choice xmlns:v="urn:schemas-microsoft-com:vml" Requires="v">
                <p:oleObj spid="_x0000_s19493" name="Equation" r:id="rId9" imgW="2451100" imgH="838200" progId="Equation.DSMT4">
                  <p:embed/>
                </p:oleObj>
              </mc:Choice>
              <mc:Fallback>
                <p:oleObj name="Equation" r:id="rId9" imgW="2451100" imgH="838200" progId="Equation.DSMT4">
                  <p:embed/>
                  <p:pic>
                    <p:nvPicPr>
                      <p:cNvPr id="0" name="Object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876800"/>
                        <a:ext cx="245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2" name="Object 6"/>
          <p:cNvGraphicFramePr>
            <a:graphicFrameLocks noChangeAspect="1"/>
          </p:cNvGraphicFramePr>
          <p:nvPr/>
        </p:nvGraphicFramePr>
        <p:xfrm>
          <a:off x="4997535" y="2819400"/>
          <a:ext cx="1092200" cy="838200"/>
        </p:xfrm>
        <a:graphic>
          <a:graphicData uri="http://schemas.openxmlformats.org/presentationml/2006/ole">
            <mc:AlternateContent xmlns:mc="http://schemas.openxmlformats.org/markup-compatibility/2006">
              <mc:Choice xmlns:v="urn:schemas-microsoft-com:vml" Requires="v">
                <p:oleObj spid="_x0000_s19494" name="Equation" r:id="rId11" imgW="1091880" imgH="838080" progId="Equation.DSMT4">
                  <p:embed/>
                </p:oleObj>
              </mc:Choice>
              <mc:Fallback>
                <p:oleObj name="Equation" r:id="rId11" imgW="109188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97535" y="2819400"/>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nvGraphicFramePr>
        <p:xfrm>
          <a:off x="6213518" y="2819400"/>
          <a:ext cx="1206500" cy="838200"/>
        </p:xfrm>
        <a:graphic>
          <a:graphicData uri="http://schemas.openxmlformats.org/presentationml/2006/ole">
            <mc:AlternateContent xmlns:mc="http://schemas.openxmlformats.org/markup-compatibility/2006">
              <mc:Choice xmlns:v="urn:schemas-microsoft-com:vml" Requires="v">
                <p:oleObj spid="_x0000_s19495" name="Equation" r:id="rId13" imgW="1206360" imgH="838080" progId="Equation.DSMT4">
                  <p:embed/>
                </p:oleObj>
              </mc:Choice>
              <mc:Fallback>
                <p:oleObj name="Equation" r:id="rId13" imgW="12063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3518" y="2819400"/>
                        <a:ext cx="1206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7543800" y="2819400"/>
          <a:ext cx="533400" cy="838200"/>
        </p:xfrm>
        <a:graphic>
          <a:graphicData uri="http://schemas.openxmlformats.org/presentationml/2006/ole">
            <mc:AlternateContent xmlns:mc="http://schemas.openxmlformats.org/markup-compatibility/2006">
              <mc:Choice xmlns:v="urn:schemas-microsoft-com:vml" Requires="v">
                <p:oleObj spid="_x0000_s19496" name="Equation" r:id="rId15" imgW="533160" imgH="838080" progId="Equation.DSMT4">
                  <p:embed/>
                </p:oleObj>
              </mc:Choice>
              <mc:Fallback>
                <p:oleObj name="Equation" r:id="rId15" imgW="5331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543800" y="2819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5" name="Object 9"/>
          <p:cNvGraphicFramePr>
            <a:graphicFrameLocks noChangeAspect="1"/>
          </p:cNvGraphicFramePr>
          <p:nvPr/>
        </p:nvGraphicFramePr>
        <p:xfrm>
          <a:off x="3429000" y="3810000"/>
          <a:ext cx="533400" cy="838200"/>
        </p:xfrm>
        <a:graphic>
          <a:graphicData uri="http://schemas.openxmlformats.org/presentationml/2006/ole">
            <mc:AlternateContent xmlns:mc="http://schemas.openxmlformats.org/markup-compatibility/2006">
              <mc:Choice xmlns:v="urn:schemas-microsoft-com:vml" Requires="v">
                <p:oleObj spid="_x0000_s19497" name="Equation" r:id="rId17" imgW="533160" imgH="838080" progId="Equation.DSMT4">
                  <p:embed/>
                </p:oleObj>
              </mc:Choice>
              <mc:Fallback>
                <p:oleObj name="Equation" r:id="rId17" imgW="53316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29000" y="38100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2628900" y="3848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048000" y="43434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6464300" y="2857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6819900" y="2857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6819900" y="33528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6489700" y="33782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1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711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946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711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946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71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1107"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9: Multiplication and Division of Fractions</a:t>
            </a:r>
          </a:p>
        </p:txBody>
      </p:sp>
      <p:sp>
        <p:nvSpPr>
          <p:cNvPr id="27651" name="Rectangle 3"/>
          <p:cNvSpPr>
            <a:spLocks noGrp="1"/>
          </p:cNvSpPr>
          <p:nvPr>
            <p:ph idx="1"/>
          </p:nvPr>
        </p:nvSpPr>
        <p:spPr>
          <a:prstGeom prst="rect">
            <a:avLst/>
          </a:prstGeom>
        </p:spPr>
        <p:txBody>
          <a:bodyPr/>
          <a:lstStyle/>
          <a:p>
            <a:pPr>
              <a:spcAft>
                <a:spcPts val="1800"/>
              </a:spcAft>
              <a:buFont typeface="Courier New" pitchFamily="49" charset="0"/>
              <a:buNone/>
            </a:pPr>
            <a:r>
              <a:rPr lang="en-US" i="0" dirty="0">
                <a:solidFill>
                  <a:schemeClr val="tx1"/>
                </a:solidFill>
              </a:rPr>
              <a:t>If      of a number is </a:t>
            </a:r>
            <a:r>
              <a:rPr lang="en-US" i="0" dirty="0">
                <a:solidFill>
                  <a:srgbClr val="0000FF"/>
                </a:solidFill>
              </a:rPr>
              <a:t>99</a:t>
            </a:r>
            <a:r>
              <a:rPr lang="en-US" i="0" dirty="0">
                <a:solidFill>
                  <a:schemeClr val="tx1"/>
                </a:solidFill>
              </a:rPr>
              <a:t>, what is the number?</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Because we know the product, 99, the missing number </a:t>
            </a:r>
          </a:p>
          <a:p>
            <a:pPr>
              <a:buFont typeface="Courier New" pitchFamily="49" charset="0"/>
              <a:buNone/>
            </a:pPr>
            <a:r>
              <a:rPr lang="en-US" i="0" dirty="0">
                <a:solidFill>
                  <a:schemeClr val="tx1"/>
                </a:solidFill>
              </a:rPr>
              <a:t>can be found by dividing the product by </a:t>
            </a:r>
            <a:r>
              <a:rPr lang="en-US" dirty="0">
                <a:solidFill>
                  <a:schemeClr val="tx1"/>
                </a:solidFill>
              </a:rPr>
              <a:t> </a:t>
            </a:r>
          </a:p>
          <a:p>
            <a:pPr>
              <a:buFont typeface="Courier New" pitchFamily="49" charset="0"/>
              <a:buNone/>
            </a:pPr>
            <a:endParaRPr lang="en-US" dirty="0">
              <a:solidFill>
                <a:schemeClr val="tx1"/>
              </a:solidFill>
            </a:endParaRPr>
          </a:p>
          <a:p>
            <a:pPr>
              <a:lnSpc>
                <a:spcPct val="150000"/>
              </a:lnSpc>
              <a:buFont typeface="Courier New" pitchFamily="49" charset="0"/>
              <a:buNone/>
            </a:pPr>
            <a:endParaRPr lang="en-US" dirty="0">
              <a:solidFill>
                <a:schemeClr val="tx1"/>
              </a:solidFill>
            </a:endParaRPr>
          </a:p>
          <a:p>
            <a:r>
              <a:rPr lang="en-US" dirty="0">
                <a:solidFill>
                  <a:schemeClr val="tx1"/>
                </a:solidFill>
              </a:rPr>
              <a:t>The other number is </a:t>
            </a:r>
            <a:r>
              <a:rPr lang="en-US" dirty="0">
                <a:solidFill>
                  <a:srgbClr val="FF0000"/>
                </a:solidFill>
              </a:rPr>
              <a:t>264</a:t>
            </a:r>
            <a:r>
              <a:rPr lang="en-US" dirty="0">
                <a:solidFill>
                  <a:schemeClr val="tx1"/>
                </a:solidFill>
              </a:rPr>
              <a:t>. That is      </a:t>
            </a:r>
            <a:r>
              <a:rPr lang="en-US" b="1" dirty="0">
                <a:solidFill>
                  <a:schemeClr val="tx1"/>
                </a:solidFill>
              </a:rPr>
              <a:t>of </a:t>
            </a:r>
            <a:r>
              <a:rPr lang="en-US" dirty="0">
                <a:solidFill>
                  <a:srgbClr val="FF0000"/>
                </a:solidFill>
              </a:rPr>
              <a:t>264</a:t>
            </a:r>
            <a:r>
              <a:rPr lang="en-US" dirty="0">
                <a:solidFill>
                  <a:schemeClr val="tx1"/>
                </a:solidFill>
              </a:rPr>
              <a:t> is </a:t>
            </a:r>
            <a:r>
              <a:rPr lang="en-US" dirty="0">
                <a:solidFill>
                  <a:srgbClr val="0000FF"/>
                </a:solidFill>
              </a:rPr>
              <a:t>99</a:t>
            </a:r>
            <a:r>
              <a:rPr lang="en-US" dirty="0">
                <a:solidFill>
                  <a:schemeClr val="tx1"/>
                </a:solidFill>
              </a:rPr>
              <a:t>.</a:t>
            </a:r>
          </a:p>
        </p:txBody>
      </p:sp>
      <p:graphicFrame>
        <p:nvGraphicFramePr>
          <p:cNvPr id="27652" name="Object 4"/>
          <p:cNvGraphicFramePr>
            <a:graphicFrameLocks noChangeAspect="1"/>
          </p:cNvGraphicFramePr>
          <p:nvPr/>
        </p:nvGraphicFramePr>
        <p:xfrm>
          <a:off x="825831" y="1143000"/>
          <a:ext cx="266700" cy="838200"/>
        </p:xfrm>
        <a:graphic>
          <a:graphicData uri="http://schemas.openxmlformats.org/presentationml/2006/ole">
            <mc:AlternateContent xmlns:mc="http://schemas.openxmlformats.org/markup-compatibility/2006">
              <mc:Choice xmlns:v="urn:schemas-microsoft-com:vml" Requires="v">
                <p:oleObj spid="_x0000_s20516" name="Equation" r:id="rId3" imgW="266400" imgH="838080" progId="Equation.DSMT4">
                  <p:embed/>
                </p:oleObj>
              </mc:Choice>
              <mc:Fallback>
                <p:oleObj name="Equation" r:id="rId3" imgW="2664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831" y="11430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53" name="Object 5"/>
          <p:cNvGraphicFramePr>
            <a:graphicFrameLocks noChangeAspect="1"/>
          </p:cNvGraphicFramePr>
          <p:nvPr/>
        </p:nvGraphicFramePr>
        <p:xfrm>
          <a:off x="6357012" y="2895600"/>
          <a:ext cx="355600" cy="838200"/>
        </p:xfrm>
        <a:graphic>
          <a:graphicData uri="http://schemas.openxmlformats.org/presentationml/2006/ole">
            <mc:AlternateContent xmlns:mc="http://schemas.openxmlformats.org/markup-compatibility/2006">
              <mc:Choice xmlns:v="urn:schemas-microsoft-com:vml" Requires="v">
                <p:oleObj spid="_x0000_s20517" name="Equation" r:id="rId5" imgW="355446" imgH="837836" progId="Equation.DSMT4">
                  <p:embed/>
                </p:oleObj>
              </mc:Choice>
              <mc:Fallback>
                <p:oleObj name="Equation" r:id="rId5" imgW="355446" imgH="837836"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57012" y="2895600"/>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6"/>
          <p:cNvGraphicFramePr>
            <a:graphicFrameLocks noChangeAspect="1"/>
          </p:cNvGraphicFramePr>
          <p:nvPr/>
        </p:nvGraphicFramePr>
        <p:xfrm>
          <a:off x="530352" y="5181600"/>
          <a:ext cx="2235200" cy="838200"/>
        </p:xfrm>
        <a:graphic>
          <a:graphicData uri="http://schemas.openxmlformats.org/presentationml/2006/ole">
            <mc:AlternateContent xmlns:mc="http://schemas.openxmlformats.org/markup-compatibility/2006">
              <mc:Choice xmlns:v="urn:schemas-microsoft-com:vml" Requires="v">
                <p:oleObj spid="_x0000_s20518" name="Equation" r:id="rId7" imgW="2235200" imgH="838200" progId="Equation.DSMT4">
                  <p:embed/>
                </p:oleObj>
              </mc:Choice>
              <mc:Fallback>
                <p:oleObj name="Equation" r:id="rId7" imgW="2235200" imgH="8382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5181600"/>
                        <a:ext cx="223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5"/>
          <p:cNvGraphicFramePr>
            <a:graphicFrameLocks noChangeAspect="1"/>
          </p:cNvGraphicFramePr>
          <p:nvPr/>
        </p:nvGraphicFramePr>
        <p:xfrm>
          <a:off x="5334000" y="4648200"/>
          <a:ext cx="266700" cy="838200"/>
        </p:xfrm>
        <a:graphic>
          <a:graphicData uri="http://schemas.openxmlformats.org/presentationml/2006/ole">
            <mc:AlternateContent xmlns:mc="http://schemas.openxmlformats.org/markup-compatibility/2006">
              <mc:Choice xmlns:v="urn:schemas-microsoft-com:vml" Requires="v">
                <p:oleObj spid="_x0000_s20519" name="Equation" r:id="rId9" imgW="266400" imgH="838080" progId="Equation.DSMT4">
                  <p:embed/>
                </p:oleObj>
              </mc:Choice>
              <mc:Fallback>
                <p:oleObj name="Equation" r:id="rId9" imgW="2664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0" y="46482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7" name="Object 7"/>
          <p:cNvGraphicFramePr>
            <a:graphicFrameLocks noChangeAspect="1"/>
          </p:cNvGraphicFramePr>
          <p:nvPr/>
        </p:nvGraphicFramePr>
        <p:xfrm>
          <a:off x="3048000" y="3810000"/>
          <a:ext cx="927100" cy="838200"/>
        </p:xfrm>
        <a:graphic>
          <a:graphicData uri="http://schemas.openxmlformats.org/presentationml/2006/ole">
            <mc:AlternateContent xmlns:mc="http://schemas.openxmlformats.org/markup-compatibility/2006">
              <mc:Choice xmlns:v="urn:schemas-microsoft-com:vml" Requires="v">
                <p:oleObj spid="_x0000_s20520" name="Equation" r:id="rId11" imgW="927000" imgH="838080" progId="Equation.DSMT4">
                  <p:embed/>
                </p:oleObj>
              </mc:Choice>
              <mc:Fallback>
                <p:oleObj name="Equation" r:id="rId11" imgW="927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381000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4076700" y="3835400"/>
          <a:ext cx="1104900" cy="838200"/>
        </p:xfrm>
        <a:graphic>
          <a:graphicData uri="http://schemas.openxmlformats.org/presentationml/2006/ole">
            <mc:AlternateContent xmlns:mc="http://schemas.openxmlformats.org/markup-compatibility/2006">
              <mc:Choice xmlns:v="urn:schemas-microsoft-com:vml" Requires="v">
                <p:oleObj spid="_x0000_s20521" name="Equation" r:id="rId13" imgW="1104840" imgH="838080" progId="Equation.DSMT4">
                  <p:embed/>
                </p:oleObj>
              </mc:Choice>
              <mc:Fallback>
                <p:oleObj name="Equation" r:id="rId13" imgW="11048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6700" y="38354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90" name="Object 10"/>
          <p:cNvGraphicFramePr>
            <a:graphicFrameLocks noChangeAspect="1"/>
          </p:cNvGraphicFramePr>
          <p:nvPr/>
        </p:nvGraphicFramePr>
        <p:xfrm>
          <a:off x="5257800" y="4114800"/>
          <a:ext cx="838200" cy="292100"/>
        </p:xfrm>
        <a:graphic>
          <a:graphicData uri="http://schemas.openxmlformats.org/presentationml/2006/ole">
            <mc:AlternateContent xmlns:mc="http://schemas.openxmlformats.org/markup-compatibility/2006">
              <mc:Choice xmlns:v="urn:schemas-microsoft-com:vml" Requires="v">
                <p:oleObj spid="_x0000_s20522" name="Equation" r:id="rId15" imgW="838080" imgH="291960" progId="Equation.DSMT4">
                  <p:embed/>
                </p:oleObj>
              </mc:Choice>
              <mc:Fallback>
                <p:oleObj name="Equation" r:id="rId15" imgW="83808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57800" y="4114800"/>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6600000">
            <a:off x="4389120" y="3891280"/>
            <a:ext cx="36576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914900" y="43688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491" name="Object 11"/>
          <p:cNvGraphicFramePr>
            <a:graphicFrameLocks noChangeAspect="1"/>
          </p:cNvGraphicFramePr>
          <p:nvPr/>
        </p:nvGraphicFramePr>
        <p:xfrm>
          <a:off x="4445000" y="3619500"/>
          <a:ext cx="241300" cy="203200"/>
        </p:xfrm>
        <a:graphic>
          <a:graphicData uri="http://schemas.openxmlformats.org/presentationml/2006/ole">
            <mc:AlternateContent xmlns:mc="http://schemas.openxmlformats.org/markup-compatibility/2006">
              <mc:Choice xmlns:v="urn:schemas-microsoft-com:vml" Requires="v">
                <p:oleObj spid="_x0000_s20523" name="Equation" r:id="rId17" imgW="241200" imgH="203040" progId="Equation.DSMT4">
                  <p:embed/>
                </p:oleObj>
              </mc:Choice>
              <mc:Fallback>
                <p:oleObj name="Equation" r:id="rId17" imgW="241200" imgH="2030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445000" y="36195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651">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49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9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7651">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48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48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Division</a:t>
            </a:r>
          </a:p>
        </p:txBody>
      </p:sp>
      <p:sp>
        <p:nvSpPr>
          <p:cNvPr id="8" name="Content Placeholder 7"/>
          <p:cNvSpPr>
            <a:spLocks noGrp="1"/>
          </p:cNvSpPr>
          <p:nvPr>
            <p:ph idx="1"/>
          </p:nvPr>
        </p:nvSpPr>
        <p:spPr/>
        <p:txBody>
          <a:bodyPr/>
          <a:lstStyle/>
          <a:p>
            <a:endParaRPr lang="en-US" dirty="0"/>
          </a:p>
          <a:p>
            <a:endParaRPr lang="en-US" dirty="0"/>
          </a:p>
        </p:txBody>
      </p:sp>
      <p:graphicFrame>
        <p:nvGraphicFramePr>
          <p:cNvPr id="29699" name="Object 5"/>
          <p:cNvGraphicFramePr>
            <a:graphicFrameLocks noChangeAspect="1"/>
          </p:cNvGraphicFramePr>
          <p:nvPr/>
        </p:nvGraphicFramePr>
        <p:xfrm>
          <a:off x="6934200" y="2838736"/>
          <a:ext cx="482600" cy="838200"/>
        </p:xfrm>
        <a:graphic>
          <a:graphicData uri="http://schemas.openxmlformats.org/presentationml/2006/ole">
            <mc:AlternateContent xmlns:mc="http://schemas.openxmlformats.org/markup-compatibility/2006">
              <mc:Choice xmlns:v="urn:schemas-microsoft-com:vml" Requires="v">
                <p:oleObj spid="_x0000_s22542" name="Equation" r:id="rId3" imgW="482391" imgH="837836" progId="Equation.DSMT4">
                  <p:embed/>
                </p:oleObj>
              </mc:Choice>
              <mc:Fallback>
                <p:oleObj name="Equation" r:id="rId3" imgW="482391" imgH="83783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2838736"/>
                        <a:ext cx="482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0" name="Object 6"/>
          <p:cNvGraphicFramePr>
            <a:graphicFrameLocks noChangeAspect="1"/>
          </p:cNvGraphicFramePr>
          <p:nvPr/>
        </p:nvGraphicFramePr>
        <p:xfrm>
          <a:off x="609600" y="3448336"/>
          <a:ext cx="457200" cy="838200"/>
        </p:xfrm>
        <a:graphic>
          <a:graphicData uri="http://schemas.openxmlformats.org/presentationml/2006/ole">
            <mc:AlternateContent xmlns:mc="http://schemas.openxmlformats.org/markup-compatibility/2006">
              <mc:Choice xmlns:v="urn:schemas-microsoft-com:vml" Requires="v">
                <p:oleObj spid="_x0000_s22543" name="Equation" r:id="rId5" imgW="457200" imgH="838080" progId="Equation.DSMT4">
                  <p:embed/>
                </p:oleObj>
              </mc:Choice>
              <mc:Fallback>
                <p:oleObj name="Equation" r:id="rId5" imgW="45720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448336"/>
                        <a:ext cx="457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9701" name="Object 7"/>
          <p:cNvGraphicFramePr>
            <a:graphicFrameLocks noChangeAspect="1"/>
          </p:cNvGraphicFramePr>
          <p:nvPr/>
        </p:nvGraphicFramePr>
        <p:xfrm>
          <a:off x="1828800" y="4057936"/>
          <a:ext cx="2286000" cy="838200"/>
        </p:xfrm>
        <a:graphic>
          <a:graphicData uri="http://schemas.openxmlformats.org/presentationml/2006/ole">
            <mc:AlternateContent xmlns:mc="http://schemas.openxmlformats.org/markup-compatibility/2006">
              <mc:Choice xmlns:v="urn:schemas-microsoft-com:vml" Requires="v">
                <p:oleObj spid="_x0000_s22544" name="Equation" r:id="rId7" imgW="2286000" imgH="838080" progId="Equation.DSMT4">
                  <p:embed/>
                </p:oleObj>
              </mc:Choice>
              <mc:Fallback>
                <p:oleObj name="Equation" r:id="rId7" imgW="2286000" imgH="83808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4057936"/>
                        <a:ext cx="2286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4"/>
          <p:cNvSpPr txBox="1">
            <a:spLocks/>
          </p:cNvSpPr>
          <p:nvPr/>
        </p:nvSpPr>
        <p:spPr bwMode="auto">
          <a:xfrm>
            <a:off x="457200" y="1280160"/>
            <a:ext cx="8229600" cy="3825240"/>
          </a:xfrm>
          <a:prstGeom prst="rect">
            <a:avLst/>
          </a:prstGeom>
          <a:noFill/>
          <a:ln w="28575">
            <a:solidFill>
              <a:srgbClr val="FF0008"/>
            </a:solidFill>
            <a:miter lim="800000"/>
            <a:headEnd/>
            <a:tailEnd/>
          </a:ln>
        </p:spPr>
        <p:txBody>
          <a:bodyPr/>
          <a:lstStyle/>
          <a:p>
            <a:pPr marL="1588" indent="-1588" algn="ctr">
              <a:spcBef>
                <a:spcPct val="20000"/>
              </a:spcBef>
              <a:defRPr/>
            </a:pPr>
            <a:endParaRPr lang="en-US" b="1" dirty="0">
              <a:solidFill>
                <a:srgbClr val="000000"/>
              </a:solidFill>
              <a:latin typeface="+mn-lt"/>
            </a:endParaRPr>
          </a:p>
        </p:txBody>
      </p:sp>
      <p:sp>
        <p:nvSpPr>
          <p:cNvPr id="29703" name="Rectangle 8"/>
          <p:cNvSpPr>
            <a:spLocks noChangeArrowheads="1"/>
          </p:cNvSpPr>
          <p:nvPr/>
        </p:nvSpPr>
        <p:spPr bwMode="auto">
          <a:xfrm>
            <a:off x="457200" y="1314736"/>
            <a:ext cx="8229600" cy="3475038"/>
          </a:xfrm>
          <a:prstGeom prst="rect">
            <a:avLst/>
          </a:prstGeom>
          <a:noFill/>
          <a:ln w="9525">
            <a:noFill/>
            <a:miter lim="800000"/>
            <a:headEnd/>
            <a:tailEnd/>
          </a:ln>
        </p:spPr>
        <p:txBody>
          <a:bodyPr>
            <a:spAutoFit/>
          </a:bodyPr>
          <a:lstStyle/>
          <a:p>
            <a:pPr indent="3175" algn="ctr">
              <a:spcBef>
                <a:spcPct val="20000"/>
              </a:spcBef>
              <a:tabLst>
                <a:tab pos="461963" algn="l"/>
              </a:tabLst>
            </a:pPr>
            <a:r>
              <a:rPr lang="en-US" sz="2800" b="1" dirty="0">
                <a:solidFill>
                  <a:srgbClr val="000000"/>
                </a:solidFill>
              </a:rPr>
              <a:t>Important Note About Expressions Involving Fractions in Algebra</a:t>
            </a:r>
          </a:p>
          <a:p>
            <a:pPr indent="3175">
              <a:spcBef>
                <a:spcPct val="40000"/>
              </a:spcBef>
              <a:tabLst>
                <a:tab pos="461963" algn="l"/>
              </a:tabLst>
            </a:pPr>
            <a:r>
              <a:rPr lang="en-US" sz="2800" dirty="0">
                <a:solidFill>
                  <a:srgbClr val="000000"/>
                </a:solidFill>
              </a:rPr>
              <a:t>An expression with a fraction as the coefficient can be </a:t>
            </a:r>
          </a:p>
          <a:p>
            <a:pPr indent="3175">
              <a:spcBef>
                <a:spcPct val="40000"/>
              </a:spcBef>
              <a:tabLst>
                <a:tab pos="461963" algn="l"/>
              </a:tabLst>
            </a:pPr>
            <a:r>
              <a:rPr lang="en-US" sz="2800" dirty="0">
                <a:solidFill>
                  <a:srgbClr val="000000"/>
                </a:solidFill>
              </a:rPr>
              <a:t>written in two different forms. For example,        and </a:t>
            </a:r>
          </a:p>
          <a:p>
            <a:pPr indent="3175">
              <a:spcBef>
                <a:spcPct val="50000"/>
              </a:spcBef>
              <a:tabLst>
                <a:tab pos="461963" algn="l"/>
              </a:tabLst>
            </a:pPr>
            <a:r>
              <a:rPr lang="en-US" sz="2800" dirty="0">
                <a:solidFill>
                  <a:srgbClr val="000000"/>
                </a:solidFill>
              </a:rPr>
              <a:t>       </a:t>
            </a:r>
            <a:r>
              <a:rPr lang="en-US" sz="2800" i="1" dirty="0">
                <a:solidFill>
                  <a:srgbClr val="000000"/>
                </a:solidFill>
              </a:rPr>
              <a:t> </a:t>
            </a:r>
            <a:r>
              <a:rPr lang="en-US" sz="2800" dirty="0">
                <a:solidFill>
                  <a:srgbClr val="000000"/>
                </a:solidFill>
              </a:rPr>
              <a:t>have the same meaning. That is, for all values of </a:t>
            </a:r>
            <a:r>
              <a:rPr lang="en-US" sz="2800" i="1" dirty="0">
                <a:solidFill>
                  <a:srgbClr val="000000"/>
                </a:solidFill>
              </a:rPr>
              <a:t>x</a:t>
            </a:r>
            <a:r>
              <a:rPr lang="en-US" sz="2800" dirty="0">
                <a:solidFill>
                  <a:srgbClr val="000000"/>
                </a:solidFill>
              </a:rPr>
              <a:t>, </a:t>
            </a:r>
          </a:p>
          <a:p>
            <a:pPr indent="3175">
              <a:spcBef>
                <a:spcPct val="55000"/>
              </a:spcBef>
              <a:tabLst>
                <a:tab pos="461963" algn="l"/>
              </a:tabLst>
            </a:pPr>
            <a:r>
              <a:rPr lang="en-US" sz="2800" dirty="0">
                <a:solidFill>
                  <a:srgbClr val="000000"/>
                </a:solidFill>
              </a:rPr>
              <a:t>we have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30723" name="Rectangle 3"/>
          <p:cNvSpPr>
            <a:spLocks noGrp="1"/>
          </p:cNvSpPr>
          <p:nvPr>
            <p:ph idx="1"/>
          </p:nvPr>
        </p:nvSpPr>
        <p:spPr>
          <a:xfrm>
            <a:off x="457200" y="1280160"/>
            <a:ext cx="8229600" cy="3368040"/>
          </a:xfrm>
          <a:prstGeom prst="rect">
            <a:avLst/>
          </a:prstGeom>
          <a:solidFill>
            <a:srgbClr val="FFFFCC"/>
          </a:solidFill>
          <a:ln w="28575">
            <a:solidFill>
              <a:srgbClr val="000000"/>
            </a:solidFill>
          </a:ln>
        </p:spPr>
        <p:txBody>
          <a:bodyPr wrap="square">
            <a:noAutofit/>
          </a:bodyPr>
          <a:lstStyle/>
          <a:p>
            <a:pPr marL="0" indent="3175">
              <a:buFont typeface="Courier New" pitchFamily="49" charset="0"/>
              <a:buNone/>
              <a:tabLst>
                <a:tab pos="461963" algn="l"/>
              </a:tabLst>
            </a:pPr>
            <a:r>
              <a:rPr lang="en-US" i="0" dirty="0">
                <a:solidFill>
                  <a:srgbClr val="000000"/>
                </a:solidFill>
              </a:rPr>
              <a:t>Multiply or divide as indicated and reduce each answer to lowest terms. </a:t>
            </a: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a:p>
            <a:pPr marL="0" indent="3175">
              <a:buFont typeface="Courier New" pitchFamily="49" charset="0"/>
              <a:buNone/>
              <a:tabLst>
                <a:tab pos="461963" algn="l"/>
              </a:tabLst>
            </a:pPr>
            <a:endParaRPr lang="en-US" i="0" dirty="0">
              <a:solidFill>
                <a:srgbClr val="000000"/>
              </a:solidFill>
            </a:endParaRPr>
          </a:p>
        </p:txBody>
      </p:sp>
      <p:graphicFrame>
        <p:nvGraphicFramePr>
          <p:cNvPr id="30724" name="Object 5"/>
          <p:cNvGraphicFramePr>
            <a:graphicFrameLocks noChangeAspect="1"/>
          </p:cNvGraphicFramePr>
          <p:nvPr/>
        </p:nvGraphicFramePr>
        <p:xfrm>
          <a:off x="530352" y="2311400"/>
          <a:ext cx="7239000" cy="1955800"/>
        </p:xfrm>
        <a:graphic>
          <a:graphicData uri="http://schemas.openxmlformats.org/presentationml/2006/ole">
            <mc:AlternateContent xmlns:mc="http://schemas.openxmlformats.org/markup-compatibility/2006">
              <mc:Choice xmlns:v="urn:schemas-microsoft-com:vml" Requires="v">
                <p:oleObj spid="_x0000_s23558" name="Equation" r:id="rId3" imgW="7239000" imgH="1955800" progId="Equation.DSMT4">
                  <p:embed/>
                </p:oleObj>
              </mc:Choice>
              <mc:Fallback>
                <p:oleObj name="Equation" r:id="rId3" imgW="7239000" imgH="1955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11400"/>
                        <a:ext cx="7239000" cy="195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Practice Problems (cont.)</a:t>
            </a:r>
          </a:p>
        </p:txBody>
      </p:sp>
      <p:sp>
        <p:nvSpPr>
          <p:cNvPr id="31747" name="Rectangle 4"/>
          <p:cNvSpPr>
            <a:spLocks noGrp="1"/>
          </p:cNvSpPr>
          <p:nvPr>
            <p:ph idx="1"/>
          </p:nvPr>
        </p:nvSpPr>
        <p:spPr>
          <a:xfrm>
            <a:off x="457200" y="1280160"/>
            <a:ext cx="8229600" cy="2613023"/>
          </a:xfrm>
          <a:prstGeom prst="rect">
            <a:avLst/>
          </a:prstGeom>
          <a:solidFill>
            <a:srgbClr val="FFFFCC"/>
          </a:solidFill>
          <a:ln w="28575">
            <a:solidFill>
              <a:srgbClr val="000000"/>
            </a:solidFill>
          </a:ln>
        </p:spPr>
        <p:txBody>
          <a:bodyPr>
            <a:spAutoFit/>
          </a:bodyPr>
          <a:lstStyle/>
          <a:p>
            <a:pPr marL="0" indent="3175">
              <a:buFont typeface="Courier New" pitchFamily="49" charset="0"/>
              <a:buNone/>
              <a:tabLst>
                <a:tab pos="461963" algn="l"/>
              </a:tabLst>
            </a:pPr>
            <a:endParaRPr lang="en-US" sz="1500" b="1" i="0" dirty="0">
              <a:solidFill>
                <a:srgbClr val="000000"/>
              </a:solidFill>
            </a:endParaRPr>
          </a:p>
          <a:p>
            <a:pPr marL="0" indent="3175">
              <a:buFont typeface="Courier New" pitchFamily="49" charset="0"/>
              <a:buNone/>
              <a:tabLst>
                <a:tab pos="461963" algn="l"/>
              </a:tabLst>
            </a:pPr>
            <a:r>
              <a:rPr lang="en-US" b="1" i="0" dirty="0">
                <a:solidFill>
                  <a:srgbClr val="000000"/>
                </a:solidFill>
              </a:rPr>
              <a:t>5.	</a:t>
            </a:r>
            <a:r>
              <a:rPr lang="en-US" i="0" dirty="0">
                <a:solidFill>
                  <a:srgbClr val="000000"/>
                </a:solidFill>
              </a:rPr>
              <a:t>Multiply the quotient of      and       by </a:t>
            </a:r>
          </a:p>
          <a:p>
            <a:pPr marL="0" indent="3175">
              <a:buFont typeface="Courier New" pitchFamily="49" charset="0"/>
              <a:buNone/>
              <a:tabLst>
                <a:tab pos="461963" algn="l"/>
              </a:tabLst>
            </a:pPr>
            <a:endParaRPr lang="en-US" b="1" i="0" dirty="0">
              <a:solidFill>
                <a:srgbClr val="000000"/>
              </a:solidFill>
            </a:endParaRPr>
          </a:p>
          <a:p>
            <a:pPr marL="0" indent="3175">
              <a:buFont typeface="Courier New" pitchFamily="49" charset="0"/>
              <a:buNone/>
              <a:tabLst>
                <a:tab pos="461963" algn="l"/>
              </a:tabLst>
            </a:pPr>
            <a:r>
              <a:rPr lang="en-US" b="1" i="0" dirty="0">
                <a:solidFill>
                  <a:srgbClr val="000000"/>
                </a:solidFill>
              </a:rPr>
              <a:t>6.	</a:t>
            </a:r>
            <a:r>
              <a:rPr lang="en-US" i="0" dirty="0">
                <a:solidFill>
                  <a:srgbClr val="000000"/>
                </a:solidFill>
              </a:rPr>
              <a:t>The product of      with another number is  </a:t>
            </a:r>
          </a:p>
          <a:p>
            <a:pPr marL="0" indent="3175">
              <a:buFont typeface="Courier New" pitchFamily="49" charset="0"/>
              <a:buNone/>
              <a:tabLst>
                <a:tab pos="461963" algn="l"/>
              </a:tabLst>
            </a:pPr>
            <a:endParaRPr lang="en-US" sz="1200" i="0" dirty="0">
              <a:solidFill>
                <a:srgbClr val="000000"/>
              </a:solidFill>
            </a:endParaRPr>
          </a:p>
          <a:p>
            <a:pPr marL="0" indent="3175">
              <a:buFont typeface="Courier New" pitchFamily="49" charset="0"/>
              <a:buNone/>
              <a:tabLst>
                <a:tab pos="461963" algn="l"/>
              </a:tabLst>
            </a:pPr>
            <a:r>
              <a:rPr lang="en-US" i="0" dirty="0">
                <a:solidFill>
                  <a:srgbClr val="000000"/>
                </a:solidFill>
              </a:rPr>
              <a:t>	What is the other number?</a:t>
            </a:r>
          </a:p>
        </p:txBody>
      </p:sp>
      <p:graphicFrame>
        <p:nvGraphicFramePr>
          <p:cNvPr id="31748" name="Object 5"/>
          <p:cNvGraphicFramePr>
            <a:graphicFrameLocks noChangeAspect="1"/>
          </p:cNvGraphicFramePr>
          <p:nvPr/>
        </p:nvGraphicFramePr>
        <p:xfrm>
          <a:off x="4563754" y="1447800"/>
          <a:ext cx="266700" cy="838200"/>
        </p:xfrm>
        <a:graphic>
          <a:graphicData uri="http://schemas.openxmlformats.org/presentationml/2006/ole">
            <mc:AlternateContent xmlns:mc="http://schemas.openxmlformats.org/markup-compatibility/2006">
              <mc:Choice xmlns:v="urn:schemas-microsoft-com:vml" Requires="v">
                <p:oleObj spid="_x0000_s24598" name="Equation" r:id="rId3" imgW="266584" imgH="837836" progId="Equation.DSMT4">
                  <p:embed/>
                </p:oleObj>
              </mc:Choice>
              <mc:Fallback>
                <p:oleObj name="Equation" r:id="rId3" imgW="266584" imgH="837836"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3754" y="14478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9" name="Object 6"/>
          <p:cNvGraphicFramePr>
            <a:graphicFrameLocks noChangeAspect="1"/>
          </p:cNvGraphicFramePr>
          <p:nvPr/>
        </p:nvGraphicFramePr>
        <p:xfrm>
          <a:off x="5554354" y="1457325"/>
          <a:ext cx="431800" cy="838200"/>
        </p:xfrm>
        <a:graphic>
          <a:graphicData uri="http://schemas.openxmlformats.org/presentationml/2006/ole">
            <mc:AlternateContent xmlns:mc="http://schemas.openxmlformats.org/markup-compatibility/2006">
              <mc:Choice xmlns:v="urn:schemas-microsoft-com:vml" Requires="v">
                <p:oleObj spid="_x0000_s24599" name="Equation" r:id="rId5" imgW="431613" imgH="837836" progId="Equation.DSMT4">
                  <p:embed/>
                </p:oleObj>
              </mc:Choice>
              <mc:Fallback>
                <p:oleObj name="Equation" r:id="rId5" imgW="431613" imgH="837836"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54354" y="1457325"/>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0" name="Object 7"/>
          <p:cNvGraphicFramePr>
            <a:graphicFrameLocks noChangeAspect="1"/>
          </p:cNvGraphicFramePr>
          <p:nvPr/>
        </p:nvGraphicFramePr>
        <p:xfrm>
          <a:off x="6525904" y="1457325"/>
          <a:ext cx="342900" cy="838200"/>
        </p:xfrm>
        <a:graphic>
          <a:graphicData uri="http://schemas.openxmlformats.org/presentationml/2006/ole">
            <mc:AlternateContent xmlns:mc="http://schemas.openxmlformats.org/markup-compatibility/2006">
              <mc:Choice xmlns:v="urn:schemas-microsoft-com:vml" Requires="v">
                <p:oleObj spid="_x0000_s24600" name="Equation" r:id="rId7" imgW="342751" imgH="837836" progId="Equation.DSMT4">
                  <p:embed/>
                </p:oleObj>
              </mc:Choice>
              <mc:Fallback>
                <p:oleObj name="Equation" r:id="rId7" imgW="342751" imgH="837836"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25904" y="1457325"/>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1" name="Object 8"/>
          <p:cNvGraphicFramePr>
            <a:graphicFrameLocks noChangeAspect="1"/>
          </p:cNvGraphicFramePr>
          <p:nvPr/>
        </p:nvGraphicFramePr>
        <p:xfrm>
          <a:off x="3249304" y="2457450"/>
          <a:ext cx="254000" cy="838200"/>
        </p:xfrm>
        <a:graphic>
          <a:graphicData uri="http://schemas.openxmlformats.org/presentationml/2006/ole">
            <mc:AlternateContent xmlns:mc="http://schemas.openxmlformats.org/markup-compatibility/2006">
              <mc:Choice xmlns:v="urn:schemas-microsoft-com:vml" Requires="v">
                <p:oleObj spid="_x0000_s24601" name="Equation" r:id="rId9" imgW="253890" imgH="837836" progId="Equation.DSMT4">
                  <p:embed/>
                </p:oleObj>
              </mc:Choice>
              <mc:Fallback>
                <p:oleObj name="Equation" r:id="rId9" imgW="253890" imgH="837836"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49304" y="245745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52" name="Object 9"/>
          <p:cNvGraphicFramePr>
            <a:graphicFrameLocks noChangeAspect="1"/>
          </p:cNvGraphicFramePr>
          <p:nvPr/>
        </p:nvGraphicFramePr>
        <p:xfrm>
          <a:off x="7135504" y="2457450"/>
          <a:ext cx="749300" cy="838200"/>
        </p:xfrm>
        <a:graphic>
          <a:graphicData uri="http://schemas.openxmlformats.org/presentationml/2006/ole">
            <mc:AlternateContent xmlns:mc="http://schemas.openxmlformats.org/markup-compatibility/2006">
              <mc:Choice xmlns:v="urn:schemas-microsoft-com:vml" Requires="v">
                <p:oleObj spid="_x0000_s24602" name="Equation" r:id="rId11" imgW="749300" imgH="838200" progId="Equation.DSMT4">
                  <p:embed/>
                </p:oleObj>
              </mc:Choice>
              <mc:Fallback>
                <p:oleObj name="Equation" r:id="rId11" imgW="749300" imgH="83820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135504" y="2457450"/>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32771" name="Object 4"/>
          <p:cNvGraphicFramePr>
            <a:graphicFrameLocks noChangeAspect="1"/>
          </p:cNvGraphicFramePr>
          <p:nvPr/>
        </p:nvGraphicFramePr>
        <p:xfrm>
          <a:off x="523875" y="1371600"/>
          <a:ext cx="5918200" cy="2755900"/>
        </p:xfrm>
        <a:graphic>
          <a:graphicData uri="http://schemas.openxmlformats.org/presentationml/2006/ole">
            <mc:AlternateContent xmlns:mc="http://schemas.openxmlformats.org/markup-compatibility/2006">
              <mc:Choice xmlns:v="urn:schemas-microsoft-com:vml" Requires="v">
                <p:oleObj spid="_x0000_s25606" name="Equation" r:id="rId3" imgW="5918040" imgH="2755800" progId="Equation.DSMT4">
                  <p:embed/>
                </p:oleObj>
              </mc:Choice>
              <mc:Fallback>
                <p:oleObj name="Equation" r:id="rId3" imgW="5918040" imgH="2755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3875" y="1371600"/>
                        <a:ext cx="5918200" cy="275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Rational Numbers Defined</a:t>
            </a:r>
          </a:p>
        </p:txBody>
      </p:sp>
      <p:sp>
        <p:nvSpPr>
          <p:cNvPr id="975875" name="Rectangle 3"/>
          <p:cNvSpPr>
            <a:spLocks noGrp="1"/>
          </p:cNvSpPr>
          <p:nvPr>
            <p:ph idx="1"/>
          </p:nvPr>
        </p:nvSpPr>
        <p:spPr>
          <a:xfrm>
            <a:off x="457200" y="1280160"/>
            <a:ext cx="8229600" cy="2074414"/>
          </a:xfrm>
          <a:prstGeom prst="rect">
            <a:avLst/>
          </a:prstGeom>
          <a:solidFill>
            <a:srgbClr val="FFFFCC"/>
          </a:solidFill>
          <a:ln w="28575">
            <a:solidFill>
              <a:srgbClr val="000000"/>
            </a:solidFill>
          </a:ln>
        </p:spPr>
        <p:txBody>
          <a:bodyPr wrap="square">
            <a:spAutoFit/>
          </a:bodyPr>
          <a:lstStyle/>
          <a:p>
            <a:pPr marL="1588" indent="-1588" algn="ctr">
              <a:buFont typeface="Courier New" pitchFamily="49" charset="0"/>
              <a:buNone/>
            </a:pPr>
            <a:r>
              <a:rPr lang="en-US" b="1" i="0" dirty="0">
                <a:solidFill>
                  <a:srgbClr val="000000"/>
                </a:solidFill>
              </a:rPr>
              <a:t>Rational Number</a:t>
            </a:r>
          </a:p>
          <a:p>
            <a:pPr marL="1588" indent="-1588">
              <a:buFont typeface="Courier New" pitchFamily="49" charset="0"/>
              <a:buNone/>
            </a:pPr>
            <a:endParaRPr lang="en-US" i="0" dirty="0"/>
          </a:p>
          <a:p>
            <a:pPr marL="1588" indent="-1588">
              <a:buFont typeface="Courier New" pitchFamily="49" charset="0"/>
              <a:buNone/>
            </a:pPr>
            <a:endParaRPr lang="en-US" i="0" dirty="0"/>
          </a:p>
          <a:p>
            <a:pPr marL="1588" indent="-1588">
              <a:buFont typeface="Courier New" pitchFamily="49" charset="0"/>
              <a:buNone/>
            </a:pPr>
            <a:endParaRPr lang="en-US" i="0" dirty="0"/>
          </a:p>
        </p:txBody>
      </p:sp>
      <p:grpSp>
        <p:nvGrpSpPr>
          <p:cNvPr id="2" name="Group 12"/>
          <p:cNvGrpSpPr>
            <a:grpSpLocks/>
          </p:cNvGrpSpPr>
          <p:nvPr/>
        </p:nvGrpSpPr>
        <p:grpSpPr bwMode="auto">
          <a:xfrm>
            <a:off x="533400" y="1973264"/>
            <a:ext cx="8226425" cy="1295401"/>
            <a:chOff x="240" y="2347"/>
            <a:chExt cx="5182" cy="816"/>
          </a:xfrm>
        </p:grpSpPr>
        <p:sp>
          <p:nvSpPr>
            <p:cNvPr id="6149" name="Rectangle 8"/>
            <p:cNvSpPr>
              <a:spLocks noChangeArrowheads="1"/>
            </p:cNvSpPr>
            <p:nvPr/>
          </p:nvSpPr>
          <p:spPr bwMode="auto">
            <a:xfrm>
              <a:off x="240" y="2347"/>
              <a:ext cx="5182" cy="690"/>
            </a:xfrm>
            <a:prstGeom prst="rect">
              <a:avLst/>
            </a:prstGeom>
            <a:noFill/>
            <a:ln w="9525" algn="ctr">
              <a:noFill/>
              <a:miter lim="800000"/>
              <a:headEnd/>
              <a:tailEnd/>
            </a:ln>
          </p:spPr>
          <p:txBody>
            <a:bodyPr>
              <a:spAutoFit/>
            </a:bodyPr>
            <a:lstStyle/>
            <a:p>
              <a:pPr marL="342900" indent="-342900"/>
              <a:r>
                <a:rPr lang="en-US" sz="2800" dirty="0">
                  <a:solidFill>
                    <a:srgbClr val="10253F"/>
                  </a:solidFill>
                </a:rPr>
                <a:t>A </a:t>
              </a:r>
              <a:r>
                <a:rPr lang="en-US" sz="2800" b="1" dirty="0">
                  <a:solidFill>
                    <a:srgbClr val="C00000"/>
                  </a:solidFill>
                </a:rPr>
                <a:t>rational number</a:t>
              </a:r>
              <a:r>
                <a:rPr lang="en-US" sz="2800" b="1" dirty="0">
                  <a:solidFill>
                    <a:srgbClr val="10253F"/>
                  </a:solidFill>
                </a:rPr>
                <a:t> </a:t>
              </a:r>
              <a:r>
                <a:rPr lang="en-US" sz="2800" dirty="0">
                  <a:solidFill>
                    <a:srgbClr val="000000"/>
                  </a:solidFill>
                </a:rPr>
                <a:t>is a number that can be written in </a:t>
              </a:r>
            </a:p>
            <a:p>
              <a:pPr marL="342900" indent="-342900">
                <a:spcBef>
                  <a:spcPct val="35000"/>
                </a:spcBef>
              </a:pPr>
              <a:r>
                <a:rPr lang="en-US" sz="2800" dirty="0">
                  <a:solidFill>
                    <a:srgbClr val="000000"/>
                  </a:solidFill>
                </a:rPr>
                <a:t>the form</a:t>
              </a:r>
              <a:r>
                <a:rPr lang="en-US" sz="2800" dirty="0">
                  <a:solidFill>
                    <a:srgbClr val="10253F"/>
                  </a:solidFill>
                </a:rPr>
                <a:t>     </a:t>
              </a:r>
              <a:r>
                <a:rPr lang="en-US" sz="2800" b="1" i="1" dirty="0">
                  <a:solidFill>
                    <a:srgbClr val="10253F"/>
                  </a:solidFill>
                </a:rPr>
                <a:t> </a:t>
              </a:r>
              <a:r>
                <a:rPr lang="en-US" sz="2800" dirty="0">
                  <a:solidFill>
                    <a:srgbClr val="000000"/>
                  </a:solidFill>
                </a:rPr>
                <a:t>where</a:t>
              </a:r>
              <a:r>
                <a:rPr lang="en-US" sz="2800" dirty="0">
                  <a:solidFill>
                    <a:srgbClr val="10253F"/>
                  </a:solidFill>
                </a:rPr>
                <a:t> </a:t>
              </a:r>
              <a:r>
                <a:rPr lang="en-US" sz="2800" i="1" dirty="0">
                  <a:solidFill>
                    <a:srgbClr val="0000FF"/>
                  </a:solidFill>
                </a:rPr>
                <a:t>a</a:t>
              </a:r>
              <a:r>
                <a:rPr lang="en-US" sz="2800" i="1" dirty="0">
                  <a:solidFill>
                    <a:srgbClr val="10253F"/>
                  </a:solidFill>
                </a:rPr>
                <a:t> </a:t>
              </a:r>
              <a:r>
                <a:rPr lang="en-US" sz="2800" dirty="0">
                  <a:solidFill>
                    <a:srgbClr val="000000"/>
                  </a:solidFill>
                </a:rPr>
                <a:t>and</a:t>
              </a:r>
              <a:r>
                <a:rPr lang="en-US" sz="2800" dirty="0">
                  <a:solidFill>
                    <a:srgbClr val="10253F"/>
                  </a:solidFill>
                </a:rPr>
                <a:t> </a:t>
              </a:r>
              <a:r>
                <a:rPr lang="en-US" sz="2800" i="1" dirty="0">
                  <a:solidFill>
                    <a:srgbClr val="0000FF"/>
                  </a:solidFill>
                </a:rPr>
                <a:t>b</a:t>
              </a:r>
              <a:r>
                <a:rPr lang="en-US" sz="2800" i="1" dirty="0">
                  <a:solidFill>
                    <a:srgbClr val="10253F"/>
                  </a:solidFill>
                </a:rPr>
                <a:t> </a:t>
              </a:r>
              <a:r>
                <a:rPr lang="en-US" sz="2800" dirty="0">
                  <a:solidFill>
                    <a:srgbClr val="000000"/>
                  </a:solidFill>
                </a:rPr>
                <a:t>are</a:t>
              </a:r>
              <a:r>
                <a:rPr lang="en-US" sz="2800" dirty="0">
                  <a:solidFill>
                    <a:srgbClr val="10253F"/>
                  </a:solidFill>
                </a:rPr>
                <a:t> </a:t>
              </a:r>
              <a:r>
                <a:rPr lang="en-US" sz="2800" b="1" dirty="0">
                  <a:solidFill>
                    <a:srgbClr val="C00000"/>
                  </a:solidFill>
                </a:rPr>
                <a:t>integers</a:t>
              </a:r>
              <a:r>
                <a:rPr lang="en-US" sz="2800" b="1" dirty="0">
                  <a:solidFill>
                    <a:srgbClr val="10253F"/>
                  </a:solidFill>
                </a:rPr>
                <a:t> </a:t>
              </a:r>
              <a:r>
                <a:rPr lang="en-US" sz="2800" dirty="0">
                  <a:solidFill>
                    <a:srgbClr val="000000"/>
                  </a:solidFill>
                </a:rPr>
                <a:t>and</a:t>
              </a:r>
              <a:r>
                <a:rPr lang="en-US" sz="2800" dirty="0">
                  <a:solidFill>
                    <a:srgbClr val="10253F"/>
                  </a:solidFill>
                </a:rPr>
                <a:t> </a:t>
              </a:r>
              <a:r>
                <a:rPr lang="en-US" sz="2800" b="1" i="1" dirty="0">
                  <a:solidFill>
                    <a:srgbClr val="0000FF"/>
                  </a:solidFill>
                </a:rPr>
                <a:t>b </a:t>
              </a:r>
              <a:r>
                <a:rPr lang="en-US" sz="2800" dirty="0">
                  <a:solidFill>
                    <a:srgbClr val="0000FF"/>
                  </a:solidFill>
                </a:rPr>
                <a:t>≠ </a:t>
              </a:r>
              <a:r>
                <a:rPr lang="en-US" sz="2800" b="1" dirty="0">
                  <a:solidFill>
                    <a:srgbClr val="0000FF"/>
                  </a:solidFill>
                </a:rPr>
                <a:t>0</a:t>
              </a:r>
              <a:r>
                <a:rPr lang="en-US" sz="2800" dirty="0">
                  <a:solidFill>
                    <a:srgbClr val="10253F"/>
                  </a:solidFill>
                </a:rPr>
                <a:t>.</a:t>
              </a:r>
            </a:p>
          </p:txBody>
        </p:sp>
        <p:graphicFrame>
          <p:nvGraphicFramePr>
            <p:cNvPr id="6150" name="Object 11"/>
            <p:cNvGraphicFramePr>
              <a:graphicFrameLocks noChangeAspect="1"/>
            </p:cNvGraphicFramePr>
            <p:nvPr/>
          </p:nvGraphicFramePr>
          <p:xfrm>
            <a:off x="1152" y="2635"/>
            <a:ext cx="168" cy="528"/>
          </p:xfrm>
          <a:graphic>
            <a:graphicData uri="http://schemas.openxmlformats.org/presentationml/2006/ole">
              <mc:AlternateContent xmlns:mc="http://schemas.openxmlformats.org/markup-compatibility/2006">
                <mc:Choice xmlns:v="urn:schemas-microsoft-com:vml" Requires="v">
                  <p:oleObj spid="_x0000_s1030" name="Equation" r:id="rId3" imgW="266584" imgH="837836" progId="Equation.DSMT4">
                    <p:embed/>
                  </p:oleObj>
                </mc:Choice>
                <mc:Fallback>
                  <p:oleObj name="Equation" r:id="rId3" imgW="266584" imgH="837836"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 y="2635"/>
                          <a:ext cx="168"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Rational Numbers Defined</a:t>
            </a:r>
          </a:p>
        </p:txBody>
      </p:sp>
      <p:sp>
        <p:nvSpPr>
          <p:cNvPr id="1049604" name="Rectangle 4"/>
          <p:cNvSpPr>
            <a:spLocks noGrp="1"/>
          </p:cNvSpPr>
          <p:nvPr>
            <p:ph idx="1"/>
          </p:nvPr>
        </p:nvSpPr>
        <p:spPr>
          <a:xfrm>
            <a:off x="457200" y="1280160"/>
            <a:ext cx="8229600" cy="2834640"/>
          </a:xfrm>
          <a:prstGeom prst="rect">
            <a:avLst/>
          </a:prstGeom>
          <a:noFill/>
          <a:ln w="28575">
            <a:solidFill>
              <a:srgbClr val="FF0008"/>
            </a:solidFill>
          </a:ln>
        </p:spPr>
        <p:txBody>
          <a:bodyPr/>
          <a:lstStyle/>
          <a:p>
            <a:pPr marL="1588" indent="-1588" algn="ctr">
              <a:buFont typeface="Courier New" pitchFamily="49" charset="0"/>
              <a:buNone/>
            </a:pPr>
            <a:r>
              <a:rPr lang="en-US" b="1" i="0" dirty="0">
                <a:solidFill>
                  <a:srgbClr val="000000"/>
                </a:solidFill>
              </a:rPr>
              <a:t>Notes</a:t>
            </a:r>
          </a:p>
        </p:txBody>
      </p:sp>
      <p:grpSp>
        <p:nvGrpSpPr>
          <p:cNvPr id="2" name="Group 7"/>
          <p:cNvGrpSpPr>
            <a:grpSpLocks/>
          </p:cNvGrpSpPr>
          <p:nvPr/>
        </p:nvGrpSpPr>
        <p:grpSpPr bwMode="auto">
          <a:xfrm>
            <a:off x="434975" y="1880550"/>
            <a:ext cx="8226426" cy="2057400"/>
            <a:chOff x="274" y="3048"/>
            <a:chExt cx="5182" cy="1296"/>
          </a:xfrm>
        </p:grpSpPr>
        <p:graphicFrame>
          <p:nvGraphicFramePr>
            <p:cNvPr id="7173" name="Object 5"/>
            <p:cNvGraphicFramePr>
              <a:graphicFrameLocks noChangeAspect="1"/>
            </p:cNvGraphicFramePr>
            <p:nvPr>
              <p:extLst>
                <p:ext uri="{D42A27DB-BD31-4B8C-83A1-F6EECF244321}">
                  <p14:modId xmlns:p14="http://schemas.microsoft.com/office/powerpoint/2010/main" val="2710341133"/>
                </p:ext>
              </p:extLst>
            </p:nvPr>
          </p:nvGraphicFramePr>
          <p:xfrm>
            <a:off x="336" y="3552"/>
            <a:ext cx="208" cy="528"/>
          </p:xfrm>
          <a:graphic>
            <a:graphicData uri="http://schemas.openxmlformats.org/presentationml/2006/ole">
              <mc:AlternateContent xmlns:mc="http://schemas.openxmlformats.org/markup-compatibility/2006">
                <mc:Choice xmlns:v="urn:schemas-microsoft-com:vml" Requires="v">
                  <p:oleObj spid="_x0000_s2054" name="Equation" r:id="rId3" imgW="330120" imgH="838080" progId="Equation.DSMT4">
                    <p:embed/>
                  </p:oleObj>
                </mc:Choice>
                <mc:Fallback>
                  <p:oleObj name="Equation" r:id="rId3" imgW="330120" imgH="838080" progId="Equation.DSMT4">
                    <p:embed/>
                    <p:pic>
                      <p:nvPicPr>
                        <p:cNvPr id="0" name="Object 5"/>
                        <p:cNvPicPr>
                          <a:picLocks noChangeAspect="1" noChangeArrowheads="1"/>
                        </p:cNvPicPr>
                        <p:nvPr/>
                      </p:nvPicPr>
                      <p:blipFill>
                        <a:blip r:embed="rId4"/>
                        <a:srcRect/>
                        <a:stretch>
                          <a:fillRect/>
                        </a:stretch>
                      </p:blipFill>
                      <p:spPr bwMode="auto">
                        <a:xfrm>
                          <a:off x="336" y="3552"/>
                          <a:ext cx="208" cy="52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174" name="Rectangle 6"/>
            <p:cNvSpPr>
              <a:spLocks noChangeArrowheads="1"/>
            </p:cNvSpPr>
            <p:nvPr/>
          </p:nvSpPr>
          <p:spPr bwMode="auto">
            <a:xfrm>
              <a:off x="274" y="3048"/>
              <a:ext cx="5182" cy="1296"/>
            </a:xfrm>
            <a:prstGeom prst="rect">
              <a:avLst/>
            </a:prstGeom>
            <a:noFill/>
            <a:ln w="9525" algn="ctr">
              <a:noFill/>
              <a:miter lim="800000"/>
              <a:headEnd/>
              <a:tailEnd/>
            </a:ln>
          </p:spPr>
          <p:txBody>
            <a:bodyPr>
              <a:spAutoFit/>
            </a:bodyPr>
            <a:lstStyle/>
            <a:p>
              <a:r>
                <a:rPr lang="en-US" sz="2800" dirty="0">
                  <a:solidFill>
                    <a:srgbClr val="000000"/>
                  </a:solidFill>
                </a:rPr>
                <a:t>There are fractions that cannot be written with the  numerator and denominator as integers.  For example, </a:t>
              </a:r>
            </a:p>
            <a:p>
              <a:pPr>
                <a:spcBef>
                  <a:spcPct val="30000"/>
                </a:spcBef>
              </a:pPr>
              <a:r>
                <a:rPr lang="en-US" sz="2800" dirty="0">
                  <a:solidFill>
                    <a:srgbClr val="000000"/>
                  </a:solidFill>
                </a:rPr>
                <a:t>     is a fraction (very useful in trigonometry) but also an </a:t>
              </a:r>
            </a:p>
            <a:p>
              <a:pPr>
                <a:spcBef>
                  <a:spcPct val="30000"/>
                </a:spcBef>
              </a:pPr>
              <a:r>
                <a:rPr lang="en-US" sz="2800" dirty="0">
                  <a:solidFill>
                    <a:srgbClr val="000000"/>
                  </a:solidFill>
                </a:rPr>
                <a:t>irrational number.</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Content Placeholder 12"/>
          <p:cNvSpPr>
            <a:spLocks noGrp="1"/>
          </p:cNvSpPr>
          <p:nvPr>
            <p:ph idx="1"/>
          </p:nvPr>
        </p:nvSpPr>
        <p:spPr>
          <a:xfrm>
            <a:off x="457200" y="1280160"/>
            <a:ext cx="8229600" cy="4736681"/>
          </a:xfrm>
        </p:spPr>
        <p:txBody>
          <a:bodyPr>
            <a:spAutoFit/>
          </a:bodyPr>
          <a:lstStyle/>
          <a:p>
            <a:pPr>
              <a:tabLst>
                <a:tab pos="457200" algn="l"/>
              </a:tabLst>
            </a:pPr>
            <a:r>
              <a:rPr lang="en-US" b="1" dirty="0"/>
              <a:t>a.	    </a:t>
            </a:r>
            <a:r>
              <a:rPr lang="en-US" dirty="0"/>
              <a:t>can mean 1 of 2 equal parts.</a:t>
            </a:r>
          </a:p>
          <a:p>
            <a:pPr>
              <a:spcBef>
                <a:spcPts val="0"/>
              </a:spcBef>
              <a:tabLst>
                <a:tab pos="457200" algn="l"/>
              </a:tabLst>
            </a:pPr>
            <a:endParaRPr lang="en-US" dirty="0"/>
          </a:p>
          <a:p>
            <a:pPr>
              <a:tabLst>
                <a:tab pos="457200" algn="l"/>
              </a:tabLst>
            </a:pPr>
            <a:endParaRPr lang="en-US" dirty="0"/>
          </a:p>
          <a:p>
            <a:pPr>
              <a:spcBef>
                <a:spcPts val="0"/>
              </a:spcBef>
              <a:tabLst>
                <a:tab pos="457200" algn="l"/>
              </a:tabLst>
            </a:pPr>
            <a:endParaRPr lang="en-US" dirty="0"/>
          </a:p>
          <a:p>
            <a:pPr>
              <a:tabLst>
                <a:tab pos="457200" algn="l"/>
              </a:tabLst>
            </a:pPr>
            <a:r>
              <a:rPr lang="en-US" dirty="0"/>
              <a:t>  </a:t>
            </a:r>
          </a:p>
          <a:p>
            <a:pPr>
              <a:spcBef>
                <a:spcPct val="40000"/>
              </a:spcBef>
              <a:tabLst>
                <a:tab pos="457200" algn="l"/>
              </a:tabLst>
            </a:pPr>
            <a:r>
              <a:rPr lang="en-US" dirty="0"/>
              <a:t>	If you read      of a book, then you can view this as </a:t>
            </a:r>
          </a:p>
          <a:p>
            <a:pPr>
              <a:spcBef>
                <a:spcPct val="40000"/>
              </a:spcBef>
              <a:tabLst>
                <a:tab pos="457200" algn="l"/>
              </a:tabLst>
            </a:pPr>
            <a:r>
              <a:rPr lang="en-US" dirty="0"/>
              <a:t>	having read one of two equal parts of the book.  If 	the book has 50 pages, then you read 25 pages, </a:t>
            </a:r>
          </a:p>
          <a:p>
            <a:pPr>
              <a:spcBef>
                <a:spcPts val="600"/>
              </a:spcBef>
              <a:tabLst>
                <a:tab pos="457200" algn="l"/>
              </a:tabLst>
            </a:pPr>
            <a:r>
              <a:rPr lang="en-US" dirty="0"/>
              <a:t>	since, as we will see, </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Fractions</a:t>
            </a:r>
          </a:p>
        </p:txBody>
      </p:sp>
      <p:graphicFrame>
        <p:nvGraphicFramePr>
          <p:cNvPr id="8200" name="Object 4"/>
          <p:cNvGraphicFramePr>
            <a:graphicFrameLocks noChangeAspect="1"/>
          </p:cNvGraphicFramePr>
          <p:nvPr/>
        </p:nvGraphicFramePr>
        <p:xfrm>
          <a:off x="2692400" y="3581400"/>
          <a:ext cx="254000" cy="838200"/>
        </p:xfrm>
        <a:graphic>
          <a:graphicData uri="http://schemas.openxmlformats.org/presentationml/2006/ole">
            <mc:AlternateContent xmlns:mc="http://schemas.openxmlformats.org/markup-compatibility/2006">
              <mc:Choice xmlns:v="urn:schemas-microsoft-com:vml" Requires="v">
                <p:oleObj spid="_x0000_s3087" name="Equation" r:id="rId3" imgW="253890" imgH="837836" progId="Equation.DSMT4">
                  <p:embed/>
                </p:oleObj>
              </mc:Choice>
              <mc:Fallback>
                <p:oleObj name="Equation" r:id="rId3" imgW="253890" imgH="83783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2400" y="35814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1" name="Object 6"/>
          <p:cNvGraphicFramePr>
            <a:graphicFrameLocks noChangeAspect="1"/>
          </p:cNvGraphicFramePr>
          <p:nvPr/>
        </p:nvGraphicFramePr>
        <p:xfrm>
          <a:off x="965200" y="1117600"/>
          <a:ext cx="254000" cy="838200"/>
        </p:xfrm>
        <a:graphic>
          <a:graphicData uri="http://schemas.openxmlformats.org/presentationml/2006/ole">
            <mc:AlternateContent xmlns:mc="http://schemas.openxmlformats.org/markup-compatibility/2006">
              <mc:Choice xmlns:v="urn:schemas-microsoft-com:vml" Requires="v">
                <p:oleObj spid="_x0000_s3088" name="Equation" r:id="rId5" imgW="253800" imgH="838080" progId="Equation.DSMT4">
                  <p:embed/>
                </p:oleObj>
              </mc:Choice>
              <mc:Fallback>
                <p:oleObj name="Equation" r:id="rId5" imgW="25380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200" y="11176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2" name="Object 7"/>
          <p:cNvGraphicFramePr>
            <a:graphicFrameLocks noChangeAspect="1"/>
          </p:cNvGraphicFramePr>
          <p:nvPr/>
        </p:nvGraphicFramePr>
        <p:xfrm>
          <a:off x="4038600" y="5156200"/>
          <a:ext cx="1092200" cy="838200"/>
        </p:xfrm>
        <a:graphic>
          <a:graphicData uri="http://schemas.openxmlformats.org/presentationml/2006/ole">
            <mc:AlternateContent xmlns:mc="http://schemas.openxmlformats.org/markup-compatibility/2006">
              <mc:Choice xmlns:v="urn:schemas-microsoft-com:vml" Requires="v">
                <p:oleObj spid="_x0000_s3089" name="Equation" r:id="rId7" imgW="1091726" imgH="837836" progId="Equation.DSMT4">
                  <p:embed/>
                </p:oleObj>
              </mc:Choice>
              <mc:Fallback>
                <p:oleObj name="Equation" r:id="rId7" imgW="1091726" imgH="837836"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38600" y="5156200"/>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78292" name="Picture 20" descr="2"/>
          <p:cNvPicPr>
            <a:picLocks noChangeAspect="1" noChangeArrowheads="1"/>
          </p:cNvPicPr>
          <p:nvPr/>
        </p:nvPicPr>
        <p:blipFill>
          <a:blip r:embed="rId9" cstate="print"/>
          <a:srcRect/>
          <a:stretch>
            <a:fillRect/>
          </a:stretch>
        </p:blipFill>
        <p:spPr bwMode="auto">
          <a:xfrm>
            <a:off x="3255963" y="1955800"/>
            <a:ext cx="2632075" cy="1701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8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20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Fractions (cont.)</a:t>
            </a:r>
          </a:p>
        </p:txBody>
      </p:sp>
      <p:sp>
        <p:nvSpPr>
          <p:cNvPr id="13" name="Content Placeholder 12"/>
          <p:cNvSpPr>
            <a:spLocks noGrp="1"/>
          </p:cNvSpPr>
          <p:nvPr>
            <p:ph idx="1"/>
          </p:nvPr>
        </p:nvSpPr>
        <p:spPr>
          <a:xfrm>
            <a:off x="457200" y="1474315"/>
            <a:ext cx="8229600" cy="1040285"/>
          </a:xfrm>
        </p:spPr>
        <p:txBody>
          <a:bodyPr>
            <a:spAutoFit/>
          </a:bodyPr>
          <a:lstStyle/>
          <a:p>
            <a:pPr>
              <a:tabLst>
                <a:tab pos="457200" algn="l"/>
              </a:tabLst>
            </a:pPr>
            <a:r>
              <a:rPr lang="en-US" b="1" dirty="0"/>
              <a:t>b.	          </a:t>
            </a:r>
            <a:r>
              <a:rPr lang="en-US" dirty="0"/>
              <a:t>can mean to divide: </a:t>
            </a:r>
            <a:r>
              <a:rPr lang="en-US" dirty="0">
                <a:solidFill>
                  <a:srgbClr val="000099"/>
                </a:solidFill>
              </a:rPr>
              <a:t>(</a:t>
            </a:r>
            <a:r>
              <a:rPr lang="en-US" dirty="0">
                <a:solidFill>
                  <a:srgbClr val="000099"/>
                </a:solidFill>
                <a:latin typeface="Symbol" pitchFamily="18" charset="2"/>
              </a:rPr>
              <a:t>-</a:t>
            </a:r>
            <a:r>
              <a:rPr lang="en-US" dirty="0">
                <a:solidFill>
                  <a:srgbClr val="000099"/>
                </a:solidFill>
              </a:rPr>
              <a:t>45) ÷ 9</a:t>
            </a:r>
            <a:r>
              <a:rPr lang="en-US" dirty="0"/>
              <a:t>.</a:t>
            </a:r>
          </a:p>
          <a:p>
            <a:pPr>
              <a:tabLst>
                <a:tab pos="457200" algn="l"/>
              </a:tabLst>
            </a:pPr>
            <a:endParaRPr lang="en-US" dirty="0"/>
          </a:p>
        </p:txBody>
      </p:sp>
      <p:graphicFrame>
        <p:nvGraphicFramePr>
          <p:cNvPr id="8199" name="Object 23"/>
          <p:cNvGraphicFramePr>
            <a:graphicFrameLocks noChangeAspect="1"/>
          </p:cNvGraphicFramePr>
          <p:nvPr/>
        </p:nvGraphicFramePr>
        <p:xfrm>
          <a:off x="1085850" y="1285875"/>
          <a:ext cx="635000" cy="838200"/>
        </p:xfrm>
        <a:graphic>
          <a:graphicData uri="http://schemas.openxmlformats.org/presentationml/2006/ole">
            <mc:AlternateContent xmlns:mc="http://schemas.openxmlformats.org/markup-compatibility/2006">
              <mc:Choice xmlns:v="urn:schemas-microsoft-com:vml" Requires="v">
                <p:oleObj spid="_x0000_s35846" name="Equation" r:id="rId3" imgW="634680" imgH="838080" progId="Equation.DSMT4">
                  <p:embed/>
                </p:oleObj>
              </mc:Choice>
              <mc:Fallback>
                <p:oleObj name="Equation" r:id="rId3" imgW="634680" imgH="838080" progId="Equation.DSMT4">
                  <p:embed/>
                  <p:pic>
                    <p:nvPicPr>
                      <p:cNvPr id="0" name="Object 2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 y="1285875"/>
                        <a:ext cx="63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Rational Numbers Defined</a:t>
            </a:r>
          </a:p>
        </p:txBody>
      </p:sp>
      <p:sp>
        <p:nvSpPr>
          <p:cNvPr id="1050628" name="Rectangle 4"/>
          <p:cNvSpPr>
            <a:spLocks noGrp="1"/>
          </p:cNvSpPr>
          <p:nvPr>
            <p:ph idx="1"/>
          </p:nvPr>
        </p:nvSpPr>
        <p:spPr>
          <a:xfrm>
            <a:off x="457200" y="1280160"/>
            <a:ext cx="8229600" cy="3825240"/>
          </a:xfrm>
          <a:prstGeom prst="rect">
            <a:avLst/>
          </a:prstGeom>
          <a:solidFill>
            <a:srgbClr val="FFFFCC"/>
          </a:solidFill>
          <a:ln w="28575">
            <a:solidFill>
              <a:srgbClr val="000000"/>
            </a:solidFill>
          </a:ln>
        </p:spPr>
        <p:txBody>
          <a:bodyPr/>
          <a:lstStyle/>
          <a:p>
            <a:pPr marL="1588" indent="-1588" algn="ctr">
              <a:buFont typeface="Courier New" pitchFamily="49" charset="0"/>
              <a:buNone/>
            </a:pPr>
            <a:r>
              <a:rPr lang="en-US" b="1" i="0" dirty="0">
                <a:solidFill>
                  <a:srgbClr val="000000"/>
                </a:solidFill>
              </a:rPr>
              <a:t>Placement of Negative Signs in Fractions</a:t>
            </a:r>
            <a:endParaRPr lang="en-US" i="0" dirty="0">
              <a:solidFill>
                <a:srgbClr val="000000"/>
              </a:solidFill>
            </a:endParaRPr>
          </a:p>
          <a:p>
            <a:pPr marL="1588" indent="-1588">
              <a:spcBef>
                <a:spcPct val="30000"/>
              </a:spcBef>
              <a:buFont typeface="Courier New" pitchFamily="49" charset="0"/>
              <a:buNone/>
            </a:pPr>
            <a:r>
              <a:rPr lang="en-US" i="0" dirty="0">
                <a:solidFill>
                  <a:srgbClr val="000000"/>
                </a:solidFill>
              </a:rPr>
              <a:t>If </a:t>
            </a:r>
            <a:r>
              <a:rPr lang="en-US" i="1" dirty="0">
                <a:solidFill>
                  <a:srgbClr val="0000FF"/>
                </a:solidFill>
              </a:rPr>
              <a:t>a</a:t>
            </a:r>
            <a:r>
              <a:rPr lang="en-US" dirty="0">
                <a:solidFill>
                  <a:srgbClr val="000000"/>
                </a:solidFill>
              </a:rPr>
              <a:t> </a:t>
            </a:r>
            <a:r>
              <a:rPr lang="en-US" i="0" dirty="0">
                <a:solidFill>
                  <a:srgbClr val="000000"/>
                </a:solidFill>
              </a:rPr>
              <a:t>and </a:t>
            </a:r>
            <a:r>
              <a:rPr lang="en-US" i="1" dirty="0">
                <a:solidFill>
                  <a:srgbClr val="0000FF"/>
                </a:solidFill>
              </a:rPr>
              <a:t>b</a:t>
            </a:r>
            <a:r>
              <a:rPr lang="en-US" dirty="0">
                <a:solidFill>
                  <a:srgbClr val="0000FF"/>
                </a:solidFill>
              </a:rPr>
              <a:t> </a:t>
            </a:r>
            <a:r>
              <a:rPr lang="en-US" i="0" dirty="0">
                <a:solidFill>
                  <a:srgbClr val="000000"/>
                </a:solidFill>
              </a:rPr>
              <a:t>are real numbers, and </a:t>
            </a:r>
            <a:r>
              <a:rPr lang="en-US" i="1" dirty="0">
                <a:solidFill>
                  <a:srgbClr val="0000FF"/>
                </a:solidFill>
              </a:rPr>
              <a:t>b</a:t>
            </a:r>
            <a:r>
              <a:rPr lang="en-US" dirty="0">
                <a:solidFill>
                  <a:srgbClr val="0000FF"/>
                </a:solidFill>
              </a:rPr>
              <a:t> </a:t>
            </a:r>
            <a:r>
              <a:rPr lang="en-US" i="0" dirty="0">
                <a:solidFill>
                  <a:srgbClr val="0000FF"/>
                </a:solidFill>
              </a:rPr>
              <a:t>≠ 0</a:t>
            </a:r>
            <a:r>
              <a:rPr lang="en-US" i="0" dirty="0">
                <a:solidFill>
                  <a:srgbClr val="000000"/>
                </a:solidFill>
              </a:rPr>
              <a:t>, then</a:t>
            </a:r>
          </a:p>
          <a:p>
            <a:pPr marL="1588" indent="-1588">
              <a:buFont typeface="Courier New" pitchFamily="49" charset="0"/>
              <a:buNone/>
            </a:pPr>
            <a:endParaRPr lang="en-US" i="0" dirty="0">
              <a:solidFill>
                <a:srgbClr val="000000"/>
              </a:solidFill>
            </a:endParaRPr>
          </a:p>
          <a:p>
            <a:pPr marL="1588" indent="-1588">
              <a:buFont typeface="Courier New" pitchFamily="49" charset="0"/>
              <a:buNone/>
            </a:pPr>
            <a:endParaRPr lang="en-US" i="0" dirty="0"/>
          </a:p>
          <a:p>
            <a:pPr marL="1588" indent="-1588">
              <a:buFont typeface="Courier New" pitchFamily="49" charset="0"/>
              <a:buNone/>
            </a:pPr>
            <a:r>
              <a:rPr lang="en-US" i="0" dirty="0">
                <a:solidFill>
                  <a:srgbClr val="000000"/>
                </a:solidFill>
              </a:rPr>
              <a:t>For example:</a:t>
            </a:r>
            <a:endParaRPr lang="en-US" i="0" dirty="0"/>
          </a:p>
          <a:p>
            <a:pPr marL="1588" indent="-1588">
              <a:buFont typeface="Courier New" pitchFamily="49" charset="0"/>
              <a:buNone/>
            </a:pPr>
            <a:endParaRPr lang="en-US" i="0" dirty="0"/>
          </a:p>
        </p:txBody>
      </p:sp>
      <p:graphicFrame>
        <p:nvGraphicFramePr>
          <p:cNvPr id="1050629" name="Object 5"/>
          <p:cNvGraphicFramePr>
            <a:graphicFrameLocks noChangeAspect="1"/>
          </p:cNvGraphicFramePr>
          <p:nvPr/>
        </p:nvGraphicFramePr>
        <p:xfrm>
          <a:off x="3479800" y="2479344"/>
          <a:ext cx="2184400" cy="838200"/>
        </p:xfrm>
        <a:graphic>
          <a:graphicData uri="http://schemas.openxmlformats.org/presentationml/2006/ole">
            <mc:AlternateContent xmlns:mc="http://schemas.openxmlformats.org/markup-compatibility/2006">
              <mc:Choice xmlns:v="urn:schemas-microsoft-com:vml" Requires="v">
                <p:oleObj spid="_x0000_s4106" name="Equation" r:id="rId3" imgW="2184400" imgH="838200" progId="Equation.DSMT4">
                  <p:embed/>
                </p:oleObj>
              </mc:Choice>
              <mc:Fallback>
                <p:oleObj name="Equation" r:id="rId3" imgW="21844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9800" y="2479344"/>
                        <a:ext cx="2184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0630" name="Object 6"/>
          <p:cNvGraphicFramePr>
            <a:graphicFrameLocks noChangeAspect="1"/>
          </p:cNvGraphicFramePr>
          <p:nvPr/>
        </p:nvGraphicFramePr>
        <p:xfrm>
          <a:off x="3352800" y="4003675"/>
          <a:ext cx="2438400" cy="838200"/>
        </p:xfrm>
        <a:graphic>
          <a:graphicData uri="http://schemas.openxmlformats.org/presentationml/2006/ole">
            <mc:AlternateContent xmlns:mc="http://schemas.openxmlformats.org/markup-compatibility/2006">
              <mc:Choice xmlns:v="urn:schemas-microsoft-com:vml" Requires="v">
                <p:oleObj spid="_x0000_s4107" name="Equation" r:id="rId5" imgW="2438280" imgH="838080" progId="Equation.DSMT4">
                  <p:embed/>
                </p:oleObj>
              </mc:Choice>
              <mc:Fallback>
                <p:oleObj name="Equation" r:id="rId5" imgW="243828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52800" y="4003675"/>
                        <a:ext cx="243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2: Negative Signs in Fractions</a:t>
            </a:r>
          </a:p>
        </p:txBody>
      </p:sp>
      <p:sp>
        <p:nvSpPr>
          <p:cNvPr id="10" name="Content Placeholder 9"/>
          <p:cNvSpPr>
            <a:spLocks noGrp="1"/>
          </p:cNvSpPr>
          <p:nvPr>
            <p:ph idx="1"/>
          </p:nvPr>
        </p:nvSpPr>
        <p:spPr/>
        <p:txBody>
          <a:bodyPr/>
          <a:lstStyle/>
          <a:p>
            <a:endParaRPr lang="en-US" dirty="0"/>
          </a:p>
          <a:p>
            <a:endParaRPr lang="en-US" dirty="0"/>
          </a:p>
        </p:txBody>
      </p:sp>
      <p:graphicFrame>
        <p:nvGraphicFramePr>
          <p:cNvPr id="1051652" name="Object 4"/>
          <p:cNvGraphicFramePr>
            <a:graphicFrameLocks noChangeAspect="1"/>
          </p:cNvGraphicFramePr>
          <p:nvPr/>
        </p:nvGraphicFramePr>
        <p:xfrm>
          <a:off x="611188" y="1295400"/>
          <a:ext cx="1231900" cy="825500"/>
        </p:xfrm>
        <a:graphic>
          <a:graphicData uri="http://schemas.openxmlformats.org/presentationml/2006/ole">
            <mc:AlternateContent xmlns:mc="http://schemas.openxmlformats.org/markup-compatibility/2006">
              <mc:Choice xmlns:v="urn:schemas-microsoft-com:vml" Requires="v">
                <p:oleObj spid="_x0000_s5150" name="Equation" r:id="rId3" imgW="1231900" imgH="825500" progId="Equation.DSMT4">
                  <p:embed/>
                </p:oleObj>
              </mc:Choice>
              <mc:Fallback>
                <p:oleObj name="Equation" r:id="rId3" imgW="1231900" imgH="825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1295400"/>
                        <a:ext cx="12319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3" name="Object 5"/>
          <p:cNvGraphicFramePr>
            <a:graphicFrameLocks noChangeAspect="1"/>
          </p:cNvGraphicFramePr>
          <p:nvPr/>
        </p:nvGraphicFramePr>
        <p:xfrm>
          <a:off x="611188" y="2589212"/>
          <a:ext cx="1066800" cy="838200"/>
        </p:xfrm>
        <a:graphic>
          <a:graphicData uri="http://schemas.openxmlformats.org/presentationml/2006/ole">
            <mc:AlternateContent xmlns:mc="http://schemas.openxmlformats.org/markup-compatibility/2006">
              <mc:Choice xmlns:v="urn:schemas-microsoft-com:vml" Requires="v">
                <p:oleObj spid="_x0000_s5151" name="Equation" r:id="rId5" imgW="1066800" imgH="838200" progId="Equation.DSMT4">
                  <p:embed/>
                </p:oleObj>
              </mc:Choice>
              <mc:Fallback>
                <p:oleObj name="Equation" r:id="rId5" imgW="1066800" imgH="838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1188" y="2589212"/>
                        <a:ext cx="106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4" name="Object 6"/>
          <p:cNvGraphicFramePr>
            <a:graphicFrameLocks noChangeAspect="1"/>
          </p:cNvGraphicFramePr>
          <p:nvPr/>
        </p:nvGraphicFramePr>
        <p:xfrm>
          <a:off x="1917700" y="1308100"/>
          <a:ext cx="901700" cy="825500"/>
        </p:xfrm>
        <a:graphic>
          <a:graphicData uri="http://schemas.openxmlformats.org/presentationml/2006/ole">
            <mc:AlternateContent xmlns:mc="http://schemas.openxmlformats.org/markup-compatibility/2006">
              <mc:Choice xmlns:v="urn:schemas-microsoft-com:vml" Requires="v">
                <p:oleObj spid="_x0000_s5152" name="Equation" r:id="rId7" imgW="901700" imgH="825500" progId="Equation.DSMT4">
                  <p:embed/>
                </p:oleObj>
              </mc:Choice>
              <mc:Fallback>
                <p:oleObj name="Equation" r:id="rId7" imgW="901700" imgH="8255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7700" y="1308100"/>
                        <a:ext cx="9017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5" name="Object 7"/>
          <p:cNvGraphicFramePr>
            <a:graphicFrameLocks noChangeAspect="1"/>
          </p:cNvGraphicFramePr>
          <p:nvPr/>
        </p:nvGraphicFramePr>
        <p:xfrm>
          <a:off x="2921000" y="1312862"/>
          <a:ext cx="736600" cy="825500"/>
        </p:xfrm>
        <a:graphic>
          <a:graphicData uri="http://schemas.openxmlformats.org/presentationml/2006/ole">
            <mc:AlternateContent xmlns:mc="http://schemas.openxmlformats.org/markup-compatibility/2006">
              <mc:Choice xmlns:v="urn:schemas-microsoft-com:vml" Requires="v">
                <p:oleObj spid="_x0000_s5153" name="Equation" r:id="rId9" imgW="736600" imgH="825500" progId="Equation.DSMT4">
                  <p:embed/>
                </p:oleObj>
              </mc:Choice>
              <mc:Fallback>
                <p:oleObj name="Equation" r:id="rId9" imgW="736600" imgH="8255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21000" y="1312862"/>
                        <a:ext cx="736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6" name="Object 8"/>
          <p:cNvGraphicFramePr>
            <a:graphicFrameLocks noChangeAspect="1"/>
          </p:cNvGraphicFramePr>
          <p:nvPr/>
        </p:nvGraphicFramePr>
        <p:xfrm>
          <a:off x="3721100" y="1584965"/>
          <a:ext cx="685800" cy="292100"/>
        </p:xfrm>
        <a:graphic>
          <a:graphicData uri="http://schemas.openxmlformats.org/presentationml/2006/ole">
            <mc:AlternateContent xmlns:mc="http://schemas.openxmlformats.org/markup-compatibility/2006">
              <mc:Choice xmlns:v="urn:schemas-microsoft-com:vml" Requires="v">
                <p:oleObj spid="_x0000_s5154" name="Equation" r:id="rId11" imgW="685800" imgH="291960" progId="Equation.DSMT4">
                  <p:embed/>
                </p:oleObj>
              </mc:Choice>
              <mc:Fallback>
                <p:oleObj name="Equation" r:id="rId11" imgW="685800" imgH="29196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21100" y="1584965"/>
                        <a:ext cx="685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7" name="Object 9"/>
          <p:cNvGraphicFramePr>
            <a:graphicFrameLocks noChangeAspect="1"/>
          </p:cNvGraphicFramePr>
          <p:nvPr/>
        </p:nvGraphicFramePr>
        <p:xfrm>
          <a:off x="1814513" y="2603500"/>
          <a:ext cx="723900" cy="838200"/>
        </p:xfrm>
        <a:graphic>
          <a:graphicData uri="http://schemas.openxmlformats.org/presentationml/2006/ole">
            <mc:AlternateContent xmlns:mc="http://schemas.openxmlformats.org/markup-compatibility/2006">
              <mc:Choice xmlns:v="urn:schemas-microsoft-com:vml" Requires="v">
                <p:oleObj spid="_x0000_s5155" name="Equation" r:id="rId13" imgW="723586" imgH="837836" progId="Equation.DSMT4">
                  <p:embed/>
                </p:oleObj>
              </mc:Choice>
              <mc:Fallback>
                <p:oleObj name="Equation" r:id="rId13" imgW="723586" imgH="837836" progId="Equation.DSMT4">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14513" y="2603500"/>
                        <a:ext cx="72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1658" name="Object 10"/>
          <p:cNvGraphicFramePr>
            <a:graphicFrameLocks noChangeAspect="1"/>
          </p:cNvGraphicFramePr>
          <p:nvPr/>
        </p:nvGraphicFramePr>
        <p:xfrm>
          <a:off x="2686050" y="2617787"/>
          <a:ext cx="723900" cy="838200"/>
        </p:xfrm>
        <a:graphic>
          <a:graphicData uri="http://schemas.openxmlformats.org/presentationml/2006/ole">
            <mc:AlternateContent xmlns:mc="http://schemas.openxmlformats.org/markup-compatibility/2006">
              <mc:Choice xmlns:v="urn:schemas-microsoft-com:vml" Requires="v">
                <p:oleObj spid="_x0000_s5156" name="Equation" r:id="rId15" imgW="723586" imgH="837836" progId="Equation.DSMT4">
                  <p:embed/>
                </p:oleObj>
              </mc:Choice>
              <mc:Fallback>
                <p:oleObj name="Equation" r:id="rId15" imgW="723586" imgH="837836" progId="Equation.DSMT4">
                  <p:embed/>
                  <p:pic>
                    <p:nvPicPr>
                      <p:cNvPr id="0" name="Object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686050" y="2617787"/>
                        <a:ext cx="72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16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16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16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516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5165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516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Multiplication</a:t>
            </a:r>
          </a:p>
        </p:txBody>
      </p:sp>
      <p:sp>
        <p:nvSpPr>
          <p:cNvPr id="1052676" name="Rectangle 4"/>
          <p:cNvSpPr>
            <a:spLocks noGrp="1"/>
          </p:cNvSpPr>
          <p:nvPr>
            <p:ph idx="1"/>
          </p:nvPr>
        </p:nvSpPr>
        <p:spPr>
          <a:xfrm>
            <a:off x="457200" y="1280160"/>
            <a:ext cx="8229600" cy="4206240"/>
          </a:xfrm>
          <a:prstGeom prst="rect">
            <a:avLst/>
          </a:prstGeom>
          <a:solidFill>
            <a:srgbClr val="FFFFCC"/>
          </a:solidFill>
          <a:ln w="28575">
            <a:solidFill>
              <a:srgbClr val="000000"/>
            </a:solidFill>
          </a:ln>
        </p:spPr>
        <p:txBody>
          <a:bodyPr/>
          <a:lstStyle/>
          <a:p>
            <a:pPr marL="1588" indent="-1588" algn="ctr">
              <a:buFont typeface="Courier New" pitchFamily="49" charset="0"/>
              <a:buNone/>
            </a:pPr>
            <a:r>
              <a:rPr lang="en-US" b="1" i="0" dirty="0">
                <a:solidFill>
                  <a:srgbClr val="000000"/>
                </a:solidFill>
              </a:rPr>
              <a:t>Multiplication with Fractions</a:t>
            </a:r>
            <a:endParaRPr lang="en-US" i="0" dirty="0">
              <a:solidFill>
                <a:srgbClr val="000000"/>
              </a:solidFill>
            </a:endParaRPr>
          </a:p>
          <a:p>
            <a:pPr marL="1588" indent="-1588">
              <a:buFont typeface="Courier New" pitchFamily="49" charset="0"/>
              <a:buNone/>
            </a:pPr>
            <a:r>
              <a:rPr lang="en-US" i="0" dirty="0">
                <a:solidFill>
                  <a:srgbClr val="000000"/>
                </a:solidFill>
              </a:rPr>
              <a:t>To </a:t>
            </a:r>
            <a:r>
              <a:rPr lang="en-US" b="1" i="0" dirty="0">
                <a:solidFill>
                  <a:srgbClr val="C00000"/>
                </a:solidFill>
              </a:rPr>
              <a:t>multiply</a:t>
            </a:r>
            <a:r>
              <a:rPr lang="en-US" b="1" i="0" dirty="0">
                <a:solidFill>
                  <a:srgbClr val="000000"/>
                </a:solidFill>
              </a:rPr>
              <a:t> </a:t>
            </a:r>
            <a:r>
              <a:rPr lang="en-US" i="0" dirty="0">
                <a:solidFill>
                  <a:srgbClr val="000000"/>
                </a:solidFill>
              </a:rPr>
              <a:t>two fractions, multiply the numerators and multiply the denominators.</a:t>
            </a:r>
          </a:p>
          <a:p>
            <a:pPr marL="1588" indent="-1588">
              <a:buFont typeface="Courier New" pitchFamily="49" charset="0"/>
              <a:buNone/>
            </a:pPr>
            <a:endParaRPr lang="en-US" i="0" dirty="0">
              <a:solidFill>
                <a:srgbClr val="000000"/>
              </a:solidFill>
            </a:endParaRPr>
          </a:p>
          <a:p>
            <a:pPr marL="1588" indent="-1588">
              <a:buFont typeface="Courier New" pitchFamily="49" charset="0"/>
              <a:buNone/>
            </a:pPr>
            <a:endParaRPr lang="en-US" i="0" dirty="0">
              <a:solidFill>
                <a:srgbClr val="000000"/>
              </a:solidFill>
            </a:endParaRPr>
          </a:p>
          <a:p>
            <a:pPr marL="1588" indent="-1588">
              <a:spcBef>
                <a:spcPts val="1200"/>
              </a:spcBef>
              <a:buFont typeface="Courier New" pitchFamily="49" charset="0"/>
              <a:buNone/>
            </a:pPr>
            <a:r>
              <a:rPr lang="en-US" i="0" dirty="0">
                <a:solidFill>
                  <a:srgbClr val="000000"/>
                </a:solidFill>
              </a:rPr>
              <a:t>For example: </a:t>
            </a:r>
          </a:p>
          <a:p>
            <a:pPr marL="1588" indent="-1588">
              <a:buFont typeface="Courier New" pitchFamily="49" charset="0"/>
              <a:buNone/>
            </a:pPr>
            <a:endParaRPr lang="en-US" i="0" dirty="0">
              <a:solidFill>
                <a:srgbClr val="000000"/>
              </a:solidFill>
            </a:endParaRPr>
          </a:p>
          <a:p>
            <a:pPr marL="1588" indent="-1588">
              <a:buFont typeface="Courier New" pitchFamily="49" charset="0"/>
              <a:buNone/>
            </a:pPr>
            <a:endParaRPr lang="en-US" i="0" dirty="0">
              <a:solidFill>
                <a:srgbClr val="000000"/>
              </a:solidFill>
            </a:endParaRPr>
          </a:p>
        </p:txBody>
      </p:sp>
      <p:graphicFrame>
        <p:nvGraphicFramePr>
          <p:cNvPr id="1052677" name="Object 5"/>
          <p:cNvGraphicFramePr>
            <a:graphicFrameLocks noChangeAspect="1"/>
          </p:cNvGraphicFramePr>
          <p:nvPr/>
        </p:nvGraphicFramePr>
        <p:xfrm>
          <a:off x="2781300" y="2895600"/>
          <a:ext cx="3835400" cy="838200"/>
        </p:xfrm>
        <a:graphic>
          <a:graphicData uri="http://schemas.openxmlformats.org/presentationml/2006/ole">
            <mc:AlternateContent xmlns:mc="http://schemas.openxmlformats.org/markup-compatibility/2006">
              <mc:Choice xmlns:v="urn:schemas-microsoft-com:vml" Requires="v">
                <p:oleObj spid="_x0000_s6154" name="Equation" r:id="rId3" imgW="3835400" imgH="838200" progId="Equation.DSMT4">
                  <p:embed/>
                </p:oleObj>
              </mc:Choice>
              <mc:Fallback>
                <p:oleObj name="Equation" r:id="rId3" imgW="3835400" imgH="8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1300" y="2895600"/>
                        <a:ext cx="3835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52678" name="Object 6"/>
          <p:cNvGraphicFramePr>
            <a:graphicFrameLocks noChangeAspect="1"/>
          </p:cNvGraphicFramePr>
          <p:nvPr/>
        </p:nvGraphicFramePr>
        <p:xfrm>
          <a:off x="3403600" y="4343400"/>
          <a:ext cx="2336800" cy="838200"/>
        </p:xfrm>
        <a:graphic>
          <a:graphicData uri="http://schemas.openxmlformats.org/presentationml/2006/ole">
            <mc:AlternateContent xmlns:mc="http://schemas.openxmlformats.org/markup-compatibility/2006">
              <mc:Choice xmlns:v="urn:schemas-microsoft-com:vml" Requires="v">
                <p:oleObj spid="_x0000_s6155" name="Equation" r:id="rId5" imgW="2336800" imgH="838200" progId="Equation.DSMT4">
                  <p:embed/>
                </p:oleObj>
              </mc:Choice>
              <mc:Fallback>
                <p:oleObj name="Equation" r:id="rId5" imgW="2336800" imgH="8382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3600" y="4343400"/>
                        <a:ext cx="2336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TotalTime>
  <Words>604</Words>
  <Application>Microsoft Office PowerPoint</Application>
  <PresentationFormat>On-screen Show (4:3)</PresentationFormat>
  <Paragraphs>134</Paragraphs>
  <Slides>29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6" baseType="lpstr">
      <vt:lpstr>Courier New</vt:lpstr>
      <vt:lpstr>Calibri</vt:lpstr>
      <vt:lpstr>Arial</vt:lpstr>
      <vt:lpstr>Symbol</vt:lpstr>
      <vt:lpstr>Office Theme</vt:lpstr>
      <vt:lpstr>Equation</vt:lpstr>
      <vt:lpstr>MathType 6.0 Equation</vt:lpstr>
      <vt:lpstr>Section 1.6</vt:lpstr>
      <vt:lpstr>Objectives</vt:lpstr>
      <vt:lpstr>Rational Numbers Defined</vt:lpstr>
      <vt:lpstr>Rational Numbers Defined</vt:lpstr>
      <vt:lpstr>Example 1: Fractions</vt:lpstr>
      <vt:lpstr>Example 1: Fractions (cont.)</vt:lpstr>
      <vt:lpstr>Rational Numbers Defined</vt:lpstr>
      <vt:lpstr>Example 2: Negative Signs in Fractions</vt:lpstr>
      <vt:lpstr>Multiplication</vt:lpstr>
      <vt:lpstr>Multiplication</vt:lpstr>
      <vt:lpstr>Multiplication</vt:lpstr>
      <vt:lpstr>Example 3: Building Fractions to Higher Terms</vt:lpstr>
      <vt:lpstr>Example 3: Building Fractions to Higher Terms (cont.)</vt:lpstr>
      <vt:lpstr>Multiplication</vt:lpstr>
      <vt:lpstr>Example 4: Reducing Fractions</vt:lpstr>
      <vt:lpstr>Example 4: Reducing Fractions (cont.)</vt:lpstr>
      <vt:lpstr>Example 4: Reducing Fractions (cont.)</vt:lpstr>
      <vt:lpstr>Example 5: Fraction of a Number</vt:lpstr>
      <vt:lpstr>Division</vt:lpstr>
      <vt:lpstr>Division</vt:lpstr>
      <vt:lpstr>Example 6: Dividing Fractions with Negative Numbers</vt:lpstr>
      <vt:lpstr>Example 6: Dividing Fractions with Negative Numbers (cont.)</vt:lpstr>
      <vt:lpstr>Example 7: Dividing Fractions with Variables</vt:lpstr>
      <vt:lpstr>Example 8: Multiplication and Division of Fractions</vt:lpstr>
      <vt:lpstr>Example 9: Multiplication and Division of Fractions</vt:lpstr>
      <vt:lpstr>Division</vt:lpstr>
      <vt:lpstr>Practice Problems</vt:lpstr>
      <vt:lpstr>Practice Problems (cont.)</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jeevan</cp:lastModifiedBy>
  <cp:revision>4</cp:revision>
  <dcterms:created xsi:type="dcterms:W3CDTF">2013-04-26T14:43:13Z</dcterms:created>
  <dcterms:modified xsi:type="dcterms:W3CDTF">2018-09-03T06:29:26Z</dcterms:modified>
</cp:coreProperties>
</file>