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7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422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9EA08-44CB-4ED4-ACA8-7D45D9778672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4BA02-6CB5-4F81-BDB4-A58D090E0D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56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093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66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6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1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Adding Fractions with Unlike Denominators (cont.)</a:t>
            </a:r>
          </a:p>
        </p:txBody>
      </p:sp>
      <p:sp>
        <p:nvSpPr>
          <p:cNvPr id="755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each fraction, the numerator and denominator are multiplied by the same number to get 84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the denominator.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55716" name="Object 4"/>
          <p:cNvGraphicFramePr>
            <a:graphicFrameLocks noChangeAspect="1"/>
          </p:cNvGraphicFramePr>
          <p:nvPr/>
        </p:nvGraphicFramePr>
        <p:xfrm>
          <a:off x="533400" y="1211240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1993900" imgH="838200" progId="Equation.DSMT4">
                  <p:embed/>
                </p:oleObj>
              </mc:Choice>
              <mc:Fallback>
                <p:oleObj name="Equation" r:id="rId3" imgW="19939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1240"/>
                        <a:ext cx="199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5717" name="Object 5"/>
          <p:cNvGraphicFramePr>
            <a:graphicFrameLocks noChangeAspect="1"/>
          </p:cNvGraphicFramePr>
          <p:nvPr/>
        </p:nvGraphicFramePr>
        <p:xfrm>
          <a:off x="533400" y="3122613"/>
          <a:ext cx="2057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5" imgW="2057400" imgH="1054080" progId="Equation.DSMT4">
                  <p:embed/>
                </p:oleObj>
              </mc:Choice>
              <mc:Fallback>
                <p:oleObj name="Equation" r:id="rId5" imgW="2057400" imgH="1054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22613"/>
                        <a:ext cx="20574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5719" name="Object 7"/>
          <p:cNvGraphicFramePr>
            <a:graphicFrameLocks noChangeAspect="1"/>
          </p:cNvGraphicFramePr>
          <p:nvPr/>
        </p:nvGraphicFramePr>
        <p:xfrm>
          <a:off x="2654300" y="3451225"/>
          <a:ext cx="622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7" imgW="6222960" imgH="380880" progId="Equation.DSMT4">
                  <p:embed/>
                </p:oleObj>
              </mc:Choice>
              <mc:Fallback>
                <p:oleObj name="Equation" r:id="rId7" imgW="622296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3451225"/>
                        <a:ext cx="6223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Adding Fractions with Unlike Denominators (cont.)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56740" name="Object 4"/>
          <p:cNvGraphicFramePr>
            <a:graphicFrameLocks noChangeAspect="1"/>
          </p:cNvGraphicFramePr>
          <p:nvPr/>
        </p:nvGraphicFramePr>
        <p:xfrm>
          <a:off x="533400" y="13716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" imgW="1511300" imgH="838200" progId="Equation.DSMT4">
                  <p:embed/>
                </p:oleObj>
              </mc:Choice>
              <mc:Fallback>
                <p:oleObj name="Equation" r:id="rId3" imgW="15113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5"/>
          <p:cNvSpPr>
            <a:spLocks noChangeArrowheads="1"/>
          </p:cNvSpPr>
          <p:nvPr/>
        </p:nvSpPr>
        <p:spPr bwMode="auto">
          <a:xfrm>
            <a:off x="5638800" y="1524000"/>
            <a:ext cx="3276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each fraction by </a:t>
            </a:r>
          </a:p>
          <a:p>
            <a:pPr>
              <a:spcBef>
                <a:spcPct val="45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1 in the form </a:t>
            </a:r>
          </a:p>
        </p:txBody>
      </p:sp>
      <p:graphicFrame>
        <p:nvGraphicFramePr>
          <p:cNvPr id="13324" name="Object 6"/>
          <p:cNvGraphicFramePr>
            <a:graphicFrameLocks noChangeAspect="1"/>
          </p:cNvGraphicFramePr>
          <p:nvPr/>
        </p:nvGraphicFramePr>
        <p:xfrm>
          <a:off x="7124700" y="1865004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5" imgW="266584" imgH="622030" progId="Equation.DSMT4">
                  <p:embed/>
                </p:oleObj>
              </mc:Choice>
              <mc:Fallback>
                <p:oleObj name="Equation" r:id="rId5" imgW="266584" imgH="62203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1865004"/>
                        <a:ext cx="26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6743" name="Rectangle 7"/>
          <p:cNvSpPr>
            <a:spLocks noChangeArrowheads="1"/>
          </p:cNvSpPr>
          <p:nvPr/>
        </p:nvSpPr>
        <p:spPr bwMode="auto">
          <a:xfrm>
            <a:off x="5715000" y="4466608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Reduce.</a:t>
            </a:r>
          </a:p>
        </p:txBody>
      </p:sp>
      <p:graphicFrame>
        <p:nvGraphicFramePr>
          <p:cNvPr id="756745" name="Object 9"/>
          <p:cNvGraphicFramePr>
            <a:graphicFrameLocks noChangeAspect="1"/>
          </p:cNvGraphicFramePr>
          <p:nvPr/>
        </p:nvGraphicFramePr>
        <p:xfrm>
          <a:off x="2120900" y="1358900"/>
          <a:ext cx="328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7" imgW="3288960" imgH="927000" progId="Equation.DSMT4">
                  <p:embed/>
                </p:oleObj>
              </mc:Choice>
              <mc:Fallback>
                <p:oleObj name="Equation" r:id="rId7" imgW="3288960" imgH="927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1358900"/>
                        <a:ext cx="32893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6746" name="Object 10"/>
          <p:cNvGraphicFramePr>
            <a:graphicFrameLocks noChangeAspect="1"/>
          </p:cNvGraphicFramePr>
          <p:nvPr/>
        </p:nvGraphicFramePr>
        <p:xfrm>
          <a:off x="2120900" y="2373952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9" imgW="1803400" imgH="838200" progId="Equation.DSMT4">
                  <p:embed/>
                </p:oleObj>
              </mc:Choice>
              <mc:Fallback>
                <p:oleObj name="Equation" r:id="rId9" imgW="18034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373952"/>
                        <a:ext cx="180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6747" name="Object 11"/>
          <p:cNvGraphicFramePr>
            <a:graphicFrameLocks noChangeAspect="1"/>
          </p:cNvGraphicFramePr>
          <p:nvPr/>
        </p:nvGraphicFramePr>
        <p:xfrm>
          <a:off x="2120900" y="3300104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1" imgW="889000" imgH="838200" progId="Equation.DSMT4">
                  <p:embed/>
                </p:oleObj>
              </mc:Choice>
              <mc:Fallback>
                <p:oleObj name="Equation" r:id="rId11" imgW="8890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3300104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6748" name="Object 12"/>
          <p:cNvGraphicFramePr>
            <a:graphicFrameLocks noChangeAspect="1"/>
          </p:cNvGraphicFramePr>
          <p:nvPr/>
        </p:nvGraphicFramePr>
        <p:xfrm>
          <a:off x="2120900" y="422625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4226256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6749" name="Object 13"/>
          <p:cNvGraphicFramePr>
            <a:graphicFrameLocks noChangeAspect="1"/>
          </p:cNvGraphicFramePr>
          <p:nvPr/>
        </p:nvGraphicFramePr>
        <p:xfrm>
          <a:off x="2114550" y="515302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5" imgW="888840" imgH="838080" progId="Equation.DSMT4">
                  <p:embed/>
                </p:oleObj>
              </mc:Choice>
              <mc:Fallback>
                <p:oleObj name="Equation" r:id="rId15" imgW="88884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5153025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570480" y="42418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400300" y="47244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/>
      <p:bldP spid="7567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Subtraction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3282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34528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Subtracting Fractions with Like Denominators 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subtract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two fractions with like denominators, subtract the numerators and use the common denominator.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</p:txBody>
      </p:sp>
      <p:graphicFrame>
        <p:nvGraphicFramePr>
          <p:cNvPr id="733283" name="Object 99"/>
          <p:cNvGraphicFramePr>
            <a:graphicFrameLocks noChangeAspect="1"/>
          </p:cNvGraphicFramePr>
          <p:nvPr/>
        </p:nvGraphicFramePr>
        <p:xfrm>
          <a:off x="1739900" y="3460750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1917700" imgH="838200" progId="Equation.DSMT4">
                  <p:embed/>
                </p:oleObj>
              </mc:Choice>
              <mc:Fallback>
                <p:oleObj name="Equation" r:id="rId3" imgW="1917700" imgH="838200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3460750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3284" name="Rectangle 100"/>
          <p:cNvSpPr>
            <a:spLocks noChangeArrowheads="1"/>
          </p:cNvSpPr>
          <p:nvPr/>
        </p:nvSpPr>
        <p:spPr bwMode="auto">
          <a:xfrm>
            <a:off x="4222750" y="3429000"/>
            <a:ext cx="34734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is a nonzero number or expression</a:t>
            </a:r>
            <a:r>
              <a:rPr lang="en-US" sz="2800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Subtracting Fractions with Like Denominators</a:t>
            </a:r>
          </a:p>
        </p:txBody>
      </p:sp>
      <p:sp>
        <p:nvSpPr>
          <p:cNvPr id="7577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57764" name="Object 4"/>
          <p:cNvGraphicFramePr>
            <a:graphicFrameLocks noChangeAspect="1"/>
          </p:cNvGraphicFramePr>
          <p:nvPr/>
        </p:nvGraphicFramePr>
        <p:xfrm>
          <a:off x="565150" y="12700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3" imgW="1612900" imgH="838200" progId="Equation.DSMT4">
                  <p:embed/>
                </p:oleObj>
              </mc:Choice>
              <mc:Fallback>
                <p:oleObj name="Equation" r:id="rId3" imgW="16129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1270000"/>
                        <a:ext cx="161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65" name="Object 5"/>
          <p:cNvGraphicFramePr>
            <a:graphicFrameLocks noChangeAspect="1"/>
          </p:cNvGraphicFramePr>
          <p:nvPr/>
        </p:nvGraphicFramePr>
        <p:xfrm>
          <a:off x="2070100" y="23241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5" imgW="1130300" imgH="838200" progId="Equation.DSMT4">
                  <p:embed/>
                </p:oleObj>
              </mc:Choice>
              <mc:Fallback>
                <p:oleObj name="Equation" r:id="rId5" imgW="11303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324100"/>
                        <a:ext cx="1130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66" name="Object 6"/>
          <p:cNvGraphicFramePr>
            <a:graphicFrameLocks noChangeAspect="1"/>
          </p:cNvGraphicFramePr>
          <p:nvPr/>
        </p:nvGraphicFramePr>
        <p:xfrm>
          <a:off x="577850" y="35941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7" imgW="1435100" imgH="838200" progId="Equation.DSMT4">
                  <p:embed/>
                </p:oleObj>
              </mc:Choice>
              <mc:Fallback>
                <p:oleObj name="Equation" r:id="rId7" imgW="14351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3594100"/>
                        <a:ext cx="1435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67" name="Object 7"/>
          <p:cNvGraphicFramePr>
            <a:graphicFrameLocks noChangeAspect="1"/>
          </p:cNvGraphicFramePr>
          <p:nvPr/>
        </p:nvGraphicFramePr>
        <p:xfrm>
          <a:off x="2070100" y="45720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9" imgW="952087" imgH="837836" progId="Equation.DSMT4">
                  <p:embed/>
                </p:oleObj>
              </mc:Choice>
              <mc:Fallback>
                <p:oleObj name="Equation" r:id="rId9" imgW="952087" imgH="8378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572000"/>
                        <a:ext cx="95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68" name="Object 8"/>
          <p:cNvGraphicFramePr>
            <a:graphicFrameLocks noChangeAspect="1"/>
          </p:cNvGraphicFramePr>
          <p:nvPr/>
        </p:nvGraphicFramePr>
        <p:xfrm>
          <a:off x="3311525" y="23368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25" y="2336800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69" name="Object 9"/>
          <p:cNvGraphicFramePr>
            <a:graphicFrameLocks noChangeAspect="1"/>
          </p:cNvGraphicFramePr>
          <p:nvPr/>
        </p:nvGraphicFramePr>
        <p:xfrm>
          <a:off x="4400550" y="2336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3" imgW="698500" imgH="838200" progId="Equation.DSMT4">
                  <p:embed/>
                </p:oleObj>
              </mc:Choice>
              <mc:Fallback>
                <p:oleObj name="Equation" r:id="rId13" imgW="6985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2336800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70" name="Object 10"/>
          <p:cNvGraphicFramePr>
            <a:graphicFrameLocks noChangeAspect="1"/>
          </p:cNvGraphicFramePr>
          <p:nvPr/>
        </p:nvGraphicFramePr>
        <p:xfrm>
          <a:off x="5210175" y="2341563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5" imgW="863280" imgH="838080" progId="Equation.DSMT4">
                  <p:embed/>
                </p:oleObj>
              </mc:Choice>
              <mc:Fallback>
                <p:oleObj name="Equation" r:id="rId15" imgW="8632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0175" y="2341563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71" name="Object 11"/>
          <p:cNvGraphicFramePr>
            <a:graphicFrameLocks noChangeAspect="1"/>
          </p:cNvGraphicFramePr>
          <p:nvPr/>
        </p:nvGraphicFramePr>
        <p:xfrm>
          <a:off x="6178550" y="2336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7" imgW="533160" imgH="838080" progId="Equation.DSMT4">
                  <p:embed/>
                </p:oleObj>
              </mc:Choice>
              <mc:Fallback>
                <p:oleObj name="Equation" r:id="rId17" imgW="5331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550" y="2336800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72" name="Object 12"/>
          <p:cNvGraphicFramePr>
            <a:graphicFrameLocks noChangeAspect="1"/>
          </p:cNvGraphicFramePr>
          <p:nvPr/>
        </p:nvGraphicFramePr>
        <p:xfrm>
          <a:off x="3141133" y="456088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9" imgW="1155700" imgH="838200" progId="Equation.DSMT4">
                  <p:embed/>
                </p:oleObj>
              </mc:Choice>
              <mc:Fallback>
                <p:oleObj name="Equation" r:id="rId19" imgW="11557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133" y="4560888"/>
                        <a:ext cx="1155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73" name="Object 13"/>
          <p:cNvGraphicFramePr>
            <a:graphicFrameLocks noChangeAspect="1"/>
          </p:cNvGraphicFramePr>
          <p:nvPr/>
        </p:nvGraphicFramePr>
        <p:xfrm>
          <a:off x="4415366" y="4560888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21" imgW="901309" imgH="837836" progId="Equation.DSMT4">
                  <p:embed/>
                </p:oleObj>
              </mc:Choice>
              <mc:Fallback>
                <p:oleObj name="Equation" r:id="rId21" imgW="901309" imgH="8378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5366" y="4560888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74" name="Object 14"/>
          <p:cNvGraphicFramePr>
            <a:graphicFrameLocks noChangeAspect="1"/>
          </p:cNvGraphicFramePr>
          <p:nvPr/>
        </p:nvGraphicFramePr>
        <p:xfrm>
          <a:off x="5422900" y="4830763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23" imgW="685800" imgH="291960" progId="Equation.DSMT4">
                  <p:embed/>
                </p:oleObj>
              </mc:Choice>
              <mc:Fallback>
                <p:oleObj name="Equation" r:id="rId23" imgW="68580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830763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5461000" y="23622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461000" y="28448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Subtracting Fractions with Like Denominators (cont.)</a:t>
            </a:r>
          </a:p>
        </p:txBody>
      </p:sp>
      <p:sp>
        <p:nvSpPr>
          <p:cNvPr id="7587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58790" name="Object 6"/>
          <p:cNvGraphicFramePr>
            <a:graphicFrameLocks noChangeAspect="1"/>
          </p:cNvGraphicFramePr>
          <p:nvPr/>
        </p:nvGraphicFramePr>
        <p:xfrm>
          <a:off x="527050" y="1290637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1651000" imgH="838200" progId="Equation.DSMT4">
                  <p:embed/>
                </p:oleObj>
              </mc:Choice>
              <mc:Fallback>
                <p:oleObj name="Equation" r:id="rId3" imgW="16510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290637"/>
                        <a:ext cx="1651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792" name="Object 8"/>
          <p:cNvGraphicFramePr>
            <a:graphicFrameLocks noChangeAspect="1"/>
          </p:cNvGraphicFramePr>
          <p:nvPr/>
        </p:nvGraphicFramePr>
        <p:xfrm>
          <a:off x="527050" y="3062287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1168400" imgH="838200" progId="Equation.DSMT4">
                  <p:embed/>
                </p:oleObj>
              </mc:Choice>
              <mc:Fallback>
                <p:oleObj name="Equation" r:id="rId5" imgW="11684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3062287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793" name="Object 9"/>
          <p:cNvGraphicFramePr>
            <a:graphicFrameLocks noChangeAspect="1"/>
          </p:cNvGraphicFramePr>
          <p:nvPr/>
        </p:nvGraphicFramePr>
        <p:xfrm>
          <a:off x="1849438" y="3076575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7" imgW="977900" imgH="838200" progId="Equation.DSMT4">
                  <p:embed/>
                </p:oleObj>
              </mc:Choice>
              <mc:Fallback>
                <p:oleObj name="Equation" r:id="rId7" imgW="9779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3076575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794" name="Object 10"/>
          <p:cNvGraphicFramePr>
            <a:graphicFrameLocks noChangeAspect="1"/>
          </p:cNvGraphicFramePr>
          <p:nvPr/>
        </p:nvGraphicFramePr>
        <p:xfrm>
          <a:off x="2981326" y="3095625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9" imgW="736600" imgH="838200" progId="Equation.DSMT4">
                  <p:embed/>
                </p:oleObj>
              </mc:Choice>
              <mc:Fallback>
                <p:oleObj name="Equation" r:id="rId9" imgW="7366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6" y="3095625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795" name="Object 11"/>
          <p:cNvGraphicFramePr>
            <a:graphicFrameLocks noChangeAspect="1"/>
          </p:cNvGraphicFramePr>
          <p:nvPr/>
        </p:nvGraphicFramePr>
        <p:xfrm>
          <a:off x="3871913" y="310515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1" imgW="1218960" imgH="838080" progId="Equation.DSMT4">
                  <p:embed/>
                </p:oleObj>
              </mc:Choice>
              <mc:Fallback>
                <p:oleObj name="Equation" r:id="rId11" imgW="12189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913" y="310515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796" name="Object 12"/>
          <p:cNvGraphicFramePr>
            <a:graphicFrameLocks noChangeAspect="1"/>
          </p:cNvGraphicFramePr>
          <p:nvPr/>
        </p:nvGraphicFramePr>
        <p:xfrm>
          <a:off x="5245100" y="3090863"/>
          <a:ext cx="2298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3" imgW="2298600" imgH="927000" progId="Equation.DSMT4">
                  <p:embed/>
                </p:oleObj>
              </mc:Choice>
              <mc:Fallback>
                <p:oleObj name="Equation" r:id="rId13" imgW="2298600" imgH="927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3090863"/>
                        <a:ext cx="2298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4767580" y="31242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152900" y="36195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Subtracting Fractions with Unlike Denominators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76083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27432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463550" indent="-463550"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Subtracting Fractions with Unlike Denominators 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Find the LCM of the denominators. </a:t>
            </a: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Change each fraction to an equivalent fraction with the LCM as the denominator.</a:t>
            </a: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Subtract the new fractions. Reduce if possible.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4: Subtracting Fractions with Unlike Denominators</a:t>
            </a:r>
          </a:p>
        </p:txBody>
      </p:sp>
      <p:sp>
        <p:nvSpPr>
          <p:cNvPr id="761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276600" y="11811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11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1" name="Object 5"/>
          <p:cNvGraphicFramePr>
            <a:graphicFrameLocks noChangeAspect="1"/>
          </p:cNvGraphicFramePr>
          <p:nvPr/>
        </p:nvGraphicFramePr>
        <p:xfrm>
          <a:off x="530352" y="129540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5" imgW="1625600" imgH="838200" progId="Equation.DSMT4">
                  <p:embed/>
                </p:oleObj>
              </mc:Choice>
              <mc:Fallback>
                <p:oleObj name="Equation" r:id="rId5" imgW="16256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62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2" name="Object 6"/>
          <p:cNvGraphicFramePr>
            <a:graphicFrameLocks noChangeAspect="1"/>
          </p:cNvGraphicFramePr>
          <p:nvPr/>
        </p:nvGraphicFramePr>
        <p:xfrm>
          <a:off x="530225" y="2851150"/>
          <a:ext cx="16637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7" imgW="1663560" imgH="1104840" progId="Equation.DSMT4">
                  <p:embed/>
                </p:oleObj>
              </mc:Choice>
              <mc:Fallback>
                <p:oleObj name="Equation" r:id="rId7" imgW="1663560" imgH="1104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2851150"/>
                        <a:ext cx="16637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3" name="Object 7"/>
          <p:cNvGraphicFramePr>
            <a:graphicFrameLocks noChangeAspect="1"/>
          </p:cNvGraphicFramePr>
          <p:nvPr/>
        </p:nvGraphicFramePr>
        <p:xfrm>
          <a:off x="530352" y="41973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9" imgW="1143000" imgH="838080" progId="Equation.DSMT4">
                  <p:embed/>
                </p:oleObj>
              </mc:Choice>
              <mc:Fallback>
                <p:oleObj name="Equation" r:id="rId9" imgW="11430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97350"/>
                        <a:ext cx="114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4" name="Object 8"/>
          <p:cNvGraphicFramePr>
            <a:graphicFrameLocks noChangeAspect="1"/>
          </p:cNvGraphicFramePr>
          <p:nvPr/>
        </p:nvGraphicFramePr>
        <p:xfrm>
          <a:off x="2254250" y="3213100"/>
          <a:ext cx="584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1" imgW="5841720" imgH="380880" progId="Equation.DSMT4">
                  <p:embed/>
                </p:oleObj>
              </mc:Choice>
              <mc:Fallback>
                <p:oleObj name="Equation" r:id="rId11" imgW="584172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3213100"/>
                        <a:ext cx="5842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5" name="Object 9"/>
          <p:cNvGraphicFramePr>
            <a:graphicFrameLocks noChangeAspect="1"/>
          </p:cNvGraphicFramePr>
          <p:nvPr/>
        </p:nvGraphicFramePr>
        <p:xfrm>
          <a:off x="1757426" y="4178300"/>
          <a:ext cx="2933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3" imgW="2933640" imgH="927000" progId="Equation.DSMT4">
                  <p:embed/>
                </p:oleObj>
              </mc:Choice>
              <mc:Fallback>
                <p:oleObj name="Equation" r:id="rId13" imgW="2933640" imgH="927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426" y="4178300"/>
                        <a:ext cx="2933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6" name="Object 10"/>
          <p:cNvGraphicFramePr>
            <a:graphicFrameLocks noChangeAspect="1"/>
          </p:cNvGraphicFramePr>
          <p:nvPr/>
        </p:nvGraphicFramePr>
        <p:xfrm>
          <a:off x="4775200" y="419735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5" imgW="1778000" imgH="838200" progId="Equation.DSMT4">
                  <p:embed/>
                </p:oleObj>
              </mc:Choice>
              <mc:Fallback>
                <p:oleObj name="Equation" r:id="rId15" imgW="17780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4197350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7" name="Object 11"/>
          <p:cNvGraphicFramePr>
            <a:graphicFrameLocks noChangeAspect="1"/>
          </p:cNvGraphicFramePr>
          <p:nvPr/>
        </p:nvGraphicFramePr>
        <p:xfrm>
          <a:off x="4775200" y="511492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7" imgW="876300" imgH="838200" progId="Equation.DSMT4">
                  <p:embed/>
                </p:oleObj>
              </mc:Choice>
              <mc:Fallback>
                <p:oleObj name="Equation" r:id="rId17" imgW="8763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5114925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8" name="Object 12"/>
          <p:cNvGraphicFramePr>
            <a:graphicFrameLocks noChangeAspect="1"/>
          </p:cNvGraphicFramePr>
          <p:nvPr/>
        </p:nvGraphicFramePr>
        <p:xfrm>
          <a:off x="5784850" y="5114925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19" imgW="1206360" imgH="838080" progId="Equation.DSMT4">
                  <p:embed/>
                </p:oleObj>
              </mc:Choice>
              <mc:Fallback>
                <p:oleObj name="Equation" r:id="rId19" imgW="120636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5114925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1869" name="Object 13"/>
          <p:cNvGraphicFramePr>
            <a:graphicFrameLocks noChangeAspect="1"/>
          </p:cNvGraphicFramePr>
          <p:nvPr/>
        </p:nvGraphicFramePr>
        <p:xfrm>
          <a:off x="7124700" y="511492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21" imgW="876240" imgH="838080" progId="Equation.DSMT4">
                  <p:embed/>
                </p:oleObj>
              </mc:Choice>
              <mc:Fallback>
                <p:oleObj name="Equation" r:id="rId21" imgW="87624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5114925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6235700" y="51308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045200" y="56134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4: Subtracting Fractions with Unlike Denominators (cont.)</a:t>
            </a:r>
          </a:p>
        </p:txBody>
      </p:sp>
      <p:sp>
        <p:nvSpPr>
          <p:cNvPr id="762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case the LCD = </a:t>
            </a:r>
            <a:r>
              <a:rPr lang="en-US" i="0" dirty="0">
                <a:solidFill>
                  <a:srgbClr val="006400"/>
                </a:solidFill>
              </a:rPr>
              <a:t>5</a:t>
            </a:r>
            <a:r>
              <a:rPr lang="en-US" i="1" dirty="0">
                <a:solidFill>
                  <a:srgbClr val="006400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62884" name="Object 4"/>
          <p:cNvGraphicFramePr>
            <a:graphicFrameLocks noChangeAspect="1"/>
          </p:cNvGraphicFramePr>
          <p:nvPr/>
        </p:nvGraphicFramePr>
        <p:xfrm>
          <a:off x="558800" y="12954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1485900" imgH="838200" progId="Equation.DSMT4">
                  <p:embed/>
                </p:oleObj>
              </mc:Choice>
              <mc:Fallback>
                <p:oleObj name="Equation" r:id="rId3" imgW="14859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95400"/>
                        <a:ext cx="1485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2885" name="Object 5"/>
          <p:cNvGraphicFramePr>
            <a:graphicFrameLocks noChangeAspect="1"/>
          </p:cNvGraphicFramePr>
          <p:nvPr/>
        </p:nvGraphicFramePr>
        <p:xfrm>
          <a:off x="533400" y="361315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5" imgW="990600" imgH="838200" progId="Equation.DSMT4">
                  <p:embed/>
                </p:oleObj>
              </mc:Choice>
              <mc:Fallback>
                <p:oleObj name="Equation" r:id="rId5" imgW="9906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1315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2886" name="Rectangle 6"/>
          <p:cNvSpPr>
            <a:spLocks noChangeArrowheads="1"/>
          </p:cNvSpPr>
          <p:nvPr/>
        </p:nvSpPr>
        <p:spPr bwMode="auto">
          <a:xfrm>
            <a:off x="6019800" y="3794125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This fraction cannot be reduced.</a:t>
            </a:r>
          </a:p>
        </p:txBody>
      </p:sp>
      <p:graphicFrame>
        <p:nvGraphicFramePr>
          <p:cNvPr id="762888" name="Object 8"/>
          <p:cNvGraphicFramePr>
            <a:graphicFrameLocks noChangeAspect="1"/>
          </p:cNvGraphicFramePr>
          <p:nvPr/>
        </p:nvGraphicFramePr>
        <p:xfrm>
          <a:off x="1581150" y="3587750"/>
          <a:ext cx="2032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7" imgW="2031840" imgH="927000" progId="Equation.DSMT4">
                  <p:embed/>
                </p:oleObj>
              </mc:Choice>
              <mc:Fallback>
                <p:oleObj name="Equation" r:id="rId7" imgW="2031840" imgH="927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3587750"/>
                        <a:ext cx="2032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2889" name="Object 9"/>
          <p:cNvGraphicFramePr>
            <a:graphicFrameLocks noChangeAspect="1"/>
          </p:cNvGraphicFramePr>
          <p:nvPr/>
        </p:nvGraphicFramePr>
        <p:xfrm>
          <a:off x="3657600" y="36576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9" imgW="1435100" imgH="838200" progId="Equation.DSMT4">
                  <p:embed/>
                </p:oleObj>
              </mc:Choice>
              <mc:Fallback>
                <p:oleObj name="Equation" r:id="rId9" imgW="14351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657600"/>
                        <a:ext cx="1435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2890" name="Object 10"/>
          <p:cNvGraphicFramePr>
            <a:graphicFrameLocks noChangeAspect="1"/>
          </p:cNvGraphicFramePr>
          <p:nvPr/>
        </p:nvGraphicFramePr>
        <p:xfrm>
          <a:off x="5175250" y="36576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1" imgW="723600" imgH="838080" progId="Equation.DSMT4">
                  <p:embed/>
                </p:oleObj>
              </mc:Choice>
              <mc:Fallback>
                <p:oleObj name="Equation" r:id="rId11" imgW="7236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3657600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288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4: Subtracting Fractions with Unlike Denominators (cont.)</a:t>
            </a:r>
          </a:p>
        </p:txBody>
      </p:sp>
      <p:sp>
        <p:nvSpPr>
          <p:cNvPr id="7639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numbers are small and we can see that the LCD is </a:t>
            </a:r>
            <a:r>
              <a:rPr lang="en-US" i="0" dirty="0">
                <a:solidFill>
                  <a:srgbClr val="006400"/>
                </a:solidFill>
              </a:rPr>
              <a:t>12</a:t>
            </a:r>
            <a:r>
              <a:rPr lang="en-US" i="1" dirty="0">
                <a:solidFill>
                  <a:srgbClr val="006400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63908" name="Object 4"/>
          <p:cNvGraphicFramePr>
            <a:graphicFrameLocks noChangeAspect="1"/>
          </p:cNvGraphicFramePr>
          <p:nvPr/>
        </p:nvGraphicFramePr>
        <p:xfrm>
          <a:off x="530352" y="1371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" imgW="1663700" imgH="838200" progId="Equation.DSMT4">
                  <p:embed/>
                </p:oleObj>
              </mc:Choice>
              <mc:Fallback>
                <p:oleObj name="Equation" r:id="rId3" imgW="16637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3909" name="Object 5"/>
          <p:cNvGraphicFramePr>
            <a:graphicFrameLocks noChangeAspect="1"/>
          </p:cNvGraphicFramePr>
          <p:nvPr/>
        </p:nvGraphicFramePr>
        <p:xfrm>
          <a:off x="533400" y="39624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5" imgW="1181100" imgH="838200" progId="Equation.DSMT4">
                  <p:embed/>
                </p:oleObj>
              </mc:Choice>
              <mc:Fallback>
                <p:oleObj name="Equation" r:id="rId5" imgW="11811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6240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3910" name="Rectangle 6"/>
          <p:cNvSpPr>
            <a:spLocks noChangeArrowheads="1"/>
          </p:cNvSpPr>
          <p:nvPr/>
        </p:nvSpPr>
        <p:spPr bwMode="auto">
          <a:xfrm>
            <a:off x="6807200" y="4140200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This fraction cannot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be reduced.</a:t>
            </a:r>
          </a:p>
        </p:txBody>
      </p:sp>
      <p:graphicFrame>
        <p:nvGraphicFramePr>
          <p:cNvPr id="763911" name="Object 7"/>
          <p:cNvGraphicFramePr>
            <a:graphicFrameLocks noChangeAspect="1"/>
          </p:cNvGraphicFramePr>
          <p:nvPr/>
        </p:nvGraphicFramePr>
        <p:xfrm>
          <a:off x="1771650" y="3962400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7" imgW="2222280" imgH="838080" progId="Equation.DSMT4">
                  <p:embed/>
                </p:oleObj>
              </mc:Choice>
              <mc:Fallback>
                <p:oleObj name="Equation" r:id="rId7" imgW="22222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3962400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3912" name="Object 8"/>
          <p:cNvGraphicFramePr>
            <a:graphicFrameLocks noChangeAspect="1"/>
          </p:cNvGraphicFramePr>
          <p:nvPr/>
        </p:nvGraphicFramePr>
        <p:xfrm>
          <a:off x="4051300" y="396240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9" imgW="1752600" imgH="838200" progId="Equation.DSMT4">
                  <p:embed/>
                </p:oleObj>
              </mc:Choice>
              <mc:Fallback>
                <p:oleObj name="Equation" r:id="rId9" imgW="17526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3962400"/>
                        <a:ext cx="1752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3913" name="Object 9"/>
          <p:cNvGraphicFramePr>
            <a:graphicFrameLocks noChangeAspect="1"/>
          </p:cNvGraphicFramePr>
          <p:nvPr/>
        </p:nvGraphicFramePr>
        <p:xfrm>
          <a:off x="5861050" y="39624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11" imgW="888840" imgH="838080" progId="Equation.DSMT4">
                  <p:embed/>
                </p:oleObj>
              </mc:Choice>
              <mc:Fallback>
                <p:oleObj name="Equation" r:id="rId11" imgW="88884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3962400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39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508" name="TextBox 3"/>
          <p:cNvSpPr>
            <a:spLocks noChangeArrowheads="1"/>
          </p:cNvSpPr>
          <p:nvPr/>
        </p:nvSpPr>
        <p:spPr bwMode="auto">
          <a:xfrm>
            <a:off x="533400" y="1280160"/>
            <a:ext cx="8226425" cy="31257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defTabSz="8636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2743200" algn="l"/>
                <a:tab pos="54356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Perform the indicated operations and reduce all</a:t>
            </a:r>
          </a:p>
          <a:p>
            <a:pPr marL="533400" indent="-533400" defTabSz="863600" eaLnBrk="0" hangingPunct="0">
              <a:spcAft>
                <a:spcPts val="600"/>
              </a:spcAft>
              <a:buFont typeface="Courier New" pitchFamily="49" charset="0"/>
              <a:buNone/>
              <a:tabLst>
                <a:tab pos="520700" algn="l"/>
                <a:tab pos="635000" algn="l"/>
                <a:tab pos="2743200" algn="l"/>
                <a:tab pos="54356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answers to lowest terms. </a:t>
            </a:r>
          </a:p>
          <a:p>
            <a:pPr marL="533400" indent="-533400" defTabSz="863600" eaLnBrk="0" hangingPunct="0">
              <a:spcBef>
                <a:spcPct val="5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27432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				2. 	3. </a:t>
            </a:r>
          </a:p>
          <a:p>
            <a:pPr marL="533400" indent="-533400" defTabSz="8636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2743200" algn="l"/>
                <a:tab pos="5435600" algn="l"/>
              </a:tabLst>
            </a:pP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27432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4. 				5. 	6.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21509" name="Object 7"/>
          <p:cNvGraphicFramePr>
            <a:graphicFrameLocks noChangeAspect="1"/>
          </p:cNvGraphicFramePr>
          <p:nvPr/>
        </p:nvGraphicFramePr>
        <p:xfrm>
          <a:off x="1066800" y="2342864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3" imgW="838200" imgH="838200" progId="Equation.DSMT4">
                  <p:embed/>
                </p:oleObj>
              </mc:Choice>
              <mc:Fallback>
                <p:oleObj name="Equation" r:id="rId3" imgW="8382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42864"/>
                        <a:ext cx="83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8"/>
          <p:cNvGraphicFramePr>
            <a:graphicFrameLocks noChangeAspect="1"/>
          </p:cNvGraphicFramePr>
          <p:nvPr/>
        </p:nvGraphicFramePr>
        <p:xfrm>
          <a:off x="3810000" y="2266664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5" imgW="1155700" imgH="838200" progId="Equation.DSMT4">
                  <p:embed/>
                </p:oleObj>
              </mc:Choice>
              <mc:Fallback>
                <p:oleObj name="Equation" r:id="rId5" imgW="11557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66664"/>
                        <a:ext cx="1155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9"/>
          <p:cNvGraphicFramePr>
            <a:graphicFrameLocks noChangeAspect="1"/>
          </p:cNvGraphicFramePr>
          <p:nvPr/>
        </p:nvGraphicFramePr>
        <p:xfrm>
          <a:off x="6553200" y="2266664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7" imgW="977900" imgH="838200" progId="Equation.DSMT4">
                  <p:embed/>
                </p:oleObj>
              </mc:Choice>
              <mc:Fallback>
                <p:oleObj name="Equation" r:id="rId7" imgW="977900" imgH="838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266664"/>
                        <a:ext cx="977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10"/>
          <p:cNvGraphicFramePr>
            <a:graphicFrameLocks noChangeAspect="1"/>
          </p:cNvGraphicFramePr>
          <p:nvPr/>
        </p:nvGraphicFramePr>
        <p:xfrm>
          <a:off x="1016000" y="3333464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9" imgW="1219200" imgH="838200" progId="Equation.DSMT4">
                  <p:embed/>
                </p:oleObj>
              </mc:Choice>
              <mc:Fallback>
                <p:oleObj name="Equation" r:id="rId9" imgW="12192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333464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11"/>
          <p:cNvGraphicFramePr>
            <a:graphicFrameLocks noChangeAspect="1"/>
          </p:cNvGraphicFramePr>
          <p:nvPr/>
        </p:nvGraphicFramePr>
        <p:xfrm>
          <a:off x="3822700" y="3333464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11" imgW="1002865" imgH="837836" progId="Equation.DSMT4">
                  <p:embed/>
                </p:oleObj>
              </mc:Choice>
              <mc:Fallback>
                <p:oleObj name="Equation" r:id="rId11" imgW="1002865" imgH="83783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333464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2"/>
          <p:cNvGraphicFramePr>
            <a:graphicFrameLocks noChangeAspect="1"/>
          </p:cNvGraphicFramePr>
          <p:nvPr/>
        </p:nvGraphicFramePr>
        <p:xfrm>
          <a:off x="6540500" y="3333464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3" imgW="1524000" imgH="838200" progId="Equation.DSMT4">
                  <p:embed/>
                </p:oleObj>
              </mc:Choice>
              <mc:Fallback>
                <p:oleObj name="Equation" r:id="rId13" imgW="15240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3333464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and subtract fractions with like denominators.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and subtract fractions with unlike denominators.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2533" name="Rectangle 1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 		</a:t>
            </a:r>
            <a:r>
              <a:rPr lang="en-US" i="0" dirty="0">
                <a:solidFill>
                  <a:schemeClr val="tx1"/>
                </a:solidFill>
              </a:rPr>
              <a:t>		 </a:t>
            </a: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 			</a:t>
            </a:r>
            <a:r>
              <a:rPr lang="en-US" b="1" i="0" dirty="0">
                <a:solidFill>
                  <a:schemeClr val="tx1"/>
                </a:solidFill>
              </a:rPr>
              <a:t>3.</a:t>
            </a:r>
            <a:r>
              <a:rPr lang="en-US" i="0" dirty="0">
                <a:solidFill>
                  <a:schemeClr val="tx1"/>
                </a:solidFill>
              </a:rPr>
              <a:t> 		</a:t>
            </a:r>
          </a:p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4.</a:t>
            </a:r>
            <a:r>
              <a:rPr lang="en-US" i="0" dirty="0">
                <a:solidFill>
                  <a:schemeClr val="tx1"/>
                </a:solidFill>
              </a:rPr>
              <a:t>      	 		 </a:t>
            </a:r>
            <a:r>
              <a:rPr lang="en-US" b="1" i="0" dirty="0">
                <a:solidFill>
                  <a:schemeClr val="tx1"/>
                </a:solidFill>
              </a:rPr>
              <a:t>5.</a:t>
            </a:r>
            <a:r>
              <a:rPr lang="en-US" i="0" dirty="0">
                <a:solidFill>
                  <a:schemeClr val="tx1"/>
                </a:solidFill>
              </a:rPr>
              <a:t> 		 	</a:t>
            </a:r>
            <a:r>
              <a:rPr lang="en-US" b="1" i="0" dirty="0">
                <a:solidFill>
                  <a:schemeClr val="tx1"/>
                </a:solidFill>
              </a:rPr>
              <a:t>6. 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22531" name="Object 7"/>
          <p:cNvGraphicFramePr>
            <a:graphicFrameLocks noChangeAspect="1"/>
          </p:cNvGraphicFramePr>
          <p:nvPr/>
        </p:nvGraphicFramePr>
        <p:xfrm>
          <a:off x="4597400" y="1807854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807854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15"/>
          <p:cNvGraphicFramePr>
            <a:graphicFrameLocks noChangeAspect="1"/>
          </p:cNvGraphicFramePr>
          <p:nvPr/>
        </p:nvGraphicFramePr>
        <p:xfrm>
          <a:off x="939800" y="1191904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5" imgW="254000" imgH="825500" progId="Equation.DSMT4">
                  <p:embed/>
                </p:oleObj>
              </mc:Choice>
              <mc:Fallback>
                <p:oleObj name="Equation" r:id="rId5" imgW="254000" imgH="8255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191904"/>
                        <a:ext cx="254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16"/>
          <p:cNvGraphicFramePr>
            <a:graphicFrameLocks noChangeAspect="1"/>
          </p:cNvGraphicFramePr>
          <p:nvPr/>
        </p:nvGraphicFramePr>
        <p:xfrm>
          <a:off x="3759200" y="119825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7" imgW="266584" imgH="837836" progId="Equation.DSMT4">
                  <p:embed/>
                </p:oleObj>
              </mc:Choice>
              <mc:Fallback>
                <p:oleObj name="Equation" r:id="rId7" imgW="266584" imgH="83783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1198254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17"/>
          <p:cNvGraphicFramePr>
            <a:graphicFrameLocks noChangeAspect="1"/>
          </p:cNvGraphicFramePr>
          <p:nvPr/>
        </p:nvGraphicFramePr>
        <p:xfrm>
          <a:off x="6483350" y="1198254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9" imgW="672808" imgH="837836" progId="Equation.DSMT4">
                  <p:embed/>
                </p:oleObj>
              </mc:Choice>
              <mc:Fallback>
                <p:oleObj name="Equation" r:id="rId9" imgW="672808" imgH="8378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1198254"/>
                        <a:ext cx="673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18"/>
          <p:cNvGraphicFramePr>
            <a:graphicFrameLocks noChangeAspect="1"/>
          </p:cNvGraphicFramePr>
          <p:nvPr/>
        </p:nvGraphicFramePr>
        <p:xfrm>
          <a:off x="971550" y="225425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1" imgW="647700" imgH="838200" progId="Equation.DSMT4">
                  <p:embed/>
                </p:oleObj>
              </mc:Choice>
              <mc:Fallback>
                <p:oleObj name="Equation" r:id="rId11" imgW="6477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25425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9"/>
          <p:cNvGraphicFramePr>
            <a:graphicFrameLocks noChangeAspect="1"/>
          </p:cNvGraphicFramePr>
          <p:nvPr/>
        </p:nvGraphicFramePr>
        <p:xfrm>
          <a:off x="3746500" y="225425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3" imgW="444307" imgH="837836" progId="Equation.DSMT4">
                  <p:embed/>
                </p:oleObj>
              </mc:Choice>
              <mc:Fallback>
                <p:oleObj name="Equation" r:id="rId13" imgW="444307" imgH="83783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225425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20"/>
          <p:cNvGraphicFramePr>
            <a:graphicFrameLocks noChangeAspect="1"/>
          </p:cNvGraphicFramePr>
          <p:nvPr/>
        </p:nvGraphicFramePr>
        <p:xfrm>
          <a:off x="6438900" y="225425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5" imgW="622030" imgH="837836" progId="Equation.DSMT4">
                  <p:embed/>
                </p:oleObj>
              </mc:Choice>
              <mc:Fallback>
                <p:oleObj name="Equation" r:id="rId15" imgW="622030" imgH="83783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2254250"/>
                        <a:ext cx="62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Addition with Like Denominators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28071" name="TextBox 3"/>
          <p:cNvSpPr>
            <a:spLocks noChangeArrowheads="1"/>
          </p:cNvSpPr>
          <p:nvPr/>
        </p:nvSpPr>
        <p:spPr bwMode="auto">
          <a:xfrm>
            <a:off x="457200" y="1280161"/>
            <a:ext cx="8229600" cy="302236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Adding Fractions with Like Denominators 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two (or more) fractions with like denominators, add the numerators and use the common denominator.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728072" name="Object 8"/>
          <p:cNvGraphicFramePr>
            <a:graphicFrameLocks noChangeAspect="1"/>
          </p:cNvGraphicFramePr>
          <p:nvPr/>
        </p:nvGraphicFramePr>
        <p:xfrm>
          <a:off x="2012950" y="289560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930400" imgH="838200" progId="Equation.DSMT4">
                  <p:embed/>
                </p:oleObj>
              </mc:Choice>
              <mc:Fallback>
                <p:oleObj name="Equation" r:id="rId3" imgW="19304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2895600"/>
                        <a:ext cx="1930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8073" name="Rectangle 9"/>
          <p:cNvSpPr>
            <a:spLocks noChangeArrowheads="1"/>
          </p:cNvSpPr>
          <p:nvPr/>
        </p:nvSpPr>
        <p:spPr bwMode="auto">
          <a:xfrm>
            <a:off x="4191000" y="2895600"/>
            <a:ext cx="373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is a nonzero number or expression</a:t>
            </a:r>
            <a:r>
              <a:rPr lang="en-US" sz="2800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Adding Fractions with Like Denominators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29098" name="Object 10"/>
          <p:cNvGraphicFramePr>
            <a:graphicFrameLocks noChangeAspect="1"/>
          </p:cNvGraphicFramePr>
          <p:nvPr/>
        </p:nvGraphicFramePr>
        <p:xfrm>
          <a:off x="530352" y="136477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1308100" imgH="838200" progId="Equation.DSMT4">
                  <p:embed/>
                </p:oleObj>
              </mc:Choice>
              <mc:Fallback>
                <p:oleObj name="Equation" r:id="rId3" imgW="13081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64776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9099" name="Rectangle 11"/>
          <p:cNvSpPr>
            <a:spLocks noChangeArrowheads="1"/>
          </p:cNvSpPr>
          <p:nvPr/>
        </p:nvSpPr>
        <p:spPr bwMode="auto">
          <a:xfrm>
            <a:off x="5487988" y="1434152"/>
            <a:ext cx="347472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Here the common denominator is the number 8.</a:t>
            </a:r>
          </a:p>
        </p:txBody>
      </p:sp>
      <p:sp>
        <p:nvSpPr>
          <p:cNvPr id="729100" name="Rectangle 12"/>
          <p:cNvSpPr>
            <a:spLocks noChangeArrowheads="1"/>
          </p:cNvSpPr>
          <p:nvPr/>
        </p:nvSpPr>
        <p:spPr bwMode="auto">
          <a:xfrm>
            <a:off x="5487988" y="2697802"/>
            <a:ext cx="347472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Here the common denominator is the algebraic term 8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729101" name="Rectangle 13"/>
          <p:cNvSpPr>
            <a:spLocks noChangeArrowheads="1"/>
          </p:cNvSpPr>
          <p:nvPr/>
        </p:nvSpPr>
        <p:spPr bwMode="auto">
          <a:xfrm>
            <a:off x="5487988" y="5230504"/>
            <a:ext cx="2894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Reduce when possible.</a:t>
            </a:r>
          </a:p>
        </p:txBody>
      </p:sp>
      <p:graphicFrame>
        <p:nvGraphicFramePr>
          <p:cNvPr id="729102" name="Object 14"/>
          <p:cNvGraphicFramePr>
            <a:graphicFrameLocks noChangeAspect="1"/>
          </p:cNvGraphicFramePr>
          <p:nvPr/>
        </p:nvGraphicFramePr>
        <p:xfrm>
          <a:off x="530352" y="2576832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1663700" imgH="838200" progId="Equation.DSMT4">
                  <p:embed/>
                </p:oleObj>
              </mc:Choice>
              <mc:Fallback>
                <p:oleObj name="Equation" r:id="rId5" imgW="16637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76832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3" name="Object 15"/>
          <p:cNvGraphicFramePr>
            <a:graphicFrameLocks noChangeAspect="1"/>
          </p:cNvGraphicFramePr>
          <p:nvPr/>
        </p:nvGraphicFramePr>
        <p:xfrm>
          <a:off x="530352" y="3796352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7" imgW="2997200" imgH="838200" progId="Equation.DSMT4">
                  <p:embed/>
                </p:oleObj>
              </mc:Choice>
              <mc:Fallback>
                <p:oleObj name="Equation" r:id="rId7" imgW="2997200" imgH="838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96352"/>
                        <a:ext cx="299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5" name="Object 17"/>
          <p:cNvGraphicFramePr>
            <a:graphicFrameLocks noChangeAspect="1"/>
          </p:cNvGraphicFramePr>
          <p:nvPr/>
        </p:nvGraphicFramePr>
        <p:xfrm>
          <a:off x="1938401" y="1364776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1016000" imgH="838200" progId="Equation.DSMT4">
                  <p:embed/>
                </p:oleObj>
              </mc:Choice>
              <mc:Fallback>
                <p:oleObj name="Equation" r:id="rId9" imgW="10160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401" y="1364776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6" name="Object 18"/>
          <p:cNvGraphicFramePr>
            <a:graphicFrameLocks noChangeAspect="1"/>
          </p:cNvGraphicFramePr>
          <p:nvPr/>
        </p:nvGraphicFramePr>
        <p:xfrm>
          <a:off x="3054350" y="1364776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1364776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7" name="Object 19"/>
          <p:cNvGraphicFramePr>
            <a:graphicFrameLocks noChangeAspect="1"/>
          </p:cNvGraphicFramePr>
          <p:nvPr/>
        </p:nvGraphicFramePr>
        <p:xfrm>
          <a:off x="2325751" y="2576832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3" imgW="1016000" imgH="838200" progId="Equation.DSMT4">
                  <p:embed/>
                </p:oleObj>
              </mc:Choice>
              <mc:Fallback>
                <p:oleObj name="Equation" r:id="rId13" imgW="10160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5751" y="2576832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8" name="Object 20"/>
          <p:cNvGraphicFramePr>
            <a:graphicFrameLocks noChangeAspect="1"/>
          </p:cNvGraphicFramePr>
          <p:nvPr/>
        </p:nvGraphicFramePr>
        <p:xfrm>
          <a:off x="3473450" y="2576832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2576832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09" name="Object 21"/>
          <p:cNvGraphicFramePr>
            <a:graphicFrameLocks noChangeAspect="1"/>
          </p:cNvGraphicFramePr>
          <p:nvPr/>
        </p:nvGraphicFramePr>
        <p:xfrm>
          <a:off x="1143000" y="4925858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7" imgW="1943100" imgH="838200" progId="Equation.DSMT4">
                  <p:embed/>
                </p:oleObj>
              </mc:Choice>
              <mc:Fallback>
                <p:oleObj name="Equation" r:id="rId17" imgW="1943100" imgH="83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925858"/>
                        <a:ext cx="1943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10" name="Object 22"/>
          <p:cNvGraphicFramePr>
            <a:graphicFrameLocks noChangeAspect="1"/>
          </p:cNvGraphicFramePr>
          <p:nvPr/>
        </p:nvGraphicFramePr>
        <p:xfrm>
          <a:off x="3162300" y="4925858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9" imgW="685800" imgH="838200" progId="Equation.DSMT4">
                  <p:embed/>
                </p:oleObj>
              </mc:Choice>
              <mc:Fallback>
                <p:oleObj name="Equation" r:id="rId19" imgW="685800" imgH="838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925858"/>
                        <a:ext cx="685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11" name="Object 23"/>
          <p:cNvGraphicFramePr>
            <a:graphicFrameLocks noChangeAspect="1"/>
          </p:cNvGraphicFramePr>
          <p:nvPr/>
        </p:nvGraphicFramePr>
        <p:xfrm>
          <a:off x="3924300" y="4925858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21" imgW="876240" imgH="838080" progId="Equation.DSMT4">
                  <p:embed/>
                </p:oleObj>
              </mc:Choice>
              <mc:Fallback>
                <p:oleObj name="Equation" r:id="rId21" imgW="87624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4925858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112" name="Object 24"/>
          <p:cNvGraphicFramePr>
            <a:graphicFrameLocks noChangeAspect="1"/>
          </p:cNvGraphicFramePr>
          <p:nvPr/>
        </p:nvGraphicFramePr>
        <p:xfrm>
          <a:off x="4876800" y="492585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3" imgW="545760" imgH="838080" progId="Equation.DSMT4">
                  <p:embed/>
                </p:oleObj>
              </mc:Choice>
              <mc:Fallback>
                <p:oleObj name="Equation" r:id="rId23" imgW="54576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25858"/>
                        <a:ext cx="54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5400000" flipH="1" flipV="1">
            <a:off x="4180840" y="4975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4193540" y="54711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099" grpId="0"/>
      <p:bldP spid="729100" grpId="0"/>
      <p:bldP spid="729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Addition with Unlike Denominators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37287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33670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3550" indent="-463550"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Adding Fractions with Unlike Denominators 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Find the LCM of the denominators. (This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least common denominator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(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LCD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) and may involve variables.)</a:t>
            </a: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Change each fraction to an equivalent fraction with the LCM as the denominator.</a:t>
            </a:r>
          </a:p>
          <a:p>
            <a:pPr marL="463550" indent="-46355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Add the new fractions. Reduce if possible.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Adding Fractions with Unlike Denominators</a:t>
            </a:r>
          </a:p>
        </p:txBody>
      </p:sp>
      <p:sp>
        <p:nvSpPr>
          <p:cNvPr id="732163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32170" name="Object 10"/>
          <p:cNvGraphicFramePr>
            <a:graphicFrameLocks noChangeAspect="1"/>
          </p:cNvGraphicFramePr>
          <p:nvPr/>
        </p:nvGraphicFramePr>
        <p:xfrm>
          <a:off x="530352" y="13716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1308100" imgH="838200" progId="Equation.DSMT4">
                  <p:embed/>
                </p:oleObj>
              </mc:Choice>
              <mc:Fallback>
                <p:oleObj name="Equation" r:id="rId3" imgW="13081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71" name="Object 11"/>
          <p:cNvGraphicFramePr>
            <a:graphicFrameLocks noChangeAspect="1"/>
          </p:cNvGraphicFramePr>
          <p:nvPr/>
        </p:nvGraphicFramePr>
        <p:xfrm>
          <a:off x="530352" y="3117850"/>
          <a:ext cx="1231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1231560" imgH="1028520" progId="Equation.DSMT4">
                  <p:embed/>
                </p:oleObj>
              </mc:Choice>
              <mc:Fallback>
                <p:oleObj name="Equation" r:id="rId5" imgW="1231560" imgH="10285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17850"/>
                        <a:ext cx="12319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78" name="Object 18"/>
          <p:cNvGraphicFramePr>
            <a:graphicFrameLocks noChangeAspect="1"/>
          </p:cNvGraphicFramePr>
          <p:nvPr/>
        </p:nvGraphicFramePr>
        <p:xfrm>
          <a:off x="1885950" y="3429000"/>
          <a:ext cx="482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4825800" imgH="380880" progId="Equation.DSMT4">
                  <p:embed/>
                </p:oleObj>
              </mc:Choice>
              <mc:Fallback>
                <p:oleObj name="Equation" r:id="rId7" imgW="4825800" imgH="3808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429000"/>
                        <a:ext cx="4826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Adding Fractions with Unlike Denominators (cont.)</a:t>
            </a:r>
          </a:p>
        </p:txBody>
      </p:sp>
      <p:sp>
        <p:nvSpPr>
          <p:cNvPr id="7321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</a:p>
        </p:txBody>
      </p:sp>
      <p:sp>
        <p:nvSpPr>
          <p:cNvPr id="9231" name="Rectangle 13"/>
          <p:cNvSpPr>
            <a:spLocks noChangeArrowheads="1"/>
          </p:cNvSpPr>
          <p:nvPr/>
        </p:nvSpPr>
        <p:spPr bwMode="auto">
          <a:xfrm>
            <a:off x="4267200" y="2209800"/>
            <a:ext cx="3276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each fraction by 1 in </a:t>
            </a:r>
          </a:p>
          <a:p>
            <a:pPr>
              <a:spcBef>
                <a:spcPct val="4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the form </a:t>
            </a:r>
          </a:p>
        </p:txBody>
      </p:sp>
      <p:graphicFrame>
        <p:nvGraphicFramePr>
          <p:cNvPr id="9232" name="Object 14"/>
          <p:cNvGraphicFramePr>
            <a:graphicFrameLocks noChangeAspect="1"/>
          </p:cNvGraphicFramePr>
          <p:nvPr/>
        </p:nvGraphicFramePr>
        <p:xfrm>
          <a:off x="5299075" y="2514600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3" imgW="266584" imgH="622030" progId="Equation.DSMT4">
                  <p:embed/>
                </p:oleObj>
              </mc:Choice>
              <mc:Fallback>
                <p:oleObj name="Equation" r:id="rId3" imgW="266584" imgH="62203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2514600"/>
                        <a:ext cx="26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2175" name="Rectangle 15"/>
          <p:cNvSpPr>
            <a:spLocks noChangeArrowheads="1"/>
          </p:cNvSpPr>
          <p:nvPr/>
        </p:nvSpPr>
        <p:spPr bwMode="auto">
          <a:xfrm>
            <a:off x="4343400" y="3435350"/>
            <a:ext cx="327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Each fraction has the same denominator.</a:t>
            </a:r>
          </a:p>
        </p:txBody>
      </p:sp>
      <p:graphicFrame>
        <p:nvGraphicFramePr>
          <p:cNvPr id="732176" name="Object 16"/>
          <p:cNvGraphicFramePr>
            <a:graphicFrameLocks noChangeAspect="1"/>
          </p:cNvGraphicFramePr>
          <p:nvPr/>
        </p:nvGraphicFramePr>
        <p:xfrm>
          <a:off x="1431925" y="4343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5" imgW="698400" imgH="838080" progId="Equation.DSMT4">
                  <p:embed/>
                </p:oleObj>
              </mc:Choice>
              <mc:Fallback>
                <p:oleObj name="Equation" r:id="rId5" imgW="69840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4343400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2177" name="Rectangle 17"/>
          <p:cNvSpPr>
            <a:spLocks noChangeArrowheads="1"/>
          </p:cNvSpPr>
          <p:nvPr/>
        </p:nvSpPr>
        <p:spPr bwMode="auto">
          <a:xfrm>
            <a:off x="4343400" y="4578350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the fractions.</a:t>
            </a:r>
          </a:p>
        </p:txBody>
      </p:sp>
      <p:graphicFrame>
        <p:nvGraphicFramePr>
          <p:cNvPr id="732179" name="Object 19"/>
          <p:cNvGraphicFramePr>
            <a:graphicFrameLocks noChangeAspect="1"/>
          </p:cNvGraphicFramePr>
          <p:nvPr/>
        </p:nvGraphicFramePr>
        <p:xfrm>
          <a:off x="548640" y="21463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7" imgW="812447" imgH="837836" progId="Equation.DSMT4">
                  <p:embed/>
                </p:oleObj>
              </mc:Choice>
              <mc:Fallback>
                <p:oleObj name="Equation" r:id="rId7" imgW="812447" imgH="83783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146300"/>
                        <a:ext cx="81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80" name="Object 20"/>
          <p:cNvGraphicFramePr>
            <a:graphicFrameLocks noChangeAspect="1"/>
          </p:cNvGraphicFramePr>
          <p:nvPr/>
        </p:nvGraphicFramePr>
        <p:xfrm>
          <a:off x="1438275" y="3206750"/>
          <a:ext cx="1397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9" imgW="1397000" imgH="825500" progId="Equation.DSMT4">
                  <p:embed/>
                </p:oleObj>
              </mc:Choice>
              <mc:Fallback>
                <p:oleObj name="Equation" r:id="rId9" imgW="1397000" imgH="8255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3206750"/>
                        <a:ext cx="1397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2182" name="Object 22"/>
          <p:cNvGraphicFramePr>
            <a:graphicFrameLocks noChangeAspect="1"/>
          </p:cNvGraphicFramePr>
          <p:nvPr/>
        </p:nvGraphicFramePr>
        <p:xfrm>
          <a:off x="1438275" y="2127250"/>
          <a:ext cx="2578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11" imgW="2577960" imgH="927000" progId="Equation.DSMT4">
                  <p:embed/>
                </p:oleObj>
              </mc:Choice>
              <mc:Fallback>
                <p:oleObj name="Equation" r:id="rId11" imgW="2577960" imgH="927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2127250"/>
                        <a:ext cx="25781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732175" grpId="0"/>
      <p:bldP spid="7321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Adding Fractions with Unlike Denominators (cont.)</a:t>
            </a:r>
          </a:p>
        </p:txBody>
      </p:sp>
      <p:sp>
        <p:nvSpPr>
          <p:cNvPr id="7526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/>
          </a:p>
          <a:p>
            <a:pPr marL="0" indent="0">
              <a:buFont typeface="Courier New" pitchFamily="49" charset="0"/>
              <a:buNone/>
            </a:pPr>
            <a:endParaRPr lang="en-US" dirty="0"/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get the common denominator in each fraction, we see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52646" name="Object 6"/>
          <p:cNvGraphicFramePr>
            <a:graphicFrameLocks noChangeAspect="1"/>
          </p:cNvGraphicFramePr>
          <p:nvPr/>
        </p:nvGraphicFramePr>
        <p:xfrm>
          <a:off x="530352" y="137160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2647" name="Object 7"/>
          <p:cNvGraphicFramePr>
            <a:graphicFrameLocks noChangeAspect="1"/>
          </p:cNvGraphicFramePr>
          <p:nvPr/>
        </p:nvGraphicFramePr>
        <p:xfrm>
          <a:off x="1981200" y="2354263"/>
          <a:ext cx="13843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1384200" imgH="1714320" progId="Equation.DSMT4">
                  <p:embed/>
                </p:oleObj>
              </mc:Choice>
              <mc:Fallback>
                <p:oleObj name="Equation" r:id="rId5" imgW="1384200" imgH="1714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54263"/>
                        <a:ext cx="1384300" cy="171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2648" name="Object 8"/>
          <p:cNvGraphicFramePr>
            <a:graphicFrameLocks noChangeAspect="1"/>
          </p:cNvGraphicFramePr>
          <p:nvPr/>
        </p:nvGraphicFramePr>
        <p:xfrm>
          <a:off x="1974850" y="5326063"/>
          <a:ext cx="335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3352680" imgH="291960" progId="Equation.DSMT4">
                  <p:embed/>
                </p:oleObj>
              </mc:Choice>
              <mc:Fallback>
                <p:oleObj name="Equation" r:id="rId7" imgW="33526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5326063"/>
                        <a:ext cx="335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2649" name="Object 9"/>
          <p:cNvGraphicFramePr>
            <a:graphicFrameLocks noChangeAspect="1"/>
          </p:cNvGraphicFramePr>
          <p:nvPr/>
        </p:nvGraphicFramePr>
        <p:xfrm>
          <a:off x="3429000" y="3001963"/>
          <a:ext cx="317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3174840" imgH="380880" progId="Equation.DSMT4">
                  <p:embed/>
                </p:oleObj>
              </mc:Choice>
              <mc:Fallback>
                <p:oleObj name="Equation" r:id="rId9" imgW="317484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001963"/>
                        <a:ext cx="317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2: Adding Fractions with Unlike Denominators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z="2400" dirty="0"/>
          </a:p>
          <a:p>
            <a:pPr>
              <a:buFont typeface="Courier New" pitchFamily="49" charset="0"/>
              <a:buNone/>
            </a:pPr>
            <a:endParaRPr lang="en-US" sz="2400" dirty="0"/>
          </a:p>
        </p:txBody>
      </p:sp>
      <p:graphicFrame>
        <p:nvGraphicFramePr>
          <p:cNvPr id="753669" name="Object 5"/>
          <p:cNvGraphicFramePr>
            <a:graphicFrameLocks noChangeAspect="1"/>
          </p:cNvGraphicFramePr>
          <p:nvPr/>
        </p:nvGraphicFramePr>
        <p:xfrm>
          <a:off x="530352" y="13716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1524000" imgH="838200" progId="Equation.DSMT4">
                  <p:embed/>
                </p:oleObj>
              </mc:Choice>
              <mc:Fallback>
                <p:oleObj name="Equation" r:id="rId3" imgW="15240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52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6"/>
          <p:cNvSpPr>
            <a:spLocks noChangeArrowheads="1"/>
          </p:cNvSpPr>
          <p:nvPr/>
        </p:nvSpPr>
        <p:spPr bwMode="auto">
          <a:xfrm>
            <a:off x="6324600" y="1524000"/>
            <a:ext cx="2651760" cy="814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each fraction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by 1 in the form 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8115300" y="1828800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266584" imgH="622030" progId="Equation.DSMT4">
                  <p:embed/>
                </p:oleObj>
              </mc:Choice>
              <mc:Fallback>
                <p:oleObj name="Equation" r:id="rId5" imgW="266584" imgH="62203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300" y="1828800"/>
                        <a:ext cx="26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3676" name="Object 12"/>
          <p:cNvGraphicFramePr>
            <a:graphicFrameLocks noChangeAspect="1"/>
          </p:cNvGraphicFramePr>
          <p:nvPr/>
        </p:nvGraphicFramePr>
        <p:xfrm>
          <a:off x="2127250" y="1358900"/>
          <a:ext cx="4241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4241520" imgH="927000" progId="Equation.DSMT4">
                  <p:embed/>
                </p:oleObj>
              </mc:Choice>
              <mc:Fallback>
                <p:oleObj name="Equation" r:id="rId7" imgW="4241520" imgH="927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1358900"/>
                        <a:ext cx="4241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3677" name="Object 13"/>
          <p:cNvGraphicFramePr>
            <a:graphicFrameLocks noChangeAspect="1"/>
          </p:cNvGraphicFramePr>
          <p:nvPr/>
        </p:nvGraphicFramePr>
        <p:xfrm>
          <a:off x="2127250" y="264795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9" imgW="2159000" imgH="838200" progId="Equation.DSMT4">
                  <p:embed/>
                </p:oleObj>
              </mc:Choice>
              <mc:Fallback>
                <p:oleObj name="Equation" r:id="rId9" imgW="21590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647950"/>
                        <a:ext cx="215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3678" name="Object 14"/>
          <p:cNvGraphicFramePr>
            <a:graphicFrameLocks noChangeAspect="1"/>
          </p:cNvGraphicFramePr>
          <p:nvPr/>
        </p:nvGraphicFramePr>
        <p:xfrm>
          <a:off x="2120900" y="386715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1" imgW="723600" imgH="838080" progId="Equation.DSMT4">
                  <p:embed/>
                </p:oleObj>
              </mc:Choice>
              <mc:Fallback>
                <p:oleObj name="Equation" r:id="rId11" imgW="7236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3867150"/>
                        <a:ext cx="72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395</Words>
  <Application>Microsoft Office PowerPoint</Application>
  <PresentationFormat>On-screen Show (4:3)</PresentationFormat>
  <Paragraphs>101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Courier New</vt:lpstr>
      <vt:lpstr>Office Theme</vt:lpstr>
      <vt:lpstr>Equation</vt:lpstr>
      <vt:lpstr>Section 1.7</vt:lpstr>
      <vt:lpstr>Objectives</vt:lpstr>
      <vt:lpstr>Addition with Like Denominators</vt:lpstr>
      <vt:lpstr>Example 1: Adding Fractions with Like Denominators</vt:lpstr>
      <vt:lpstr>Addition with Unlike Denominators</vt:lpstr>
      <vt:lpstr>Example 2: Adding Fractions with Unlike Denominators</vt:lpstr>
      <vt:lpstr>Example 2: Adding Fractions with Unlike Denominators (cont.)</vt:lpstr>
      <vt:lpstr>Example 2: Adding Fractions with Unlike Denominators (cont.)</vt:lpstr>
      <vt:lpstr>Example 2: Adding Fractions with Unlike Denominators (cont.)</vt:lpstr>
      <vt:lpstr>Example 2: Adding Fractions with Unlike Denominators (cont.)</vt:lpstr>
      <vt:lpstr>Example 2: Adding Fractions with Unlike Denominators (cont.)</vt:lpstr>
      <vt:lpstr>Subtraction</vt:lpstr>
      <vt:lpstr>Example 3: Subtracting Fractions with Like Denominators</vt:lpstr>
      <vt:lpstr>Example 3: Subtracting Fractions with Like Denominators (cont.)</vt:lpstr>
      <vt:lpstr>Subtracting Fractions with Unlike Denominators</vt:lpstr>
      <vt:lpstr>Example 4: Subtracting Fractions with Unlike Denominators</vt:lpstr>
      <vt:lpstr>Example 4: Subtracting Fractions with Unlike Denominators (cont.)</vt:lpstr>
      <vt:lpstr>Example 4: Subtracting Fractions with Unlike Denominators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2016-10-03T16:19:17Z</dcterms:modified>
</cp:coreProperties>
</file>