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FFFFCC"/>
    <a:srgbClr val="000000"/>
    <a:srgbClr val="00808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52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DC7E4-1B7D-4EDF-9762-9ECB971BBC0F}" type="datetimeFigureOut">
              <a:rPr lang="en-US" smtClean="0"/>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3AD4F-0933-4E04-8CD5-47286BFA15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30.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2.bin"/></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11.vml"/><Relationship Id="rId6" Type="http://schemas.openxmlformats.org/officeDocument/2006/relationships/image" Target="../media/image43.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4.bin"/><Relationship Id="rId14"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49.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51.bin"/></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5.png"/><Relationship Id="rId5" Type="http://schemas.openxmlformats.org/officeDocument/2006/relationships/image" Target="../media/image53.wmf"/><Relationship Id="rId4"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oleObject" Target="../embeddings/oleObject53.bin"/><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7.wmf"/><Relationship Id="rId5" Type="http://schemas.openxmlformats.org/officeDocument/2006/relationships/oleObject" Target="../embeddings/oleObject54.bin"/><Relationship Id="rId4" Type="http://schemas.openxmlformats.org/officeDocument/2006/relationships/image" Target="../media/image5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wmf"/><Relationship Id="rId5" Type="http://schemas.openxmlformats.org/officeDocument/2006/relationships/oleObject" Target="../embeddings/oleObject58.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6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4.bin"/><Relationship Id="rId1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24.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1.8</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Order of Operations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Example 2: Order of Operations with Fractions</a:t>
            </a:r>
          </a:p>
        </p:txBody>
      </p:sp>
      <p:sp>
        <p:nvSpPr>
          <p:cNvPr id="756739" name="Rectangle 3"/>
          <p:cNvSpPr>
            <a:spLocks noGrp="1"/>
          </p:cNvSpPr>
          <p:nvPr>
            <p:ph idx="1"/>
          </p:nvPr>
        </p:nvSpPr>
        <p:spPr>
          <a:prstGeom prst="rect">
            <a:avLst/>
          </a:prstGeom>
          <a:noFill/>
        </p:spPr>
        <p:txBody>
          <a:bodyPr>
            <a:spAutoFit/>
          </a:bodyPr>
          <a:lstStyle/>
          <a:p>
            <a:pPr marL="0" indent="0">
              <a:buFont typeface="Courier New" pitchFamily="49" charset="0"/>
              <a:buNone/>
            </a:pPr>
            <a:r>
              <a:rPr lang="en-US" i="0" dirty="0">
                <a:solidFill>
                  <a:schemeClr val="tx1"/>
                </a:solidFill>
              </a:rPr>
              <a:t>Use the rules for order of operations to evaluate each of the following expressions.</a:t>
            </a: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r>
              <a:rPr lang="en-US" b="1" i="0" dirty="0">
                <a:solidFill>
                  <a:schemeClr val="tx1"/>
                </a:solidFill>
              </a:rPr>
              <a:t>Solution</a:t>
            </a:r>
            <a:endParaRPr lang="en-US" dirty="0">
              <a:solidFill>
                <a:schemeClr val="tx1"/>
              </a:solidFill>
            </a:endParaRPr>
          </a:p>
        </p:txBody>
      </p:sp>
      <p:sp>
        <p:nvSpPr>
          <p:cNvPr id="756741" name="Rectangle 5"/>
          <p:cNvSpPr>
            <a:spLocks noChangeArrowheads="1"/>
          </p:cNvSpPr>
          <p:nvPr/>
        </p:nvSpPr>
        <p:spPr bwMode="auto">
          <a:xfrm>
            <a:off x="4038600" y="4985698"/>
            <a:ext cx="4940300" cy="7016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Change the mixed number to an improper fraction and find the LCD in the parentheses.</a:t>
            </a:r>
          </a:p>
        </p:txBody>
      </p:sp>
      <p:graphicFrame>
        <p:nvGraphicFramePr>
          <p:cNvPr id="756744" name="Object 8"/>
          <p:cNvGraphicFramePr>
            <a:graphicFrameLocks noChangeAspect="1"/>
          </p:cNvGraphicFramePr>
          <p:nvPr/>
        </p:nvGraphicFramePr>
        <p:xfrm>
          <a:off x="571500" y="2254250"/>
          <a:ext cx="2387600" cy="927100"/>
        </p:xfrm>
        <a:graphic>
          <a:graphicData uri="http://schemas.openxmlformats.org/presentationml/2006/ole">
            <mc:AlternateContent xmlns:mc="http://schemas.openxmlformats.org/markup-compatibility/2006">
              <mc:Choice xmlns:v="urn:schemas-microsoft-com:vml" Requires="v">
                <p:oleObj spid="_x0000_s7173" name="Equation" r:id="rId3" imgW="2387520" imgH="927000" progId="Equation.DSMT4">
                  <p:embed/>
                </p:oleObj>
              </mc:Choice>
              <mc:Fallback>
                <p:oleObj name="Equation" r:id="rId3" imgW="2387520" imgH="9270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254250"/>
                        <a:ext cx="23876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6745" name="Object 9"/>
          <p:cNvGraphicFramePr>
            <a:graphicFrameLocks noChangeAspect="1"/>
          </p:cNvGraphicFramePr>
          <p:nvPr/>
        </p:nvGraphicFramePr>
        <p:xfrm>
          <a:off x="1047750" y="3849688"/>
          <a:ext cx="1905000" cy="927100"/>
        </p:xfrm>
        <a:graphic>
          <a:graphicData uri="http://schemas.openxmlformats.org/presentationml/2006/ole">
            <mc:AlternateContent xmlns:mc="http://schemas.openxmlformats.org/markup-compatibility/2006">
              <mc:Choice xmlns:v="urn:schemas-microsoft-com:vml" Requires="v">
                <p:oleObj spid="_x0000_s7174" name="Equation" r:id="rId5" imgW="1904760" imgH="927000" progId="Equation.DSMT4">
                  <p:embed/>
                </p:oleObj>
              </mc:Choice>
              <mc:Fallback>
                <p:oleObj name="Equation" r:id="rId5" imgW="1904760" imgH="9270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3849688"/>
                        <a:ext cx="1905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6746" name="Object 10"/>
          <p:cNvGraphicFramePr>
            <a:graphicFrameLocks noChangeAspect="1"/>
          </p:cNvGraphicFramePr>
          <p:nvPr/>
        </p:nvGraphicFramePr>
        <p:xfrm>
          <a:off x="1512888" y="4891088"/>
          <a:ext cx="2311400" cy="927100"/>
        </p:xfrm>
        <a:graphic>
          <a:graphicData uri="http://schemas.openxmlformats.org/presentationml/2006/ole">
            <mc:AlternateContent xmlns:mc="http://schemas.openxmlformats.org/markup-compatibility/2006">
              <mc:Choice xmlns:v="urn:schemas-microsoft-com:vml" Requires="v">
                <p:oleObj spid="_x0000_s7175" name="Equation" r:id="rId7" imgW="2311200" imgH="927000" progId="Equation.DSMT4">
                  <p:embed/>
                </p:oleObj>
              </mc:Choice>
              <mc:Fallback>
                <p:oleObj name="Equation" r:id="rId7" imgW="2311200" imgH="9270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2888" y="4891088"/>
                        <a:ext cx="23114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6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6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6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2: Order of Operations with Fractions (cont.)</a:t>
            </a:r>
          </a:p>
        </p:txBody>
      </p:sp>
      <p:sp>
        <p:nvSpPr>
          <p:cNvPr id="8" name="Content Placeholder 7"/>
          <p:cNvSpPr>
            <a:spLocks noGrp="1"/>
          </p:cNvSpPr>
          <p:nvPr>
            <p:ph idx="1"/>
          </p:nvPr>
        </p:nvSpPr>
        <p:spPr/>
        <p:txBody>
          <a:bodyPr/>
          <a:lstStyle/>
          <a:p>
            <a:endParaRPr lang="en-US" dirty="0"/>
          </a:p>
          <a:p>
            <a:endParaRPr lang="en-US" dirty="0"/>
          </a:p>
        </p:txBody>
      </p:sp>
      <p:graphicFrame>
        <p:nvGraphicFramePr>
          <p:cNvPr id="733284" name="Object 100"/>
          <p:cNvGraphicFramePr>
            <a:graphicFrameLocks noChangeAspect="1"/>
          </p:cNvGraphicFramePr>
          <p:nvPr/>
        </p:nvGraphicFramePr>
        <p:xfrm>
          <a:off x="1581150" y="1301750"/>
          <a:ext cx="1600200" cy="927100"/>
        </p:xfrm>
        <a:graphic>
          <a:graphicData uri="http://schemas.openxmlformats.org/presentationml/2006/ole">
            <mc:AlternateContent xmlns:mc="http://schemas.openxmlformats.org/markup-compatibility/2006">
              <mc:Choice xmlns:v="urn:schemas-microsoft-com:vml" Requires="v">
                <p:oleObj spid="_x0000_s8199" name="Equation" r:id="rId3" imgW="1600200" imgH="927000" progId="Equation.DSMT4">
                  <p:embed/>
                </p:oleObj>
              </mc:Choice>
              <mc:Fallback>
                <p:oleObj name="Equation" r:id="rId3" imgW="1600200" imgH="927000" progId="Equation.DSMT4">
                  <p:embed/>
                  <p:pic>
                    <p:nvPicPr>
                      <p:cNvPr id="0" name="Object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301750"/>
                        <a:ext cx="16002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3285" name="Rectangle 101"/>
          <p:cNvSpPr>
            <a:spLocks noChangeArrowheads="1"/>
          </p:cNvSpPr>
          <p:nvPr/>
        </p:nvSpPr>
        <p:spPr bwMode="auto">
          <a:xfrm>
            <a:off x="3581400" y="2971800"/>
            <a:ext cx="2590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Divide and reduce.</a:t>
            </a:r>
          </a:p>
        </p:txBody>
      </p:sp>
      <p:graphicFrame>
        <p:nvGraphicFramePr>
          <p:cNvPr id="733287" name="Object 103"/>
          <p:cNvGraphicFramePr>
            <a:graphicFrameLocks noChangeAspect="1"/>
          </p:cNvGraphicFramePr>
          <p:nvPr/>
        </p:nvGraphicFramePr>
        <p:xfrm>
          <a:off x="1581150" y="2609850"/>
          <a:ext cx="1079500" cy="838200"/>
        </p:xfrm>
        <a:graphic>
          <a:graphicData uri="http://schemas.openxmlformats.org/presentationml/2006/ole">
            <mc:AlternateContent xmlns:mc="http://schemas.openxmlformats.org/markup-compatibility/2006">
              <mc:Choice xmlns:v="urn:schemas-microsoft-com:vml" Requires="v">
                <p:oleObj spid="_x0000_s8200" name="Equation" r:id="rId5" imgW="1079280" imgH="838080" progId="Equation.DSMT4">
                  <p:embed/>
                </p:oleObj>
              </mc:Choice>
              <mc:Fallback>
                <p:oleObj name="Equation" r:id="rId5" imgW="1079280" imgH="838080" progId="Equation.DSMT4">
                  <p:embed/>
                  <p:pic>
                    <p:nvPicPr>
                      <p:cNvPr id="0" name="Object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2609850"/>
                        <a:ext cx="1079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3288" name="Object 104"/>
          <p:cNvGraphicFramePr>
            <a:graphicFrameLocks noChangeAspect="1"/>
          </p:cNvGraphicFramePr>
          <p:nvPr/>
        </p:nvGraphicFramePr>
        <p:xfrm>
          <a:off x="1574800" y="3962400"/>
          <a:ext cx="495300" cy="279400"/>
        </p:xfrm>
        <a:graphic>
          <a:graphicData uri="http://schemas.openxmlformats.org/presentationml/2006/ole">
            <mc:AlternateContent xmlns:mc="http://schemas.openxmlformats.org/markup-compatibility/2006">
              <mc:Choice xmlns:v="urn:schemas-microsoft-com:vml" Requires="v">
                <p:oleObj spid="_x0000_s8201" name="Equation" r:id="rId7" imgW="495000" imgH="279360" progId="Equation.DSMT4">
                  <p:embed/>
                </p:oleObj>
              </mc:Choice>
              <mc:Fallback>
                <p:oleObj name="Equation" r:id="rId7" imgW="495000" imgH="279360" progId="Equation.DSMT4">
                  <p:embed/>
                  <p:pic>
                    <p:nvPicPr>
                      <p:cNvPr id="0" name="Object 1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800" y="3962400"/>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3657600" y="1524000"/>
            <a:ext cx="29591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Add within parentheses.</a:t>
            </a:r>
          </a:p>
        </p:txBody>
      </p:sp>
      <p:cxnSp>
        <p:nvCxnSpPr>
          <p:cNvPr id="11" name="Straight Connector 10"/>
          <p:cNvCxnSpPr/>
          <p:nvPr/>
        </p:nvCxnSpPr>
        <p:spPr>
          <a:xfrm flipV="1">
            <a:off x="1828800" y="26670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28800" y="3200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86000" y="3124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86000" y="26670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198" name="Object 6"/>
          <p:cNvGraphicFramePr>
            <a:graphicFrameLocks noChangeAspect="1"/>
          </p:cNvGraphicFramePr>
          <p:nvPr/>
        </p:nvGraphicFramePr>
        <p:xfrm>
          <a:off x="2400300" y="2438400"/>
          <a:ext cx="152400" cy="190500"/>
        </p:xfrm>
        <a:graphic>
          <a:graphicData uri="http://schemas.openxmlformats.org/presentationml/2006/ole">
            <mc:AlternateContent xmlns:mc="http://schemas.openxmlformats.org/markup-compatibility/2006">
              <mc:Choice xmlns:v="urn:schemas-microsoft-com:vml" Requires="v">
                <p:oleObj spid="_x0000_s8202" name="Equation" r:id="rId9" imgW="152280" imgH="190440" progId="Equation.DSMT4">
                  <p:embed/>
                </p:oleObj>
              </mc:Choice>
              <mc:Fallback>
                <p:oleObj name="Equation" r:id="rId9" imgW="152280" imgH="1904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300" y="2438400"/>
                        <a:ext cx="152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3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32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3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2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68" name="Object 8"/>
          <p:cNvGraphicFramePr>
            <a:graphicFrameLocks noChangeAspect="1"/>
          </p:cNvGraphicFramePr>
          <p:nvPr/>
        </p:nvGraphicFramePr>
        <p:xfrm>
          <a:off x="530352" y="1371600"/>
          <a:ext cx="2679700" cy="1003300"/>
        </p:xfrm>
        <a:graphic>
          <a:graphicData uri="http://schemas.openxmlformats.org/presentationml/2006/ole">
            <mc:AlternateContent xmlns:mc="http://schemas.openxmlformats.org/markup-compatibility/2006">
              <mc:Choice xmlns:v="urn:schemas-microsoft-com:vml" Requires="v">
                <p:oleObj spid="_x0000_s9224" name="Equation" r:id="rId3" imgW="2679700" imgH="1003300" progId="Equation.DSMT4">
                  <p:embed/>
                </p:oleObj>
              </mc:Choice>
              <mc:Fallback>
                <p:oleObj name="Equation" r:id="rId3" imgW="2679700" imgH="10033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371600"/>
                        <a:ext cx="26797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2"/>
          <p:cNvSpPr>
            <a:spLocks noGrp="1"/>
          </p:cNvSpPr>
          <p:nvPr>
            <p:ph type="title"/>
          </p:nvPr>
        </p:nvSpPr>
        <p:spPr>
          <a:prstGeom prst="rect">
            <a:avLst/>
          </a:prstGeom>
        </p:spPr>
        <p:txBody>
          <a:bodyPr/>
          <a:lstStyle/>
          <a:p>
            <a:r>
              <a:rPr lang="en-US" sz="3200" dirty="0">
                <a:solidFill>
                  <a:schemeClr val="accent1"/>
                </a:solidFill>
              </a:rPr>
              <a:t>Example 2: Order of Operations with Fractions (cont.)</a:t>
            </a:r>
          </a:p>
        </p:txBody>
      </p:sp>
      <p:sp>
        <p:nvSpPr>
          <p:cNvPr id="757763" name="Rectangle 3"/>
          <p:cNvSpPr>
            <a:spLocks noGrp="1"/>
          </p:cNvSpPr>
          <p:nvPr>
            <p:ph idx="1"/>
          </p:nvPr>
        </p:nvSpPr>
        <p:spPr>
          <a:xfrm>
            <a:off x="457200" y="2667000"/>
            <a:ext cx="8229600" cy="523220"/>
          </a:xfrm>
          <a:prstGeom prst="rect">
            <a:avLst/>
          </a:prstGeom>
          <a:noFill/>
        </p:spPr>
        <p:txBody>
          <a:bodyPr>
            <a:spAutoFit/>
          </a:bodyPr>
          <a:lstStyle/>
          <a:p>
            <a:pPr>
              <a:buFont typeface="Courier New" pitchFamily="49" charset="0"/>
              <a:buNone/>
            </a:pPr>
            <a:r>
              <a:rPr lang="en-US" b="1" i="0" dirty="0">
                <a:solidFill>
                  <a:schemeClr val="tx1"/>
                </a:solidFill>
              </a:rPr>
              <a:t>Solution</a:t>
            </a:r>
          </a:p>
        </p:txBody>
      </p:sp>
      <p:graphicFrame>
        <p:nvGraphicFramePr>
          <p:cNvPr id="757769" name="Object 9"/>
          <p:cNvGraphicFramePr>
            <a:graphicFrameLocks noChangeAspect="1"/>
          </p:cNvGraphicFramePr>
          <p:nvPr/>
        </p:nvGraphicFramePr>
        <p:xfrm>
          <a:off x="2070100" y="2425700"/>
          <a:ext cx="2197100" cy="1003300"/>
        </p:xfrm>
        <a:graphic>
          <a:graphicData uri="http://schemas.openxmlformats.org/presentationml/2006/ole">
            <mc:AlternateContent xmlns:mc="http://schemas.openxmlformats.org/markup-compatibility/2006">
              <mc:Choice xmlns:v="urn:schemas-microsoft-com:vml" Requires="v">
                <p:oleObj spid="_x0000_s9225" name="Equation" r:id="rId5" imgW="2197100" imgH="1003300" progId="Equation.DSMT4">
                  <p:embed/>
                </p:oleObj>
              </mc:Choice>
              <mc:Fallback>
                <p:oleObj name="Equation" r:id="rId5" imgW="2197100" imgH="10033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2425700"/>
                        <a:ext cx="21971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770" name="Rectangle 10"/>
          <p:cNvSpPr>
            <a:spLocks noChangeArrowheads="1"/>
          </p:cNvSpPr>
          <p:nvPr/>
        </p:nvSpPr>
        <p:spPr bwMode="auto">
          <a:xfrm>
            <a:off x="5181600" y="3851275"/>
            <a:ext cx="2590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Exponents.</a:t>
            </a:r>
          </a:p>
        </p:txBody>
      </p:sp>
      <p:sp>
        <p:nvSpPr>
          <p:cNvPr id="757771" name="Rectangle 11"/>
          <p:cNvSpPr>
            <a:spLocks noChangeArrowheads="1"/>
          </p:cNvSpPr>
          <p:nvPr/>
        </p:nvSpPr>
        <p:spPr bwMode="auto">
          <a:xfrm>
            <a:off x="5181600" y="5013325"/>
            <a:ext cx="3733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Divide, then multiply and reduce.</a:t>
            </a:r>
          </a:p>
        </p:txBody>
      </p:sp>
      <p:graphicFrame>
        <p:nvGraphicFramePr>
          <p:cNvPr id="757772" name="Object 12"/>
          <p:cNvGraphicFramePr>
            <a:graphicFrameLocks noChangeAspect="1"/>
          </p:cNvGraphicFramePr>
          <p:nvPr/>
        </p:nvGraphicFramePr>
        <p:xfrm>
          <a:off x="2343150" y="3644900"/>
          <a:ext cx="2552700" cy="927100"/>
        </p:xfrm>
        <a:graphic>
          <a:graphicData uri="http://schemas.openxmlformats.org/presentationml/2006/ole">
            <mc:AlternateContent xmlns:mc="http://schemas.openxmlformats.org/markup-compatibility/2006">
              <mc:Choice xmlns:v="urn:schemas-microsoft-com:vml" Requires="v">
                <p:oleObj spid="_x0000_s9226" name="Equation" r:id="rId7" imgW="2552400" imgH="927000" progId="Equation.DSMT4">
                  <p:embed/>
                </p:oleObj>
              </mc:Choice>
              <mc:Fallback>
                <p:oleObj name="Equation" r:id="rId7" imgW="2552400" imgH="9270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3150" y="3644900"/>
                        <a:ext cx="25527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773" name="Object 13"/>
          <p:cNvGraphicFramePr>
            <a:graphicFrameLocks noChangeAspect="1"/>
          </p:cNvGraphicFramePr>
          <p:nvPr/>
        </p:nvGraphicFramePr>
        <p:xfrm>
          <a:off x="2343150" y="4787900"/>
          <a:ext cx="2032000" cy="838200"/>
        </p:xfrm>
        <a:graphic>
          <a:graphicData uri="http://schemas.openxmlformats.org/presentationml/2006/ole">
            <mc:AlternateContent xmlns:mc="http://schemas.openxmlformats.org/markup-compatibility/2006">
              <mc:Choice xmlns:v="urn:schemas-microsoft-com:vml" Requires="v">
                <p:oleObj spid="_x0000_s9227" name="Equation" r:id="rId9" imgW="2031840" imgH="838080" progId="Equation.DSMT4">
                  <p:embed/>
                </p:oleObj>
              </mc:Choice>
              <mc:Fallback>
                <p:oleObj name="Equation" r:id="rId9" imgW="2031840" imgH="83808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4787900"/>
                        <a:ext cx="2032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3600000">
            <a:off x="2663032" y="4768633"/>
            <a:ext cx="18288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3600000">
            <a:off x="3050662" y="4768633"/>
            <a:ext cx="18288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3600000">
            <a:off x="4104762" y="4768633"/>
            <a:ext cx="18288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a:off x="3634862" y="5279840"/>
            <a:ext cx="18288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3600000">
            <a:off x="2659258" y="5279840"/>
            <a:ext cx="18288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3600000">
            <a:off x="3050662" y="5279840"/>
            <a:ext cx="18288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3" name="Object 7"/>
          <p:cNvGraphicFramePr>
            <a:graphicFrameLocks noChangeAspect="1"/>
          </p:cNvGraphicFramePr>
          <p:nvPr/>
        </p:nvGraphicFramePr>
        <p:xfrm>
          <a:off x="3073400" y="5651500"/>
          <a:ext cx="139700" cy="190500"/>
        </p:xfrm>
        <a:graphic>
          <a:graphicData uri="http://schemas.openxmlformats.org/presentationml/2006/ole">
            <mc:AlternateContent xmlns:mc="http://schemas.openxmlformats.org/markup-compatibility/2006">
              <mc:Choice xmlns:v="urn:schemas-microsoft-com:vml" Requires="v">
                <p:oleObj spid="_x0000_s9228" name="Equation" r:id="rId11" imgW="139680" imgH="190440" progId="Equation.DSMT4">
                  <p:embed/>
                </p:oleObj>
              </mc:Choice>
              <mc:Fallback>
                <p:oleObj name="Equation" r:id="rId11" imgW="139680" imgH="190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56515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77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77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build="p"/>
      <p:bldP spid="757770" grpId="0"/>
      <p:bldP spid="7577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2: Order of Operations with Fractions (cont.)</a:t>
            </a:r>
          </a:p>
        </p:txBody>
      </p:sp>
      <p:sp>
        <p:nvSpPr>
          <p:cNvPr id="16387" name="Rectangle 3"/>
          <p:cNvSpPr>
            <a:spLocks noGrp="1"/>
          </p:cNvSpPr>
          <p:nvPr>
            <p:ph idx="1"/>
          </p:nvPr>
        </p:nvSpPr>
        <p:spPr>
          <a:prstGeom prst="rect">
            <a:avLst/>
          </a:prstGeom>
        </p:spPr>
        <p:txBody>
          <a:bodyPr/>
          <a:lstStyle/>
          <a:p>
            <a:pPr>
              <a:buFont typeface="Courier New" pitchFamily="49" charset="0"/>
              <a:buNone/>
            </a:pPr>
            <a:endParaRPr lang="en-US" b="1" i="0">
              <a:solidFill>
                <a:schemeClr val="tx1"/>
              </a:solidFill>
            </a:endParaRPr>
          </a:p>
          <a:p>
            <a:pPr>
              <a:buFont typeface="Courier New" pitchFamily="49" charset="0"/>
              <a:buNone/>
            </a:pPr>
            <a:endParaRPr lang="en-US" b="1" i="0">
              <a:solidFill>
                <a:schemeClr val="tx1"/>
              </a:solidFill>
            </a:endParaRPr>
          </a:p>
          <a:p>
            <a:pPr>
              <a:buFont typeface="Courier New" pitchFamily="49" charset="0"/>
              <a:buNone/>
            </a:pPr>
            <a:endParaRPr lang="en-US"/>
          </a:p>
        </p:txBody>
      </p:sp>
      <p:graphicFrame>
        <p:nvGraphicFramePr>
          <p:cNvPr id="758793" name="Object 9"/>
          <p:cNvGraphicFramePr>
            <a:graphicFrameLocks noChangeAspect="1"/>
          </p:cNvGraphicFramePr>
          <p:nvPr/>
        </p:nvGraphicFramePr>
        <p:xfrm>
          <a:off x="1752600" y="1295400"/>
          <a:ext cx="1219200" cy="838200"/>
        </p:xfrm>
        <a:graphic>
          <a:graphicData uri="http://schemas.openxmlformats.org/presentationml/2006/ole">
            <mc:AlternateContent xmlns:mc="http://schemas.openxmlformats.org/markup-compatibility/2006">
              <mc:Choice xmlns:v="urn:schemas-microsoft-com:vml" Requires="v">
                <p:oleObj spid="_x0000_s10245" name="Equation" r:id="rId3" imgW="1219200" imgH="838200" progId="Equation.DSMT4">
                  <p:embed/>
                </p:oleObj>
              </mc:Choice>
              <mc:Fallback>
                <p:oleObj name="Equation" r:id="rId3" imgW="1219200" imgH="8382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95400"/>
                        <a:ext cx="121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794" name="Rectangle 10"/>
          <p:cNvSpPr>
            <a:spLocks noChangeArrowheads="1"/>
          </p:cNvSpPr>
          <p:nvPr/>
        </p:nvSpPr>
        <p:spPr bwMode="auto">
          <a:xfrm>
            <a:off x="3733800" y="2651125"/>
            <a:ext cx="2590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Find the LCD.</a:t>
            </a:r>
          </a:p>
        </p:txBody>
      </p:sp>
      <p:sp>
        <p:nvSpPr>
          <p:cNvPr id="758795" name="Rectangle 11"/>
          <p:cNvSpPr>
            <a:spLocks noChangeArrowheads="1"/>
          </p:cNvSpPr>
          <p:nvPr/>
        </p:nvSpPr>
        <p:spPr bwMode="auto">
          <a:xfrm>
            <a:off x="3746500" y="3794125"/>
            <a:ext cx="2590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Add.</a:t>
            </a:r>
          </a:p>
        </p:txBody>
      </p:sp>
      <p:graphicFrame>
        <p:nvGraphicFramePr>
          <p:cNvPr id="758796" name="Object 12"/>
          <p:cNvGraphicFramePr>
            <a:graphicFrameLocks noChangeAspect="1"/>
          </p:cNvGraphicFramePr>
          <p:nvPr/>
        </p:nvGraphicFramePr>
        <p:xfrm>
          <a:off x="1752600" y="2362200"/>
          <a:ext cx="1435100" cy="838200"/>
        </p:xfrm>
        <a:graphic>
          <a:graphicData uri="http://schemas.openxmlformats.org/presentationml/2006/ole">
            <mc:AlternateContent xmlns:mc="http://schemas.openxmlformats.org/markup-compatibility/2006">
              <mc:Choice xmlns:v="urn:schemas-microsoft-com:vml" Requires="v">
                <p:oleObj spid="_x0000_s10246" name="Equation" r:id="rId5" imgW="1435100" imgH="838200" progId="Equation.DSMT4">
                  <p:embed/>
                </p:oleObj>
              </mc:Choice>
              <mc:Fallback>
                <p:oleObj name="Equation" r:id="rId5" imgW="1435100" imgH="8382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362200"/>
                        <a:ext cx="1435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8797" name="Object 13"/>
          <p:cNvGraphicFramePr>
            <a:graphicFrameLocks noChangeAspect="1"/>
          </p:cNvGraphicFramePr>
          <p:nvPr/>
        </p:nvGraphicFramePr>
        <p:xfrm>
          <a:off x="1746250" y="3505200"/>
          <a:ext cx="723900" cy="838200"/>
        </p:xfrm>
        <a:graphic>
          <a:graphicData uri="http://schemas.openxmlformats.org/presentationml/2006/ole">
            <mc:AlternateContent xmlns:mc="http://schemas.openxmlformats.org/markup-compatibility/2006">
              <mc:Choice xmlns:v="urn:schemas-microsoft-com:vml" Requires="v">
                <p:oleObj spid="_x0000_s10247" name="Equation" r:id="rId7" imgW="723600" imgH="838080" progId="Equation.DSMT4">
                  <p:embed/>
                </p:oleObj>
              </mc:Choice>
              <mc:Fallback>
                <p:oleObj name="Equation" r:id="rId7" imgW="723600" imgH="83808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250" y="3505200"/>
                        <a:ext cx="723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7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87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8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8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4" grpId="0"/>
      <p:bldP spid="7587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2: Order of Operations with Fractions (cont.)</a:t>
            </a:r>
          </a:p>
        </p:txBody>
      </p:sp>
      <p:sp>
        <p:nvSpPr>
          <p:cNvPr id="760835" name="Rectangle 3"/>
          <p:cNvSpPr>
            <a:spLocks noGrp="1"/>
          </p:cNvSpPr>
          <p:nvPr>
            <p:ph idx="1"/>
          </p:nvPr>
        </p:nvSpPr>
        <p:spPr>
          <a:xfrm>
            <a:off x="457200" y="2667000"/>
            <a:ext cx="8229600" cy="523220"/>
          </a:xfrm>
          <a:prstGeom prst="rect">
            <a:avLst/>
          </a:prstGeom>
          <a:noFill/>
        </p:spPr>
        <p:txBody>
          <a:bodyPr>
            <a:spAutoFit/>
          </a:bodyPr>
          <a:lstStyle/>
          <a:p>
            <a:pPr>
              <a:buFont typeface="Courier New" pitchFamily="49" charset="0"/>
              <a:buNone/>
            </a:pPr>
            <a:r>
              <a:rPr lang="en-US" b="1" i="0" dirty="0">
                <a:solidFill>
                  <a:schemeClr val="tx1"/>
                </a:solidFill>
              </a:rPr>
              <a:t>Solution </a:t>
            </a:r>
            <a:endParaRPr lang="en-US" dirty="0">
              <a:solidFill>
                <a:schemeClr val="tx1"/>
              </a:solidFill>
            </a:endParaRPr>
          </a:p>
        </p:txBody>
      </p:sp>
      <p:graphicFrame>
        <p:nvGraphicFramePr>
          <p:cNvPr id="760837" name="Object 5"/>
          <p:cNvGraphicFramePr>
            <a:graphicFrameLocks noChangeAspect="1"/>
          </p:cNvGraphicFramePr>
          <p:nvPr/>
        </p:nvGraphicFramePr>
        <p:xfrm>
          <a:off x="530352" y="1371600"/>
          <a:ext cx="3136900" cy="838200"/>
        </p:xfrm>
        <a:graphic>
          <a:graphicData uri="http://schemas.openxmlformats.org/presentationml/2006/ole">
            <mc:AlternateContent xmlns:mc="http://schemas.openxmlformats.org/markup-compatibility/2006">
              <mc:Choice xmlns:v="urn:schemas-microsoft-com:vml" Requires="v">
                <p:oleObj spid="_x0000_s11275" name="Equation" r:id="rId3" imgW="3136900" imgH="838200" progId="Equation.DSMT4">
                  <p:embed/>
                </p:oleObj>
              </mc:Choice>
              <mc:Fallback>
                <p:oleObj name="Equation" r:id="rId3" imgW="3136900" imgH="838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371600"/>
                        <a:ext cx="313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0838" name="Object 6"/>
          <p:cNvGraphicFramePr>
            <a:graphicFrameLocks noChangeAspect="1"/>
          </p:cNvGraphicFramePr>
          <p:nvPr/>
        </p:nvGraphicFramePr>
        <p:xfrm>
          <a:off x="2057400" y="2514600"/>
          <a:ext cx="2654300" cy="838200"/>
        </p:xfrm>
        <a:graphic>
          <a:graphicData uri="http://schemas.openxmlformats.org/presentationml/2006/ole">
            <mc:AlternateContent xmlns:mc="http://schemas.openxmlformats.org/markup-compatibility/2006">
              <mc:Choice xmlns:v="urn:schemas-microsoft-com:vml" Requires="v">
                <p:oleObj spid="_x0000_s11276" name="Equation" r:id="rId5" imgW="2654300" imgH="838200" progId="Equation.DSMT4">
                  <p:embed/>
                </p:oleObj>
              </mc:Choice>
              <mc:Fallback>
                <p:oleObj name="Equation" r:id="rId5" imgW="2654300" imgH="838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514600"/>
                        <a:ext cx="2654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0839" name="Rectangle 7"/>
          <p:cNvSpPr>
            <a:spLocks noChangeArrowheads="1"/>
          </p:cNvSpPr>
          <p:nvPr/>
        </p:nvSpPr>
        <p:spPr bwMode="auto">
          <a:xfrm>
            <a:off x="5715000" y="3733800"/>
            <a:ext cx="1828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Divide.</a:t>
            </a:r>
          </a:p>
        </p:txBody>
      </p:sp>
      <p:sp>
        <p:nvSpPr>
          <p:cNvPr id="760840" name="Rectangle 8"/>
          <p:cNvSpPr>
            <a:spLocks noChangeArrowheads="1"/>
          </p:cNvSpPr>
          <p:nvPr/>
        </p:nvSpPr>
        <p:spPr bwMode="auto">
          <a:xfrm>
            <a:off x="5715000" y="4876800"/>
            <a:ext cx="2819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Multiply and reduce.</a:t>
            </a:r>
          </a:p>
        </p:txBody>
      </p:sp>
      <p:graphicFrame>
        <p:nvGraphicFramePr>
          <p:cNvPr id="760841" name="Object 9"/>
          <p:cNvGraphicFramePr>
            <a:graphicFrameLocks noChangeAspect="1"/>
          </p:cNvGraphicFramePr>
          <p:nvPr/>
        </p:nvGraphicFramePr>
        <p:xfrm>
          <a:off x="2514600" y="3505200"/>
          <a:ext cx="2781300" cy="838200"/>
        </p:xfrm>
        <a:graphic>
          <a:graphicData uri="http://schemas.openxmlformats.org/presentationml/2006/ole">
            <mc:AlternateContent xmlns:mc="http://schemas.openxmlformats.org/markup-compatibility/2006">
              <mc:Choice xmlns:v="urn:schemas-microsoft-com:vml" Requires="v">
                <p:oleObj spid="_x0000_s11277" name="Equation" r:id="rId7" imgW="2781300" imgH="838200" progId="Equation.DSMT4">
                  <p:embed/>
                </p:oleObj>
              </mc:Choice>
              <mc:Fallback>
                <p:oleObj name="Equation" r:id="rId7" imgW="2781300" imgH="8382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505200"/>
                        <a:ext cx="2781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0842" name="Object 10"/>
          <p:cNvGraphicFramePr>
            <a:graphicFrameLocks noChangeAspect="1"/>
          </p:cNvGraphicFramePr>
          <p:nvPr/>
        </p:nvGraphicFramePr>
        <p:xfrm>
          <a:off x="2514600" y="4635500"/>
          <a:ext cx="2781300" cy="838200"/>
        </p:xfrm>
        <a:graphic>
          <a:graphicData uri="http://schemas.openxmlformats.org/presentationml/2006/ole">
            <mc:AlternateContent xmlns:mc="http://schemas.openxmlformats.org/markup-compatibility/2006">
              <mc:Choice xmlns:v="urn:schemas-microsoft-com:vml" Requires="v">
                <p:oleObj spid="_x0000_s11278" name="Equation" r:id="rId9" imgW="2781000" imgH="838080" progId="Equation.DSMT4">
                  <p:embed/>
                </p:oleObj>
              </mc:Choice>
              <mc:Fallback>
                <p:oleObj name="Equation" r:id="rId9" imgW="2781000" imgH="83808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635500"/>
                        <a:ext cx="2781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2946400" y="5524500"/>
          <a:ext cx="139700" cy="203200"/>
        </p:xfrm>
        <a:graphic>
          <a:graphicData uri="http://schemas.openxmlformats.org/presentationml/2006/ole">
            <mc:AlternateContent xmlns:mc="http://schemas.openxmlformats.org/markup-compatibility/2006">
              <mc:Choice xmlns:v="urn:schemas-microsoft-com:vml" Requires="v">
                <p:oleObj spid="_x0000_s11279" name="Equation" r:id="rId11" imgW="139680" imgH="203040" progId="Equation.DSMT4">
                  <p:embed/>
                </p:oleObj>
              </mc:Choice>
              <mc:Fallback>
                <p:oleObj name="Equation" r:id="rId11" imgW="139680" imgH="2030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6400" y="5524500"/>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4953000" y="5537200"/>
          <a:ext cx="241300" cy="203200"/>
        </p:xfrm>
        <a:graphic>
          <a:graphicData uri="http://schemas.openxmlformats.org/presentationml/2006/ole">
            <mc:AlternateContent xmlns:mc="http://schemas.openxmlformats.org/markup-compatibility/2006">
              <mc:Choice xmlns:v="urn:schemas-microsoft-com:vml" Requires="v">
                <p:oleObj spid="_x0000_s11280" name="Equation" r:id="rId13" imgW="241200" imgH="203040" progId="Equation.DSMT4">
                  <p:embed/>
                </p:oleObj>
              </mc:Choice>
              <mc:Fallback>
                <p:oleObj name="Equation" r:id="rId13" imgW="241200" imgH="2030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5537200"/>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10"/>
          <p:cNvGraphicFramePr>
            <a:graphicFrameLocks noChangeAspect="1"/>
          </p:cNvGraphicFramePr>
          <p:nvPr/>
        </p:nvGraphicFramePr>
        <p:xfrm>
          <a:off x="3429000" y="4457700"/>
          <a:ext cx="139700" cy="190500"/>
        </p:xfrm>
        <a:graphic>
          <a:graphicData uri="http://schemas.openxmlformats.org/presentationml/2006/ole">
            <mc:AlternateContent xmlns:mc="http://schemas.openxmlformats.org/markup-compatibility/2006">
              <mc:Choice xmlns:v="urn:schemas-microsoft-com:vml" Requires="v">
                <p:oleObj spid="_x0000_s11281" name="Equation" r:id="rId15" imgW="139680" imgH="190440" progId="Equation.DSMT4">
                  <p:embed/>
                </p:oleObj>
              </mc:Choice>
              <mc:Fallback>
                <p:oleObj name="Equation" r:id="rId15" imgW="139680" imgH="1904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9000" y="44577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Connector 15"/>
          <p:cNvCxnSpPr/>
          <p:nvPr/>
        </p:nvCxnSpPr>
        <p:spPr>
          <a:xfrm flipV="1">
            <a:off x="2768600" y="51816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38700" y="51816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29200" y="47244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45000" y="52070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733800" y="51816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40100" y="46990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03600" y="4508500"/>
            <a:ext cx="18288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356100" y="46863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08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08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08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08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08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p:bldP spid="760839" grpId="0"/>
      <p:bldP spid="7608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2: Order of Operations with Fractions (cont.)</a:t>
            </a:r>
          </a:p>
        </p:txBody>
      </p:sp>
      <p:sp>
        <p:nvSpPr>
          <p:cNvPr id="18435" name="Rectangle 3"/>
          <p:cNvSpPr>
            <a:spLocks noGrp="1"/>
          </p:cNvSpPr>
          <p:nvPr>
            <p:ph idx="1"/>
          </p:nvPr>
        </p:nvSpPr>
        <p:spPr>
          <a:prstGeom prst="rect">
            <a:avLst/>
          </a:prstGeom>
        </p:spPr>
        <p:txBody>
          <a:bodyPr/>
          <a:lstStyle/>
          <a:p>
            <a:pPr>
              <a:buFont typeface="Courier New" pitchFamily="49" charset="0"/>
              <a:buNone/>
            </a:pPr>
            <a:endParaRPr lang="en-US"/>
          </a:p>
          <a:p>
            <a:pPr>
              <a:buFont typeface="Courier New" pitchFamily="49" charset="0"/>
              <a:buNone/>
            </a:pPr>
            <a:endParaRPr lang="en-US"/>
          </a:p>
        </p:txBody>
      </p:sp>
      <p:graphicFrame>
        <p:nvGraphicFramePr>
          <p:cNvPr id="18436"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12294" name="Equation" r:id="rId3" imgW="457677" imgH="793306" progId="Equation.DSMT4">
                  <p:embed/>
                </p:oleObj>
              </mc:Choice>
              <mc:Fallback>
                <p:oleObj name="Equation" r:id="rId3" imgW="457677" imgH="7933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1864" name="Object 8"/>
          <p:cNvGraphicFramePr>
            <a:graphicFrameLocks noChangeAspect="1"/>
          </p:cNvGraphicFramePr>
          <p:nvPr/>
        </p:nvGraphicFramePr>
        <p:xfrm>
          <a:off x="2286000" y="1295400"/>
          <a:ext cx="1397000" cy="838200"/>
        </p:xfrm>
        <a:graphic>
          <a:graphicData uri="http://schemas.openxmlformats.org/presentationml/2006/ole">
            <mc:AlternateContent xmlns:mc="http://schemas.openxmlformats.org/markup-compatibility/2006">
              <mc:Choice xmlns:v="urn:schemas-microsoft-com:vml" Requires="v">
                <p:oleObj spid="_x0000_s12295" name="Equation" r:id="rId5" imgW="1397000" imgH="838200" progId="Equation.DSMT4">
                  <p:embed/>
                </p:oleObj>
              </mc:Choice>
              <mc:Fallback>
                <p:oleObj name="Equation" r:id="rId5" imgW="1397000" imgH="838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29540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1865" name="Rectangle 9"/>
          <p:cNvSpPr>
            <a:spLocks noChangeArrowheads="1"/>
          </p:cNvSpPr>
          <p:nvPr/>
        </p:nvSpPr>
        <p:spPr bwMode="auto">
          <a:xfrm>
            <a:off x="4572000" y="1612900"/>
            <a:ext cx="1828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Simplify.</a:t>
            </a:r>
          </a:p>
        </p:txBody>
      </p:sp>
      <p:sp>
        <p:nvSpPr>
          <p:cNvPr id="761866" name="Rectangle 10"/>
          <p:cNvSpPr>
            <a:spLocks noChangeArrowheads="1"/>
          </p:cNvSpPr>
          <p:nvPr/>
        </p:nvSpPr>
        <p:spPr bwMode="auto">
          <a:xfrm>
            <a:off x="4572000" y="2743200"/>
            <a:ext cx="1828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Find the LCD.</a:t>
            </a:r>
          </a:p>
        </p:txBody>
      </p:sp>
      <p:sp>
        <p:nvSpPr>
          <p:cNvPr id="761867" name="Rectangle 11"/>
          <p:cNvSpPr>
            <a:spLocks noChangeArrowheads="1"/>
          </p:cNvSpPr>
          <p:nvPr/>
        </p:nvSpPr>
        <p:spPr bwMode="auto">
          <a:xfrm>
            <a:off x="4572000" y="3962400"/>
            <a:ext cx="1828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Subtract.</a:t>
            </a:r>
          </a:p>
        </p:txBody>
      </p:sp>
      <p:graphicFrame>
        <p:nvGraphicFramePr>
          <p:cNvPr id="761868" name="Object 12"/>
          <p:cNvGraphicFramePr>
            <a:graphicFrameLocks noChangeAspect="1"/>
          </p:cNvGraphicFramePr>
          <p:nvPr/>
        </p:nvGraphicFramePr>
        <p:xfrm>
          <a:off x="2286000" y="2514600"/>
          <a:ext cx="1752600" cy="838200"/>
        </p:xfrm>
        <a:graphic>
          <a:graphicData uri="http://schemas.openxmlformats.org/presentationml/2006/ole">
            <mc:AlternateContent xmlns:mc="http://schemas.openxmlformats.org/markup-compatibility/2006">
              <mc:Choice xmlns:v="urn:schemas-microsoft-com:vml" Requires="v">
                <p:oleObj spid="_x0000_s12296" name="Equation" r:id="rId7" imgW="1752600" imgH="838200" progId="Equation.DSMT4">
                  <p:embed/>
                </p:oleObj>
              </mc:Choice>
              <mc:Fallback>
                <p:oleObj name="Equation" r:id="rId7" imgW="1752600" imgH="8382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514600"/>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1869" name="Object 13"/>
          <p:cNvGraphicFramePr>
            <a:graphicFrameLocks noChangeAspect="1"/>
          </p:cNvGraphicFramePr>
          <p:nvPr/>
        </p:nvGraphicFramePr>
        <p:xfrm>
          <a:off x="2273300" y="3733800"/>
          <a:ext cx="1130300" cy="838200"/>
        </p:xfrm>
        <a:graphic>
          <a:graphicData uri="http://schemas.openxmlformats.org/presentationml/2006/ole">
            <mc:AlternateContent xmlns:mc="http://schemas.openxmlformats.org/markup-compatibility/2006">
              <mc:Choice xmlns:v="urn:schemas-microsoft-com:vml" Requires="v">
                <p:oleObj spid="_x0000_s12297" name="Equation" r:id="rId9" imgW="1130040" imgH="838080" progId="Equation.DSMT4">
                  <p:embed/>
                </p:oleObj>
              </mc:Choice>
              <mc:Fallback>
                <p:oleObj name="Equation" r:id="rId9" imgW="1130040" imgH="83808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3300" y="3733800"/>
                        <a:ext cx="1130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18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18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18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1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6" grpId="0"/>
      <p:bldP spid="7618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3: Order of Operations with Decimals (using Calculators)</a:t>
            </a:r>
          </a:p>
        </p:txBody>
      </p:sp>
      <p:sp>
        <p:nvSpPr>
          <p:cNvPr id="9" name="Content Placeholder 8"/>
          <p:cNvSpPr>
            <a:spLocks noGrp="1"/>
          </p:cNvSpPr>
          <p:nvPr>
            <p:ph idx="1"/>
          </p:nvPr>
        </p:nvSpPr>
        <p:spPr/>
        <p:txBody>
          <a:bodyPr/>
          <a:lstStyle/>
          <a:p>
            <a:endParaRPr lang="en-US" dirty="0"/>
          </a:p>
          <a:p>
            <a:endParaRPr lang="en-US" dirty="0"/>
          </a:p>
        </p:txBody>
      </p:sp>
      <p:sp>
        <p:nvSpPr>
          <p:cNvPr id="19463" name="Text Box 12"/>
          <p:cNvSpPr txBox="1">
            <a:spLocks noChangeArrowheads="1"/>
          </p:cNvSpPr>
          <p:nvPr/>
        </p:nvSpPr>
        <p:spPr bwMode="auto">
          <a:xfrm>
            <a:off x="455613" y="1295400"/>
            <a:ext cx="8226425" cy="1800225"/>
          </a:xfrm>
          <a:prstGeom prst="rect">
            <a:avLst/>
          </a:prstGeom>
          <a:noFill/>
          <a:ln w="9525">
            <a:noFill/>
            <a:miter lim="800000"/>
            <a:headEnd/>
            <a:tailEnd/>
          </a:ln>
        </p:spPr>
        <p:txBody>
          <a:bodyPr>
            <a:spAutoFit/>
          </a:bodyPr>
          <a:lstStyle/>
          <a:p>
            <a:pPr eaLnBrk="0" hangingPunct="0">
              <a:spcBef>
                <a:spcPct val="20000"/>
              </a:spcBef>
              <a:buFont typeface="Courier New" pitchFamily="49" charset="0"/>
              <a:buNone/>
            </a:pPr>
            <a:r>
              <a:rPr lang="en-US" sz="2800" dirty="0">
                <a:latin typeface="Calibri" pitchFamily="34" charset="0"/>
              </a:rPr>
              <a:t>Graphing calculators are programmed to use the rules for order of operations. Use your graphing calculator to find the value of each of the following expressions. Note that the            key gives the exponent 2.</a:t>
            </a:r>
          </a:p>
        </p:txBody>
      </p:sp>
      <p:pic>
        <p:nvPicPr>
          <p:cNvPr id="19464" name="Picture 8" descr="x-squared"/>
          <p:cNvPicPr>
            <a:picLocks noChangeAspect="1" noChangeArrowheads="1"/>
          </p:cNvPicPr>
          <p:nvPr/>
        </p:nvPicPr>
        <p:blipFill>
          <a:blip r:embed="rId3" cstate="print"/>
          <a:srcRect/>
          <a:stretch>
            <a:fillRect/>
          </a:stretch>
        </p:blipFill>
        <p:spPr bwMode="auto">
          <a:xfrm>
            <a:off x="2590185" y="2706996"/>
            <a:ext cx="747597" cy="365760"/>
          </a:xfrm>
          <a:prstGeom prst="rect">
            <a:avLst/>
          </a:prstGeom>
          <a:noFill/>
          <a:ln w="9525">
            <a:noFill/>
            <a:miter lim="800000"/>
            <a:headEnd/>
            <a:tailEnd/>
          </a:ln>
        </p:spPr>
      </p:pic>
      <p:graphicFrame>
        <p:nvGraphicFramePr>
          <p:cNvPr id="762889" name="Object 9"/>
          <p:cNvGraphicFramePr>
            <a:graphicFrameLocks noChangeAspect="1"/>
          </p:cNvGraphicFramePr>
          <p:nvPr/>
        </p:nvGraphicFramePr>
        <p:xfrm>
          <a:off x="571500" y="3276600"/>
          <a:ext cx="2614613" cy="381000"/>
        </p:xfrm>
        <a:graphic>
          <a:graphicData uri="http://schemas.openxmlformats.org/presentationml/2006/ole">
            <mc:AlternateContent xmlns:mc="http://schemas.openxmlformats.org/markup-compatibility/2006">
              <mc:Choice xmlns:v="urn:schemas-microsoft-com:vml" Requires="v">
                <p:oleObj spid="_x0000_s13315" name="Equation" r:id="rId4" imgW="2616200" imgH="381000" progId="Equation.DSMT4">
                  <p:embed/>
                </p:oleObj>
              </mc:Choice>
              <mc:Fallback>
                <p:oleObj name="Equation" r:id="rId4" imgW="2616200" imgH="381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276600"/>
                        <a:ext cx="2614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2891" name="Rectangle 11"/>
          <p:cNvSpPr>
            <a:spLocks noChangeArrowheads="1"/>
          </p:cNvSpPr>
          <p:nvPr/>
        </p:nvSpPr>
        <p:spPr bwMode="auto">
          <a:xfrm>
            <a:off x="457200" y="3886200"/>
            <a:ext cx="1412875" cy="519112"/>
          </a:xfrm>
          <a:prstGeom prst="rect">
            <a:avLst/>
          </a:prstGeom>
          <a:noFill/>
          <a:ln w="9525">
            <a:noFill/>
            <a:miter lim="800000"/>
            <a:headEnd/>
            <a:tailEnd/>
          </a:ln>
        </p:spPr>
        <p:txBody>
          <a:bodyPr wrap="none">
            <a:spAutoFit/>
          </a:bodyPr>
          <a:lstStyle/>
          <a:p>
            <a:r>
              <a:rPr lang="en-US" sz="2800" b="1" dirty="0">
                <a:latin typeface="Calibri" pitchFamily="34" charset="0"/>
              </a:rPr>
              <a:t>Solution</a:t>
            </a:r>
          </a:p>
        </p:txBody>
      </p:sp>
      <p:pic>
        <p:nvPicPr>
          <p:cNvPr id="762894" name="Picture 14" descr="Combo2E_1"/>
          <p:cNvPicPr>
            <a:picLocks noChangeAspect="1" noChangeArrowheads="1"/>
          </p:cNvPicPr>
          <p:nvPr/>
        </p:nvPicPr>
        <p:blipFill>
          <a:blip r:embed="rId6" cstate="print"/>
          <a:srcRect/>
          <a:stretch>
            <a:fillRect/>
          </a:stretch>
        </p:blipFill>
        <p:spPr bwMode="auto">
          <a:xfrm>
            <a:off x="2133600" y="3962400"/>
            <a:ext cx="2778125" cy="1900238"/>
          </a:xfrm>
          <a:prstGeom prst="rect">
            <a:avLst/>
          </a:prstGeom>
          <a:solidFill>
            <a:srgbClr val="CCFFCC"/>
          </a:solid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2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2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3: Order of Operations with Decimals (using Calculators) (cont.)</a:t>
            </a:r>
          </a:p>
        </p:txBody>
      </p:sp>
      <p:sp>
        <p:nvSpPr>
          <p:cNvPr id="9" name="Content Placeholder 8"/>
          <p:cNvSpPr>
            <a:spLocks noGrp="1"/>
          </p:cNvSpPr>
          <p:nvPr>
            <p:ph idx="1"/>
          </p:nvPr>
        </p:nvSpPr>
        <p:spPr/>
        <p:txBody>
          <a:bodyPr/>
          <a:lstStyle/>
          <a:p>
            <a:endParaRPr lang="en-US" dirty="0"/>
          </a:p>
          <a:p>
            <a:endParaRPr lang="en-US" dirty="0"/>
          </a:p>
        </p:txBody>
      </p:sp>
      <p:graphicFrame>
        <p:nvGraphicFramePr>
          <p:cNvPr id="763911" name="Object 7"/>
          <p:cNvGraphicFramePr>
            <a:graphicFrameLocks noChangeAspect="1"/>
          </p:cNvGraphicFramePr>
          <p:nvPr/>
        </p:nvGraphicFramePr>
        <p:xfrm>
          <a:off x="530352" y="1295400"/>
          <a:ext cx="3962400" cy="609600"/>
        </p:xfrm>
        <a:graphic>
          <a:graphicData uri="http://schemas.openxmlformats.org/presentationml/2006/ole">
            <mc:AlternateContent xmlns:mc="http://schemas.openxmlformats.org/markup-compatibility/2006">
              <mc:Choice xmlns:v="urn:schemas-microsoft-com:vml" Requires="v">
                <p:oleObj spid="_x0000_s14340" name="Equation" r:id="rId3" imgW="3962400" imgH="609600" progId="Equation.DSMT4">
                  <p:embed/>
                </p:oleObj>
              </mc:Choice>
              <mc:Fallback>
                <p:oleObj name="Equation" r:id="rId3" imgW="3962400" imgH="6096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95400"/>
                        <a:ext cx="3962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3913" name="Object 9"/>
          <p:cNvGraphicFramePr>
            <a:graphicFrameLocks noChangeAspect="1"/>
          </p:cNvGraphicFramePr>
          <p:nvPr/>
        </p:nvGraphicFramePr>
        <p:xfrm>
          <a:off x="4648200" y="1295400"/>
          <a:ext cx="4318000" cy="584200"/>
        </p:xfrm>
        <a:graphic>
          <a:graphicData uri="http://schemas.openxmlformats.org/presentationml/2006/ole">
            <mc:AlternateContent xmlns:mc="http://schemas.openxmlformats.org/markup-compatibility/2006">
              <mc:Choice xmlns:v="urn:schemas-microsoft-com:vml" Requires="v">
                <p:oleObj spid="_x0000_s14341" name="Equation" r:id="rId5" imgW="4318000" imgH="584200" progId="Equation.DSMT4">
                  <p:embed/>
                </p:oleObj>
              </mc:Choice>
              <mc:Fallback>
                <p:oleObj name="Equation" r:id="rId5" imgW="4318000" imgH="5842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95400"/>
                        <a:ext cx="4318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3916" name="Rectangle 12"/>
          <p:cNvSpPr>
            <a:spLocks noChangeArrowheads="1"/>
          </p:cNvSpPr>
          <p:nvPr/>
        </p:nvSpPr>
        <p:spPr bwMode="auto">
          <a:xfrm>
            <a:off x="457200" y="1995488"/>
            <a:ext cx="1412875" cy="519112"/>
          </a:xfrm>
          <a:prstGeom prst="rect">
            <a:avLst/>
          </a:prstGeom>
          <a:noFill/>
          <a:ln w="9525">
            <a:noFill/>
            <a:miter lim="800000"/>
            <a:headEnd/>
            <a:tailEnd/>
          </a:ln>
        </p:spPr>
        <p:txBody>
          <a:bodyPr wrap="none">
            <a:spAutoFit/>
          </a:bodyPr>
          <a:lstStyle/>
          <a:p>
            <a:r>
              <a:rPr lang="en-US" sz="2800" b="1" dirty="0">
                <a:latin typeface="Calibri" pitchFamily="34" charset="0"/>
              </a:rPr>
              <a:t>Solution</a:t>
            </a:r>
          </a:p>
        </p:txBody>
      </p:sp>
      <p:sp>
        <p:nvSpPr>
          <p:cNvPr id="763917" name="Rectangle 13"/>
          <p:cNvSpPr>
            <a:spLocks noChangeArrowheads="1"/>
          </p:cNvSpPr>
          <p:nvPr/>
        </p:nvSpPr>
        <p:spPr bwMode="auto">
          <a:xfrm>
            <a:off x="4572000" y="1998663"/>
            <a:ext cx="1412875" cy="519112"/>
          </a:xfrm>
          <a:prstGeom prst="rect">
            <a:avLst/>
          </a:prstGeom>
          <a:noFill/>
          <a:ln w="9525">
            <a:noFill/>
            <a:miter lim="800000"/>
            <a:headEnd/>
            <a:tailEnd/>
          </a:ln>
        </p:spPr>
        <p:txBody>
          <a:bodyPr wrap="none">
            <a:spAutoFit/>
          </a:bodyPr>
          <a:lstStyle/>
          <a:p>
            <a:r>
              <a:rPr lang="en-US" sz="2800" b="1" dirty="0">
                <a:latin typeface="Calibri" pitchFamily="34" charset="0"/>
              </a:rPr>
              <a:t>Solution</a:t>
            </a:r>
          </a:p>
        </p:txBody>
      </p:sp>
      <p:pic>
        <p:nvPicPr>
          <p:cNvPr id="763918" name="Picture 14" descr="Combo2E_1"/>
          <p:cNvPicPr>
            <a:picLocks noChangeAspect="1" noChangeArrowheads="1"/>
          </p:cNvPicPr>
          <p:nvPr/>
        </p:nvPicPr>
        <p:blipFill>
          <a:blip r:embed="rId7" cstate="print"/>
          <a:srcRect/>
          <a:stretch>
            <a:fillRect/>
          </a:stretch>
        </p:blipFill>
        <p:spPr bwMode="auto">
          <a:xfrm>
            <a:off x="530352" y="2824163"/>
            <a:ext cx="2778125" cy="1900237"/>
          </a:xfrm>
          <a:prstGeom prst="rect">
            <a:avLst/>
          </a:prstGeom>
          <a:solidFill>
            <a:srgbClr val="CCFFCC"/>
          </a:solidFill>
          <a:ln w="9525">
            <a:solidFill>
              <a:srgbClr val="000000"/>
            </a:solidFill>
            <a:miter lim="800000"/>
            <a:headEnd/>
            <a:tailEnd/>
          </a:ln>
        </p:spPr>
      </p:pic>
      <p:pic>
        <p:nvPicPr>
          <p:cNvPr id="763919" name="Picture 15" descr="Combo2E_1"/>
          <p:cNvPicPr>
            <a:picLocks noChangeAspect="1" noChangeArrowheads="1"/>
          </p:cNvPicPr>
          <p:nvPr/>
        </p:nvPicPr>
        <p:blipFill>
          <a:blip r:embed="rId8" cstate="print"/>
          <a:srcRect/>
          <a:stretch>
            <a:fillRect/>
          </a:stretch>
        </p:blipFill>
        <p:spPr bwMode="auto">
          <a:xfrm>
            <a:off x="4648200" y="2819400"/>
            <a:ext cx="2778125" cy="1900238"/>
          </a:xfrm>
          <a:prstGeom prst="rect">
            <a:avLst/>
          </a:prstGeom>
          <a:solidFill>
            <a:srgbClr val="CCFFCC"/>
          </a:solid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3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3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39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3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16" grpId="0"/>
      <p:bldP spid="7639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defTabSz="863600" eaLnBrk="0" hangingPunct="0">
              <a:tabLst>
                <a:tab pos="5435600" algn="l"/>
              </a:tabLst>
            </a:pPr>
            <a:r>
              <a:rPr lang="en-US" dirty="0">
                <a:solidFill>
                  <a:srgbClr val="000000"/>
                </a:solidFill>
                <a:latin typeface="Calibri" pitchFamily="34" charset="0"/>
              </a:rPr>
              <a:t>Use the rules for order of operations to evaluate each expression. </a:t>
            </a:r>
          </a:p>
          <a:p>
            <a:pPr defTabSz="863600" eaLnBrk="0" hangingPunct="0">
              <a:tabLst>
                <a:tab pos="5435600" algn="l"/>
              </a:tabLst>
            </a:pPr>
            <a:endParaRPr lang="en-US" dirty="0">
              <a:solidFill>
                <a:srgbClr val="000000"/>
              </a:solidFill>
              <a:latin typeface="Calibri" pitchFamily="34" charset="0"/>
            </a:endParaRPr>
          </a:p>
          <a:p>
            <a:pPr defTabSz="863600" eaLnBrk="0" hangingPunct="0">
              <a:tabLst>
                <a:tab pos="5435600" algn="l"/>
              </a:tabLst>
            </a:pPr>
            <a:endParaRPr lang="en-US" dirty="0">
              <a:solidFill>
                <a:srgbClr val="000000"/>
              </a:solidFill>
              <a:latin typeface="Calibri" pitchFamily="34" charset="0"/>
            </a:endParaRPr>
          </a:p>
          <a:p>
            <a:pPr defTabSz="863600" eaLnBrk="0" hangingPunct="0">
              <a:tabLst>
                <a:tab pos="5435600" algn="l"/>
              </a:tabLst>
            </a:pPr>
            <a:endParaRPr lang="en-US" dirty="0">
              <a:solidFill>
                <a:srgbClr val="000000"/>
              </a:solidFill>
              <a:latin typeface="Calibri" pitchFamily="34" charset="0"/>
            </a:endParaRPr>
          </a:p>
          <a:p>
            <a:pPr defTabSz="863600" eaLnBrk="0" hangingPunct="0">
              <a:tabLst>
                <a:tab pos="5435600" algn="l"/>
              </a:tabLst>
            </a:pPr>
            <a:endParaRPr lang="en-US" dirty="0">
              <a:solidFill>
                <a:srgbClr val="000000"/>
              </a:solidFill>
              <a:latin typeface="Calibri" pitchFamily="34" charset="0"/>
            </a:endParaRPr>
          </a:p>
          <a:p>
            <a:pPr defTabSz="863600" eaLnBrk="0" hangingPunct="0">
              <a:tabLst>
                <a:tab pos="5435600" algn="l"/>
              </a:tabLst>
            </a:pPr>
            <a:endParaRPr lang="en-US" dirty="0">
              <a:solidFill>
                <a:srgbClr val="000000"/>
              </a:solidFill>
              <a:latin typeface="Calibri" pitchFamily="34" charset="0"/>
            </a:endParaRPr>
          </a:p>
          <a:p>
            <a:pPr defTabSz="863600" eaLnBrk="0" hangingPunct="0">
              <a:tabLst>
                <a:tab pos="5435600" algn="l"/>
              </a:tabLst>
            </a:pPr>
            <a:endParaRPr lang="en-US" dirty="0">
              <a:solidFill>
                <a:srgbClr val="000000"/>
              </a:solidFill>
              <a:latin typeface="Calibri" pitchFamily="34" charset="0"/>
            </a:endParaRPr>
          </a:p>
        </p:txBody>
      </p:sp>
      <p:sp>
        <p:nvSpPr>
          <p:cNvPr id="21506" name="Rectangle 2"/>
          <p:cNvSpPr>
            <a:spLocks noGrp="1"/>
          </p:cNvSpPr>
          <p:nvPr>
            <p:ph type="title"/>
          </p:nvPr>
        </p:nvSpPr>
        <p:spPr>
          <a:prstGeom prst="rect">
            <a:avLst/>
          </a:prstGeom>
        </p:spPr>
        <p:txBody>
          <a:bodyPr/>
          <a:lstStyle/>
          <a:p>
            <a:r>
              <a:rPr lang="en-US" sz="3200" dirty="0">
                <a:solidFill>
                  <a:schemeClr val="accent1"/>
                </a:solidFill>
              </a:rPr>
              <a:t>Practice Problems</a:t>
            </a:r>
          </a:p>
        </p:txBody>
      </p:sp>
      <p:graphicFrame>
        <p:nvGraphicFramePr>
          <p:cNvPr id="21509" name="Object 13"/>
          <p:cNvGraphicFramePr>
            <a:graphicFrameLocks noChangeAspect="1"/>
          </p:cNvGraphicFramePr>
          <p:nvPr/>
        </p:nvGraphicFramePr>
        <p:xfrm>
          <a:off x="609600" y="2476500"/>
          <a:ext cx="6908800" cy="2628900"/>
        </p:xfrm>
        <a:graphic>
          <a:graphicData uri="http://schemas.openxmlformats.org/presentationml/2006/ole">
            <mc:AlternateContent xmlns:mc="http://schemas.openxmlformats.org/markup-compatibility/2006">
              <mc:Choice xmlns:v="urn:schemas-microsoft-com:vml" Requires="v">
                <p:oleObj spid="_x0000_s15363" name="Equation" r:id="rId3" imgW="6908760" imgH="2628720" progId="Equation.DSMT4">
                  <p:embed/>
                </p:oleObj>
              </mc:Choice>
              <mc:Fallback>
                <p:oleObj name="Equation" r:id="rId3" imgW="6908760" imgH="262872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76500"/>
                        <a:ext cx="6908800" cy="262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1280161"/>
            <a:ext cx="8229600" cy="1557349"/>
          </a:xfrm>
          <a:solidFill>
            <a:srgbClr val="FFFFCC"/>
          </a:solidFill>
          <a:ln w="28575">
            <a:solidFill>
              <a:srgbClr val="000000"/>
            </a:solidFill>
          </a:ln>
        </p:spPr>
        <p:txBody>
          <a:bodyPr wrap="square">
            <a:spAutoFit/>
          </a:bodyPr>
          <a:lstStyle/>
          <a:p>
            <a:pPr defTabSz="863600" eaLnBrk="0" hangingPunct="0">
              <a:tabLst>
                <a:tab pos="5435600" algn="l"/>
              </a:tabLst>
            </a:pPr>
            <a:r>
              <a:rPr lang="en-US" dirty="0">
                <a:solidFill>
                  <a:srgbClr val="000000"/>
                </a:solidFill>
                <a:latin typeface="Calibri" pitchFamily="34" charset="0"/>
              </a:rPr>
              <a:t>Simplify.</a:t>
            </a:r>
          </a:p>
          <a:p>
            <a:pPr defTabSz="863600" eaLnBrk="0" hangingPunct="0">
              <a:tabLst>
                <a:tab pos="5435600" algn="l"/>
              </a:tabLst>
            </a:pPr>
            <a:endParaRPr lang="en-US" dirty="0">
              <a:solidFill>
                <a:srgbClr val="000000"/>
              </a:solidFill>
              <a:latin typeface="Calibri" pitchFamily="34" charset="0"/>
            </a:endParaRPr>
          </a:p>
          <a:p>
            <a:pPr defTabSz="863600" eaLnBrk="0" hangingPunct="0">
              <a:tabLst>
                <a:tab pos="5435600" algn="l"/>
              </a:tabLst>
            </a:pPr>
            <a:endParaRPr lang="en-US" dirty="0">
              <a:solidFill>
                <a:srgbClr val="000000"/>
              </a:solidFill>
              <a:latin typeface="Calibri" pitchFamily="34" charset="0"/>
            </a:endParaRPr>
          </a:p>
        </p:txBody>
      </p:sp>
      <p:sp>
        <p:nvSpPr>
          <p:cNvPr id="21506" name="Rectangle 2"/>
          <p:cNvSpPr>
            <a:spLocks noGrp="1"/>
          </p:cNvSpPr>
          <p:nvPr>
            <p:ph type="title"/>
          </p:nvPr>
        </p:nvSpPr>
        <p:spPr>
          <a:prstGeom prst="rect">
            <a:avLst/>
          </a:prstGeom>
        </p:spPr>
        <p:txBody>
          <a:bodyPr/>
          <a:lstStyle/>
          <a:p>
            <a:r>
              <a:rPr lang="en-US" sz="3200" dirty="0">
                <a:solidFill>
                  <a:schemeClr val="accent1"/>
                </a:solidFill>
              </a:rPr>
              <a:t>Practice Problems (cont.)</a:t>
            </a:r>
          </a:p>
        </p:txBody>
      </p:sp>
      <p:graphicFrame>
        <p:nvGraphicFramePr>
          <p:cNvPr id="21509" name="Object 13"/>
          <p:cNvGraphicFramePr>
            <a:graphicFrameLocks noChangeAspect="1"/>
          </p:cNvGraphicFramePr>
          <p:nvPr/>
        </p:nvGraphicFramePr>
        <p:xfrm>
          <a:off x="530352" y="1828800"/>
          <a:ext cx="2895600" cy="838200"/>
        </p:xfrm>
        <a:graphic>
          <a:graphicData uri="http://schemas.openxmlformats.org/presentationml/2006/ole">
            <mc:AlternateContent xmlns:mc="http://schemas.openxmlformats.org/markup-compatibility/2006">
              <mc:Choice xmlns:v="urn:schemas-microsoft-com:vml" Requires="v">
                <p:oleObj spid="_x0000_s25603" name="Equation" r:id="rId3" imgW="2895480" imgH="838080" progId="Equation.DSMT4">
                  <p:embed/>
                </p:oleObj>
              </mc:Choice>
              <mc:Fallback>
                <p:oleObj name="Equation" r:id="rId3" imgW="2895480" imgH="8380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828800"/>
                        <a:ext cx="289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dirty="0">
                <a:solidFill>
                  <a:schemeClr val="accent1"/>
                </a:solidFill>
              </a:rPr>
              <a:t>Objectives</a:t>
            </a:r>
          </a:p>
        </p:txBody>
      </p:sp>
      <p:sp>
        <p:nvSpPr>
          <p:cNvPr id="5123" name="Content Placeholder 2"/>
          <p:cNvSpPr>
            <a:spLocks noGrp="1"/>
          </p:cNvSpPr>
          <p:nvPr>
            <p:ph idx="1"/>
          </p:nvPr>
        </p:nvSpPr>
        <p:spPr>
          <a:xfrm>
            <a:off x="457200" y="1280160"/>
            <a:ext cx="8229600" cy="954107"/>
          </a:xfrm>
        </p:spPr>
        <p:txBody>
          <a:bodyPr>
            <a:spAutoFit/>
          </a:bodyPr>
          <a:lstStyle/>
          <a:p>
            <a:pPr marL="514350" indent="-514350">
              <a:buFont typeface="Courier New" pitchFamily="49" charset="0"/>
              <a:buChar char="o"/>
            </a:pPr>
            <a:r>
              <a:rPr lang="en-US" i="0" dirty="0">
                <a:solidFill>
                  <a:schemeClr val="tx1"/>
                </a:solidFill>
              </a:rPr>
              <a:t>Follow the rules for order of operations to evaluate expressions.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Practice Problem Answers</a:t>
            </a:r>
          </a:p>
        </p:txBody>
      </p:sp>
      <p:sp>
        <p:nvSpPr>
          <p:cNvPr id="22533" name="Rectangle 14"/>
          <p:cNvSpPr>
            <a:spLocks noGrp="1"/>
          </p:cNvSpPr>
          <p:nvPr>
            <p:ph idx="1"/>
          </p:nvPr>
        </p:nvSpPr>
        <p:spPr>
          <a:prstGeom prst="rect">
            <a:avLst/>
          </a:prstGeom>
          <a:noFill/>
        </p:spPr>
        <p:txBody>
          <a:bodyPr/>
          <a:lstStyle/>
          <a:p>
            <a:pPr marL="533400" indent="-533400">
              <a:buFont typeface="Courier New" pitchFamily="49" charset="0"/>
              <a:buNone/>
            </a:pPr>
            <a:r>
              <a:rPr lang="en-US" b="1" i="0" dirty="0">
                <a:solidFill>
                  <a:schemeClr val="tx1"/>
                </a:solidFill>
              </a:rPr>
              <a:t>1.</a:t>
            </a:r>
            <a:r>
              <a:rPr lang="en-US" i="0" dirty="0">
                <a:solidFill>
                  <a:schemeClr val="tx1"/>
                </a:solidFill>
                <a:latin typeface="Symbol" pitchFamily="18" charset="2"/>
              </a:rPr>
              <a:t> </a:t>
            </a:r>
            <a:r>
              <a:rPr lang="en-US" i="0" dirty="0">
                <a:solidFill>
                  <a:srgbClr val="FF0008"/>
                </a:solidFill>
              </a:rPr>
              <a:t>108</a:t>
            </a:r>
            <a:r>
              <a:rPr lang="en-US" i="0" dirty="0">
                <a:solidFill>
                  <a:schemeClr val="tx1"/>
                </a:solidFill>
                <a:latin typeface="Symbol" pitchFamily="18" charset="2"/>
              </a:rPr>
              <a:t>	</a:t>
            </a:r>
            <a:r>
              <a:rPr lang="en-US" i="0" dirty="0">
                <a:solidFill>
                  <a:schemeClr val="tx1"/>
                </a:solidFill>
              </a:rPr>
              <a:t>		 </a:t>
            </a:r>
            <a:r>
              <a:rPr lang="en-US" b="1" i="0" dirty="0">
                <a:solidFill>
                  <a:schemeClr val="tx1"/>
                </a:solidFill>
              </a:rPr>
              <a:t>2.</a:t>
            </a:r>
            <a:r>
              <a:rPr lang="en-US" i="0" dirty="0">
                <a:solidFill>
                  <a:schemeClr val="tx1"/>
                </a:solidFill>
              </a:rPr>
              <a:t> </a:t>
            </a:r>
            <a:r>
              <a:rPr lang="en-US" i="0" dirty="0">
                <a:solidFill>
                  <a:srgbClr val="FF0008"/>
                </a:solidFill>
                <a:latin typeface="Symbol" pitchFamily="18" charset="2"/>
              </a:rPr>
              <a:t>-</a:t>
            </a:r>
            <a:r>
              <a:rPr lang="en-US" i="0" dirty="0">
                <a:solidFill>
                  <a:srgbClr val="FF0008"/>
                </a:solidFill>
              </a:rPr>
              <a:t>8</a:t>
            </a:r>
            <a:r>
              <a:rPr lang="en-US" i="0" dirty="0">
                <a:solidFill>
                  <a:schemeClr val="tx1"/>
                </a:solidFill>
              </a:rPr>
              <a:t>			</a:t>
            </a:r>
            <a:r>
              <a:rPr lang="en-US" b="1" i="0" dirty="0">
                <a:solidFill>
                  <a:schemeClr val="tx1"/>
                </a:solidFill>
              </a:rPr>
              <a:t>3.</a:t>
            </a:r>
            <a:r>
              <a:rPr lang="en-US" i="0" dirty="0">
                <a:solidFill>
                  <a:schemeClr val="tx1"/>
                </a:solidFill>
              </a:rPr>
              <a:t> </a:t>
            </a:r>
            <a:r>
              <a:rPr lang="en-US" i="0" dirty="0">
                <a:solidFill>
                  <a:srgbClr val="FF0008"/>
                </a:solidFill>
                <a:latin typeface="Symbol" pitchFamily="18" charset="2"/>
              </a:rPr>
              <a:t>-</a:t>
            </a:r>
            <a:r>
              <a:rPr lang="en-US" i="0" dirty="0">
                <a:solidFill>
                  <a:srgbClr val="FF0008"/>
                </a:solidFill>
              </a:rPr>
              <a:t>27</a:t>
            </a:r>
            <a:r>
              <a:rPr lang="en-US" i="0" dirty="0">
                <a:solidFill>
                  <a:schemeClr val="tx1"/>
                </a:solidFill>
              </a:rPr>
              <a:t> 		</a:t>
            </a:r>
          </a:p>
          <a:p>
            <a:pPr marL="533400" indent="-533400">
              <a:buFont typeface="Courier New" pitchFamily="49" charset="0"/>
              <a:buNone/>
            </a:pPr>
            <a:r>
              <a:rPr lang="en-US" b="1" i="0" dirty="0">
                <a:solidFill>
                  <a:schemeClr val="tx1"/>
                </a:solidFill>
              </a:rPr>
              <a:t>4.</a:t>
            </a:r>
            <a:r>
              <a:rPr lang="en-US" i="0" dirty="0">
                <a:solidFill>
                  <a:schemeClr val="tx1"/>
                </a:solidFill>
              </a:rPr>
              <a:t>      	 		 </a:t>
            </a:r>
            <a:r>
              <a:rPr lang="en-US" b="1" i="0" dirty="0">
                <a:solidFill>
                  <a:schemeClr val="tx1"/>
                </a:solidFill>
              </a:rPr>
              <a:t>5.</a:t>
            </a:r>
            <a:r>
              <a:rPr lang="en-US" i="0" dirty="0">
                <a:solidFill>
                  <a:schemeClr val="tx1"/>
                </a:solidFill>
              </a:rPr>
              <a:t> 		 	</a:t>
            </a:r>
            <a:r>
              <a:rPr lang="en-US" b="1" i="0" dirty="0">
                <a:solidFill>
                  <a:schemeClr val="tx1"/>
                </a:solidFill>
              </a:rPr>
              <a:t>6. </a:t>
            </a: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b="1" i="0" dirty="0">
                <a:solidFill>
                  <a:schemeClr val="tx1"/>
                </a:solidFill>
              </a:rPr>
              <a:t>7.</a:t>
            </a:r>
            <a:r>
              <a:rPr lang="en-US" i="0" dirty="0">
                <a:solidFill>
                  <a:schemeClr val="tx1"/>
                </a:solidFill>
              </a:rPr>
              <a:t>	</a:t>
            </a:r>
          </a:p>
        </p:txBody>
      </p:sp>
      <p:graphicFrame>
        <p:nvGraphicFramePr>
          <p:cNvPr id="22534" name="Object 21"/>
          <p:cNvGraphicFramePr>
            <a:graphicFrameLocks noChangeAspect="1"/>
          </p:cNvGraphicFramePr>
          <p:nvPr/>
        </p:nvGraphicFramePr>
        <p:xfrm>
          <a:off x="946150" y="2106304"/>
          <a:ext cx="838200" cy="838200"/>
        </p:xfrm>
        <a:graphic>
          <a:graphicData uri="http://schemas.openxmlformats.org/presentationml/2006/ole">
            <mc:AlternateContent xmlns:mc="http://schemas.openxmlformats.org/markup-compatibility/2006">
              <mc:Choice xmlns:v="urn:schemas-microsoft-com:vml" Requires="v">
                <p:oleObj spid="_x0000_s16392" name="Equation" r:id="rId3" imgW="838200" imgH="838200" progId="Equation.DSMT4">
                  <p:embed/>
                </p:oleObj>
              </mc:Choice>
              <mc:Fallback>
                <p:oleObj name="Equation" r:id="rId3" imgW="838200" imgH="83820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0" y="2106304"/>
                        <a:ext cx="838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22"/>
          <p:cNvGraphicFramePr>
            <a:graphicFrameLocks noChangeAspect="1"/>
          </p:cNvGraphicFramePr>
          <p:nvPr/>
        </p:nvGraphicFramePr>
        <p:xfrm>
          <a:off x="3759200" y="2106304"/>
          <a:ext cx="254000" cy="838200"/>
        </p:xfrm>
        <a:graphic>
          <a:graphicData uri="http://schemas.openxmlformats.org/presentationml/2006/ole">
            <mc:AlternateContent xmlns:mc="http://schemas.openxmlformats.org/markup-compatibility/2006">
              <mc:Choice xmlns:v="urn:schemas-microsoft-com:vml" Requires="v">
                <p:oleObj spid="_x0000_s16393" name="Equation" r:id="rId5" imgW="253890" imgH="837836" progId="Equation.DSMT4">
                  <p:embed/>
                </p:oleObj>
              </mc:Choice>
              <mc:Fallback>
                <p:oleObj name="Equation" r:id="rId5" imgW="253890" imgH="837836"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2106304"/>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6" name="Object 23"/>
          <p:cNvGraphicFramePr>
            <a:graphicFrameLocks noChangeAspect="1"/>
          </p:cNvGraphicFramePr>
          <p:nvPr/>
        </p:nvGraphicFramePr>
        <p:xfrm>
          <a:off x="6445250" y="2106304"/>
          <a:ext cx="863600" cy="838200"/>
        </p:xfrm>
        <a:graphic>
          <a:graphicData uri="http://schemas.openxmlformats.org/presentationml/2006/ole">
            <mc:AlternateContent xmlns:mc="http://schemas.openxmlformats.org/markup-compatibility/2006">
              <mc:Choice xmlns:v="urn:schemas-microsoft-com:vml" Requires="v">
                <p:oleObj spid="_x0000_s16394" name="Equation" r:id="rId7" imgW="863225" imgH="837836" progId="Equation.DSMT4">
                  <p:embed/>
                </p:oleObj>
              </mc:Choice>
              <mc:Fallback>
                <p:oleObj name="Equation" r:id="rId7" imgW="863225" imgH="837836"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5250" y="2106304"/>
                        <a:ext cx="863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7" name="Object 24"/>
          <p:cNvGraphicFramePr>
            <a:graphicFrameLocks noChangeAspect="1"/>
          </p:cNvGraphicFramePr>
          <p:nvPr/>
        </p:nvGraphicFramePr>
        <p:xfrm>
          <a:off x="971550" y="3173104"/>
          <a:ext cx="685800" cy="838200"/>
        </p:xfrm>
        <a:graphic>
          <a:graphicData uri="http://schemas.openxmlformats.org/presentationml/2006/ole">
            <mc:AlternateContent xmlns:mc="http://schemas.openxmlformats.org/markup-compatibility/2006">
              <mc:Choice xmlns:v="urn:schemas-microsoft-com:vml" Requires="v">
                <p:oleObj spid="_x0000_s16395" name="Equation" r:id="rId9" imgW="685800" imgH="838080" progId="Equation.DSMT4">
                  <p:embed/>
                </p:oleObj>
              </mc:Choice>
              <mc:Fallback>
                <p:oleObj name="Equation" r:id="rId9" imgW="685800" imgH="838080"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3173104"/>
                        <a:ext cx="685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Rules for Order of Operations</a:t>
            </a:r>
          </a:p>
        </p:txBody>
      </p:sp>
      <p:sp>
        <p:nvSpPr>
          <p:cNvPr id="6147" name="Rectangle 3"/>
          <p:cNvSpPr>
            <a:spLocks noGrp="1"/>
          </p:cNvSpPr>
          <p:nvPr>
            <p:ph idx="1"/>
          </p:nvPr>
        </p:nvSpPr>
        <p:spPr>
          <a:prstGeom prst="rect">
            <a:avLst/>
          </a:prstGeom>
        </p:spPr>
        <p:txBody>
          <a:bodyPr/>
          <a:lstStyle/>
          <a:p>
            <a:pPr marL="0" indent="0">
              <a:buFont typeface="Courier New" pitchFamily="49" charset="0"/>
              <a:buNone/>
            </a:pPr>
            <a:endParaRPr lang="en-US" b="1">
              <a:solidFill>
                <a:schemeClr val="tx1"/>
              </a:solidFill>
            </a:endParaRPr>
          </a:p>
          <a:p>
            <a:pPr marL="0" indent="0">
              <a:buFont typeface="Courier New" pitchFamily="49" charset="0"/>
              <a:buNone/>
            </a:pPr>
            <a:endParaRPr lang="en-US" b="1">
              <a:solidFill>
                <a:schemeClr val="tx1"/>
              </a:solidFill>
            </a:endParaRPr>
          </a:p>
        </p:txBody>
      </p:sp>
      <p:sp>
        <p:nvSpPr>
          <p:cNvPr id="728071" name="TextBox 3"/>
          <p:cNvSpPr>
            <a:spLocks noChangeArrowheads="1"/>
          </p:cNvSpPr>
          <p:nvPr/>
        </p:nvSpPr>
        <p:spPr bwMode="auto">
          <a:xfrm>
            <a:off x="457200" y="1280160"/>
            <a:ext cx="8229600" cy="4562475"/>
          </a:xfrm>
          <a:prstGeom prst="rect">
            <a:avLst/>
          </a:prstGeom>
          <a:solidFill>
            <a:srgbClr val="FFFFCC"/>
          </a:solidFill>
          <a:ln w="28575">
            <a:solidFill>
              <a:srgbClr val="000000"/>
            </a:solidFill>
            <a:miter lim="800000"/>
            <a:headEnd/>
            <a:tailEnd/>
          </a:ln>
        </p:spPr>
        <p:txBody>
          <a:bodyPr>
            <a:spAutoFit/>
          </a:bodyPr>
          <a:lstStyle/>
          <a:p>
            <a:pPr marL="463550" indent="-463550" algn="ctr" eaLnBrk="0" hangingPunct="0">
              <a:spcBef>
                <a:spcPct val="10000"/>
              </a:spcBef>
              <a:buFont typeface="Courier New" pitchFamily="49" charset="0"/>
              <a:buNone/>
            </a:pPr>
            <a:r>
              <a:rPr lang="en-US" sz="2800" b="1">
                <a:solidFill>
                  <a:srgbClr val="000000"/>
                </a:solidFill>
                <a:latin typeface="Calibri" pitchFamily="34" charset="0"/>
              </a:rPr>
              <a:t>Rules for Order of Operations</a:t>
            </a:r>
            <a:endParaRPr lang="en-US" sz="2800">
              <a:solidFill>
                <a:srgbClr val="000000"/>
              </a:solidFill>
              <a:latin typeface="Calibri" pitchFamily="34" charset="0"/>
            </a:endParaRPr>
          </a:p>
          <a:p>
            <a:pPr marL="463550" indent="-463550" eaLnBrk="0" hangingPunct="0">
              <a:spcBef>
                <a:spcPct val="10000"/>
              </a:spcBef>
              <a:buFont typeface="Courier New" pitchFamily="49" charset="0"/>
              <a:buNone/>
            </a:pPr>
            <a:r>
              <a:rPr lang="en-US" sz="2800" b="1">
                <a:solidFill>
                  <a:srgbClr val="000000"/>
                </a:solidFill>
                <a:latin typeface="Calibri" pitchFamily="34" charset="0"/>
              </a:rPr>
              <a:t>1.</a:t>
            </a:r>
            <a:r>
              <a:rPr lang="en-US" sz="2800">
                <a:solidFill>
                  <a:srgbClr val="000000"/>
                </a:solidFill>
                <a:latin typeface="Calibri" pitchFamily="34" charset="0"/>
              </a:rPr>
              <a:t>	Simplify within grouping symbols, such as parentheses ( ), brackets [ ], and braces { }, working from the innermost grouping outward.</a:t>
            </a:r>
          </a:p>
          <a:p>
            <a:pPr marL="463550" indent="-463550" eaLnBrk="0" hangingPunct="0">
              <a:spcBef>
                <a:spcPct val="10000"/>
              </a:spcBef>
              <a:buFont typeface="Courier New" pitchFamily="49" charset="0"/>
              <a:buNone/>
            </a:pPr>
            <a:r>
              <a:rPr lang="en-US" sz="2800" b="1">
                <a:solidFill>
                  <a:srgbClr val="000000"/>
                </a:solidFill>
                <a:latin typeface="Calibri" pitchFamily="34" charset="0"/>
              </a:rPr>
              <a:t>2.	</a:t>
            </a:r>
            <a:r>
              <a:rPr lang="en-US" sz="2800">
                <a:solidFill>
                  <a:srgbClr val="000000"/>
                </a:solidFill>
                <a:latin typeface="Calibri" pitchFamily="34" charset="0"/>
              </a:rPr>
              <a:t>Find any powers indicated by exponents.</a:t>
            </a:r>
          </a:p>
          <a:p>
            <a:pPr marL="463550" indent="-463550" eaLnBrk="0" hangingPunct="0">
              <a:spcBef>
                <a:spcPct val="10000"/>
              </a:spcBef>
              <a:buFont typeface="Courier New" pitchFamily="49" charset="0"/>
              <a:buNone/>
            </a:pPr>
            <a:r>
              <a:rPr lang="en-US" sz="2800" b="1">
                <a:solidFill>
                  <a:srgbClr val="000000"/>
                </a:solidFill>
                <a:latin typeface="Calibri" pitchFamily="34" charset="0"/>
              </a:rPr>
              <a:t>3.	</a:t>
            </a:r>
            <a:r>
              <a:rPr lang="en-US" sz="2800">
                <a:solidFill>
                  <a:srgbClr val="000000"/>
                </a:solidFill>
                <a:latin typeface="Calibri" pitchFamily="34" charset="0"/>
              </a:rPr>
              <a:t>Moving from </a:t>
            </a:r>
            <a:r>
              <a:rPr lang="en-US" sz="2800" b="1">
                <a:solidFill>
                  <a:srgbClr val="C00C08"/>
                </a:solidFill>
                <a:latin typeface="Calibri" pitchFamily="34" charset="0"/>
              </a:rPr>
              <a:t>left to right</a:t>
            </a:r>
            <a:r>
              <a:rPr lang="en-US" sz="2800">
                <a:solidFill>
                  <a:srgbClr val="000000"/>
                </a:solidFill>
                <a:latin typeface="Calibri" pitchFamily="34" charset="0"/>
              </a:rPr>
              <a:t>, perform any multiplications </a:t>
            </a:r>
            <a:r>
              <a:rPr lang="en-US" sz="2800" b="1">
                <a:solidFill>
                  <a:srgbClr val="000000"/>
                </a:solidFill>
                <a:latin typeface="Calibri" pitchFamily="34" charset="0"/>
              </a:rPr>
              <a:t>or </a:t>
            </a:r>
            <a:r>
              <a:rPr lang="en-US" sz="2800">
                <a:solidFill>
                  <a:srgbClr val="000000"/>
                </a:solidFill>
                <a:latin typeface="Calibri" pitchFamily="34" charset="0"/>
              </a:rPr>
              <a:t>divisions </a:t>
            </a:r>
            <a:r>
              <a:rPr lang="en-US" sz="2800" b="1">
                <a:solidFill>
                  <a:srgbClr val="C00C08"/>
                </a:solidFill>
                <a:latin typeface="Calibri" pitchFamily="34" charset="0"/>
              </a:rPr>
              <a:t>in the order they appear</a:t>
            </a:r>
            <a:r>
              <a:rPr lang="en-US" sz="2800">
                <a:solidFill>
                  <a:srgbClr val="000000"/>
                </a:solidFill>
                <a:latin typeface="Calibri" pitchFamily="34" charset="0"/>
              </a:rPr>
              <a:t>.</a:t>
            </a:r>
          </a:p>
          <a:p>
            <a:pPr marL="463550" indent="-463550" eaLnBrk="0" hangingPunct="0">
              <a:spcBef>
                <a:spcPct val="10000"/>
              </a:spcBef>
              <a:buFont typeface="Courier New" pitchFamily="49" charset="0"/>
              <a:buNone/>
            </a:pPr>
            <a:r>
              <a:rPr lang="en-US" sz="2800" b="1">
                <a:solidFill>
                  <a:srgbClr val="000000"/>
                </a:solidFill>
                <a:latin typeface="Calibri" pitchFamily="34" charset="0"/>
              </a:rPr>
              <a:t>4.	</a:t>
            </a:r>
            <a:r>
              <a:rPr lang="en-US" sz="2800">
                <a:solidFill>
                  <a:srgbClr val="000000"/>
                </a:solidFill>
                <a:latin typeface="Calibri" pitchFamily="34" charset="0"/>
              </a:rPr>
              <a:t>Moving from </a:t>
            </a:r>
            <a:r>
              <a:rPr lang="en-US" sz="2800" b="1">
                <a:solidFill>
                  <a:srgbClr val="C00C08"/>
                </a:solidFill>
                <a:latin typeface="Calibri" pitchFamily="34" charset="0"/>
              </a:rPr>
              <a:t>left to right</a:t>
            </a:r>
            <a:r>
              <a:rPr lang="en-US" sz="2800">
                <a:solidFill>
                  <a:srgbClr val="000000"/>
                </a:solidFill>
                <a:latin typeface="Calibri" pitchFamily="34" charset="0"/>
              </a:rPr>
              <a:t>, perform any additions </a:t>
            </a:r>
            <a:r>
              <a:rPr lang="en-US" sz="2800" b="1">
                <a:solidFill>
                  <a:srgbClr val="000000"/>
                </a:solidFill>
                <a:latin typeface="Calibri" pitchFamily="34" charset="0"/>
              </a:rPr>
              <a:t>or </a:t>
            </a:r>
            <a:r>
              <a:rPr lang="en-US" sz="2800">
                <a:solidFill>
                  <a:srgbClr val="000000"/>
                </a:solidFill>
                <a:latin typeface="Calibri" pitchFamily="34" charset="0"/>
              </a:rPr>
              <a:t>subtractions </a:t>
            </a:r>
            <a:r>
              <a:rPr lang="en-US" sz="2800" b="1">
                <a:solidFill>
                  <a:srgbClr val="C00C08"/>
                </a:solidFill>
                <a:latin typeface="Calibri" pitchFamily="34" charset="0"/>
              </a:rPr>
              <a:t>in the order they appear</a:t>
            </a:r>
            <a:r>
              <a:rPr lang="en-US" sz="2800">
                <a:solidFill>
                  <a:srgbClr val="000000"/>
                </a:solidFill>
                <a:latin typeface="Calibri" pitchFamily="34" charset="0"/>
              </a:rPr>
              <a:t>.</a:t>
            </a:r>
            <a:endParaRPr lang="en-US" sz="2800" i="1">
              <a:solidFill>
                <a:srgbClr val="000000"/>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accent1"/>
                </a:solidFill>
              </a:rPr>
              <a:t>Rules for Order of Operations</a:t>
            </a:r>
          </a:p>
        </p:txBody>
      </p:sp>
      <p:sp>
        <p:nvSpPr>
          <p:cNvPr id="8" name="Content Placeholder 7"/>
          <p:cNvSpPr>
            <a:spLocks noGrp="1"/>
          </p:cNvSpPr>
          <p:nvPr>
            <p:ph idx="1"/>
          </p:nvPr>
        </p:nvSpPr>
        <p:spPr/>
        <p:txBody>
          <a:bodyPr/>
          <a:lstStyle/>
          <a:p>
            <a:endParaRPr lang="en-US" dirty="0"/>
          </a:p>
          <a:p>
            <a:endParaRPr lang="en-US" dirty="0"/>
          </a:p>
        </p:txBody>
      </p:sp>
      <p:grpSp>
        <p:nvGrpSpPr>
          <p:cNvPr id="2" name="Group 19"/>
          <p:cNvGrpSpPr>
            <a:grpSpLocks/>
          </p:cNvGrpSpPr>
          <p:nvPr/>
        </p:nvGrpSpPr>
        <p:grpSpPr bwMode="auto">
          <a:xfrm>
            <a:off x="484496" y="1823112"/>
            <a:ext cx="7848600" cy="1843088"/>
            <a:chOff x="-672" y="3696"/>
            <a:chExt cx="4944" cy="1161"/>
          </a:xfrm>
        </p:grpSpPr>
        <p:sp>
          <p:nvSpPr>
            <p:cNvPr id="7173" name="Rectangle 18"/>
            <p:cNvSpPr>
              <a:spLocks noChangeArrowheads="1"/>
            </p:cNvSpPr>
            <p:nvPr/>
          </p:nvSpPr>
          <p:spPr bwMode="auto">
            <a:xfrm>
              <a:off x="-672" y="3696"/>
              <a:ext cx="4944" cy="1161"/>
            </a:xfrm>
            <a:prstGeom prst="rect">
              <a:avLst/>
            </a:prstGeom>
            <a:noFill/>
            <a:ln w="9525">
              <a:noFill/>
              <a:miter lim="800000"/>
              <a:headEnd/>
              <a:tailEnd/>
            </a:ln>
          </p:spPr>
          <p:txBody>
            <a:bodyPr>
              <a:spAutoFit/>
            </a:bodyPr>
            <a:lstStyle/>
            <a:p>
              <a:pPr eaLnBrk="0" hangingPunct="0">
                <a:spcBef>
                  <a:spcPct val="20000"/>
                </a:spcBef>
                <a:buFont typeface="Courier New" pitchFamily="49" charset="0"/>
                <a:buNone/>
              </a:pPr>
              <a:r>
                <a:rPr lang="en-US" sz="2800" dirty="0">
                  <a:solidFill>
                    <a:srgbClr val="000000"/>
                  </a:solidFill>
                  <a:latin typeface="Calibri" pitchFamily="34" charset="0"/>
                </a:rPr>
                <a:t>Other grouping symbols are the absolute value bars </a:t>
              </a:r>
            </a:p>
            <a:p>
              <a:pPr eaLnBrk="0" hangingPunct="0">
                <a:spcBef>
                  <a:spcPct val="40000"/>
                </a:spcBef>
                <a:buFont typeface="Courier New" pitchFamily="49" charset="0"/>
                <a:buNone/>
              </a:pPr>
              <a:r>
                <a:rPr lang="en-US" sz="2800" dirty="0">
                  <a:solidFill>
                    <a:srgbClr val="000000"/>
                  </a:solidFill>
                  <a:latin typeface="Calibri" pitchFamily="34" charset="0"/>
                </a:rPr>
                <a:t>(such as|3 + 5|), the fraction bar (as in            ), and </a:t>
              </a:r>
            </a:p>
            <a:p>
              <a:pPr eaLnBrk="0" hangingPunct="0">
                <a:spcBef>
                  <a:spcPct val="70000"/>
                </a:spcBef>
                <a:buFont typeface="Courier New" pitchFamily="49" charset="0"/>
                <a:buNone/>
              </a:pPr>
              <a:r>
                <a:rPr lang="en-US" sz="2800" dirty="0">
                  <a:solidFill>
                    <a:srgbClr val="000000"/>
                  </a:solidFill>
                  <a:latin typeface="Calibri" pitchFamily="34" charset="0"/>
                </a:rPr>
                <a:t>the square root symbol (such as               ).</a:t>
              </a:r>
              <a:r>
                <a:rPr lang="en-US" sz="2800" dirty="0">
                  <a:latin typeface="Calibri" pitchFamily="34" charset="0"/>
                </a:rPr>
                <a:t> </a:t>
              </a:r>
            </a:p>
          </p:txBody>
        </p:sp>
        <p:graphicFrame>
          <p:nvGraphicFramePr>
            <p:cNvPr id="7174" name="Object 15"/>
            <p:cNvGraphicFramePr>
              <a:graphicFrameLocks noChangeAspect="1"/>
            </p:cNvGraphicFramePr>
            <p:nvPr/>
          </p:nvGraphicFramePr>
          <p:xfrm>
            <a:off x="2928" y="3984"/>
            <a:ext cx="568" cy="528"/>
          </p:xfrm>
          <a:graphic>
            <a:graphicData uri="http://schemas.openxmlformats.org/presentationml/2006/ole">
              <mc:AlternateContent xmlns:mc="http://schemas.openxmlformats.org/markup-compatibility/2006">
                <mc:Choice xmlns:v="urn:schemas-microsoft-com:vml" Requires="v">
                  <p:oleObj spid="_x0000_s1028" name="Equation" r:id="rId3" imgW="901309" imgH="837836" progId="Equation.DSMT4">
                    <p:embed/>
                  </p:oleObj>
                </mc:Choice>
                <mc:Fallback>
                  <p:oleObj name="Equation" r:id="rId3" imgW="901309" imgH="837836"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3984"/>
                          <a:ext cx="568"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16"/>
            <p:cNvGraphicFramePr>
              <a:graphicFrameLocks noChangeAspect="1"/>
            </p:cNvGraphicFramePr>
            <p:nvPr/>
          </p:nvGraphicFramePr>
          <p:xfrm>
            <a:off x="2304" y="4560"/>
            <a:ext cx="704" cy="280"/>
          </p:xfrm>
          <a:graphic>
            <a:graphicData uri="http://schemas.openxmlformats.org/presentationml/2006/ole">
              <mc:AlternateContent xmlns:mc="http://schemas.openxmlformats.org/markup-compatibility/2006">
                <mc:Choice xmlns:v="urn:schemas-microsoft-com:vml" Requires="v">
                  <p:oleObj spid="_x0000_s1029" name="Equation" r:id="rId5" imgW="1117115" imgH="444307" progId="Equation.DSMT4">
                    <p:embed/>
                  </p:oleObj>
                </mc:Choice>
                <mc:Fallback>
                  <p:oleObj name="Equation" r:id="rId5" imgW="1117115" imgH="444307"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4560"/>
                          <a:ext cx="704"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4"/>
          <p:cNvSpPr txBox="1">
            <a:spLocks/>
          </p:cNvSpPr>
          <p:nvPr/>
        </p:nvSpPr>
        <p:spPr bwMode="auto">
          <a:xfrm>
            <a:off x="457200" y="1280160"/>
            <a:ext cx="8229600" cy="2514600"/>
          </a:xfrm>
          <a:prstGeom prst="rect">
            <a:avLst/>
          </a:prstGeom>
          <a:noFill/>
          <a:ln w="28575">
            <a:solidFill>
              <a:srgbClr val="FF0008"/>
            </a:solidFill>
            <a:miter lim="800000"/>
            <a:headEnd/>
            <a:tailEnd/>
          </a:ln>
        </p:spPr>
        <p:txBody>
          <a:bodyPr/>
          <a:lstStyle/>
          <a:p>
            <a:pPr marL="1588" indent="-1588" algn="ctr" eaLnBrk="0" hangingPunct="0">
              <a:spcBef>
                <a:spcPct val="20000"/>
              </a:spcBef>
              <a:buFont typeface="Courier New" pitchFamily="49" charset="0"/>
              <a:buNone/>
              <a:defRPr/>
            </a:pPr>
            <a:r>
              <a:rPr lang="en-US" sz="2800" b="1">
                <a:solidFill>
                  <a:srgbClr val="000000"/>
                </a:solidFill>
                <a:latin typeface="+mn-lt"/>
              </a:rPr>
              <a:t>Notes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Rules for Order of Operations</a:t>
            </a:r>
          </a:p>
        </p:txBody>
      </p:sp>
      <p:sp>
        <p:nvSpPr>
          <p:cNvPr id="8195" name="Rectangle 3"/>
          <p:cNvSpPr>
            <a:spLocks noGrp="1"/>
          </p:cNvSpPr>
          <p:nvPr>
            <p:ph idx="1"/>
          </p:nvPr>
        </p:nvSpPr>
        <p:spPr>
          <a:prstGeom prst="rect">
            <a:avLst/>
          </a:prstGeom>
        </p:spPr>
        <p:txBody>
          <a:bodyPr/>
          <a:lstStyle/>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Even though the mnemonic </a:t>
            </a:r>
            <a:r>
              <a:rPr lang="en-US" b="1" i="0" dirty="0">
                <a:solidFill>
                  <a:srgbClr val="C00C08"/>
                </a:solidFill>
              </a:rPr>
              <a:t>PEMDAS</a:t>
            </a:r>
            <a:r>
              <a:rPr lang="en-US" b="1" i="0" dirty="0">
                <a:solidFill>
                  <a:srgbClr val="000000"/>
                </a:solidFill>
              </a:rPr>
              <a:t> </a:t>
            </a:r>
            <a:r>
              <a:rPr lang="en-US" i="0" dirty="0">
                <a:solidFill>
                  <a:srgbClr val="000000"/>
                </a:solidFill>
              </a:rPr>
              <a:t>is helpful, remember that multiplication and division are performed as they appear, left to right. Also, addition and subtraction are performed as they appear, left to right. </a:t>
            </a:r>
          </a:p>
        </p:txBody>
      </p:sp>
      <p:graphicFrame>
        <p:nvGraphicFramePr>
          <p:cNvPr id="737288" name="Object 8"/>
          <p:cNvGraphicFramePr>
            <a:graphicFrameLocks noChangeAspect="1"/>
          </p:cNvGraphicFramePr>
          <p:nvPr/>
        </p:nvGraphicFramePr>
        <p:xfrm>
          <a:off x="3200400" y="5306704"/>
          <a:ext cx="2857500" cy="292100"/>
        </p:xfrm>
        <a:graphic>
          <a:graphicData uri="http://schemas.openxmlformats.org/presentationml/2006/ole">
            <mc:AlternateContent xmlns:mc="http://schemas.openxmlformats.org/markup-compatibility/2006">
              <mc:Choice xmlns:v="urn:schemas-microsoft-com:vml" Requires="v">
                <p:oleObj spid="_x0000_s2053" name="Equation" r:id="rId3" imgW="2857500" imgH="292100" progId="Equation.DSMT4">
                  <p:embed/>
                </p:oleObj>
              </mc:Choice>
              <mc:Fallback>
                <p:oleObj name="Equation" r:id="rId3" imgW="2857500" imgH="2921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306704"/>
                        <a:ext cx="2857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289" name="Object 9"/>
          <p:cNvGraphicFramePr>
            <a:graphicFrameLocks noChangeAspect="1"/>
          </p:cNvGraphicFramePr>
          <p:nvPr/>
        </p:nvGraphicFramePr>
        <p:xfrm>
          <a:off x="1219200" y="4239904"/>
          <a:ext cx="4749800" cy="368300"/>
        </p:xfrm>
        <a:graphic>
          <a:graphicData uri="http://schemas.openxmlformats.org/presentationml/2006/ole">
            <mc:AlternateContent xmlns:mc="http://schemas.openxmlformats.org/markup-compatibility/2006">
              <mc:Choice xmlns:v="urn:schemas-microsoft-com:vml" Requires="v">
                <p:oleObj spid="_x0000_s2054" name="Equation" r:id="rId5" imgW="4749800" imgH="368300" progId="Equation.DSMT4">
                  <p:embed/>
                </p:oleObj>
              </mc:Choice>
              <mc:Fallback>
                <p:oleObj name="Equation" r:id="rId5" imgW="4749800" imgH="3683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239904"/>
                        <a:ext cx="4749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290" name="Object 10"/>
          <p:cNvGraphicFramePr>
            <a:graphicFrameLocks noChangeAspect="1"/>
          </p:cNvGraphicFramePr>
          <p:nvPr/>
        </p:nvGraphicFramePr>
        <p:xfrm>
          <a:off x="2514600" y="4849504"/>
          <a:ext cx="508000" cy="304800"/>
        </p:xfrm>
        <a:graphic>
          <a:graphicData uri="http://schemas.openxmlformats.org/presentationml/2006/ole">
            <mc:AlternateContent xmlns:mc="http://schemas.openxmlformats.org/markup-compatibility/2006">
              <mc:Choice xmlns:v="urn:schemas-microsoft-com:vml" Requires="v">
                <p:oleObj spid="_x0000_s2055" name="Equation" r:id="rId7" imgW="507780" imgH="304668" progId="Equation.DSMT4">
                  <p:embed/>
                </p:oleObj>
              </mc:Choice>
              <mc:Fallback>
                <p:oleObj name="Equation" r:id="rId7" imgW="507780" imgH="304668"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849504"/>
                        <a:ext cx="508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p:cNvSpPr>
          <p:nvPr/>
        </p:nvSpPr>
        <p:spPr bwMode="auto">
          <a:xfrm>
            <a:off x="457200" y="1280160"/>
            <a:ext cx="8229600" cy="4572000"/>
          </a:xfrm>
          <a:prstGeom prst="rect">
            <a:avLst/>
          </a:prstGeom>
          <a:noFill/>
          <a:ln w="28575">
            <a:solidFill>
              <a:srgbClr val="FF0008"/>
            </a:solidFill>
            <a:miter lim="800000"/>
            <a:headEnd/>
            <a:tailEnd/>
          </a:ln>
        </p:spPr>
        <p:txBody>
          <a:bodyPr/>
          <a:lstStyle/>
          <a:p>
            <a:pPr marL="1588" indent="-1588" algn="ctr" eaLnBrk="0" hangingPunct="0">
              <a:spcBef>
                <a:spcPct val="20000"/>
              </a:spcBef>
              <a:buFont typeface="Courier New" pitchFamily="49" charset="0"/>
              <a:buNone/>
              <a:defRPr/>
            </a:pPr>
            <a:r>
              <a:rPr lang="en-US" sz="2800" b="1" dirty="0">
                <a:solidFill>
                  <a:srgbClr val="000000"/>
                </a:solidFill>
                <a:latin typeface="+mn-lt"/>
              </a:rPr>
              <a:t>Notes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1: Order of Operations with Integers</a:t>
            </a:r>
          </a:p>
        </p:txBody>
      </p:sp>
      <p:sp>
        <p:nvSpPr>
          <p:cNvPr id="732163" name="Rectangle 3"/>
          <p:cNvSpPr>
            <a:spLocks noGrp="1"/>
          </p:cNvSpPr>
          <p:nvPr>
            <p:ph idx="1"/>
          </p:nvPr>
        </p:nvSpPr>
        <p:spPr>
          <a:prstGeom prst="rect">
            <a:avLst/>
          </a:prstGeom>
          <a:noFill/>
        </p:spPr>
        <p:txBody>
          <a:bodyPr>
            <a:spAutoFit/>
          </a:bodyPr>
          <a:lstStyle/>
          <a:p>
            <a:pPr marL="0" indent="0">
              <a:buFont typeface="Courier New" pitchFamily="49" charset="0"/>
              <a:buNone/>
            </a:pPr>
            <a:r>
              <a:rPr lang="en-US" i="0" dirty="0">
                <a:solidFill>
                  <a:schemeClr val="tx1"/>
                </a:solidFill>
              </a:rPr>
              <a:t>Use the rules for order of operations to evaluate each of the following expressions.</a:t>
            </a:r>
          </a:p>
          <a:p>
            <a:pPr marL="0" indent="0">
              <a:lnSpc>
                <a:spcPct val="145000"/>
              </a:lnSpc>
              <a:buFont typeface="Courier New" pitchFamily="49" charset="0"/>
              <a:buNone/>
            </a:pPr>
            <a:endParaRPr lang="en-US" b="1" i="0" dirty="0">
              <a:solidFill>
                <a:schemeClr val="tx1"/>
              </a:solidFill>
            </a:endParaRPr>
          </a:p>
          <a:p>
            <a:pPr marL="0" indent="0">
              <a:lnSpc>
                <a:spcPct val="145000"/>
              </a:lnSpc>
              <a:buFont typeface="Courier New" pitchFamily="49" charset="0"/>
              <a:buNone/>
            </a:pPr>
            <a:r>
              <a:rPr lang="en-US" b="1" i="0" dirty="0">
                <a:solidFill>
                  <a:schemeClr val="tx1"/>
                </a:solidFill>
              </a:rPr>
              <a:t>Solution</a:t>
            </a:r>
            <a:endParaRPr lang="en-US" i="0" dirty="0">
              <a:solidFill>
                <a:schemeClr val="tx1"/>
              </a:solidFill>
            </a:endParaRPr>
          </a:p>
        </p:txBody>
      </p:sp>
      <p:graphicFrame>
        <p:nvGraphicFramePr>
          <p:cNvPr id="732170" name="Object 10"/>
          <p:cNvGraphicFramePr>
            <a:graphicFrameLocks noChangeAspect="1"/>
          </p:cNvGraphicFramePr>
          <p:nvPr/>
        </p:nvGraphicFramePr>
        <p:xfrm>
          <a:off x="546100" y="2446360"/>
          <a:ext cx="2273300" cy="381000"/>
        </p:xfrm>
        <a:graphic>
          <a:graphicData uri="http://schemas.openxmlformats.org/presentationml/2006/ole">
            <mc:AlternateContent xmlns:mc="http://schemas.openxmlformats.org/markup-compatibility/2006">
              <mc:Choice xmlns:v="urn:schemas-microsoft-com:vml" Requires="v">
                <p:oleObj spid="_x0000_s3079" name="Equation" r:id="rId3" imgW="2273300" imgH="381000" progId="Equation.DSMT4">
                  <p:embed/>
                </p:oleObj>
              </mc:Choice>
              <mc:Fallback>
                <p:oleObj name="Equation" r:id="rId3" imgW="2273300" imgH="3810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446360"/>
                        <a:ext cx="2273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2175" name="Rectangle 15"/>
          <p:cNvSpPr>
            <a:spLocks noChangeArrowheads="1"/>
          </p:cNvSpPr>
          <p:nvPr/>
        </p:nvSpPr>
        <p:spPr bwMode="auto">
          <a:xfrm>
            <a:off x="4724400" y="3841773"/>
            <a:ext cx="2590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Exponents.</a:t>
            </a:r>
          </a:p>
        </p:txBody>
      </p:sp>
      <p:graphicFrame>
        <p:nvGraphicFramePr>
          <p:cNvPr id="732176" name="Object 16"/>
          <p:cNvGraphicFramePr>
            <a:graphicFrameLocks noChangeAspect="1"/>
          </p:cNvGraphicFramePr>
          <p:nvPr/>
        </p:nvGraphicFramePr>
        <p:xfrm>
          <a:off x="2133600" y="3124200"/>
          <a:ext cx="1790700" cy="381000"/>
        </p:xfrm>
        <a:graphic>
          <a:graphicData uri="http://schemas.openxmlformats.org/presentationml/2006/ole">
            <mc:AlternateContent xmlns:mc="http://schemas.openxmlformats.org/markup-compatibility/2006">
              <mc:Choice xmlns:v="urn:schemas-microsoft-com:vml" Requires="v">
                <p:oleObj spid="_x0000_s3080" name="Equation" r:id="rId5" imgW="1790700" imgH="381000" progId="Equation.DSMT4">
                  <p:embed/>
                </p:oleObj>
              </mc:Choice>
              <mc:Fallback>
                <p:oleObj name="Equation" r:id="rId5" imgW="1790700" imgH="38100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124200"/>
                        <a:ext cx="1790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2177" name="Rectangle 17"/>
          <p:cNvSpPr>
            <a:spLocks noChangeArrowheads="1"/>
          </p:cNvSpPr>
          <p:nvPr/>
        </p:nvSpPr>
        <p:spPr bwMode="auto">
          <a:xfrm>
            <a:off x="4724400" y="4462485"/>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Divide and multiply, left to right.</a:t>
            </a:r>
          </a:p>
        </p:txBody>
      </p:sp>
      <p:sp>
        <p:nvSpPr>
          <p:cNvPr id="732178" name="Rectangle 18"/>
          <p:cNvSpPr>
            <a:spLocks noChangeArrowheads="1"/>
          </p:cNvSpPr>
          <p:nvPr/>
        </p:nvSpPr>
        <p:spPr bwMode="auto">
          <a:xfrm>
            <a:off x="4724400" y="5075260"/>
            <a:ext cx="2590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Subtract.</a:t>
            </a:r>
          </a:p>
        </p:txBody>
      </p:sp>
      <p:graphicFrame>
        <p:nvGraphicFramePr>
          <p:cNvPr id="732179" name="Object 19"/>
          <p:cNvGraphicFramePr>
            <a:graphicFrameLocks noChangeAspect="1"/>
          </p:cNvGraphicFramePr>
          <p:nvPr/>
        </p:nvGraphicFramePr>
        <p:xfrm>
          <a:off x="2508250" y="3894160"/>
          <a:ext cx="1943100" cy="292100"/>
        </p:xfrm>
        <a:graphic>
          <a:graphicData uri="http://schemas.openxmlformats.org/presentationml/2006/ole">
            <mc:AlternateContent xmlns:mc="http://schemas.openxmlformats.org/markup-compatibility/2006">
              <mc:Choice xmlns:v="urn:schemas-microsoft-com:vml" Requires="v">
                <p:oleObj spid="_x0000_s3081" name="Equation" r:id="rId7" imgW="1943100" imgH="292100" progId="Equation.DSMT4">
                  <p:embed/>
                </p:oleObj>
              </mc:Choice>
              <mc:Fallback>
                <p:oleObj name="Equation" r:id="rId7" imgW="1943100" imgH="29210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0" y="3894160"/>
                        <a:ext cx="1943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2180" name="Object 20"/>
          <p:cNvGraphicFramePr>
            <a:graphicFrameLocks noChangeAspect="1"/>
          </p:cNvGraphicFramePr>
          <p:nvPr/>
        </p:nvGraphicFramePr>
        <p:xfrm>
          <a:off x="2508250" y="4516460"/>
          <a:ext cx="1130300" cy="292100"/>
        </p:xfrm>
        <a:graphic>
          <a:graphicData uri="http://schemas.openxmlformats.org/presentationml/2006/ole">
            <mc:AlternateContent xmlns:mc="http://schemas.openxmlformats.org/markup-compatibility/2006">
              <mc:Choice xmlns:v="urn:schemas-microsoft-com:vml" Requires="v">
                <p:oleObj spid="_x0000_s3082" name="Equation" r:id="rId9" imgW="1129810" imgH="291973" progId="Equation.DSMT4">
                  <p:embed/>
                </p:oleObj>
              </mc:Choice>
              <mc:Fallback>
                <p:oleObj name="Equation" r:id="rId9" imgW="1129810" imgH="291973"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0" y="4516460"/>
                        <a:ext cx="1130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2181" name="Object 21"/>
          <p:cNvGraphicFramePr>
            <a:graphicFrameLocks noChangeAspect="1"/>
          </p:cNvGraphicFramePr>
          <p:nvPr/>
        </p:nvGraphicFramePr>
        <p:xfrm>
          <a:off x="2495550" y="5126038"/>
          <a:ext cx="863600" cy="292100"/>
        </p:xfrm>
        <a:graphic>
          <a:graphicData uri="http://schemas.openxmlformats.org/presentationml/2006/ole">
            <mc:AlternateContent xmlns:mc="http://schemas.openxmlformats.org/markup-compatibility/2006">
              <mc:Choice xmlns:v="urn:schemas-microsoft-com:vml" Requires="v">
                <p:oleObj spid="_x0000_s3083" name="Equation" r:id="rId11" imgW="863280" imgH="291960" progId="Equation.DSMT4">
                  <p:embed/>
                </p:oleObj>
              </mc:Choice>
              <mc:Fallback>
                <p:oleObj name="Equation" r:id="rId11" imgW="863280" imgH="291960"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550" y="5126038"/>
                        <a:ext cx="863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2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21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2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21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2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21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2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75" grpId="0"/>
      <p:bldP spid="732177" grpId="0"/>
      <p:bldP spid="7321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2646" name="Object 6"/>
          <p:cNvGraphicFramePr>
            <a:graphicFrameLocks noChangeAspect="1"/>
          </p:cNvGraphicFramePr>
          <p:nvPr/>
        </p:nvGraphicFramePr>
        <p:xfrm>
          <a:off x="533400" y="1371600"/>
          <a:ext cx="2654300" cy="584200"/>
        </p:xfrm>
        <a:graphic>
          <a:graphicData uri="http://schemas.openxmlformats.org/presentationml/2006/ole">
            <mc:AlternateContent xmlns:mc="http://schemas.openxmlformats.org/markup-compatibility/2006">
              <mc:Choice xmlns:v="urn:schemas-microsoft-com:vml" Requires="v">
                <p:oleObj spid="_x0000_s4104" name="Equation" r:id="rId3" imgW="2654300" imgH="584200" progId="Equation.DSMT4">
                  <p:embed/>
                </p:oleObj>
              </mc:Choice>
              <mc:Fallback>
                <p:oleObj name="Equation" r:id="rId3" imgW="2654300" imgH="5842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26543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3" name="Rectangle 2"/>
          <p:cNvSpPr>
            <a:spLocks noGrp="1"/>
          </p:cNvSpPr>
          <p:nvPr>
            <p:ph type="title"/>
          </p:nvPr>
        </p:nvSpPr>
        <p:spPr>
          <a:prstGeom prst="rect">
            <a:avLst/>
          </a:prstGeom>
        </p:spPr>
        <p:txBody>
          <a:bodyPr/>
          <a:lstStyle/>
          <a:p>
            <a:r>
              <a:rPr lang="en-US" sz="3200" dirty="0">
                <a:solidFill>
                  <a:schemeClr val="tx1"/>
                </a:solidFill>
              </a:rPr>
              <a:t>Example 1: </a:t>
            </a:r>
            <a:r>
              <a:rPr lang="en-US" sz="3200" dirty="0">
                <a:solidFill>
                  <a:schemeClr val="accent1"/>
                </a:solidFill>
              </a:rPr>
              <a:t>Order</a:t>
            </a:r>
            <a:r>
              <a:rPr lang="en-US" sz="3200" dirty="0">
                <a:solidFill>
                  <a:schemeClr val="tx1"/>
                </a:solidFill>
              </a:rPr>
              <a:t> of Operations with Integers (cont.)</a:t>
            </a:r>
          </a:p>
        </p:txBody>
      </p:sp>
      <p:sp>
        <p:nvSpPr>
          <p:cNvPr id="752643" name="Rectangle 3"/>
          <p:cNvSpPr>
            <a:spLocks noGrp="1"/>
          </p:cNvSpPr>
          <p:nvPr>
            <p:ph idx="1"/>
          </p:nvPr>
        </p:nvSpPr>
        <p:spPr>
          <a:xfrm>
            <a:off x="457200" y="1981200"/>
            <a:ext cx="8229600" cy="523220"/>
          </a:xfrm>
          <a:prstGeom prst="rect">
            <a:avLst/>
          </a:prstGeom>
          <a:noFill/>
        </p:spPr>
        <p:txBody>
          <a:bodyPr>
            <a:spAutoFit/>
          </a:bodyPr>
          <a:lstStyle/>
          <a:p>
            <a:pPr>
              <a:buFont typeface="Courier New" pitchFamily="49" charset="0"/>
              <a:buNone/>
            </a:pPr>
            <a:r>
              <a:rPr lang="en-US" b="1" i="0" dirty="0">
                <a:solidFill>
                  <a:schemeClr val="tx1"/>
                </a:solidFill>
              </a:rPr>
              <a:t>Solution</a:t>
            </a:r>
          </a:p>
        </p:txBody>
      </p:sp>
      <p:sp>
        <p:nvSpPr>
          <p:cNvPr id="752645" name="Rectangle 5"/>
          <p:cNvSpPr>
            <a:spLocks noChangeArrowheads="1"/>
          </p:cNvSpPr>
          <p:nvPr/>
        </p:nvSpPr>
        <p:spPr bwMode="auto">
          <a:xfrm>
            <a:off x="5334000" y="2769533"/>
            <a:ext cx="32766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Exponents.</a:t>
            </a:r>
          </a:p>
        </p:txBody>
      </p:sp>
      <p:graphicFrame>
        <p:nvGraphicFramePr>
          <p:cNvPr id="752648" name="Object 8"/>
          <p:cNvGraphicFramePr>
            <a:graphicFrameLocks noChangeAspect="1"/>
          </p:cNvGraphicFramePr>
          <p:nvPr/>
        </p:nvGraphicFramePr>
        <p:xfrm>
          <a:off x="2133600" y="1983720"/>
          <a:ext cx="2171700" cy="584200"/>
        </p:xfrm>
        <a:graphic>
          <a:graphicData uri="http://schemas.openxmlformats.org/presentationml/2006/ole">
            <mc:AlternateContent xmlns:mc="http://schemas.openxmlformats.org/markup-compatibility/2006">
              <mc:Choice xmlns:v="urn:schemas-microsoft-com:vml" Requires="v">
                <p:oleObj spid="_x0000_s4105" name="Equation" r:id="rId5" imgW="2171700" imgH="584200" progId="Equation.DSMT4">
                  <p:embed/>
                </p:oleObj>
              </mc:Choice>
              <mc:Fallback>
                <p:oleObj name="Equation" r:id="rId5" imgW="2171700" imgH="584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983720"/>
                        <a:ext cx="21717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2649" name="Rectangle 9"/>
          <p:cNvSpPr>
            <a:spLocks noChangeArrowheads="1"/>
          </p:cNvSpPr>
          <p:nvPr/>
        </p:nvSpPr>
        <p:spPr bwMode="auto">
          <a:xfrm>
            <a:off x="5334000" y="3483908"/>
            <a:ext cx="3733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Subtract inside the parentheses.</a:t>
            </a:r>
          </a:p>
        </p:txBody>
      </p:sp>
      <p:sp>
        <p:nvSpPr>
          <p:cNvPr id="752650" name="Rectangle 10"/>
          <p:cNvSpPr>
            <a:spLocks noChangeArrowheads="1"/>
          </p:cNvSpPr>
          <p:nvPr/>
        </p:nvSpPr>
        <p:spPr bwMode="auto">
          <a:xfrm>
            <a:off x="5334000" y="4260195"/>
            <a:ext cx="32766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Multiply.</a:t>
            </a:r>
          </a:p>
        </p:txBody>
      </p:sp>
      <p:sp>
        <p:nvSpPr>
          <p:cNvPr id="752651" name="Rectangle 11"/>
          <p:cNvSpPr>
            <a:spLocks noChangeArrowheads="1"/>
          </p:cNvSpPr>
          <p:nvPr/>
        </p:nvSpPr>
        <p:spPr bwMode="auto">
          <a:xfrm>
            <a:off x="5334000" y="4926945"/>
            <a:ext cx="34290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Subtract (or add algebraically).</a:t>
            </a:r>
          </a:p>
        </p:txBody>
      </p:sp>
      <p:graphicFrame>
        <p:nvGraphicFramePr>
          <p:cNvPr id="752652" name="Object 12"/>
          <p:cNvGraphicFramePr>
            <a:graphicFrameLocks noChangeAspect="1"/>
          </p:cNvGraphicFramePr>
          <p:nvPr/>
        </p:nvGraphicFramePr>
        <p:xfrm>
          <a:off x="2814638" y="2771120"/>
          <a:ext cx="2209800" cy="482600"/>
        </p:xfrm>
        <a:graphic>
          <a:graphicData uri="http://schemas.openxmlformats.org/presentationml/2006/ole">
            <mc:AlternateContent xmlns:mc="http://schemas.openxmlformats.org/markup-compatibility/2006">
              <mc:Choice xmlns:v="urn:schemas-microsoft-com:vml" Requires="v">
                <p:oleObj spid="_x0000_s4106" name="Equation" r:id="rId7" imgW="2209800" imgH="482600" progId="Equation.DSMT4">
                  <p:embed/>
                </p:oleObj>
              </mc:Choice>
              <mc:Fallback>
                <p:oleObj name="Equation" r:id="rId7" imgW="2209800" imgH="4826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4638" y="2771120"/>
                        <a:ext cx="2209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2653" name="Object 13"/>
          <p:cNvGraphicFramePr>
            <a:graphicFrameLocks noChangeAspect="1"/>
          </p:cNvGraphicFramePr>
          <p:nvPr/>
        </p:nvGraphicFramePr>
        <p:xfrm>
          <a:off x="2814638" y="3482320"/>
          <a:ext cx="1752600" cy="482600"/>
        </p:xfrm>
        <a:graphic>
          <a:graphicData uri="http://schemas.openxmlformats.org/presentationml/2006/ole">
            <mc:AlternateContent xmlns:mc="http://schemas.openxmlformats.org/markup-compatibility/2006">
              <mc:Choice xmlns:v="urn:schemas-microsoft-com:vml" Requires="v">
                <p:oleObj spid="_x0000_s4107" name="Equation" r:id="rId9" imgW="1752600" imgH="482600" progId="Equation.DSMT4">
                  <p:embed/>
                </p:oleObj>
              </mc:Choice>
              <mc:Fallback>
                <p:oleObj name="Equation" r:id="rId9" imgW="1752600" imgH="4826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4638" y="3482320"/>
                        <a:ext cx="1752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2654" name="Object 14"/>
          <p:cNvGraphicFramePr>
            <a:graphicFrameLocks noChangeAspect="1"/>
          </p:cNvGraphicFramePr>
          <p:nvPr/>
        </p:nvGraphicFramePr>
        <p:xfrm>
          <a:off x="2814638" y="4257020"/>
          <a:ext cx="1295400" cy="292100"/>
        </p:xfrm>
        <a:graphic>
          <a:graphicData uri="http://schemas.openxmlformats.org/presentationml/2006/ole">
            <mc:AlternateContent xmlns:mc="http://schemas.openxmlformats.org/markup-compatibility/2006">
              <mc:Choice xmlns:v="urn:schemas-microsoft-com:vml" Requires="v">
                <p:oleObj spid="_x0000_s4108" name="Equation" r:id="rId11" imgW="1295400" imgH="292100" progId="Equation.DSMT4">
                  <p:embed/>
                </p:oleObj>
              </mc:Choice>
              <mc:Fallback>
                <p:oleObj name="Equation" r:id="rId11" imgW="1295400" imgH="2921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4638" y="4257020"/>
                        <a:ext cx="1295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2655" name="Object 15"/>
          <p:cNvGraphicFramePr>
            <a:graphicFrameLocks noChangeAspect="1"/>
          </p:cNvGraphicFramePr>
          <p:nvPr/>
        </p:nvGraphicFramePr>
        <p:xfrm>
          <a:off x="2801938" y="4930120"/>
          <a:ext cx="698500" cy="292100"/>
        </p:xfrm>
        <a:graphic>
          <a:graphicData uri="http://schemas.openxmlformats.org/presentationml/2006/ole">
            <mc:AlternateContent xmlns:mc="http://schemas.openxmlformats.org/markup-compatibility/2006">
              <mc:Choice xmlns:v="urn:schemas-microsoft-com:vml" Requires="v">
                <p:oleObj spid="_x0000_s4109" name="Equation" r:id="rId13" imgW="698400" imgH="291960" progId="Equation.DSMT4">
                  <p:embed/>
                </p:oleObj>
              </mc:Choice>
              <mc:Fallback>
                <p:oleObj name="Equation" r:id="rId13" imgW="698400" imgH="29196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1938" y="4930120"/>
                        <a:ext cx="698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26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26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26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26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26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26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26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26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2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build="p"/>
      <p:bldP spid="752645" grpId="0"/>
      <p:bldP spid="752649" grpId="0"/>
      <p:bldP spid="752650" grpId="0"/>
      <p:bldP spid="7526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1: Order of Operations with Integers (cont.)</a:t>
            </a:r>
          </a:p>
        </p:txBody>
      </p:sp>
      <p:sp>
        <p:nvSpPr>
          <p:cNvPr id="753667" name="Rectangle 3"/>
          <p:cNvSpPr>
            <a:spLocks noGrp="1"/>
          </p:cNvSpPr>
          <p:nvPr>
            <p:ph idx="1"/>
          </p:nvPr>
        </p:nvSpPr>
        <p:spPr>
          <a:xfrm>
            <a:off x="457200" y="1280160"/>
            <a:ext cx="8229600" cy="1040285"/>
          </a:xfrm>
          <a:prstGeom prst="rect">
            <a:avLst/>
          </a:prstGeom>
          <a:noFill/>
        </p:spPr>
        <p:txBody>
          <a:bodyPr>
            <a:spAutoFit/>
          </a:bodyPr>
          <a:lstStyle/>
          <a:p>
            <a:pPr>
              <a:buFont typeface="Courier New" pitchFamily="49" charset="0"/>
              <a:buNone/>
            </a:pPr>
            <a:endParaRPr lang="en-US" b="1" i="0" dirty="0">
              <a:solidFill>
                <a:schemeClr val="tx1"/>
              </a:solidFill>
            </a:endParaRPr>
          </a:p>
          <a:p>
            <a:pPr>
              <a:buFont typeface="Courier New" pitchFamily="49" charset="0"/>
              <a:buNone/>
            </a:pPr>
            <a:r>
              <a:rPr lang="en-US" b="1" i="0" dirty="0">
                <a:solidFill>
                  <a:schemeClr val="tx1"/>
                </a:solidFill>
              </a:rPr>
              <a:t>Solution</a:t>
            </a:r>
            <a:endParaRPr lang="en-US" dirty="0"/>
          </a:p>
        </p:txBody>
      </p:sp>
      <p:sp>
        <p:nvSpPr>
          <p:cNvPr id="753670" name="Rectangle 6"/>
          <p:cNvSpPr>
            <a:spLocks noChangeArrowheads="1"/>
          </p:cNvSpPr>
          <p:nvPr/>
        </p:nvSpPr>
        <p:spPr bwMode="auto">
          <a:xfrm>
            <a:off x="5257800" y="3301383"/>
            <a:ext cx="18288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Exponents.</a:t>
            </a:r>
          </a:p>
        </p:txBody>
      </p:sp>
      <p:graphicFrame>
        <p:nvGraphicFramePr>
          <p:cNvPr id="753675" name="Object 11"/>
          <p:cNvGraphicFramePr>
            <a:graphicFrameLocks noChangeAspect="1"/>
          </p:cNvGraphicFramePr>
          <p:nvPr/>
        </p:nvGraphicFramePr>
        <p:xfrm>
          <a:off x="533400" y="1164608"/>
          <a:ext cx="3975100" cy="635000"/>
        </p:xfrm>
        <a:graphic>
          <a:graphicData uri="http://schemas.openxmlformats.org/presentationml/2006/ole">
            <mc:AlternateContent xmlns:mc="http://schemas.openxmlformats.org/markup-compatibility/2006">
              <mc:Choice xmlns:v="urn:schemas-microsoft-com:vml" Requires="v">
                <p:oleObj spid="_x0000_s5128" name="Equation" r:id="rId3" imgW="3975100" imgH="635000" progId="Equation.DSMT4">
                  <p:embed/>
                </p:oleObj>
              </mc:Choice>
              <mc:Fallback>
                <p:oleObj name="Equation" r:id="rId3" imgW="3975100" imgH="6350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64608"/>
                        <a:ext cx="39751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3676" name="Object 12"/>
          <p:cNvGraphicFramePr>
            <a:graphicFrameLocks noChangeAspect="1"/>
          </p:cNvGraphicFramePr>
          <p:nvPr/>
        </p:nvGraphicFramePr>
        <p:xfrm>
          <a:off x="990600" y="2479058"/>
          <a:ext cx="3492500" cy="635000"/>
        </p:xfrm>
        <a:graphic>
          <a:graphicData uri="http://schemas.openxmlformats.org/presentationml/2006/ole">
            <mc:AlternateContent xmlns:mc="http://schemas.openxmlformats.org/markup-compatibility/2006">
              <mc:Choice xmlns:v="urn:schemas-microsoft-com:vml" Requires="v">
                <p:oleObj spid="_x0000_s5129" name="Equation" r:id="rId5" imgW="3492500" imgH="635000" progId="Equation.DSMT4">
                  <p:embed/>
                </p:oleObj>
              </mc:Choice>
              <mc:Fallback>
                <p:oleObj name="Equation" r:id="rId5" imgW="3492500" imgH="6350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479058"/>
                        <a:ext cx="34925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3677" name="Rectangle 13"/>
          <p:cNvSpPr>
            <a:spLocks noChangeArrowheads="1"/>
          </p:cNvSpPr>
          <p:nvPr/>
        </p:nvSpPr>
        <p:spPr bwMode="auto">
          <a:xfrm>
            <a:off x="5257800" y="4139583"/>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Multiply inside the parentheses.</a:t>
            </a:r>
          </a:p>
        </p:txBody>
      </p:sp>
      <p:sp>
        <p:nvSpPr>
          <p:cNvPr id="753679" name="Rectangle 15"/>
          <p:cNvSpPr>
            <a:spLocks noChangeArrowheads="1"/>
          </p:cNvSpPr>
          <p:nvPr/>
        </p:nvSpPr>
        <p:spPr bwMode="auto">
          <a:xfrm>
            <a:off x="5257800" y="4825383"/>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Subtract inside the parentheses.</a:t>
            </a:r>
          </a:p>
        </p:txBody>
      </p:sp>
      <p:sp>
        <p:nvSpPr>
          <p:cNvPr id="753680" name="Rectangle 16"/>
          <p:cNvSpPr>
            <a:spLocks noChangeArrowheads="1"/>
          </p:cNvSpPr>
          <p:nvPr/>
        </p:nvSpPr>
        <p:spPr bwMode="auto">
          <a:xfrm>
            <a:off x="5257800" y="5450858"/>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Divide inside the brackets.</a:t>
            </a:r>
          </a:p>
        </p:txBody>
      </p:sp>
      <p:graphicFrame>
        <p:nvGraphicFramePr>
          <p:cNvPr id="753681" name="Object 17"/>
          <p:cNvGraphicFramePr>
            <a:graphicFrameLocks noChangeAspect="1"/>
          </p:cNvGraphicFramePr>
          <p:nvPr/>
        </p:nvGraphicFramePr>
        <p:xfrm>
          <a:off x="1214438" y="5450858"/>
          <a:ext cx="2247900" cy="482600"/>
        </p:xfrm>
        <a:graphic>
          <a:graphicData uri="http://schemas.openxmlformats.org/presentationml/2006/ole">
            <mc:AlternateContent xmlns:mc="http://schemas.openxmlformats.org/markup-compatibility/2006">
              <mc:Choice xmlns:v="urn:schemas-microsoft-com:vml" Requires="v">
                <p:oleObj spid="_x0000_s5130" name="Equation" r:id="rId7" imgW="2247900" imgH="482600" progId="Equation.DSMT4">
                  <p:embed/>
                </p:oleObj>
              </mc:Choice>
              <mc:Fallback>
                <p:oleObj name="Equation" r:id="rId7" imgW="2247900" imgH="48260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38" y="5450858"/>
                        <a:ext cx="2247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3682" name="Object 18"/>
          <p:cNvGraphicFramePr>
            <a:graphicFrameLocks noChangeAspect="1"/>
          </p:cNvGraphicFramePr>
          <p:nvPr/>
        </p:nvGraphicFramePr>
        <p:xfrm>
          <a:off x="1214438" y="3241058"/>
          <a:ext cx="3683000" cy="558800"/>
        </p:xfrm>
        <a:graphic>
          <a:graphicData uri="http://schemas.openxmlformats.org/presentationml/2006/ole">
            <mc:AlternateContent xmlns:mc="http://schemas.openxmlformats.org/markup-compatibility/2006">
              <mc:Choice xmlns:v="urn:schemas-microsoft-com:vml" Requires="v">
                <p:oleObj spid="_x0000_s5131" name="Equation" r:id="rId9" imgW="3683000" imgH="558800" progId="Equation.DSMT4">
                  <p:embed/>
                </p:oleObj>
              </mc:Choice>
              <mc:Fallback>
                <p:oleObj name="Equation" r:id="rId9" imgW="3683000" imgH="55880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38" y="3241058"/>
                        <a:ext cx="36830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3683" name="Object 19"/>
          <p:cNvGraphicFramePr>
            <a:graphicFrameLocks noChangeAspect="1"/>
          </p:cNvGraphicFramePr>
          <p:nvPr/>
        </p:nvGraphicFramePr>
        <p:xfrm>
          <a:off x="1214438" y="4003058"/>
          <a:ext cx="3517900" cy="558800"/>
        </p:xfrm>
        <a:graphic>
          <a:graphicData uri="http://schemas.openxmlformats.org/presentationml/2006/ole">
            <mc:AlternateContent xmlns:mc="http://schemas.openxmlformats.org/markup-compatibility/2006">
              <mc:Choice xmlns:v="urn:schemas-microsoft-com:vml" Requires="v">
                <p:oleObj spid="_x0000_s5132" name="Equation" r:id="rId11" imgW="3517900" imgH="558800" progId="Equation.DSMT4">
                  <p:embed/>
                </p:oleObj>
              </mc:Choice>
              <mc:Fallback>
                <p:oleObj name="Equation" r:id="rId11" imgW="3517900" imgH="5588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4438" y="4003058"/>
                        <a:ext cx="35179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3684" name="Object 20"/>
          <p:cNvGraphicFramePr>
            <a:graphicFrameLocks noChangeAspect="1"/>
          </p:cNvGraphicFramePr>
          <p:nvPr/>
        </p:nvGraphicFramePr>
        <p:xfrm>
          <a:off x="1214438" y="4688858"/>
          <a:ext cx="3086100" cy="558800"/>
        </p:xfrm>
        <a:graphic>
          <a:graphicData uri="http://schemas.openxmlformats.org/presentationml/2006/ole">
            <mc:AlternateContent xmlns:mc="http://schemas.openxmlformats.org/markup-compatibility/2006">
              <mc:Choice xmlns:v="urn:schemas-microsoft-com:vml" Requires="v">
                <p:oleObj spid="_x0000_s5133" name="Equation" r:id="rId13" imgW="3086100" imgH="558800" progId="Equation.DSMT4">
                  <p:embed/>
                </p:oleObj>
              </mc:Choice>
              <mc:Fallback>
                <p:oleObj name="Equation" r:id="rId13" imgW="3086100" imgH="558800"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4438" y="4688858"/>
                        <a:ext cx="30861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3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3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36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36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36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36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36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36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36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3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70" grpId="0"/>
      <p:bldP spid="753677" grpId="0"/>
      <p:bldP spid="753679" grpId="0"/>
      <p:bldP spid="7536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Order of Operations with Integers (cont.)</a:t>
            </a:r>
          </a:p>
        </p:txBody>
      </p:sp>
      <p:sp>
        <p:nvSpPr>
          <p:cNvPr id="755715" name="Rectangle 3"/>
          <p:cNvSpPr>
            <a:spLocks noGrp="1"/>
          </p:cNvSpPr>
          <p:nvPr>
            <p:ph idx="1"/>
          </p:nvPr>
        </p:nvSpPr>
        <p:spPr>
          <a:xfrm>
            <a:off x="457200" y="3200400"/>
            <a:ext cx="8229600" cy="954107"/>
          </a:xfrm>
          <a:prstGeom prst="rect">
            <a:avLst/>
          </a:prstGeom>
          <a:noFill/>
        </p:spPr>
        <p:txBody>
          <a:bodyPr>
            <a:spAutoFit/>
          </a:bodyPr>
          <a:lstStyle/>
          <a:p>
            <a:pPr marL="0" indent="0">
              <a:buFont typeface="Courier New" pitchFamily="49" charset="0"/>
              <a:buNone/>
            </a:pPr>
            <a:r>
              <a:rPr lang="en-US" b="1" i="0" dirty="0">
                <a:solidFill>
                  <a:schemeClr val="tx1"/>
                </a:solidFill>
              </a:rPr>
              <a:t>Note: </a:t>
            </a:r>
            <a:r>
              <a:rPr lang="en-US" i="0" dirty="0">
                <a:solidFill>
                  <a:schemeClr val="tx1"/>
                </a:solidFill>
              </a:rPr>
              <a:t>Because of the rules for order of operations at no time did we even subtract 9 − 2.</a:t>
            </a:r>
            <a:endParaRPr lang="en-US" dirty="0">
              <a:solidFill>
                <a:schemeClr val="tx1"/>
              </a:solidFill>
            </a:endParaRPr>
          </a:p>
        </p:txBody>
      </p:sp>
      <p:graphicFrame>
        <p:nvGraphicFramePr>
          <p:cNvPr id="755719" name="Object 7"/>
          <p:cNvGraphicFramePr>
            <a:graphicFrameLocks noChangeAspect="1"/>
          </p:cNvGraphicFramePr>
          <p:nvPr/>
        </p:nvGraphicFramePr>
        <p:xfrm>
          <a:off x="1436688" y="1506537"/>
          <a:ext cx="1739900" cy="482600"/>
        </p:xfrm>
        <a:graphic>
          <a:graphicData uri="http://schemas.openxmlformats.org/presentationml/2006/ole">
            <mc:AlternateContent xmlns:mc="http://schemas.openxmlformats.org/markup-compatibility/2006">
              <mc:Choice xmlns:v="urn:schemas-microsoft-com:vml" Requires="v">
                <p:oleObj spid="_x0000_s6149" name="Equation" r:id="rId3" imgW="1739900" imgH="482600" progId="Equation.DSMT4">
                  <p:embed/>
                </p:oleObj>
              </mc:Choice>
              <mc:Fallback>
                <p:oleObj name="Equation" r:id="rId3" imgW="1739900" imgH="4826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688" y="1506537"/>
                        <a:ext cx="1739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5720" name="Rectangle 8"/>
          <p:cNvSpPr>
            <a:spLocks noChangeArrowheads="1"/>
          </p:cNvSpPr>
          <p:nvPr/>
        </p:nvSpPr>
        <p:spPr bwMode="auto">
          <a:xfrm>
            <a:off x="3657600" y="1544637"/>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Add inside the brackets.</a:t>
            </a:r>
          </a:p>
        </p:txBody>
      </p:sp>
      <p:sp>
        <p:nvSpPr>
          <p:cNvPr id="755721" name="Rectangle 9"/>
          <p:cNvSpPr>
            <a:spLocks noChangeArrowheads="1"/>
          </p:cNvSpPr>
          <p:nvPr/>
        </p:nvSpPr>
        <p:spPr bwMode="auto">
          <a:xfrm>
            <a:off x="3657600" y="2092325"/>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Multiply.</a:t>
            </a:r>
          </a:p>
        </p:txBody>
      </p:sp>
      <p:sp>
        <p:nvSpPr>
          <p:cNvPr id="755722" name="Rectangle 10"/>
          <p:cNvSpPr>
            <a:spLocks noChangeArrowheads="1"/>
          </p:cNvSpPr>
          <p:nvPr/>
        </p:nvSpPr>
        <p:spPr bwMode="auto">
          <a:xfrm>
            <a:off x="3657600" y="2651125"/>
            <a:ext cx="3581400" cy="3968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Add.</a:t>
            </a:r>
          </a:p>
        </p:txBody>
      </p:sp>
      <p:graphicFrame>
        <p:nvGraphicFramePr>
          <p:cNvPr id="755723" name="Object 11"/>
          <p:cNvGraphicFramePr>
            <a:graphicFrameLocks noChangeAspect="1"/>
          </p:cNvGraphicFramePr>
          <p:nvPr/>
        </p:nvGraphicFramePr>
        <p:xfrm>
          <a:off x="1436688" y="2192337"/>
          <a:ext cx="1130300" cy="292100"/>
        </p:xfrm>
        <a:graphic>
          <a:graphicData uri="http://schemas.openxmlformats.org/presentationml/2006/ole">
            <mc:AlternateContent xmlns:mc="http://schemas.openxmlformats.org/markup-compatibility/2006">
              <mc:Choice xmlns:v="urn:schemas-microsoft-com:vml" Requires="v">
                <p:oleObj spid="_x0000_s6150" name="Equation" r:id="rId5" imgW="1129810" imgH="291973" progId="Equation.DSMT4">
                  <p:embed/>
                </p:oleObj>
              </mc:Choice>
              <mc:Fallback>
                <p:oleObj name="Equation" r:id="rId5" imgW="1129810" imgH="291973"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688" y="2192337"/>
                        <a:ext cx="1130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5724" name="Object 12"/>
          <p:cNvGraphicFramePr>
            <a:graphicFrameLocks noChangeAspect="1"/>
          </p:cNvGraphicFramePr>
          <p:nvPr/>
        </p:nvGraphicFramePr>
        <p:xfrm>
          <a:off x="1436688" y="2725738"/>
          <a:ext cx="647700" cy="292100"/>
        </p:xfrm>
        <a:graphic>
          <a:graphicData uri="http://schemas.openxmlformats.org/presentationml/2006/ole">
            <mc:AlternateContent xmlns:mc="http://schemas.openxmlformats.org/markup-compatibility/2006">
              <mc:Choice xmlns:v="urn:schemas-microsoft-com:vml" Requires="v">
                <p:oleObj spid="_x0000_s6151" name="Equation" r:id="rId7" imgW="647640" imgH="291960" progId="Equation.DSMT4">
                  <p:embed/>
                </p:oleObj>
              </mc:Choice>
              <mc:Fallback>
                <p:oleObj name="Equation" r:id="rId7" imgW="647640" imgH="29196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2725738"/>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57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5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57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57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build="p"/>
      <p:bldP spid="755721" grpId="0"/>
      <p:bldP spid="755722"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470</Words>
  <Application>Microsoft Office PowerPoint</Application>
  <PresentationFormat>On-screen Show (4:3)</PresentationFormat>
  <Paragraphs>88</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Symbol</vt:lpstr>
      <vt:lpstr>Courier New</vt:lpstr>
      <vt:lpstr>Office Theme</vt:lpstr>
      <vt:lpstr>Equation</vt:lpstr>
      <vt:lpstr>Section 1.8</vt:lpstr>
      <vt:lpstr>Objectives</vt:lpstr>
      <vt:lpstr>Rules for Order of Operations</vt:lpstr>
      <vt:lpstr>Rules for Order of Operations</vt:lpstr>
      <vt:lpstr>Rules for Order of Operations</vt:lpstr>
      <vt:lpstr>Example 1: Order of Operations with Integers</vt:lpstr>
      <vt:lpstr>Example 1: Order of Operations with Integers (cont.)</vt:lpstr>
      <vt:lpstr>Example 1: Order of Operations with Integers (cont.)</vt:lpstr>
      <vt:lpstr>Example 1: Order of Operations with Integers (cont.)</vt:lpstr>
      <vt:lpstr>Example 2: Order of Operations with Fractions</vt:lpstr>
      <vt:lpstr>Example 2: Order of Operations with Fractions (cont.)</vt:lpstr>
      <vt:lpstr>Example 2: Order of Operations with Fractions (cont.)</vt:lpstr>
      <vt:lpstr>Example 2: Order of Operations with Fractions (cont.)</vt:lpstr>
      <vt:lpstr>Example 2: Order of Operations with Fractions (cont.)</vt:lpstr>
      <vt:lpstr>Example 2: Order of Operations with Fractions (cont.)</vt:lpstr>
      <vt:lpstr>Example 3: Order of Operations with Decimals (using Calculators)</vt:lpstr>
      <vt:lpstr>Example 3: Order of Operations with Decimals (using Calculators) (cont.)</vt:lpstr>
      <vt:lpstr>Practice Problems</vt:lpstr>
      <vt:lpstr>Practice Problems (cont.)</vt:lpstr>
      <vt:lpstr>Practice Problem Answers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and Intermediate Algebra</dc:title>
  <dc:creator>Hawkes Learning Systems</dc:creator>
  <cp:lastModifiedBy>Nakita Jean-Charles</cp:lastModifiedBy>
  <cp:revision>1</cp:revision>
  <dcterms:created xsi:type="dcterms:W3CDTF">2013-04-26T14:43:13Z</dcterms:created>
  <dcterms:modified xsi:type="dcterms:W3CDTF">2016-10-03T16:20:29Z</dcterms:modified>
</cp:coreProperties>
</file>