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handoutMasterIdLst>
    <p:handoutMasterId r:id="rId13"/>
  </p:handoutMasterIdLst>
  <p:sldIdLst>
    <p:sldId id="256" r:id="rId2"/>
    <p:sldId id="258" r:id="rId3"/>
    <p:sldId id="259" r:id="rId4"/>
    <p:sldId id="269" r:id="rId5"/>
    <p:sldId id="261" r:id="rId6"/>
    <p:sldId id="262" r:id="rId7"/>
    <p:sldId id="263" r:id="rId8"/>
    <p:sldId id="264" r:id="rId9"/>
    <p:sldId id="265" r:id="rId10"/>
    <p:sldId id="266" r:id="rId11"/>
    <p:sldId id="267" r:id="rId12"/>
  </p:sldIdLst>
  <p:sldSz cx="9144000" cy="6858000" type="screen4x3"/>
  <p:notesSz cx="6858000" cy="9144000"/>
  <p:embeddedFontLst>
    <p:embeddedFont>
      <p:font typeface="Calibri" panose="020F0502020204030204" pitchFamily="34" charset="0"/>
      <p:regular r:id="rId14"/>
      <p:bold r:id="rId15"/>
      <p:italic r:id="rId16"/>
      <p:boldItalic r:id="rId17"/>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D7D9F"/>
    <a:srgbClr val="FFFFCC"/>
    <a:srgbClr val="000000"/>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3" d="100"/>
          <a:sy n="73" d="100"/>
        </p:scale>
        <p:origin x="570" y="7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4.fntdata"/><Relationship Id="rId2" Type="http://schemas.openxmlformats.org/officeDocument/2006/relationships/slide" Target="slides/slide1.xml"/><Relationship Id="rId16" Type="http://schemas.openxmlformats.org/officeDocument/2006/relationships/font" Target="fonts/font3.fntdata"/><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font" Target="fonts/font2.fntdata"/><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1.fntdata"/></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 Id="rId4" Type="http://schemas.openxmlformats.org/officeDocument/2006/relationships/image" Target="../media/image5.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7.wmf"/><Relationship Id="rId1" Type="http://schemas.openxmlformats.org/officeDocument/2006/relationships/image" Target="../media/image6.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image" Target="../media/image9.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image" Target="../media/image11.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image" Target="../media/image14.wmf"/><Relationship Id="rId1" Type="http://schemas.openxmlformats.org/officeDocument/2006/relationships/image" Target="../media/image13.wmf"/><Relationship Id="rId4" Type="http://schemas.openxmlformats.org/officeDocument/2006/relationships/image" Target="../media/image16.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7.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10/3/2016</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202428161"/>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image" Target="../media/image17.w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4.w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2.bin"/><Relationship Id="rId10" Type="http://schemas.openxmlformats.org/officeDocument/2006/relationships/image" Target="../media/image5.wmf"/><Relationship Id="rId4" Type="http://schemas.openxmlformats.org/officeDocument/2006/relationships/image" Target="../media/image2.wmf"/><Relationship Id="rId9" Type="http://schemas.openxmlformats.org/officeDocument/2006/relationships/oleObject" Target="../embeddings/oleObject4.bin"/></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8.wmf"/><Relationship Id="rId3" Type="http://schemas.openxmlformats.org/officeDocument/2006/relationships/oleObject" Target="../embeddings/oleObject5.bin"/><Relationship Id="rId7"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7.wmf"/><Relationship Id="rId5" Type="http://schemas.openxmlformats.org/officeDocument/2006/relationships/oleObject" Target="../embeddings/oleObject6.bin"/><Relationship Id="rId4" Type="http://schemas.openxmlformats.org/officeDocument/2006/relationships/image" Target="../media/image6.w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0.wmf"/><Relationship Id="rId5" Type="http://schemas.openxmlformats.org/officeDocument/2006/relationships/oleObject" Target="../embeddings/oleObject9.bin"/><Relationship Id="rId4" Type="http://schemas.openxmlformats.org/officeDocument/2006/relationships/image" Target="../media/image9.w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12.wmf"/><Relationship Id="rId5" Type="http://schemas.openxmlformats.org/officeDocument/2006/relationships/oleObject" Target="../embeddings/oleObject11.bin"/><Relationship Id="rId4" Type="http://schemas.openxmlformats.org/officeDocument/2006/relationships/image" Target="../media/image11.wmf"/></Relationships>
</file>

<file path=ppt/slides/_rels/slide9.xml.rels><?xml version="1.0" encoding="UTF-8" standalone="yes"?>
<Relationships xmlns="http://schemas.openxmlformats.org/package/2006/relationships"><Relationship Id="rId8" Type="http://schemas.openxmlformats.org/officeDocument/2006/relationships/image" Target="../media/image15.wmf"/><Relationship Id="rId3" Type="http://schemas.openxmlformats.org/officeDocument/2006/relationships/oleObject" Target="../embeddings/oleObject12.bin"/><Relationship Id="rId7"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4.wmf"/><Relationship Id="rId5" Type="http://schemas.openxmlformats.org/officeDocument/2006/relationships/oleObject" Target="../embeddings/oleObject13.bin"/><Relationship Id="rId10" Type="http://schemas.openxmlformats.org/officeDocument/2006/relationships/image" Target="../media/image16.wmf"/><Relationship Id="rId4" Type="http://schemas.openxmlformats.org/officeDocument/2006/relationships/image" Target="../media/image13.wmf"/><Relationship Id="rId9" Type="http://schemas.openxmlformats.org/officeDocument/2006/relationships/oleObject" Target="../embeddings/oleObject15.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1.9</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Properties of Real Numbers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prstGeom prst="rect">
            <a:avLst/>
          </a:prstGeom>
        </p:spPr>
        <p:txBody>
          <a:bodyPr/>
          <a:lstStyle/>
          <a:p>
            <a:pPr eaLnBrk="1" hangingPunct="1"/>
            <a:r>
              <a:rPr lang="en-US" sz="3200" dirty="0">
                <a:solidFill>
                  <a:schemeClr val="accent1"/>
                </a:solidFill>
              </a:rPr>
              <a:t>Practice Problems</a:t>
            </a:r>
          </a:p>
        </p:txBody>
      </p:sp>
      <p:sp>
        <p:nvSpPr>
          <p:cNvPr id="13315" name="TextBox 3"/>
          <p:cNvSpPr txBox="1">
            <a:spLocks noChangeArrowheads="1"/>
          </p:cNvSpPr>
          <p:nvPr/>
        </p:nvSpPr>
        <p:spPr bwMode="auto">
          <a:xfrm>
            <a:off x="457200" y="1280160"/>
            <a:ext cx="8226425" cy="3118803"/>
          </a:xfrm>
          <a:prstGeom prst="rect">
            <a:avLst/>
          </a:prstGeom>
          <a:solidFill>
            <a:srgbClr val="FFFFCC"/>
          </a:solidFill>
          <a:ln w="28575">
            <a:solidFill>
              <a:srgbClr val="000000"/>
            </a:solidFill>
            <a:miter lim="800000"/>
            <a:headEnd/>
            <a:tailEnd/>
          </a:ln>
        </p:spPr>
        <p:txBody>
          <a:bodyPr>
            <a:spAutoFit/>
          </a:bodyPr>
          <a:lstStyle/>
          <a:p>
            <a:pPr marL="342900" indent="-342900">
              <a:spcBef>
                <a:spcPct val="0"/>
              </a:spcBef>
              <a:spcAft>
                <a:spcPts val="1700"/>
              </a:spcAft>
              <a:buFontTx/>
              <a:buNone/>
            </a:pPr>
            <a:r>
              <a:rPr lang="en-US" sz="2800" b="0" dirty="0">
                <a:solidFill>
                  <a:srgbClr val="000000"/>
                </a:solidFill>
              </a:rPr>
              <a:t>Determine the property being illustrated.</a:t>
            </a:r>
          </a:p>
          <a:p>
            <a:pPr marL="342900" indent="-342900">
              <a:spcBef>
                <a:spcPct val="0"/>
              </a:spcBef>
              <a:spcAft>
                <a:spcPts val="1700"/>
              </a:spcAft>
              <a:buFontTx/>
              <a:buNone/>
            </a:pPr>
            <a:endParaRPr lang="en-US" sz="2800" dirty="0">
              <a:solidFill>
                <a:srgbClr val="000000"/>
              </a:solidFill>
            </a:endParaRPr>
          </a:p>
          <a:p>
            <a:pPr marL="342900" indent="-342900">
              <a:spcBef>
                <a:spcPct val="0"/>
              </a:spcBef>
              <a:spcAft>
                <a:spcPts val="1700"/>
              </a:spcAft>
              <a:buFontTx/>
              <a:buNone/>
            </a:pPr>
            <a:r>
              <a:rPr lang="en-US" sz="2800" b="0" dirty="0">
                <a:solidFill>
                  <a:srgbClr val="000000"/>
                </a:solidFill>
              </a:rPr>
              <a:t> </a:t>
            </a:r>
          </a:p>
          <a:p>
            <a:pPr marL="342900" indent="-342900">
              <a:spcBef>
                <a:spcPct val="0"/>
              </a:spcBef>
              <a:spcAft>
                <a:spcPts val="1700"/>
              </a:spcAft>
              <a:buFontTx/>
              <a:buNone/>
            </a:pPr>
            <a:endParaRPr lang="en-US" sz="2800" b="1" dirty="0">
              <a:solidFill>
                <a:srgbClr val="000000"/>
              </a:solidFill>
            </a:endParaRPr>
          </a:p>
          <a:p>
            <a:pPr marL="342900" indent="-342900">
              <a:spcBef>
                <a:spcPct val="0"/>
              </a:spcBef>
              <a:spcAft>
                <a:spcPts val="1700"/>
              </a:spcAft>
              <a:buFontTx/>
              <a:buNone/>
            </a:pPr>
            <a:endParaRPr lang="en-US" sz="2800" dirty="0">
              <a:solidFill>
                <a:srgbClr val="000000"/>
              </a:solidFill>
            </a:endParaRPr>
          </a:p>
        </p:txBody>
      </p:sp>
      <p:graphicFrame>
        <p:nvGraphicFramePr>
          <p:cNvPr id="13317" name="Object 6"/>
          <p:cNvGraphicFramePr>
            <a:graphicFrameLocks noChangeAspect="1"/>
          </p:cNvGraphicFramePr>
          <p:nvPr/>
        </p:nvGraphicFramePr>
        <p:xfrm>
          <a:off x="530352" y="1981200"/>
          <a:ext cx="3403600" cy="2120900"/>
        </p:xfrm>
        <a:graphic>
          <a:graphicData uri="http://schemas.openxmlformats.org/presentationml/2006/ole">
            <mc:AlternateContent xmlns:mc="http://schemas.openxmlformats.org/markup-compatibility/2006">
              <mc:Choice xmlns:v="urn:schemas-microsoft-com:vml" Requires="v">
                <p:oleObj spid="_x0000_s6149" name="Equation" r:id="rId3" imgW="3403440" imgH="2120760" progId="Equation.DSMT4">
                  <p:embed/>
                </p:oleObj>
              </mc:Choice>
              <mc:Fallback>
                <p:oleObj name="Equation" r:id="rId3" imgW="3403440" imgH="2120760" progId="Equation.DSMT4">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1981200"/>
                        <a:ext cx="3403600" cy="2120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pPr eaLnBrk="1" hangingPunct="1"/>
            <a:r>
              <a:rPr lang="en-US" sz="3200" dirty="0">
                <a:solidFill>
                  <a:schemeClr val="accent1"/>
                </a:solidFill>
              </a:rPr>
              <a:t>Practice Problem Answers</a:t>
            </a:r>
          </a:p>
        </p:txBody>
      </p:sp>
      <p:sp>
        <p:nvSpPr>
          <p:cNvPr id="14339" name="Rectangle 3"/>
          <p:cNvSpPr>
            <a:spLocks noGrp="1"/>
          </p:cNvSpPr>
          <p:nvPr>
            <p:ph idx="1"/>
          </p:nvPr>
        </p:nvSpPr>
        <p:spPr>
          <a:prstGeom prst="rect">
            <a:avLst/>
          </a:prstGeom>
        </p:spPr>
        <p:txBody>
          <a:bodyPr/>
          <a:lstStyle/>
          <a:p>
            <a:pPr marL="533400" indent="-533400" eaLnBrk="1" hangingPunct="1">
              <a:buFont typeface="Courier New" pitchFamily="49" charset="0"/>
              <a:buNone/>
            </a:pPr>
            <a:r>
              <a:rPr lang="en-US" b="1" i="0" dirty="0">
                <a:solidFill>
                  <a:schemeClr val="tx1"/>
                </a:solidFill>
              </a:rPr>
              <a:t>1.</a:t>
            </a:r>
            <a:r>
              <a:rPr lang="en-US" b="1" i="0" dirty="0"/>
              <a:t>  </a:t>
            </a:r>
            <a:r>
              <a:rPr lang="en-US" i="0" dirty="0">
                <a:solidFill>
                  <a:srgbClr val="FF0000"/>
                </a:solidFill>
              </a:rPr>
              <a:t>Associative property of multiplication</a:t>
            </a:r>
            <a:r>
              <a:rPr lang="en-US" i="0" dirty="0"/>
              <a:t> </a:t>
            </a:r>
          </a:p>
          <a:p>
            <a:pPr marL="533400" indent="-533400" eaLnBrk="1" hangingPunct="1">
              <a:buFont typeface="Courier New" pitchFamily="49" charset="0"/>
              <a:buNone/>
            </a:pPr>
            <a:r>
              <a:rPr lang="en-US" b="1" i="0" dirty="0">
                <a:solidFill>
                  <a:schemeClr val="tx1"/>
                </a:solidFill>
              </a:rPr>
              <a:t>2.</a:t>
            </a:r>
            <a:r>
              <a:rPr lang="en-US" b="1" i="0" dirty="0"/>
              <a:t>  </a:t>
            </a:r>
            <a:r>
              <a:rPr lang="en-US" i="0" dirty="0">
                <a:solidFill>
                  <a:srgbClr val="FF0000"/>
                </a:solidFill>
              </a:rPr>
              <a:t>Zero-factor law</a:t>
            </a:r>
            <a:r>
              <a:rPr lang="en-US" i="0" dirty="0"/>
              <a:t> </a:t>
            </a:r>
          </a:p>
          <a:p>
            <a:pPr marL="533400" indent="-533400" eaLnBrk="1" hangingPunct="1">
              <a:buFont typeface="Courier New" pitchFamily="49" charset="0"/>
              <a:buNone/>
            </a:pPr>
            <a:r>
              <a:rPr lang="en-US" b="1" i="0" dirty="0">
                <a:solidFill>
                  <a:schemeClr val="tx1"/>
                </a:solidFill>
              </a:rPr>
              <a:t>3.</a:t>
            </a:r>
            <a:r>
              <a:rPr lang="en-US" b="1" i="0" dirty="0"/>
              <a:t>  </a:t>
            </a:r>
            <a:r>
              <a:rPr lang="en-US" i="0" dirty="0">
                <a:solidFill>
                  <a:srgbClr val="FF0000"/>
                </a:solidFill>
              </a:rPr>
              <a:t>Commutative property of addition</a:t>
            </a:r>
            <a:r>
              <a:rPr lang="en-US" i="0" dirty="0"/>
              <a:t> </a:t>
            </a:r>
          </a:p>
          <a:p>
            <a:pPr marL="533400" indent="-533400" eaLnBrk="1" hangingPunct="1">
              <a:buFont typeface="Courier New" pitchFamily="49" charset="0"/>
              <a:buNone/>
            </a:pPr>
            <a:r>
              <a:rPr lang="en-US" b="1" i="0" dirty="0">
                <a:solidFill>
                  <a:schemeClr val="tx1"/>
                </a:solidFill>
              </a:rPr>
              <a:t>4.</a:t>
            </a:r>
            <a:r>
              <a:rPr lang="en-US" b="1" i="0" dirty="0"/>
              <a:t>  </a:t>
            </a:r>
            <a:r>
              <a:rPr lang="en-US" i="0" dirty="0">
                <a:solidFill>
                  <a:srgbClr val="FF0000"/>
                </a:solidFill>
              </a:rPr>
              <a:t>Distributive property</a:t>
            </a:r>
          </a:p>
          <a:p>
            <a:pPr marL="533400" indent="-533400" eaLnBrk="1" hangingPunct="1">
              <a:spcBef>
                <a:spcPct val="0"/>
              </a:spcBef>
              <a:buFont typeface="Courier New" pitchFamily="49" charset="0"/>
              <a:buNone/>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eaLnBrk="1" hangingPunct="1"/>
            <a:r>
              <a:rPr lang="en-US" sz="3200" dirty="0">
                <a:solidFill>
                  <a:schemeClr val="accent1"/>
                </a:solidFill>
              </a:rPr>
              <a:t>Objectives</a:t>
            </a:r>
          </a:p>
        </p:txBody>
      </p:sp>
      <p:sp>
        <p:nvSpPr>
          <p:cNvPr id="15362" name="Content Placeholder 2"/>
          <p:cNvSpPr>
            <a:spLocks noGrp="1"/>
          </p:cNvSpPr>
          <p:nvPr>
            <p:ph idx="1"/>
          </p:nvPr>
        </p:nvSpPr>
        <p:spPr/>
        <p:txBody>
          <a:bodyPr/>
          <a:lstStyle/>
          <a:p>
            <a:pPr marL="514350" indent="-514350" eaLnBrk="1" hangingPunct="1">
              <a:spcBef>
                <a:spcPct val="0"/>
              </a:spcBef>
              <a:buFont typeface="Courier New" pitchFamily="49" charset="0"/>
              <a:buChar char="o"/>
            </a:pPr>
            <a:r>
              <a:rPr lang="en-US" i="0" dirty="0">
                <a:solidFill>
                  <a:schemeClr val="tx1"/>
                </a:solidFill>
              </a:rPr>
              <a:t>Apply the properties of real numbers to complete statements. </a:t>
            </a:r>
          </a:p>
          <a:p>
            <a:pPr marL="514350" indent="-514350" eaLnBrk="1" hangingPunct="1">
              <a:spcBef>
                <a:spcPts val="1000"/>
              </a:spcBef>
              <a:buFont typeface="Courier New" pitchFamily="49" charset="0"/>
              <a:buChar char="o"/>
            </a:pPr>
            <a:r>
              <a:rPr lang="en-US" i="0" dirty="0">
                <a:solidFill>
                  <a:schemeClr val="tx1"/>
                </a:solidFill>
              </a:rPr>
              <a:t>Name the real number properties that justify given statements.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pPr eaLnBrk="1" hangingPunct="1"/>
            <a:r>
              <a:rPr lang="en-US" sz="3200" dirty="0">
                <a:solidFill>
                  <a:schemeClr val="accent1"/>
                </a:solidFill>
              </a:rPr>
              <a:t>Properties of Addition and Multiplication</a:t>
            </a:r>
          </a:p>
        </p:txBody>
      </p:sp>
      <p:sp>
        <p:nvSpPr>
          <p:cNvPr id="6" name="Content Placeholder 5"/>
          <p:cNvSpPr>
            <a:spLocks noGrp="1"/>
          </p:cNvSpPr>
          <p:nvPr>
            <p:ph idx="1"/>
          </p:nvPr>
        </p:nvSpPr>
        <p:spPr>
          <a:xfrm>
            <a:off x="457200" y="1280160"/>
            <a:ext cx="8229600" cy="4358640"/>
          </a:xfrm>
          <a:solidFill>
            <a:srgbClr val="FFFFCC"/>
          </a:solidFill>
          <a:ln w="28575">
            <a:solidFill>
              <a:srgbClr val="000000"/>
            </a:solidFill>
          </a:ln>
        </p:spPr>
        <p:txBody>
          <a:bodyPr>
            <a:noAutofit/>
          </a:bodyPr>
          <a:lstStyle/>
          <a:p>
            <a:pPr algn="just">
              <a:spcBef>
                <a:spcPts val="672"/>
              </a:spcBef>
            </a:pPr>
            <a:r>
              <a:rPr lang="en-US" dirty="0">
                <a:solidFill>
                  <a:srgbClr val="000000"/>
                </a:solidFill>
              </a:rPr>
              <a:t>In this table </a:t>
            </a:r>
            <a:r>
              <a:rPr lang="en-US" i="1" dirty="0">
                <a:solidFill>
                  <a:srgbClr val="000000"/>
                </a:solidFill>
              </a:rPr>
              <a:t>a</a:t>
            </a:r>
            <a:r>
              <a:rPr lang="en-US" dirty="0">
                <a:solidFill>
                  <a:srgbClr val="000000"/>
                </a:solidFill>
              </a:rPr>
              <a:t>, </a:t>
            </a:r>
            <a:r>
              <a:rPr lang="en-US" i="1" dirty="0">
                <a:solidFill>
                  <a:srgbClr val="000000"/>
                </a:solidFill>
              </a:rPr>
              <a:t>b</a:t>
            </a:r>
            <a:r>
              <a:rPr lang="en-US" dirty="0">
                <a:solidFill>
                  <a:srgbClr val="000000"/>
                </a:solidFill>
              </a:rPr>
              <a:t>, and </a:t>
            </a:r>
            <a:r>
              <a:rPr lang="en-US" i="1" dirty="0">
                <a:solidFill>
                  <a:srgbClr val="000000"/>
                </a:solidFill>
              </a:rPr>
              <a:t>c </a:t>
            </a:r>
            <a:r>
              <a:rPr lang="en-US" dirty="0">
                <a:solidFill>
                  <a:srgbClr val="000000"/>
                </a:solidFill>
              </a:rPr>
              <a:t>are real numbers. </a:t>
            </a:r>
          </a:p>
          <a:p>
            <a:pPr algn="ctr">
              <a:spcBef>
                <a:spcPts val="672"/>
              </a:spcBef>
            </a:pPr>
            <a:r>
              <a:rPr lang="en-US" b="1" dirty="0">
                <a:solidFill>
                  <a:srgbClr val="000000"/>
                </a:solidFill>
              </a:rPr>
              <a:t>Name of Property</a:t>
            </a:r>
          </a:p>
          <a:p>
            <a:pPr algn="ctr">
              <a:spcBef>
                <a:spcPts val="672"/>
              </a:spcBef>
            </a:pPr>
            <a:endParaRPr lang="en-US" b="1" dirty="0">
              <a:solidFill>
                <a:srgbClr val="000000"/>
              </a:solidFill>
            </a:endParaRPr>
          </a:p>
          <a:p>
            <a:pPr algn="ctr">
              <a:spcBef>
                <a:spcPts val="672"/>
              </a:spcBef>
            </a:pPr>
            <a:endParaRPr lang="en-US" b="1" dirty="0">
              <a:solidFill>
                <a:srgbClr val="000000"/>
              </a:solidFill>
            </a:endParaRPr>
          </a:p>
          <a:p>
            <a:pPr algn="ctr">
              <a:spcBef>
                <a:spcPts val="672"/>
              </a:spcBef>
            </a:pPr>
            <a:endParaRPr lang="en-US" b="1" dirty="0">
              <a:solidFill>
                <a:srgbClr val="000000"/>
              </a:solidFill>
            </a:endParaRPr>
          </a:p>
          <a:p>
            <a:pPr algn="ctr">
              <a:spcBef>
                <a:spcPts val="672"/>
              </a:spcBef>
            </a:pPr>
            <a:endParaRPr lang="en-US" b="1" dirty="0">
              <a:solidFill>
                <a:srgbClr val="000000"/>
              </a:solidFill>
            </a:endParaRPr>
          </a:p>
          <a:p>
            <a:pPr algn="just">
              <a:spcBef>
                <a:spcPts val="672"/>
              </a:spcBef>
            </a:pPr>
            <a:endParaRPr lang="en-US" dirty="0">
              <a:solidFill>
                <a:srgbClr val="000000"/>
              </a:solidFill>
            </a:endParaRPr>
          </a:p>
          <a:p>
            <a:pPr>
              <a:spcBef>
                <a:spcPts val="672"/>
              </a:spcBef>
            </a:pPr>
            <a:endParaRPr lang="en-US" dirty="0"/>
          </a:p>
        </p:txBody>
      </p:sp>
      <p:graphicFrame>
        <p:nvGraphicFramePr>
          <p:cNvPr id="7" name="Group 41"/>
          <p:cNvGraphicFramePr>
            <a:graphicFrameLocks/>
          </p:cNvGraphicFramePr>
          <p:nvPr>
            <p:extLst>
              <p:ext uri="{D42A27DB-BD31-4B8C-83A1-F6EECF244321}">
                <p14:modId xmlns:p14="http://schemas.microsoft.com/office/powerpoint/2010/main" val="1781055237"/>
              </p:ext>
            </p:extLst>
          </p:nvPr>
        </p:nvGraphicFramePr>
        <p:xfrm>
          <a:off x="457200" y="2316162"/>
          <a:ext cx="8229600" cy="3475038"/>
        </p:xfrm>
        <a:graphic>
          <a:graphicData uri="http://schemas.openxmlformats.org/drawingml/2006/table">
            <a:tbl>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457242">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r>
                        <a:rPr kumimoji="0" lang="en-US" sz="2400" b="1" i="0" u="sng" strike="noStrike" cap="none" normalizeH="0" baseline="0" dirty="0">
                          <a:ln>
                            <a:noFill/>
                          </a:ln>
                          <a:solidFill>
                            <a:srgbClr val="000000"/>
                          </a:solidFill>
                          <a:effectLst/>
                          <a:latin typeface="Calibri" pitchFamily="34" charset="0"/>
                        </a:rPr>
                        <a:t>For Addition</a:t>
                      </a:r>
                      <a:endParaRPr kumimoji="0" lang="en-US" sz="2400" b="0" i="1" u="sng" strike="noStrike" cap="none" normalizeH="0" baseline="0" dirty="0">
                        <a:ln>
                          <a:noFill/>
                        </a:ln>
                        <a:solidFill>
                          <a:srgbClr val="000000"/>
                        </a:solidFill>
                        <a:effectLst/>
                        <a:latin typeface="Calibri" pitchFamily="34" charset="0"/>
                      </a:endParaRPr>
                    </a:p>
                  </a:txBody>
                  <a:tcPr marT="45724" marB="45724" horzOverflow="overflow">
                    <a:lnL w="12700" cap="flat" cmpd="sng" algn="ctr">
                      <a:noFill/>
                      <a:prstDash val="solid"/>
                      <a:round/>
                      <a:headEnd type="none" w="med" len="med"/>
                      <a:tailEnd type="none" w="med" len="med"/>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endParaRPr kumimoji="0" lang="en-US" sz="2400" b="0" i="1" u="none" strike="noStrike" cap="none" normalizeH="0" baseline="0" dirty="0">
                        <a:ln>
                          <a:noFill/>
                        </a:ln>
                        <a:solidFill>
                          <a:srgbClr val="000000"/>
                        </a:solidFill>
                        <a:effectLst/>
                        <a:latin typeface="Calibri" pitchFamily="34" charset="0"/>
                      </a:endParaRPr>
                    </a:p>
                  </a:txBody>
                  <a:tcPr marT="45724" marB="45724"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r>
                        <a:rPr kumimoji="0" lang="en-US" sz="2400" b="1" i="0" u="sng" strike="noStrike" cap="none" normalizeH="0" baseline="0" dirty="0">
                          <a:ln>
                            <a:noFill/>
                          </a:ln>
                          <a:solidFill>
                            <a:srgbClr val="000000"/>
                          </a:solidFill>
                          <a:effectLst/>
                          <a:latin typeface="Calibri" pitchFamily="34" charset="0"/>
                        </a:rPr>
                        <a:t>For Multiplication</a:t>
                      </a:r>
                      <a:r>
                        <a:rPr kumimoji="0" lang="en-US" sz="2400" b="1" i="0" u="none" strike="noStrike" cap="none" normalizeH="0" baseline="0" dirty="0">
                          <a:ln>
                            <a:noFill/>
                          </a:ln>
                          <a:solidFill>
                            <a:srgbClr val="000000"/>
                          </a:solidFill>
                          <a:effectLst/>
                          <a:latin typeface="Calibri" pitchFamily="34" charset="0"/>
                        </a:rPr>
                        <a:t> </a:t>
                      </a:r>
                      <a:endParaRPr kumimoji="0" lang="en-US" sz="2400" b="0" i="1" u="none" strike="noStrike" cap="none" normalizeH="0" baseline="0" dirty="0">
                        <a:ln>
                          <a:noFill/>
                        </a:ln>
                        <a:solidFill>
                          <a:srgbClr val="000000"/>
                        </a:solidFill>
                        <a:effectLst/>
                        <a:latin typeface="Calibri" pitchFamily="34" charset="0"/>
                      </a:endParaRPr>
                    </a:p>
                  </a:txBody>
                  <a:tcPr marT="45724" marB="45724" horzOverflow="overflow">
                    <a:lnL>
                      <a:noFill/>
                    </a:lnL>
                    <a:lnR w="12700" cap="flat" cmpd="sng" algn="ctr">
                      <a:noFill/>
                      <a:prstDash val="solid"/>
                      <a:round/>
                      <a:headEnd type="none" w="med" len="med"/>
                      <a:tailEnd type="none" w="med" len="med"/>
                    </a:lnR>
                    <a:lnT cap="flat">
                      <a:noFill/>
                    </a:lnT>
                    <a:lnB>
                      <a:noFill/>
                    </a:lnB>
                    <a:lnTlToBr>
                      <a:noFill/>
                    </a:lnTlToBr>
                    <a:lnBlToTr>
                      <a:noFill/>
                    </a:lnBlToTr>
                    <a:noFill/>
                  </a:tcPr>
                </a:tc>
                <a:extLst>
                  <a:ext uri="{0D108BD9-81ED-4DB2-BD59-A6C34878D82A}">
                    <a16:rowId xmlns:a16="http://schemas.microsoft.com/office/drawing/2014/main" val="10000"/>
                  </a:ext>
                </a:extLst>
              </a:tr>
              <a:tr h="3017796">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r>
                        <a:rPr kumimoji="0" lang="en-US" sz="2400" b="1" i="1" u="none" strike="noStrike" cap="none" normalizeH="0" baseline="0" dirty="0">
                          <a:ln>
                            <a:noFill/>
                          </a:ln>
                          <a:solidFill>
                            <a:srgbClr val="0000FF"/>
                          </a:solidFill>
                          <a:effectLst/>
                          <a:latin typeface="Calibri" pitchFamily="34" charset="0"/>
                        </a:rPr>
                        <a:t>a </a:t>
                      </a:r>
                      <a:r>
                        <a:rPr kumimoji="0" lang="en-US" sz="2400" b="0" i="0" u="none" strike="noStrike" cap="none" normalizeH="0" baseline="0" dirty="0">
                          <a:ln>
                            <a:noFill/>
                          </a:ln>
                          <a:solidFill>
                            <a:srgbClr val="0000FF"/>
                          </a:solidFill>
                          <a:effectLst/>
                          <a:latin typeface="Symbol" pitchFamily="18" charset="2"/>
                        </a:rPr>
                        <a:t>+</a:t>
                      </a:r>
                      <a:r>
                        <a:rPr kumimoji="0" lang="en-US" sz="2400" b="1" i="1" u="none" strike="noStrike" cap="none" normalizeH="0" baseline="0" dirty="0">
                          <a:ln>
                            <a:noFill/>
                          </a:ln>
                          <a:solidFill>
                            <a:srgbClr val="0000FF"/>
                          </a:solidFill>
                          <a:effectLst/>
                          <a:latin typeface="Calibri" pitchFamily="34" charset="0"/>
                        </a:rPr>
                        <a:t> b </a:t>
                      </a:r>
                      <a:r>
                        <a:rPr kumimoji="0" lang="en-US" sz="2400" b="0" i="0" u="none" strike="noStrike" cap="none" normalizeH="0" baseline="0" dirty="0">
                          <a:ln>
                            <a:noFill/>
                          </a:ln>
                          <a:solidFill>
                            <a:srgbClr val="0000FF"/>
                          </a:solidFill>
                          <a:effectLst/>
                          <a:latin typeface="Symbol" pitchFamily="18" charset="2"/>
                        </a:rPr>
                        <a:t>=</a:t>
                      </a:r>
                      <a:r>
                        <a:rPr kumimoji="0" lang="en-US" sz="2400" b="1" i="1" u="none" strike="noStrike" cap="none" normalizeH="0" baseline="0" dirty="0">
                          <a:ln>
                            <a:noFill/>
                          </a:ln>
                          <a:solidFill>
                            <a:srgbClr val="0000FF"/>
                          </a:solidFill>
                          <a:effectLst/>
                          <a:latin typeface="Calibri" pitchFamily="34" charset="0"/>
                        </a:rPr>
                        <a:t> b </a:t>
                      </a:r>
                      <a:r>
                        <a:rPr kumimoji="0" lang="en-US" sz="2400" b="0" i="0" u="none" strike="noStrike" cap="none" normalizeH="0" baseline="0" dirty="0">
                          <a:ln>
                            <a:noFill/>
                          </a:ln>
                          <a:solidFill>
                            <a:srgbClr val="0000FF"/>
                          </a:solidFill>
                          <a:effectLst/>
                          <a:latin typeface="Symbol" pitchFamily="18" charset="2"/>
                        </a:rPr>
                        <a:t>+</a:t>
                      </a:r>
                      <a:r>
                        <a:rPr kumimoji="0" lang="en-US" sz="2400" b="1" i="1" u="none" strike="noStrike" cap="none" normalizeH="0" baseline="0" dirty="0">
                          <a:ln>
                            <a:noFill/>
                          </a:ln>
                          <a:solidFill>
                            <a:srgbClr val="0000FF"/>
                          </a:solidFill>
                          <a:effectLst/>
                          <a:latin typeface="Calibri" pitchFamily="34" charset="0"/>
                        </a:rPr>
                        <a:t> a </a:t>
                      </a:r>
                    </a:p>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r>
                        <a:rPr kumimoji="0" lang="en-US" sz="2400" b="0" i="0" u="none" strike="noStrike" cap="none" normalizeH="0" baseline="0" dirty="0">
                          <a:ln>
                            <a:noFill/>
                          </a:ln>
                          <a:solidFill>
                            <a:srgbClr val="000000"/>
                          </a:solidFill>
                          <a:effectLst/>
                          <a:latin typeface="Calibri" pitchFamily="34" charset="0"/>
                        </a:rPr>
                        <a:t>3 + 6 = 6 + 3</a:t>
                      </a:r>
                      <a:r>
                        <a:rPr kumimoji="0" lang="en-US" sz="2400" b="0" i="1" u="none" strike="noStrike" cap="none" normalizeH="0" baseline="0" dirty="0">
                          <a:ln>
                            <a:noFill/>
                          </a:ln>
                          <a:solidFill>
                            <a:srgbClr val="000000"/>
                          </a:solidFill>
                          <a:effectLst/>
                          <a:latin typeface="Calibri" pitchFamily="34" charset="0"/>
                        </a:rPr>
                        <a:t>      </a:t>
                      </a:r>
                    </a:p>
                    <a:p>
                      <a:pPr marL="0" marR="0" lvl="0" indent="0" algn="ctr" defTabSz="914400" rtl="0" eaLnBrk="1" fontAlgn="base" latinLnBrk="0" hangingPunct="1">
                        <a:lnSpc>
                          <a:spcPct val="100000"/>
                        </a:lnSpc>
                        <a:spcBef>
                          <a:spcPts val="1000"/>
                        </a:spcBef>
                        <a:spcAft>
                          <a:spcPct val="0"/>
                        </a:spcAft>
                        <a:buClrTx/>
                        <a:buSzTx/>
                        <a:buFont typeface="Courier New" pitchFamily="49" charset="0"/>
                        <a:buNone/>
                        <a:tabLst/>
                      </a:pPr>
                      <a:r>
                        <a:rPr kumimoji="0" lang="en-US" sz="2400" b="0" i="0" u="none" strike="noStrike" cap="none" normalizeH="0" baseline="0" dirty="0">
                          <a:ln>
                            <a:noFill/>
                          </a:ln>
                          <a:solidFill>
                            <a:srgbClr val="0000FF"/>
                          </a:solidFill>
                          <a:effectLst/>
                          <a:latin typeface="Calibri" pitchFamily="34" charset="0"/>
                        </a:rPr>
                        <a:t>(</a:t>
                      </a:r>
                      <a:r>
                        <a:rPr kumimoji="0" lang="en-US" sz="2400" b="1" i="1" u="none" strike="noStrike" cap="none" normalizeH="0" baseline="0" dirty="0">
                          <a:ln>
                            <a:noFill/>
                          </a:ln>
                          <a:solidFill>
                            <a:srgbClr val="0000FF"/>
                          </a:solidFill>
                          <a:effectLst/>
                          <a:latin typeface="Calibri" pitchFamily="34" charset="0"/>
                        </a:rPr>
                        <a:t>a</a:t>
                      </a:r>
                      <a:r>
                        <a:rPr kumimoji="0" lang="en-US" sz="2400" b="0" i="0" u="none" strike="noStrike" cap="none" normalizeH="0" baseline="0" dirty="0">
                          <a:ln>
                            <a:noFill/>
                          </a:ln>
                          <a:solidFill>
                            <a:srgbClr val="0000FF"/>
                          </a:solidFill>
                          <a:effectLst/>
                          <a:latin typeface="Calibri" pitchFamily="34" charset="0"/>
                        </a:rPr>
                        <a:t>+</a:t>
                      </a:r>
                      <a:r>
                        <a:rPr kumimoji="0" lang="en-US" sz="2400" b="1" i="1" u="none" strike="noStrike" cap="none" normalizeH="0" baseline="0" dirty="0">
                          <a:ln>
                            <a:noFill/>
                          </a:ln>
                          <a:solidFill>
                            <a:srgbClr val="0000FF"/>
                          </a:solidFill>
                          <a:effectLst/>
                          <a:latin typeface="Calibri" pitchFamily="34" charset="0"/>
                        </a:rPr>
                        <a:t>b</a:t>
                      </a:r>
                      <a:r>
                        <a:rPr kumimoji="0" lang="en-US" sz="2400" b="0" i="0" u="none" strike="noStrike" cap="none" normalizeH="0" baseline="0" dirty="0">
                          <a:ln>
                            <a:noFill/>
                          </a:ln>
                          <a:solidFill>
                            <a:srgbClr val="0000FF"/>
                          </a:solidFill>
                          <a:effectLst/>
                          <a:latin typeface="Calibri" pitchFamily="34" charset="0"/>
                        </a:rPr>
                        <a:t>) + </a:t>
                      </a:r>
                      <a:r>
                        <a:rPr kumimoji="0" lang="en-US" sz="2400" b="1" i="1" u="none" strike="noStrike" cap="none" normalizeH="0" baseline="0" dirty="0">
                          <a:ln>
                            <a:noFill/>
                          </a:ln>
                          <a:solidFill>
                            <a:srgbClr val="0000FF"/>
                          </a:solidFill>
                          <a:effectLst/>
                          <a:latin typeface="Calibri" pitchFamily="34" charset="0"/>
                        </a:rPr>
                        <a:t>c</a:t>
                      </a:r>
                      <a:r>
                        <a:rPr kumimoji="0" lang="en-US" sz="2400" b="0" i="0" u="none" strike="noStrike" cap="none" normalizeH="0" baseline="0" dirty="0">
                          <a:ln>
                            <a:noFill/>
                          </a:ln>
                          <a:solidFill>
                            <a:srgbClr val="0000FF"/>
                          </a:solidFill>
                          <a:effectLst/>
                          <a:latin typeface="Calibri" pitchFamily="34" charset="0"/>
                        </a:rPr>
                        <a:t> = </a:t>
                      </a:r>
                      <a:r>
                        <a:rPr kumimoji="0" lang="en-US" sz="2400" b="1" i="1" u="none" strike="noStrike" cap="none" normalizeH="0" baseline="0" dirty="0">
                          <a:ln>
                            <a:noFill/>
                          </a:ln>
                          <a:solidFill>
                            <a:srgbClr val="0000FF"/>
                          </a:solidFill>
                          <a:effectLst/>
                          <a:latin typeface="Calibri" pitchFamily="34" charset="0"/>
                        </a:rPr>
                        <a:t>a</a:t>
                      </a:r>
                      <a:r>
                        <a:rPr kumimoji="0" lang="en-US" sz="2400" b="0" i="0" u="none" strike="noStrike" cap="none" normalizeH="0" baseline="0" dirty="0">
                          <a:ln>
                            <a:noFill/>
                          </a:ln>
                          <a:solidFill>
                            <a:srgbClr val="0000FF"/>
                          </a:solidFill>
                          <a:effectLst/>
                          <a:latin typeface="Calibri" pitchFamily="34" charset="0"/>
                        </a:rPr>
                        <a:t> + (</a:t>
                      </a:r>
                      <a:r>
                        <a:rPr kumimoji="0" lang="en-US" sz="2400" b="1" i="1" u="none" strike="noStrike" cap="none" normalizeH="0" baseline="0" dirty="0">
                          <a:ln>
                            <a:noFill/>
                          </a:ln>
                          <a:solidFill>
                            <a:srgbClr val="0000FF"/>
                          </a:solidFill>
                          <a:effectLst/>
                          <a:latin typeface="Calibri" pitchFamily="34" charset="0"/>
                        </a:rPr>
                        <a:t>b</a:t>
                      </a:r>
                      <a:r>
                        <a:rPr kumimoji="0" lang="en-US" sz="2400" b="0" i="0" u="none" strike="noStrike" cap="none" normalizeH="0" baseline="0" dirty="0">
                          <a:ln>
                            <a:noFill/>
                          </a:ln>
                          <a:solidFill>
                            <a:srgbClr val="0000FF"/>
                          </a:solidFill>
                          <a:effectLst/>
                          <a:latin typeface="Calibri" pitchFamily="34" charset="0"/>
                        </a:rPr>
                        <a:t>+</a:t>
                      </a:r>
                      <a:r>
                        <a:rPr kumimoji="0" lang="en-US" sz="2400" b="1" i="1" u="none" strike="noStrike" cap="none" normalizeH="0" baseline="0" dirty="0">
                          <a:ln>
                            <a:noFill/>
                          </a:ln>
                          <a:solidFill>
                            <a:srgbClr val="0000FF"/>
                          </a:solidFill>
                          <a:effectLst/>
                          <a:latin typeface="Calibri" pitchFamily="34" charset="0"/>
                        </a:rPr>
                        <a:t>c</a:t>
                      </a:r>
                      <a:r>
                        <a:rPr kumimoji="0" lang="en-US" sz="2400" b="0" i="0" u="none" strike="noStrike" cap="none" normalizeH="0" baseline="0" dirty="0">
                          <a:ln>
                            <a:noFill/>
                          </a:ln>
                          <a:solidFill>
                            <a:srgbClr val="0000FF"/>
                          </a:solidFill>
                          <a:effectLst/>
                          <a:latin typeface="Calibri" pitchFamily="34" charset="0"/>
                        </a:rPr>
                        <a:t>)  </a:t>
                      </a:r>
                    </a:p>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r>
                        <a:rPr kumimoji="0" lang="en-US" sz="2400" b="0" i="0" u="none" strike="noStrike" cap="none" normalizeH="0" baseline="0" dirty="0">
                          <a:ln>
                            <a:noFill/>
                          </a:ln>
                          <a:solidFill>
                            <a:srgbClr val="000000"/>
                          </a:solidFill>
                          <a:effectLst/>
                          <a:latin typeface="Calibri" pitchFamily="34" charset="0"/>
                        </a:rPr>
                        <a:t>(2+5) + 4 = 2 + (5+4)</a:t>
                      </a:r>
                    </a:p>
                    <a:p>
                      <a:pPr marL="0" marR="0" lvl="0" indent="0" algn="ctr" defTabSz="914400" rtl="0" eaLnBrk="1" fontAlgn="base" latinLnBrk="0" hangingPunct="1">
                        <a:lnSpc>
                          <a:spcPct val="100000"/>
                        </a:lnSpc>
                        <a:spcBef>
                          <a:spcPts val="1000"/>
                        </a:spcBef>
                        <a:spcAft>
                          <a:spcPct val="0"/>
                        </a:spcAft>
                        <a:buClrTx/>
                        <a:buSzTx/>
                        <a:buFont typeface="Courier New" pitchFamily="49" charset="0"/>
                        <a:buNone/>
                        <a:tabLst/>
                      </a:pPr>
                      <a:r>
                        <a:rPr kumimoji="0" lang="en-US" sz="2400" b="1" i="1" u="none" strike="noStrike" cap="none" normalizeH="0" baseline="0" dirty="0">
                          <a:ln>
                            <a:noFill/>
                          </a:ln>
                          <a:solidFill>
                            <a:srgbClr val="0000FF"/>
                          </a:solidFill>
                          <a:effectLst/>
                          <a:latin typeface="Calibri" pitchFamily="34" charset="0"/>
                        </a:rPr>
                        <a:t>a </a:t>
                      </a:r>
                      <a:r>
                        <a:rPr kumimoji="0" lang="en-US" sz="2400" b="0" i="0" u="none" strike="noStrike" cap="none" normalizeH="0" baseline="0" dirty="0">
                          <a:ln>
                            <a:noFill/>
                          </a:ln>
                          <a:solidFill>
                            <a:srgbClr val="0000FF"/>
                          </a:solidFill>
                          <a:effectLst/>
                          <a:latin typeface="Symbol" pitchFamily="18" charset="2"/>
                        </a:rPr>
                        <a:t>+</a:t>
                      </a:r>
                      <a:r>
                        <a:rPr kumimoji="0" lang="en-US" sz="2400" b="1" i="1" u="none" strike="noStrike" cap="none" normalizeH="0" baseline="0" dirty="0">
                          <a:ln>
                            <a:noFill/>
                          </a:ln>
                          <a:solidFill>
                            <a:srgbClr val="0000FF"/>
                          </a:solidFill>
                          <a:effectLst/>
                          <a:latin typeface="Calibri" pitchFamily="34" charset="0"/>
                        </a:rPr>
                        <a:t> </a:t>
                      </a:r>
                      <a:r>
                        <a:rPr kumimoji="0" lang="en-US" sz="2400" b="1" i="0" u="none" strike="noStrike" cap="none" normalizeH="0" baseline="0" dirty="0">
                          <a:ln>
                            <a:noFill/>
                          </a:ln>
                          <a:solidFill>
                            <a:srgbClr val="0000FF"/>
                          </a:solidFill>
                          <a:effectLst/>
                          <a:latin typeface="Calibri" pitchFamily="34" charset="0"/>
                        </a:rPr>
                        <a:t>0 </a:t>
                      </a:r>
                      <a:r>
                        <a:rPr kumimoji="0" lang="en-US" sz="2400" b="0" i="0" u="none" strike="noStrike" cap="none" normalizeH="0" baseline="0" dirty="0">
                          <a:ln>
                            <a:noFill/>
                          </a:ln>
                          <a:solidFill>
                            <a:srgbClr val="0000FF"/>
                          </a:solidFill>
                          <a:effectLst/>
                          <a:latin typeface="Symbol" pitchFamily="18" charset="2"/>
                        </a:rPr>
                        <a:t>=</a:t>
                      </a:r>
                      <a:r>
                        <a:rPr kumimoji="0" lang="en-US" sz="2400" b="1" i="1" u="none" strike="noStrike" cap="none" normalizeH="0" baseline="0" dirty="0">
                          <a:ln>
                            <a:noFill/>
                          </a:ln>
                          <a:solidFill>
                            <a:srgbClr val="0000FF"/>
                          </a:solidFill>
                          <a:effectLst/>
                          <a:latin typeface="Calibri" pitchFamily="34" charset="0"/>
                        </a:rPr>
                        <a:t> </a:t>
                      </a:r>
                      <a:r>
                        <a:rPr kumimoji="0" lang="en-US" sz="2400" b="1" i="0" u="none" strike="noStrike" cap="none" normalizeH="0" baseline="0" dirty="0">
                          <a:ln>
                            <a:noFill/>
                          </a:ln>
                          <a:solidFill>
                            <a:srgbClr val="0000FF"/>
                          </a:solidFill>
                          <a:effectLst/>
                          <a:latin typeface="Calibri" pitchFamily="34" charset="0"/>
                        </a:rPr>
                        <a:t>0 </a:t>
                      </a:r>
                      <a:r>
                        <a:rPr kumimoji="0" lang="en-US" sz="2400" b="0" i="0" u="none" strike="noStrike" cap="none" normalizeH="0" baseline="0" dirty="0">
                          <a:ln>
                            <a:noFill/>
                          </a:ln>
                          <a:solidFill>
                            <a:srgbClr val="0000FF"/>
                          </a:solidFill>
                          <a:effectLst/>
                          <a:latin typeface="Symbol" pitchFamily="18" charset="2"/>
                        </a:rPr>
                        <a:t>+</a:t>
                      </a:r>
                      <a:r>
                        <a:rPr kumimoji="0" lang="en-US" sz="2400" b="1" i="0" u="none" strike="noStrike" cap="none" normalizeH="0" baseline="0" dirty="0">
                          <a:ln>
                            <a:noFill/>
                          </a:ln>
                          <a:solidFill>
                            <a:srgbClr val="0000FF"/>
                          </a:solidFill>
                          <a:effectLst/>
                          <a:latin typeface="Calibri" pitchFamily="34" charset="0"/>
                        </a:rPr>
                        <a:t> </a:t>
                      </a:r>
                      <a:r>
                        <a:rPr kumimoji="0" lang="en-US" sz="2400" b="1" i="1" u="none" strike="noStrike" cap="none" normalizeH="0" baseline="0" dirty="0">
                          <a:ln>
                            <a:noFill/>
                          </a:ln>
                          <a:solidFill>
                            <a:srgbClr val="0000FF"/>
                          </a:solidFill>
                          <a:effectLst/>
                          <a:latin typeface="Calibri" pitchFamily="34" charset="0"/>
                        </a:rPr>
                        <a:t>a </a:t>
                      </a:r>
                      <a:r>
                        <a:rPr kumimoji="0" lang="en-US" sz="2400" b="0" i="0" u="none" strike="noStrike" cap="none" normalizeH="0" baseline="0" dirty="0">
                          <a:ln>
                            <a:noFill/>
                          </a:ln>
                          <a:solidFill>
                            <a:srgbClr val="0000FF"/>
                          </a:solidFill>
                          <a:effectLst/>
                          <a:latin typeface="Symbol" pitchFamily="18" charset="2"/>
                        </a:rPr>
                        <a:t>=</a:t>
                      </a:r>
                      <a:r>
                        <a:rPr kumimoji="0" lang="en-US" sz="2400" b="1" i="1" u="none" strike="noStrike" cap="none" normalizeH="0" baseline="0" dirty="0">
                          <a:ln>
                            <a:noFill/>
                          </a:ln>
                          <a:solidFill>
                            <a:srgbClr val="0000FF"/>
                          </a:solidFill>
                          <a:effectLst/>
                          <a:latin typeface="Calibri" pitchFamily="34" charset="0"/>
                        </a:rPr>
                        <a:t> a</a:t>
                      </a:r>
                    </a:p>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r>
                        <a:rPr kumimoji="0" lang="en-US" sz="2400" b="0" i="0" u="none" strike="noStrike" cap="none" normalizeH="0" baseline="0" dirty="0">
                          <a:ln>
                            <a:noFill/>
                          </a:ln>
                          <a:solidFill>
                            <a:srgbClr val="000000"/>
                          </a:solidFill>
                          <a:effectLst/>
                          <a:latin typeface="Calibri" pitchFamily="34" charset="0"/>
                        </a:rPr>
                        <a:t>20 + 0 = 0 + 20 = 20</a:t>
                      </a:r>
                      <a:endParaRPr kumimoji="0" lang="en-US" sz="2400" b="0" i="1" u="none" strike="noStrike" cap="none" normalizeH="0" baseline="0" dirty="0">
                        <a:ln>
                          <a:noFill/>
                        </a:ln>
                        <a:solidFill>
                          <a:srgbClr val="000000"/>
                        </a:solidFill>
                        <a:effectLst/>
                        <a:latin typeface="Calibri" pitchFamily="34" charset="0"/>
                      </a:endParaRPr>
                    </a:p>
                  </a:txBody>
                  <a:tcPr marT="45724" marB="45724" horzOverflow="overflow">
                    <a:lnL w="12700" cap="flat" cmpd="sng" algn="ctr">
                      <a:noFill/>
                      <a:prstDash val="solid"/>
                      <a:round/>
                      <a:headEnd type="none" w="med" len="med"/>
                      <a:tailEnd type="none" w="med" len="med"/>
                    </a:lnL>
                    <a:lnR>
                      <a:noFill/>
                    </a:lnR>
                    <a:lnT>
                      <a:noFill/>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r>
                        <a:rPr kumimoji="0" lang="en-US" sz="2400" b="0" i="0" u="none" strike="noStrike" cap="none" normalizeH="0" baseline="0" dirty="0">
                          <a:ln>
                            <a:noFill/>
                          </a:ln>
                          <a:solidFill>
                            <a:srgbClr val="000000"/>
                          </a:solidFill>
                          <a:effectLst/>
                          <a:latin typeface="Calibri" pitchFamily="34" charset="0"/>
                        </a:rPr>
                        <a:t>Commutative property</a:t>
                      </a:r>
                    </a:p>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endParaRPr kumimoji="0" lang="en-US" sz="2400" b="0" i="0" u="none" strike="noStrike" cap="none" normalizeH="0" baseline="0" dirty="0">
                        <a:ln>
                          <a:noFill/>
                        </a:ln>
                        <a:solidFill>
                          <a:srgbClr val="000000"/>
                        </a:solidFill>
                        <a:effectLst/>
                        <a:latin typeface="Calibri" pitchFamily="34" charset="0"/>
                      </a:endParaRPr>
                    </a:p>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r>
                        <a:rPr kumimoji="0" lang="en-US" sz="2400" b="0" i="0" u="none" strike="noStrike" cap="none" normalizeH="0" baseline="0" dirty="0">
                          <a:ln>
                            <a:noFill/>
                          </a:ln>
                          <a:solidFill>
                            <a:srgbClr val="000000"/>
                          </a:solidFill>
                          <a:effectLst/>
                          <a:latin typeface="Calibri" pitchFamily="34" charset="0"/>
                        </a:rPr>
                        <a:t>Associative property </a:t>
                      </a:r>
                    </a:p>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endParaRPr kumimoji="0" lang="en-US" sz="2400" b="0" i="1" u="none" strike="noStrike" cap="none" normalizeH="0" baseline="0" dirty="0">
                        <a:ln>
                          <a:noFill/>
                        </a:ln>
                        <a:solidFill>
                          <a:srgbClr val="000000"/>
                        </a:solidFill>
                        <a:effectLst/>
                        <a:latin typeface="Calibri" pitchFamily="34" charset="0"/>
                      </a:endParaRPr>
                    </a:p>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r>
                        <a:rPr kumimoji="0" lang="en-US" sz="2400" b="0" i="0" u="none" strike="noStrike" cap="none" normalizeH="0" baseline="0" dirty="0">
                          <a:ln>
                            <a:noFill/>
                          </a:ln>
                          <a:solidFill>
                            <a:srgbClr val="000000"/>
                          </a:solidFill>
                          <a:effectLst/>
                          <a:latin typeface="Calibri" pitchFamily="34" charset="0"/>
                        </a:rPr>
                        <a:t>Identity </a:t>
                      </a:r>
                    </a:p>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endParaRPr kumimoji="0" lang="en-US" sz="2400" b="0" i="1" u="none" strike="noStrike" cap="none" normalizeH="0" baseline="0" dirty="0">
                        <a:ln>
                          <a:noFill/>
                        </a:ln>
                        <a:solidFill>
                          <a:srgbClr val="000000"/>
                        </a:solidFill>
                        <a:effectLst/>
                        <a:latin typeface="Calibri" pitchFamily="34" charset="0"/>
                      </a:endParaRPr>
                    </a:p>
                  </a:txBody>
                  <a:tcPr marT="45724" marB="45724" horzOverflow="overflow">
                    <a:lnL>
                      <a:noFill/>
                    </a:lnL>
                    <a:lnR>
                      <a:noFill/>
                    </a:lnR>
                    <a:lnT>
                      <a:noFill/>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r>
                        <a:rPr kumimoji="0" lang="en-US" sz="2400" b="1" i="1" u="none" strike="noStrike" cap="none" normalizeH="0" baseline="0" dirty="0">
                          <a:ln>
                            <a:noFill/>
                          </a:ln>
                          <a:solidFill>
                            <a:srgbClr val="0000FF"/>
                          </a:solidFill>
                          <a:effectLst/>
                          <a:latin typeface="Calibri" pitchFamily="34" charset="0"/>
                        </a:rPr>
                        <a:t>a b </a:t>
                      </a:r>
                      <a:r>
                        <a:rPr kumimoji="0" lang="en-US" sz="2400" b="0" i="0" u="none" strike="noStrike" cap="none" normalizeH="0" baseline="0" dirty="0">
                          <a:ln>
                            <a:noFill/>
                          </a:ln>
                          <a:solidFill>
                            <a:srgbClr val="0000FF"/>
                          </a:solidFill>
                          <a:effectLst/>
                          <a:latin typeface="Symbol" pitchFamily="18" charset="2"/>
                        </a:rPr>
                        <a:t>=</a:t>
                      </a:r>
                      <a:r>
                        <a:rPr kumimoji="0" lang="en-US" sz="2400" b="0" i="0" u="none" strike="noStrike" cap="none" normalizeH="0" baseline="0" dirty="0">
                          <a:ln>
                            <a:noFill/>
                          </a:ln>
                          <a:solidFill>
                            <a:srgbClr val="0000FF"/>
                          </a:solidFill>
                          <a:effectLst/>
                          <a:latin typeface="Calibri" pitchFamily="34" charset="0"/>
                        </a:rPr>
                        <a:t> </a:t>
                      </a:r>
                      <a:r>
                        <a:rPr kumimoji="0" lang="en-US" sz="2400" b="1" i="1" u="none" strike="noStrike" cap="none" normalizeH="0" baseline="0" dirty="0">
                          <a:ln>
                            <a:noFill/>
                          </a:ln>
                          <a:solidFill>
                            <a:srgbClr val="0000FF"/>
                          </a:solidFill>
                          <a:effectLst/>
                          <a:latin typeface="Calibri" pitchFamily="34" charset="0"/>
                        </a:rPr>
                        <a:t>b a</a:t>
                      </a:r>
                    </a:p>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r>
                        <a:rPr kumimoji="0" lang="en-US" sz="2400" b="0" i="0" u="none" strike="noStrike" cap="none" normalizeH="0" baseline="0" dirty="0">
                          <a:ln>
                            <a:noFill/>
                          </a:ln>
                          <a:solidFill>
                            <a:srgbClr val="000000"/>
                          </a:solidFill>
                          <a:effectLst/>
                          <a:latin typeface="Calibri" pitchFamily="34" charset="0"/>
                        </a:rPr>
                        <a:t>4 ∙ 9 = 9 ∙ 4</a:t>
                      </a:r>
                    </a:p>
                    <a:p>
                      <a:pPr marL="0" marR="0" lvl="0" indent="0" algn="ctr" defTabSz="914400" rtl="0" eaLnBrk="1" fontAlgn="base" latinLnBrk="0" hangingPunct="1">
                        <a:lnSpc>
                          <a:spcPct val="100000"/>
                        </a:lnSpc>
                        <a:spcBef>
                          <a:spcPts val="1000"/>
                        </a:spcBef>
                        <a:spcAft>
                          <a:spcPct val="0"/>
                        </a:spcAft>
                        <a:buClrTx/>
                        <a:buSzTx/>
                        <a:buFont typeface="Courier New" pitchFamily="49" charset="0"/>
                        <a:buNone/>
                        <a:tabLst/>
                      </a:pPr>
                      <a:r>
                        <a:rPr kumimoji="0" lang="en-US" sz="2400" b="1" i="1" u="none" strike="noStrike" cap="none" normalizeH="0" baseline="0" dirty="0">
                          <a:ln>
                            <a:noFill/>
                          </a:ln>
                          <a:solidFill>
                            <a:srgbClr val="0000FF"/>
                          </a:solidFill>
                          <a:effectLst/>
                          <a:latin typeface="Calibri" pitchFamily="34" charset="0"/>
                        </a:rPr>
                        <a:t>a</a:t>
                      </a:r>
                      <a:r>
                        <a:rPr kumimoji="0" lang="en-US" sz="2400" b="0" i="0" u="none" strike="noStrike" cap="none" normalizeH="0" baseline="0" dirty="0">
                          <a:ln>
                            <a:noFill/>
                          </a:ln>
                          <a:solidFill>
                            <a:srgbClr val="0000FF"/>
                          </a:solidFill>
                          <a:effectLst/>
                          <a:latin typeface="Calibri" pitchFamily="34" charset="0"/>
                        </a:rPr>
                        <a:t>(</a:t>
                      </a:r>
                      <a:r>
                        <a:rPr kumimoji="0" lang="en-US" sz="2400" b="1" i="1" u="none" strike="noStrike" cap="none" normalizeH="0" baseline="0" dirty="0">
                          <a:ln>
                            <a:noFill/>
                          </a:ln>
                          <a:solidFill>
                            <a:srgbClr val="0000FF"/>
                          </a:solidFill>
                          <a:effectLst/>
                          <a:latin typeface="Calibri" pitchFamily="34" charset="0"/>
                        </a:rPr>
                        <a:t>bc</a:t>
                      </a:r>
                      <a:r>
                        <a:rPr kumimoji="0" lang="en-US" sz="2400" b="0" i="0" u="none" strike="noStrike" cap="none" normalizeH="0" baseline="0" dirty="0">
                          <a:ln>
                            <a:noFill/>
                          </a:ln>
                          <a:solidFill>
                            <a:srgbClr val="0000FF"/>
                          </a:solidFill>
                          <a:effectLst/>
                          <a:latin typeface="Calibri" pitchFamily="34" charset="0"/>
                        </a:rPr>
                        <a:t>) = (</a:t>
                      </a:r>
                      <a:r>
                        <a:rPr kumimoji="0" lang="en-US" sz="2400" b="1" i="1" u="none" strike="noStrike" cap="none" normalizeH="0" baseline="0" dirty="0">
                          <a:ln>
                            <a:noFill/>
                          </a:ln>
                          <a:solidFill>
                            <a:srgbClr val="0000FF"/>
                          </a:solidFill>
                          <a:effectLst/>
                          <a:latin typeface="Calibri" pitchFamily="34" charset="0"/>
                        </a:rPr>
                        <a:t>ab</a:t>
                      </a:r>
                      <a:r>
                        <a:rPr kumimoji="0" lang="en-US" sz="2400" b="0" i="0" u="none" strike="noStrike" cap="none" normalizeH="0" baseline="0" dirty="0">
                          <a:ln>
                            <a:noFill/>
                          </a:ln>
                          <a:solidFill>
                            <a:srgbClr val="0000FF"/>
                          </a:solidFill>
                          <a:effectLst/>
                          <a:latin typeface="Calibri" pitchFamily="34" charset="0"/>
                        </a:rPr>
                        <a:t>)</a:t>
                      </a:r>
                      <a:r>
                        <a:rPr kumimoji="0" lang="en-US" sz="2400" b="1" i="1" u="none" strike="noStrike" cap="none" normalizeH="0" baseline="0" dirty="0">
                          <a:ln>
                            <a:noFill/>
                          </a:ln>
                          <a:solidFill>
                            <a:srgbClr val="0000FF"/>
                          </a:solidFill>
                          <a:effectLst/>
                          <a:latin typeface="Calibri" pitchFamily="34" charset="0"/>
                        </a:rPr>
                        <a:t>c</a:t>
                      </a:r>
                    </a:p>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r>
                        <a:rPr kumimoji="0" lang="en-US" sz="2400" b="0" i="0" u="none" strike="noStrike" cap="none" normalizeH="0" baseline="0" dirty="0">
                          <a:ln>
                            <a:noFill/>
                          </a:ln>
                          <a:solidFill>
                            <a:srgbClr val="000000"/>
                          </a:solidFill>
                          <a:effectLst/>
                          <a:latin typeface="Calibri" pitchFamily="34" charset="0"/>
                        </a:rPr>
                        <a:t>6 ∙(2 ∙ 7) = (6 ∙ 2) ∙ 7</a:t>
                      </a:r>
                    </a:p>
                    <a:p>
                      <a:pPr marL="0" marR="0" lvl="0" indent="0" algn="ctr" defTabSz="914400" rtl="0" eaLnBrk="1" fontAlgn="base" latinLnBrk="0" hangingPunct="1">
                        <a:lnSpc>
                          <a:spcPct val="100000"/>
                        </a:lnSpc>
                        <a:spcBef>
                          <a:spcPts val="1000"/>
                        </a:spcBef>
                        <a:spcAft>
                          <a:spcPct val="0"/>
                        </a:spcAft>
                        <a:buClrTx/>
                        <a:buSzTx/>
                        <a:buFont typeface="Courier New" pitchFamily="49" charset="0"/>
                        <a:buNone/>
                        <a:tabLst/>
                      </a:pPr>
                      <a:r>
                        <a:rPr kumimoji="0" lang="en-US" sz="2400" b="1" i="1" u="none" strike="noStrike" cap="none" normalizeH="0" baseline="0" dirty="0">
                          <a:ln>
                            <a:noFill/>
                          </a:ln>
                          <a:solidFill>
                            <a:srgbClr val="0000FF"/>
                          </a:solidFill>
                          <a:effectLst/>
                          <a:latin typeface="Calibri" pitchFamily="34" charset="0"/>
                        </a:rPr>
                        <a:t>a </a:t>
                      </a:r>
                      <a:r>
                        <a:rPr kumimoji="0" lang="en-US" sz="2400" b="0" i="0" u="none" strike="noStrike" cap="none" normalizeH="0" baseline="0" dirty="0">
                          <a:ln>
                            <a:noFill/>
                          </a:ln>
                          <a:solidFill>
                            <a:srgbClr val="0000FF"/>
                          </a:solidFill>
                          <a:effectLst/>
                          <a:latin typeface="Calibri" pitchFamily="34" charset="0"/>
                        </a:rPr>
                        <a:t>∙</a:t>
                      </a:r>
                      <a:r>
                        <a:rPr kumimoji="0" lang="en-US" sz="2400" b="1" i="1" u="none" strike="noStrike" cap="none" normalizeH="0" baseline="0" dirty="0">
                          <a:ln>
                            <a:noFill/>
                          </a:ln>
                          <a:solidFill>
                            <a:srgbClr val="0000FF"/>
                          </a:solidFill>
                          <a:effectLst/>
                          <a:latin typeface="Calibri" pitchFamily="34" charset="0"/>
                        </a:rPr>
                        <a:t> </a:t>
                      </a:r>
                      <a:r>
                        <a:rPr kumimoji="0" lang="en-US" sz="2400" b="1" i="0" u="none" strike="noStrike" cap="none" normalizeH="0" baseline="0" dirty="0">
                          <a:ln>
                            <a:noFill/>
                          </a:ln>
                          <a:solidFill>
                            <a:srgbClr val="0000FF"/>
                          </a:solidFill>
                          <a:effectLst/>
                          <a:latin typeface="Calibri" pitchFamily="34" charset="0"/>
                        </a:rPr>
                        <a:t>1 </a:t>
                      </a:r>
                      <a:r>
                        <a:rPr kumimoji="0" lang="en-US" sz="2400" b="0" i="0" u="none" strike="noStrike" cap="none" normalizeH="0" baseline="0" dirty="0">
                          <a:ln>
                            <a:noFill/>
                          </a:ln>
                          <a:solidFill>
                            <a:srgbClr val="0000FF"/>
                          </a:solidFill>
                          <a:effectLst/>
                          <a:latin typeface="Calibri" pitchFamily="34" charset="0"/>
                        </a:rPr>
                        <a:t>= </a:t>
                      </a:r>
                      <a:r>
                        <a:rPr kumimoji="0" lang="en-US" sz="2400" b="1" i="0" u="none" strike="noStrike" cap="none" normalizeH="0" baseline="0" dirty="0">
                          <a:ln>
                            <a:noFill/>
                          </a:ln>
                          <a:solidFill>
                            <a:srgbClr val="0000FF"/>
                          </a:solidFill>
                          <a:effectLst/>
                          <a:latin typeface="Calibri" pitchFamily="34" charset="0"/>
                        </a:rPr>
                        <a:t>1</a:t>
                      </a:r>
                      <a:r>
                        <a:rPr kumimoji="0" lang="en-US" sz="2400" b="0" i="0" u="none" strike="noStrike" cap="none" normalizeH="0" baseline="0" dirty="0">
                          <a:ln>
                            <a:noFill/>
                          </a:ln>
                          <a:solidFill>
                            <a:srgbClr val="0000FF"/>
                          </a:solidFill>
                          <a:effectLst/>
                          <a:latin typeface="Calibri" pitchFamily="34" charset="0"/>
                        </a:rPr>
                        <a:t> ∙ </a:t>
                      </a:r>
                      <a:r>
                        <a:rPr kumimoji="0" lang="en-US" sz="2400" b="1" i="1" u="none" strike="noStrike" cap="none" normalizeH="0" baseline="0" dirty="0">
                          <a:ln>
                            <a:noFill/>
                          </a:ln>
                          <a:solidFill>
                            <a:srgbClr val="0000FF"/>
                          </a:solidFill>
                          <a:effectLst/>
                          <a:latin typeface="Calibri" pitchFamily="34" charset="0"/>
                        </a:rPr>
                        <a:t>a</a:t>
                      </a:r>
                      <a:r>
                        <a:rPr kumimoji="0" lang="en-US" sz="2400" b="0" i="0" u="none" strike="noStrike" cap="none" normalizeH="0" baseline="0" dirty="0">
                          <a:ln>
                            <a:noFill/>
                          </a:ln>
                          <a:solidFill>
                            <a:srgbClr val="0000FF"/>
                          </a:solidFill>
                          <a:effectLst/>
                          <a:latin typeface="Calibri" pitchFamily="34" charset="0"/>
                        </a:rPr>
                        <a:t> = </a:t>
                      </a:r>
                      <a:r>
                        <a:rPr kumimoji="0" lang="en-US" sz="2400" b="1" i="1" u="none" strike="noStrike" cap="none" normalizeH="0" baseline="0" dirty="0">
                          <a:ln>
                            <a:noFill/>
                          </a:ln>
                          <a:solidFill>
                            <a:srgbClr val="0000FF"/>
                          </a:solidFill>
                          <a:effectLst/>
                          <a:latin typeface="Calibri" pitchFamily="34" charset="0"/>
                        </a:rPr>
                        <a:t>a</a:t>
                      </a:r>
                    </a:p>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r>
                        <a:rPr kumimoji="0" lang="en-US" sz="2400" b="0" i="0" u="none" strike="noStrike" cap="none" normalizeH="0" baseline="0" dirty="0">
                          <a:ln>
                            <a:noFill/>
                          </a:ln>
                          <a:solidFill>
                            <a:srgbClr val="000000"/>
                          </a:solidFill>
                          <a:effectLst/>
                          <a:latin typeface="Symbol" pitchFamily="18" charset="2"/>
                        </a:rPr>
                        <a:t>-</a:t>
                      </a:r>
                      <a:r>
                        <a:rPr kumimoji="0" lang="en-US" sz="2400" b="0" i="0" u="none" strike="noStrike" cap="none" normalizeH="0" baseline="0" dirty="0">
                          <a:ln>
                            <a:noFill/>
                          </a:ln>
                          <a:solidFill>
                            <a:srgbClr val="000000"/>
                          </a:solidFill>
                          <a:effectLst/>
                          <a:latin typeface="Calibri" pitchFamily="34" charset="0"/>
                        </a:rPr>
                        <a:t>2∙1 = 1∙(</a:t>
                      </a:r>
                      <a:r>
                        <a:rPr kumimoji="0" lang="en-US" sz="2400" b="0" i="0" u="none" strike="noStrike" cap="none" normalizeH="0" baseline="0" dirty="0">
                          <a:ln>
                            <a:noFill/>
                          </a:ln>
                          <a:solidFill>
                            <a:srgbClr val="000000"/>
                          </a:solidFill>
                          <a:effectLst/>
                          <a:latin typeface="Symbol" pitchFamily="18" charset="2"/>
                        </a:rPr>
                        <a:t>-</a:t>
                      </a:r>
                      <a:r>
                        <a:rPr kumimoji="0" lang="en-US" sz="2400" b="0" i="0" u="none" strike="noStrike" cap="none" normalizeH="0" baseline="0" dirty="0">
                          <a:ln>
                            <a:noFill/>
                          </a:ln>
                          <a:solidFill>
                            <a:srgbClr val="000000"/>
                          </a:solidFill>
                          <a:effectLst/>
                          <a:latin typeface="Calibri" pitchFamily="34" charset="0"/>
                        </a:rPr>
                        <a:t> 2) = </a:t>
                      </a:r>
                      <a:r>
                        <a:rPr kumimoji="0" lang="en-US" sz="2400" b="0" i="0" u="none" strike="noStrike" cap="none" normalizeH="0" baseline="0" dirty="0">
                          <a:ln>
                            <a:noFill/>
                          </a:ln>
                          <a:solidFill>
                            <a:srgbClr val="000000"/>
                          </a:solidFill>
                          <a:effectLst/>
                          <a:latin typeface="Symbol" pitchFamily="18" charset="2"/>
                        </a:rPr>
                        <a:t>-</a:t>
                      </a:r>
                      <a:r>
                        <a:rPr kumimoji="0" lang="en-US" sz="2400" b="0" i="0" u="none" strike="noStrike" cap="none" normalizeH="0" baseline="0" dirty="0">
                          <a:ln>
                            <a:noFill/>
                          </a:ln>
                          <a:solidFill>
                            <a:srgbClr val="000000"/>
                          </a:solidFill>
                          <a:effectLst/>
                          <a:latin typeface="Calibri" pitchFamily="34" charset="0"/>
                        </a:rPr>
                        <a:t> 2</a:t>
                      </a:r>
                      <a:endParaRPr kumimoji="0" lang="en-US" sz="2400" b="0" i="1" u="none" strike="noStrike" cap="none" normalizeH="0" baseline="0" dirty="0">
                        <a:ln>
                          <a:noFill/>
                        </a:ln>
                        <a:solidFill>
                          <a:srgbClr val="000000"/>
                        </a:solidFill>
                        <a:effectLst/>
                        <a:latin typeface="Calibri" pitchFamily="34" charset="0"/>
                      </a:endParaRPr>
                    </a:p>
                  </a:txBody>
                  <a:tcPr marT="45724" marB="45724" horzOverflow="overflow">
                    <a:lnL>
                      <a:noFill/>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pPr eaLnBrk="1" hangingPunct="1"/>
            <a:r>
              <a:rPr lang="en-US" sz="3200" dirty="0">
                <a:solidFill>
                  <a:schemeClr val="accent1"/>
                </a:solidFill>
              </a:rPr>
              <a:t>Properties of Addition and Multiplication</a:t>
            </a:r>
          </a:p>
        </p:txBody>
      </p:sp>
      <p:sp>
        <p:nvSpPr>
          <p:cNvPr id="5" name="Content Placeholder 5"/>
          <p:cNvSpPr>
            <a:spLocks noGrp="1"/>
          </p:cNvSpPr>
          <p:nvPr>
            <p:ph idx="1"/>
          </p:nvPr>
        </p:nvSpPr>
        <p:spPr>
          <a:xfrm>
            <a:off x="457200" y="1280160"/>
            <a:ext cx="8229600" cy="4587240"/>
          </a:xfrm>
          <a:solidFill>
            <a:srgbClr val="FFFFCC"/>
          </a:solidFill>
          <a:ln w="28575">
            <a:solidFill>
              <a:srgbClr val="000000"/>
            </a:solidFill>
          </a:ln>
        </p:spPr>
        <p:txBody>
          <a:bodyPr>
            <a:noAutofit/>
          </a:bodyPr>
          <a:lstStyle/>
          <a:p>
            <a:pPr algn="ctr">
              <a:spcBef>
                <a:spcPts val="672"/>
              </a:spcBef>
            </a:pPr>
            <a:r>
              <a:rPr lang="en-US" b="1" dirty="0">
                <a:solidFill>
                  <a:srgbClr val="000000"/>
                </a:solidFill>
              </a:rPr>
              <a:t>Name of Property (cont.)</a:t>
            </a:r>
          </a:p>
          <a:p>
            <a:pPr algn="ctr">
              <a:spcBef>
                <a:spcPts val="672"/>
              </a:spcBef>
            </a:pPr>
            <a:endParaRPr lang="en-US" b="1" dirty="0">
              <a:solidFill>
                <a:srgbClr val="000000"/>
              </a:solidFill>
            </a:endParaRPr>
          </a:p>
          <a:p>
            <a:pPr algn="ctr">
              <a:spcBef>
                <a:spcPts val="672"/>
              </a:spcBef>
            </a:pPr>
            <a:endParaRPr lang="en-US" b="1" dirty="0">
              <a:solidFill>
                <a:srgbClr val="000000"/>
              </a:solidFill>
            </a:endParaRPr>
          </a:p>
          <a:p>
            <a:pPr algn="ctr">
              <a:spcBef>
                <a:spcPts val="672"/>
              </a:spcBef>
            </a:pPr>
            <a:endParaRPr lang="en-US" b="1" dirty="0">
              <a:solidFill>
                <a:srgbClr val="000000"/>
              </a:solidFill>
            </a:endParaRPr>
          </a:p>
          <a:p>
            <a:pPr algn="ctr">
              <a:spcBef>
                <a:spcPts val="672"/>
              </a:spcBef>
            </a:pPr>
            <a:endParaRPr lang="en-US" b="1" dirty="0">
              <a:solidFill>
                <a:srgbClr val="000000"/>
              </a:solidFill>
            </a:endParaRPr>
          </a:p>
          <a:p>
            <a:pPr>
              <a:spcBef>
                <a:spcPts val="1000"/>
              </a:spcBef>
            </a:pPr>
            <a:r>
              <a:rPr lang="en-US" sz="2400" b="1" dirty="0">
                <a:solidFill>
                  <a:srgbClr val="000000"/>
                </a:solidFill>
              </a:rPr>
              <a:t>Zero-Factor Law</a:t>
            </a:r>
          </a:p>
          <a:p>
            <a:pPr>
              <a:tabLst>
                <a:tab pos="520700" algn="l"/>
              </a:tabLst>
            </a:pPr>
            <a:r>
              <a:rPr lang="en-US" sz="2400" b="1" i="1" dirty="0">
                <a:solidFill>
                  <a:srgbClr val="0000FF"/>
                </a:solidFill>
              </a:rPr>
              <a:t>	a </a:t>
            </a:r>
            <a:r>
              <a:rPr lang="en-US" sz="2400" b="1" dirty="0">
                <a:solidFill>
                  <a:srgbClr val="0000FF"/>
                </a:solidFill>
              </a:rPr>
              <a:t>∙</a:t>
            </a:r>
            <a:r>
              <a:rPr lang="en-US" sz="2400" b="1" i="1" dirty="0">
                <a:solidFill>
                  <a:srgbClr val="0000FF"/>
                </a:solidFill>
              </a:rPr>
              <a:t> </a:t>
            </a:r>
            <a:r>
              <a:rPr lang="en-US" sz="2400" b="1" dirty="0">
                <a:solidFill>
                  <a:srgbClr val="0000FF"/>
                </a:solidFill>
              </a:rPr>
              <a:t>0 = 0 ∙ </a:t>
            </a:r>
            <a:r>
              <a:rPr lang="en-US" sz="2400" b="1" i="1" dirty="0">
                <a:solidFill>
                  <a:srgbClr val="0000FF"/>
                </a:solidFill>
              </a:rPr>
              <a:t>a</a:t>
            </a:r>
            <a:r>
              <a:rPr lang="en-US" sz="2400" b="1" dirty="0">
                <a:solidFill>
                  <a:srgbClr val="0000FF"/>
                </a:solidFill>
              </a:rPr>
              <a:t> = 0</a:t>
            </a:r>
            <a:r>
              <a:rPr lang="en-US" sz="2400" b="1" dirty="0">
                <a:solidFill>
                  <a:srgbClr val="000000"/>
                </a:solidFill>
              </a:rPr>
              <a:t> </a:t>
            </a:r>
            <a:r>
              <a:rPr lang="en-US" sz="2400" dirty="0">
                <a:solidFill>
                  <a:srgbClr val="000000"/>
                </a:solidFill>
              </a:rPr>
              <a:t>				</a:t>
            </a:r>
            <a:r>
              <a:rPr lang="en-US" sz="2400" dirty="0">
                <a:solidFill>
                  <a:srgbClr val="000000"/>
                </a:solidFill>
                <a:latin typeface="Symbol" pitchFamily="18" charset="2"/>
              </a:rPr>
              <a:t>-</a:t>
            </a:r>
            <a:r>
              <a:rPr lang="en-US" sz="2400" dirty="0">
                <a:solidFill>
                  <a:srgbClr val="000000"/>
                </a:solidFill>
              </a:rPr>
              <a:t>5 ∙ 0 = 0 ∙ (</a:t>
            </a:r>
            <a:r>
              <a:rPr lang="en-US" sz="2400" dirty="0">
                <a:solidFill>
                  <a:srgbClr val="000000"/>
                </a:solidFill>
                <a:latin typeface="Symbol" pitchFamily="18" charset="2"/>
              </a:rPr>
              <a:t>-</a:t>
            </a:r>
            <a:r>
              <a:rPr lang="en-US" sz="2400" dirty="0">
                <a:solidFill>
                  <a:srgbClr val="000000"/>
                </a:solidFill>
              </a:rPr>
              <a:t>5) = 0</a:t>
            </a:r>
          </a:p>
          <a:p>
            <a:r>
              <a:rPr lang="en-US" sz="2400" b="1" dirty="0">
                <a:solidFill>
                  <a:srgbClr val="000000"/>
                </a:solidFill>
              </a:rPr>
              <a:t>Distributive Property of Multiplication over Addition </a:t>
            </a:r>
            <a:endParaRPr lang="en-US" sz="2400" i="1" dirty="0">
              <a:solidFill>
                <a:srgbClr val="000000"/>
              </a:solidFill>
            </a:endParaRPr>
          </a:p>
          <a:p>
            <a:endParaRPr lang="en-US" sz="2400" dirty="0"/>
          </a:p>
        </p:txBody>
      </p:sp>
      <p:graphicFrame>
        <p:nvGraphicFramePr>
          <p:cNvPr id="6" name="Group 41"/>
          <p:cNvGraphicFramePr>
            <a:graphicFrameLocks/>
          </p:cNvGraphicFramePr>
          <p:nvPr/>
        </p:nvGraphicFramePr>
        <p:xfrm>
          <a:off x="457200" y="1935162"/>
          <a:ext cx="8229600" cy="1925187"/>
        </p:xfrm>
        <a:graphic>
          <a:graphicData uri="http://schemas.openxmlformats.org/drawingml/2006/table">
            <a:tbl>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452261">
                <a:tc>
                  <a:txBody>
                    <a:bodyPr/>
                    <a:lstStyle/>
                    <a:p>
                      <a:pPr marL="0" marR="0" lvl="0" indent="0" algn="ctr" defTabSz="914400" rtl="0" eaLnBrk="1" fontAlgn="base" latinLnBrk="0" hangingPunct="1">
                        <a:lnSpc>
                          <a:spcPct val="100000"/>
                        </a:lnSpc>
                        <a:spcBef>
                          <a:spcPts val="672"/>
                        </a:spcBef>
                        <a:spcAft>
                          <a:spcPct val="0"/>
                        </a:spcAft>
                        <a:buClrTx/>
                        <a:buSzTx/>
                        <a:buFont typeface="Courier New" pitchFamily="49" charset="0"/>
                        <a:buNone/>
                        <a:tabLst/>
                      </a:pPr>
                      <a:r>
                        <a:rPr kumimoji="0" lang="en-US" sz="2400" b="1" i="0" u="sng" strike="noStrike" cap="none" normalizeH="0" baseline="0" dirty="0">
                          <a:ln>
                            <a:noFill/>
                          </a:ln>
                          <a:solidFill>
                            <a:srgbClr val="000000"/>
                          </a:solidFill>
                          <a:effectLst/>
                          <a:latin typeface="Calibri" pitchFamily="34" charset="0"/>
                        </a:rPr>
                        <a:t>For Addition</a:t>
                      </a:r>
                      <a:endParaRPr kumimoji="0" lang="en-US" sz="2400" b="0" i="1" u="sng" strike="noStrike" cap="none" normalizeH="0" baseline="0" dirty="0">
                        <a:ln>
                          <a:noFill/>
                        </a:ln>
                        <a:solidFill>
                          <a:srgbClr val="000000"/>
                        </a:solidFill>
                        <a:effectLst/>
                        <a:latin typeface="Calibri" pitchFamily="34" charset="0"/>
                      </a:endParaRPr>
                    </a:p>
                  </a:txBody>
                  <a:tcPr marT="45724" marB="45724" horzOverflow="overflow">
                    <a:lnL w="12700" cap="flat" cmpd="sng" algn="ctr">
                      <a:noFill/>
                      <a:prstDash val="solid"/>
                      <a:round/>
                      <a:headEnd type="none" w="med" len="med"/>
                      <a:tailEnd type="none" w="med" len="med"/>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ts val="672"/>
                        </a:spcBef>
                        <a:spcAft>
                          <a:spcPct val="0"/>
                        </a:spcAft>
                        <a:buClrTx/>
                        <a:buSzTx/>
                        <a:buFont typeface="Courier New" pitchFamily="49" charset="0"/>
                        <a:buNone/>
                        <a:tabLst/>
                      </a:pPr>
                      <a:endParaRPr kumimoji="0" lang="en-US" sz="2400" b="0" i="1" u="none" strike="noStrike" cap="none" normalizeH="0" baseline="0" dirty="0">
                        <a:ln>
                          <a:noFill/>
                        </a:ln>
                        <a:solidFill>
                          <a:srgbClr val="000000"/>
                        </a:solidFill>
                        <a:effectLst/>
                        <a:latin typeface="Calibri" pitchFamily="34" charset="0"/>
                      </a:endParaRPr>
                    </a:p>
                  </a:txBody>
                  <a:tcPr marT="45724" marB="45724"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ts val="672"/>
                        </a:spcBef>
                        <a:spcAft>
                          <a:spcPct val="0"/>
                        </a:spcAft>
                        <a:buClrTx/>
                        <a:buSzTx/>
                        <a:buFont typeface="Courier New" pitchFamily="49" charset="0"/>
                        <a:buNone/>
                        <a:tabLst/>
                      </a:pPr>
                      <a:r>
                        <a:rPr kumimoji="0" lang="en-US" sz="2400" b="1" i="0" u="sng" strike="noStrike" cap="none" normalizeH="0" baseline="0" dirty="0">
                          <a:ln>
                            <a:noFill/>
                          </a:ln>
                          <a:solidFill>
                            <a:srgbClr val="000000"/>
                          </a:solidFill>
                          <a:effectLst/>
                          <a:latin typeface="Calibri" pitchFamily="34" charset="0"/>
                        </a:rPr>
                        <a:t>For Multiplication</a:t>
                      </a:r>
                      <a:r>
                        <a:rPr kumimoji="0" lang="en-US" sz="2400" b="1" i="0" u="none" strike="noStrike" cap="none" normalizeH="0" baseline="0" dirty="0">
                          <a:ln>
                            <a:noFill/>
                          </a:ln>
                          <a:solidFill>
                            <a:srgbClr val="000000"/>
                          </a:solidFill>
                          <a:effectLst/>
                          <a:latin typeface="Calibri" pitchFamily="34" charset="0"/>
                        </a:rPr>
                        <a:t> </a:t>
                      </a:r>
                      <a:endParaRPr kumimoji="0" lang="en-US" sz="2400" b="0" i="1" u="none" strike="noStrike" cap="none" normalizeH="0" baseline="0" dirty="0">
                        <a:ln>
                          <a:noFill/>
                        </a:ln>
                        <a:solidFill>
                          <a:srgbClr val="000000"/>
                        </a:solidFill>
                        <a:effectLst/>
                        <a:latin typeface="Calibri" pitchFamily="34" charset="0"/>
                      </a:endParaRPr>
                    </a:p>
                  </a:txBody>
                  <a:tcPr marT="45724" marB="45724" horzOverflow="overflow">
                    <a:lnL>
                      <a:noFill/>
                    </a:lnL>
                    <a:lnR w="12700" cap="flat" cmpd="sng" algn="ctr">
                      <a:noFill/>
                      <a:prstDash val="solid"/>
                      <a:round/>
                      <a:headEnd type="none" w="med" len="med"/>
                      <a:tailEnd type="none" w="med" len="med"/>
                    </a:lnR>
                    <a:lnT cap="flat">
                      <a:noFill/>
                    </a:lnT>
                    <a:lnB>
                      <a:noFill/>
                    </a:lnB>
                    <a:lnTlToBr>
                      <a:noFill/>
                    </a:lnTlToBr>
                    <a:lnBlToTr>
                      <a:noFill/>
                    </a:lnBlToTr>
                    <a:noFill/>
                  </a:tcPr>
                </a:tc>
                <a:extLst>
                  <a:ext uri="{0D108BD9-81ED-4DB2-BD59-A6C34878D82A}">
                    <a16:rowId xmlns:a16="http://schemas.microsoft.com/office/drawing/2014/main" val="10000"/>
                  </a:ext>
                </a:extLst>
              </a:tr>
              <a:tr h="1467979">
                <a:tc>
                  <a:txBody>
                    <a:bodyPr/>
                    <a:lstStyle/>
                    <a:p>
                      <a:pPr algn="ctr">
                        <a:lnSpc>
                          <a:spcPct val="150000"/>
                        </a:lnSpc>
                        <a:spcBef>
                          <a:spcPts val="672"/>
                        </a:spcBef>
                      </a:pPr>
                      <a:r>
                        <a:rPr lang="en-US" sz="2400" b="1" i="1" dirty="0">
                          <a:solidFill>
                            <a:srgbClr val="0000FF"/>
                          </a:solidFill>
                        </a:rPr>
                        <a:t>a </a:t>
                      </a:r>
                      <a:r>
                        <a:rPr lang="en-US" sz="2400" b="1" dirty="0">
                          <a:solidFill>
                            <a:srgbClr val="0000FF"/>
                          </a:solidFill>
                        </a:rPr>
                        <a:t>+ (</a:t>
                      </a:r>
                      <a:r>
                        <a:rPr lang="en-US" sz="2400" b="1" dirty="0">
                          <a:solidFill>
                            <a:srgbClr val="0000FF"/>
                          </a:solidFill>
                          <a:latin typeface="Symbol" pitchFamily="18" charset="2"/>
                        </a:rPr>
                        <a:t>-</a:t>
                      </a:r>
                      <a:r>
                        <a:rPr lang="en-US" sz="2400" b="1" i="1" dirty="0">
                          <a:solidFill>
                            <a:srgbClr val="0000FF"/>
                          </a:solidFill>
                        </a:rPr>
                        <a:t>a</a:t>
                      </a:r>
                      <a:r>
                        <a:rPr lang="en-US" sz="2400" b="1" dirty="0">
                          <a:solidFill>
                            <a:srgbClr val="0000FF"/>
                          </a:solidFill>
                        </a:rPr>
                        <a:t>) = 0</a:t>
                      </a:r>
                    </a:p>
                    <a:p>
                      <a:pPr algn="ctr">
                        <a:spcBef>
                          <a:spcPts val="672"/>
                        </a:spcBef>
                        <a:spcAft>
                          <a:spcPts val="1500"/>
                        </a:spcAft>
                      </a:pPr>
                      <a:r>
                        <a:rPr lang="en-US" sz="2400" b="0" dirty="0">
                          <a:solidFill>
                            <a:srgbClr val="000000"/>
                          </a:solidFill>
                        </a:rPr>
                        <a:t>10 + (</a:t>
                      </a:r>
                      <a:r>
                        <a:rPr lang="en-US" sz="2400" b="0" dirty="0">
                          <a:solidFill>
                            <a:srgbClr val="000000"/>
                          </a:solidFill>
                          <a:latin typeface="Symbol" pitchFamily="18" charset="2"/>
                        </a:rPr>
                        <a:t>-</a:t>
                      </a:r>
                      <a:r>
                        <a:rPr lang="en-US" sz="2400" b="0" dirty="0">
                          <a:solidFill>
                            <a:srgbClr val="000000"/>
                          </a:solidFill>
                        </a:rPr>
                        <a:t> 10) = 0</a:t>
                      </a:r>
                      <a:endParaRPr kumimoji="0" lang="en-US" sz="2400" b="0" i="1" u="none" strike="noStrike" cap="none" normalizeH="0" baseline="0" dirty="0">
                        <a:ln>
                          <a:noFill/>
                        </a:ln>
                        <a:solidFill>
                          <a:srgbClr val="000000"/>
                        </a:solidFill>
                        <a:effectLst/>
                        <a:latin typeface="Calibri" pitchFamily="34" charset="0"/>
                      </a:endParaRPr>
                    </a:p>
                  </a:txBody>
                  <a:tcPr marT="45724" marB="45724" horzOverflow="overflow">
                    <a:lnL w="12700" cap="flat" cmpd="sng" algn="ctr">
                      <a:noFill/>
                      <a:prstDash val="solid"/>
                      <a:round/>
                      <a:headEnd type="none" w="med" len="med"/>
                      <a:tailEnd type="none" w="med" len="med"/>
                    </a:lnL>
                    <a:lnR>
                      <a:noFill/>
                    </a:lnR>
                    <a:lnT>
                      <a:noFill/>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50000"/>
                        </a:lnSpc>
                        <a:spcBef>
                          <a:spcPts val="672"/>
                        </a:spcBef>
                        <a:spcAft>
                          <a:spcPct val="0"/>
                        </a:spcAft>
                        <a:buClrTx/>
                        <a:buSzTx/>
                        <a:buFont typeface="Courier New" pitchFamily="49" charset="0"/>
                        <a:buNone/>
                        <a:tabLst/>
                      </a:pPr>
                      <a:r>
                        <a:rPr lang="en-US" sz="2400" b="0" dirty="0">
                          <a:solidFill>
                            <a:srgbClr val="000000"/>
                          </a:solidFill>
                        </a:rPr>
                        <a:t>Inverse</a:t>
                      </a:r>
                      <a:endParaRPr kumimoji="0" lang="en-US" sz="2400" b="0" i="1" u="none" strike="noStrike" cap="none" normalizeH="0" baseline="0" dirty="0">
                        <a:ln>
                          <a:noFill/>
                        </a:ln>
                        <a:solidFill>
                          <a:srgbClr val="000000"/>
                        </a:solidFill>
                        <a:effectLst/>
                        <a:latin typeface="Calibri" pitchFamily="34" charset="0"/>
                      </a:endParaRPr>
                    </a:p>
                  </a:txBody>
                  <a:tcPr marT="45724" marB="45724" horzOverflow="overflow">
                    <a:lnL>
                      <a:noFill/>
                    </a:lnL>
                    <a:lnR>
                      <a:noFill/>
                    </a:lnR>
                    <a:lnT>
                      <a:noFill/>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ts val="672"/>
                        </a:spcBef>
                        <a:spcAft>
                          <a:spcPct val="0"/>
                        </a:spcAft>
                        <a:buClrTx/>
                        <a:buSzTx/>
                        <a:buFont typeface="Courier New" pitchFamily="49" charset="0"/>
                        <a:buNone/>
                        <a:tabLst/>
                      </a:pPr>
                      <a:endParaRPr kumimoji="0" lang="en-US" sz="2400" b="0" i="1" u="none" strike="noStrike" cap="none" normalizeH="0" baseline="0" dirty="0">
                        <a:ln>
                          <a:noFill/>
                        </a:ln>
                        <a:solidFill>
                          <a:srgbClr val="000000"/>
                        </a:solidFill>
                        <a:effectLst/>
                        <a:latin typeface="Calibri" pitchFamily="34" charset="0"/>
                      </a:endParaRPr>
                    </a:p>
                    <a:p>
                      <a:pPr marL="0" marR="0" lvl="0" indent="0" algn="ctr" defTabSz="914400" rtl="0" eaLnBrk="1" fontAlgn="base" latinLnBrk="0" hangingPunct="1">
                        <a:lnSpc>
                          <a:spcPct val="100000"/>
                        </a:lnSpc>
                        <a:spcBef>
                          <a:spcPts val="672"/>
                        </a:spcBef>
                        <a:spcAft>
                          <a:spcPct val="0"/>
                        </a:spcAft>
                        <a:buClrTx/>
                        <a:buSzTx/>
                        <a:buFont typeface="Courier New" pitchFamily="49" charset="0"/>
                        <a:buNone/>
                        <a:tabLst/>
                      </a:pPr>
                      <a:endParaRPr kumimoji="0" lang="en-US" sz="2400" b="0" i="1" u="none" strike="noStrike" cap="none" normalizeH="0" baseline="0" dirty="0">
                        <a:ln>
                          <a:noFill/>
                        </a:ln>
                        <a:solidFill>
                          <a:srgbClr val="000000"/>
                        </a:solidFill>
                        <a:effectLst/>
                        <a:latin typeface="Calibri" pitchFamily="34" charset="0"/>
                      </a:endParaRPr>
                    </a:p>
                    <a:p>
                      <a:pPr marL="0" marR="0" lvl="0" indent="0" algn="ctr" defTabSz="914400" rtl="0" eaLnBrk="1" fontAlgn="base" latinLnBrk="0" hangingPunct="1">
                        <a:lnSpc>
                          <a:spcPct val="100000"/>
                        </a:lnSpc>
                        <a:spcBef>
                          <a:spcPts val="672"/>
                        </a:spcBef>
                        <a:spcAft>
                          <a:spcPct val="0"/>
                        </a:spcAft>
                        <a:buClrTx/>
                        <a:buSzTx/>
                        <a:buFont typeface="Courier New" pitchFamily="49" charset="0"/>
                        <a:buNone/>
                        <a:tabLst/>
                      </a:pPr>
                      <a:endParaRPr kumimoji="0" lang="en-US" sz="2400" b="0" i="1" u="none" strike="noStrike" cap="none" normalizeH="0" baseline="0" dirty="0">
                        <a:ln>
                          <a:noFill/>
                        </a:ln>
                        <a:solidFill>
                          <a:srgbClr val="000000"/>
                        </a:solidFill>
                        <a:effectLst/>
                        <a:latin typeface="Calibri" pitchFamily="34" charset="0"/>
                      </a:endParaRPr>
                    </a:p>
                  </a:txBody>
                  <a:tcPr marT="45724" marB="45724" horzOverflow="overflow">
                    <a:lnL>
                      <a:noFill/>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graphicFrame>
        <p:nvGraphicFramePr>
          <p:cNvPr id="16386" name="Object 22"/>
          <p:cNvGraphicFramePr>
            <a:graphicFrameLocks noChangeAspect="1"/>
          </p:cNvGraphicFramePr>
          <p:nvPr/>
        </p:nvGraphicFramePr>
        <p:xfrm>
          <a:off x="6083300" y="2413000"/>
          <a:ext cx="2400300" cy="723900"/>
        </p:xfrm>
        <a:graphic>
          <a:graphicData uri="http://schemas.openxmlformats.org/presentationml/2006/ole">
            <mc:AlternateContent xmlns:mc="http://schemas.openxmlformats.org/markup-compatibility/2006">
              <mc:Choice xmlns:v="urn:schemas-microsoft-com:vml" Requires="v">
                <p:oleObj spid="_x0000_s16394" name="Equation" r:id="rId3" imgW="2400120" imgH="723600" progId="Equation.DSMT4">
                  <p:embed/>
                </p:oleObj>
              </mc:Choice>
              <mc:Fallback>
                <p:oleObj name="Equation" r:id="rId3" imgW="2400120" imgH="723600" progId="Equation.DSMT4">
                  <p:embed/>
                  <p:pic>
                    <p:nvPicPr>
                      <p:cNvPr id="0" name="Object 2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83300" y="2413000"/>
                        <a:ext cx="2400300" cy="723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387" name="Object 23"/>
          <p:cNvGraphicFramePr>
            <a:graphicFrameLocks noChangeAspect="1"/>
          </p:cNvGraphicFramePr>
          <p:nvPr/>
        </p:nvGraphicFramePr>
        <p:xfrm>
          <a:off x="6781800" y="3079750"/>
          <a:ext cx="927100" cy="723900"/>
        </p:xfrm>
        <a:graphic>
          <a:graphicData uri="http://schemas.openxmlformats.org/presentationml/2006/ole">
            <mc:AlternateContent xmlns:mc="http://schemas.openxmlformats.org/markup-compatibility/2006">
              <mc:Choice xmlns:v="urn:schemas-microsoft-com:vml" Requires="v">
                <p:oleObj spid="_x0000_s16395" name="Equation" r:id="rId5" imgW="926698" imgH="723586" progId="Equation.DSMT4">
                  <p:embed/>
                </p:oleObj>
              </mc:Choice>
              <mc:Fallback>
                <p:oleObj name="Equation" r:id="rId5" imgW="926698" imgH="723586" progId="Equation.DSMT4">
                  <p:embed/>
                  <p:pic>
                    <p:nvPicPr>
                      <p:cNvPr id="0" name="Object 2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781800" y="3079750"/>
                        <a:ext cx="927100" cy="723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388" name="Object 40"/>
          <p:cNvGraphicFramePr>
            <a:graphicFrameLocks noChangeAspect="1"/>
          </p:cNvGraphicFramePr>
          <p:nvPr/>
        </p:nvGraphicFramePr>
        <p:xfrm>
          <a:off x="914400" y="5346700"/>
          <a:ext cx="2220913" cy="431800"/>
        </p:xfrm>
        <a:graphic>
          <a:graphicData uri="http://schemas.openxmlformats.org/presentationml/2006/ole">
            <mc:AlternateContent xmlns:mc="http://schemas.openxmlformats.org/markup-compatibility/2006">
              <mc:Choice xmlns:v="urn:schemas-microsoft-com:vml" Requires="v">
                <p:oleObj spid="_x0000_s16396" name="Equation" r:id="rId7" imgW="2222500" imgH="431800" progId="Equation.DSMT4">
                  <p:embed/>
                </p:oleObj>
              </mc:Choice>
              <mc:Fallback>
                <p:oleObj name="Equation" r:id="rId7" imgW="2222500" imgH="431800" progId="Equation.DSMT4">
                  <p:embed/>
                  <p:pic>
                    <p:nvPicPr>
                      <p:cNvPr id="0" name="Object 4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14400" y="5346700"/>
                        <a:ext cx="2220913" cy="431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389" name="Object 41"/>
          <p:cNvGraphicFramePr>
            <a:graphicFrameLocks noChangeAspect="1"/>
          </p:cNvGraphicFramePr>
          <p:nvPr/>
        </p:nvGraphicFramePr>
        <p:xfrm>
          <a:off x="6019800" y="5327650"/>
          <a:ext cx="2413000" cy="419100"/>
        </p:xfrm>
        <a:graphic>
          <a:graphicData uri="http://schemas.openxmlformats.org/presentationml/2006/ole">
            <mc:AlternateContent xmlns:mc="http://schemas.openxmlformats.org/markup-compatibility/2006">
              <mc:Choice xmlns:v="urn:schemas-microsoft-com:vml" Requires="v">
                <p:oleObj spid="_x0000_s16397" name="Equation" r:id="rId9" imgW="2413000" imgH="419100" progId="Equation.DSMT4">
                  <p:embed/>
                </p:oleObj>
              </mc:Choice>
              <mc:Fallback>
                <p:oleObj name="Equation" r:id="rId9" imgW="2413000" imgH="419100" progId="Equation.DSMT4">
                  <p:embed/>
                  <p:pic>
                    <p:nvPicPr>
                      <p:cNvPr id="0" name="Object 4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019800" y="5327650"/>
                        <a:ext cx="2413000" cy="419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pPr eaLnBrk="1" hangingPunct="1"/>
            <a:r>
              <a:rPr lang="en-US" sz="3200" dirty="0">
                <a:solidFill>
                  <a:schemeClr val="accent1"/>
                </a:solidFill>
              </a:rPr>
              <a:t>Properties of Addition and Multiplication</a:t>
            </a:r>
          </a:p>
        </p:txBody>
      </p:sp>
      <p:sp>
        <p:nvSpPr>
          <p:cNvPr id="4" name="Content Placeholder 3"/>
          <p:cNvSpPr>
            <a:spLocks noGrp="1"/>
          </p:cNvSpPr>
          <p:nvPr>
            <p:ph idx="1"/>
          </p:nvPr>
        </p:nvSpPr>
        <p:spPr/>
        <p:txBody>
          <a:bodyPr/>
          <a:lstStyle/>
          <a:p>
            <a:endParaRPr lang="en-US" dirty="0"/>
          </a:p>
          <a:p>
            <a:endParaRPr lang="en-US" dirty="0"/>
          </a:p>
        </p:txBody>
      </p:sp>
      <p:sp>
        <p:nvSpPr>
          <p:cNvPr id="231428" name="TextBox 3"/>
          <p:cNvSpPr txBox="1">
            <a:spLocks noChangeArrowheads="1"/>
          </p:cNvSpPr>
          <p:nvPr/>
        </p:nvSpPr>
        <p:spPr bwMode="auto">
          <a:xfrm>
            <a:off x="457200" y="1280160"/>
            <a:ext cx="8226425" cy="3752850"/>
          </a:xfrm>
          <a:prstGeom prst="rect">
            <a:avLst/>
          </a:prstGeom>
          <a:noFill/>
          <a:ln w="28575">
            <a:solidFill>
              <a:srgbClr val="FF0000"/>
            </a:solidFill>
            <a:miter lim="800000"/>
            <a:headEnd/>
            <a:tailEnd/>
          </a:ln>
        </p:spPr>
        <p:txBody>
          <a:bodyPr>
            <a:spAutoFit/>
          </a:bodyPr>
          <a:lstStyle/>
          <a:p>
            <a:pPr algn="ctr">
              <a:spcBef>
                <a:spcPct val="0"/>
              </a:spcBef>
              <a:spcAft>
                <a:spcPts val="1700"/>
              </a:spcAft>
              <a:buFontTx/>
              <a:buNone/>
            </a:pPr>
            <a:r>
              <a:rPr lang="en-US" sz="2800" b="1" dirty="0">
                <a:solidFill>
                  <a:srgbClr val="000000"/>
                </a:solidFill>
              </a:rPr>
              <a:t>Notes</a:t>
            </a:r>
          </a:p>
          <a:p>
            <a:pPr>
              <a:spcBef>
                <a:spcPct val="0"/>
              </a:spcBef>
              <a:buFontTx/>
              <a:buNone/>
            </a:pPr>
            <a:r>
              <a:rPr lang="en-US" sz="2800" b="0" dirty="0">
                <a:solidFill>
                  <a:srgbClr val="000000"/>
                </a:solidFill>
              </a:rPr>
              <a:t>The number </a:t>
            </a:r>
            <a:r>
              <a:rPr lang="en-US" sz="2800" b="1" dirty="0">
                <a:solidFill>
                  <a:srgbClr val="FF0000"/>
                </a:solidFill>
              </a:rPr>
              <a:t>0</a:t>
            </a:r>
            <a:r>
              <a:rPr lang="en-US" sz="2800" dirty="0">
                <a:solidFill>
                  <a:srgbClr val="000000"/>
                </a:solidFill>
              </a:rPr>
              <a:t> </a:t>
            </a:r>
            <a:r>
              <a:rPr lang="en-US" sz="2800" b="0" dirty="0">
                <a:solidFill>
                  <a:srgbClr val="000000"/>
                </a:solidFill>
              </a:rPr>
              <a:t>is called the </a:t>
            </a:r>
            <a:r>
              <a:rPr lang="en-US" sz="2800" b="1" dirty="0">
                <a:solidFill>
                  <a:srgbClr val="CC0000"/>
                </a:solidFill>
              </a:rPr>
              <a:t>additive identity</a:t>
            </a:r>
            <a:r>
              <a:rPr lang="en-US" sz="2800" b="1" dirty="0">
                <a:solidFill>
                  <a:srgbClr val="000000"/>
                </a:solidFill>
              </a:rPr>
              <a:t> </a:t>
            </a:r>
            <a:r>
              <a:rPr lang="en-US" sz="2800" b="0" dirty="0">
                <a:solidFill>
                  <a:srgbClr val="000000"/>
                </a:solidFill>
              </a:rPr>
              <a:t>because when 0 is added to a number the result is the same number. Likewise, the number </a:t>
            </a:r>
            <a:r>
              <a:rPr lang="en-US" sz="2800" b="1" dirty="0">
                <a:solidFill>
                  <a:srgbClr val="FF0000"/>
                </a:solidFill>
              </a:rPr>
              <a:t>1</a:t>
            </a:r>
            <a:r>
              <a:rPr lang="en-US" sz="2800" dirty="0">
                <a:solidFill>
                  <a:srgbClr val="000000"/>
                </a:solidFill>
              </a:rPr>
              <a:t> </a:t>
            </a:r>
            <a:r>
              <a:rPr lang="en-US" sz="2800" b="0" dirty="0">
                <a:solidFill>
                  <a:srgbClr val="000000"/>
                </a:solidFill>
              </a:rPr>
              <a:t>is called the </a:t>
            </a:r>
            <a:r>
              <a:rPr lang="en-US" sz="2800" b="1" dirty="0">
                <a:solidFill>
                  <a:srgbClr val="CC0000"/>
                </a:solidFill>
              </a:rPr>
              <a:t>multiplicative identity</a:t>
            </a:r>
            <a:r>
              <a:rPr lang="en-US" sz="2800" b="1" dirty="0">
                <a:solidFill>
                  <a:srgbClr val="000000"/>
                </a:solidFill>
              </a:rPr>
              <a:t> </a:t>
            </a:r>
            <a:r>
              <a:rPr lang="en-US" sz="2800" b="0" dirty="0">
                <a:solidFill>
                  <a:srgbClr val="000000"/>
                </a:solidFill>
              </a:rPr>
              <a:t>because when a number is multiplied by 1 the result is the same number. Also, the </a:t>
            </a:r>
            <a:r>
              <a:rPr lang="en-US" sz="2800" b="1" dirty="0">
                <a:solidFill>
                  <a:srgbClr val="CC0000"/>
                </a:solidFill>
              </a:rPr>
              <a:t>additive inverse</a:t>
            </a:r>
            <a:r>
              <a:rPr lang="en-US" sz="2800" b="1" dirty="0">
                <a:solidFill>
                  <a:srgbClr val="000000"/>
                </a:solidFill>
              </a:rPr>
              <a:t> </a:t>
            </a:r>
            <a:r>
              <a:rPr lang="en-US" sz="2800" b="0" dirty="0">
                <a:solidFill>
                  <a:srgbClr val="000000"/>
                </a:solidFill>
              </a:rPr>
              <a:t>of a number is its </a:t>
            </a:r>
            <a:r>
              <a:rPr lang="en-US" sz="2800" b="1" dirty="0">
                <a:solidFill>
                  <a:srgbClr val="CC0000"/>
                </a:solidFill>
              </a:rPr>
              <a:t>opposite</a:t>
            </a:r>
            <a:r>
              <a:rPr lang="en-US" sz="2800" dirty="0">
                <a:solidFill>
                  <a:srgbClr val="000000"/>
                </a:solidFill>
              </a:rPr>
              <a:t> </a:t>
            </a:r>
            <a:r>
              <a:rPr lang="en-US" sz="2800" b="0" dirty="0">
                <a:solidFill>
                  <a:srgbClr val="000000"/>
                </a:solidFill>
              </a:rPr>
              <a:t>and the </a:t>
            </a:r>
            <a:r>
              <a:rPr lang="en-US" sz="2800" b="1" dirty="0">
                <a:solidFill>
                  <a:srgbClr val="CC0000"/>
                </a:solidFill>
              </a:rPr>
              <a:t>multiplicative inverse</a:t>
            </a:r>
            <a:r>
              <a:rPr lang="en-US" sz="2800" b="1" dirty="0">
                <a:solidFill>
                  <a:srgbClr val="000000"/>
                </a:solidFill>
              </a:rPr>
              <a:t> </a:t>
            </a:r>
            <a:r>
              <a:rPr lang="en-US" sz="2800" b="0" dirty="0">
                <a:solidFill>
                  <a:srgbClr val="000000"/>
                </a:solidFill>
              </a:rPr>
              <a:t>of a number is its </a:t>
            </a:r>
            <a:r>
              <a:rPr lang="en-US" sz="2800" b="1" dirty="0">
                <a:solidFill>
                  <a:srgbClr val="CC0000"/>
                </a:solidFill>
              </a:rPr>
              <a:t>reciprocal</a:t>
            </a:r>
            <a:r>
              <a:rPr lang="en-US" sz="2800" b="0" dirty="0">
                <a:solidFill>
                  <a:srgbClr val="000000"/>
                </a:solidFill>
              </a:rPr>
              <a:t>.</a:t>
            </a:r>
            <a:endParaRPr lang="en-US" sz="2800" dirty="0">
              <a:solidFill>
                <a:srgbClr val="00000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pPr eaLnBrk="1" hangingPunct="1"/>
            <a:r>
              <a:rPr lang="en-US" sz="3200" dirty="0">
                <a:solidFill>
                  <a:schemeClr val="accent1"/>
                </a:solidFill>
              </a:rPr>
              <a:t>Example 1: Properties of Addition and Multiplication</a:t>
            </a:r>
          </a:p>
        </p:txBody>
      </p:sp>
      <p:sp>
        <p:nvSpPr>
          <p:cNvPr id="214019" name="Rectangle 3"/>
          <p:cNvSpPr>
            <a:spLocks noGrp="1"/>
          </p:cNvSpPr>
          <p:nvPr>
            <p:ph idx="1"/>
          </p:nvPr>
        </p:nvSpPr>
        <p:spPr>
          <a:xfrm>
            <a:off x="457200" y="1280160"/>
            <a:ext cx="8229600" cy="4049314"/>
          </a:xfrm>
          <a:prstGeom prst="rect">
            <a:avLst/>
          </a:prstGeom>
        </p:spPr>
        <p:txBody>
          <a:bodyPr>
            <a:spAutoFit/>
          </a:bodyPr>
          <a:lstStyle/>
          <a:p>
            <a:pPr marL="573088" indent="-573088" eaLnBrk="1" hangingPunct="1">
              <a:lnSpc>
                <a:spcPct val="90000"/>
              </a:lnSpc>
              <a:spcAft>
                <a:spcPts val="1000"/>
              </a:spcAft>
              <a:buFont typeface="Courier New" pitchFamily="49" charset="0"/>
              <a:buNone/>
            </a:pPr>
            <a:r>
              <a:rPr lang="en-US" i="0" dirty="0">
                <a:solidFill>
                  <a:schemeClr val="tx1"/>
                </a:solidFill>
              </a:rPr>
              <a:t>State the name of each property being illustrated.</a:t>
            </a:r>
            <a:endParaRPr lang="en-US" b="1" i="0" dirty="0">
              <a:solidFill>
                <a:schemeClr val="tx1"/>
              </a:solidFill>
            </a:endParaRPr>
          </a:p>
          <a:p>
            <a:pPr marL="573088" indent="-573088" eaLnBrk="1" hangingPunct="1">
              <a:lnSpc>
                <a:spcPct val="90000"/>
              </a:lnSpc>
              <a:spcAft>
                <a:spcPts val="1000"/>
              </a:spcAft>
              <a:buFont typeface="Courier New" pitchFamily="49" charset="0"/>
              <a:buNone/>
            </a:pPr>
            <a:r>
              <a:rPr lang="en-US" i="0" dirty="0">
                <a:solidFill>
                  <a:schemeClr val="tx1"/>
                </a:solidFill>
              </a:rPr>
              <a:t> </a:t>
            </a:r>
          </a:p>
          <a:p>
            <a:pPr marL="573088" indent="-573088" eaLnBrk="1" hangingPunct="1">
              <a:lnSpc>
                <a:spcPct val="90000"/>
              </a:lnSpc>
              <a:spcAft>
                <a:spcPts val="1000"/>
              </a:spcAft>
              <a:buFont typeface="Courier New" pitchFamily="49" charset="0"/>
              <a:buNone/>
            </a:pPr>
            <a:r>
              <a:rPr lang="en-US" b="1" i="0" dirty="0">
                <a:solidFill>
                  <a:schemeClr val="tx1"/>
                </a:solidFill>
              </a:rPr>
              <a:t>Solution</a:t>
            </a:r>
            <a:r>
              <a:rPr lang="en-US" i="0" dirty="0">
                <a:solidFill>
                  <a:schemeClr val="tx1"/>
                </a:solidFill>
              </a:rPr>
              <a:t>   </a:t>
            </a:r>
            <a:r>
              <a:rPr lang="en-US" i="0" dirty="0">
                <a:solidFill>
                  <a:srgbClr val="FF0000"/>
                </a:solidFill>
              </a:rPr>
              <a:t>Commutative property of addition</a:t>
            </a:r>
          </a:p>
          <a:p>
            <a:pPr marL="573088" indent="-573088" eaLnBrk="1" hangingPunct="1">
              <a:lnSpc>
                <a:spcPct val="90000"/>
              </a:lnSpc>
              <a:spcBef>
                <a:spcPts val="1500"/>
              </a:spcBef>
              <a:buFont typeface="Courier New" pitchFamily="49" charset="0"/>
              <a:buNone/>
            </a:pPr>
            <a:r>
              <a:rPr lang="en-US" i="0" dirty="0">
                <a:solidFill>
                  <a:schemeClr val="tx1"/>
                </a:solidFill>
              </a:rPr>
              <a:t> </a:t>
            </a:r>
          </a:p>
          <a:p>
            <a:pPr marL="573088" indent="-573088" eaLnBrk="1" hangingPunct="1">
              <a:lnSpc>
                <a:spcPct val="90000"/>
              </a:lnSpc>
              <a:spcAft>
                <a:spcPts val="1000"/>
              </a:spcAft>
              <a:buFont typeface="Courier New" pitchFamily="49" charset="0"/>
              <a:buNone/>
            </a:pPr>
            <a:r>
              <a:rPr lang="en-US" b="1" i="0" dirty="0">
                <a:solidFill>
                  <a:schemeClr val="tx1"/>
                </a:solidFill>
              </a:rPr>
              <a:t>Solution   </a:t>
            </a:r>
            <a:r>
              <a:rPr lang="en-US" i="0" dirty="0">
                <a:solidFill>
                  <a:srgbClr val="FF0000"/>
                </a:solidFill>
              </a:rPr>
              <a:t>Associative property of addition</a:t>
            </a:r>
          </a:p>
          <a:p>
            <a:pPr marL="573088" indent="-573088" eaLnBrk="1" hangingPunct="1">
              <a:lnSpc>
                <a:spcPct val="90000"/>
              </a:lnSpc>
              <a:spcBef>
                <a:spcPts val="1500"/>
              </a:spcBef>
              <a:buFont typeface="Courier New" pitchFamily="49" charset="0"/>
              <a:buNone/>
            </a:pPr>
            <a:r>
              <a:rPr lang="en-US" i="0" dirty="0">
                <a:solidFill>
                  <a:schemeClr val="tx1"/>
                </a:solidFill>
              </a:rPr>
              <a:t> </a:t>
            </a:r>
          </a:p>
          <a:p>
            <a:pPr marL="573088" indent="-573088" eaLnBrk="1" hangingPunct="1">
              <a:lnSpc>
                <a:spcPct val="90000"/>
              </a:lnSpc>
              <a:spcAft>
                <a:spcPts val="1000"/>
              </a:spcAft>
              <a:buFont typeface="Courier New" pitchFamily="49" charset="0"/>
              <a:buNone/>
            </a:pPr>
            <a:r>
              <a:rPr lang="en-US" b="1" i="0" dirty="0">
                <a:solidFill>
                  <a:schemeClr val="tx1"/>
                </a:solidFill>
              </a:rPr>
              <a:t>Solution   </a:t>
            </a:r>
            <a:r>
              <a:rPr lang="en-US" i="0" dirty="0">
                <a:solidFill>
                  <a:srgbClr val="FF0000"/>
                </a:solidFill>
              </a:rPr>
              <a:t>Multiplicative identity</a:t>
            </a:r>
            <a:endParaRPr lang="en-US" b="1" i="0" dirty="0">
              <a:solidFill>
                <a:srgbClr val="FF0000"/>
              </a:solidFill>
            </a:endParaRPr>
          </a:p>
        </p:txBody>
      </p:sp>
      <p:graphicFrame>
        <p:nvGraphicFramePr>
          <p:cNvPr id="214020" name="Object 4"/>
          <p:cNvGraphicFramePr>
            <a:graphicFrameLocks noChangeAspect="1"/>
          </p:cNvGraphicFramePr>
          <p:nvPr/>
        </p:nvGraphicFramePr>
        <p:xfrm>
          <a:off x="533400" y="1852304"/>
          <a:ext cx="3479800" cy="482600"/>
        </p:xfrm>
        <a:graphic>
          <a:graphicData uri="http://schemas.openxmlformats.org/presentationml/2006/ole">
            <mc:AlternateContent xmlns:mc="http://schemas.openxmlformats.org/markup-compatibility/2006">
              <mc:Choice xmlns:v="urn:schemas-microsoft-com:vml" Requires="v">
                <p:oleObj spid="_x0000_s2056" name="Equation" r:id="rId3" imgW="3479800" imgH="482600" progId="Equation.DSMT4">
                  <p:embed/>
                </p:oleObj>
              </mc:Choice>
              <mc:Fallback>
                <p:oleObj name="Equation" r:id="rId3" imgW="3479800" imgH="48260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1852304"/>
                        <a:ext cx="3479800" cy="48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14021" name="Object 5"/>
          <p:cNvGraphicFramePr>
            <a:graphicFrameLocks noChangeAspect="1"/>
          </p:cNvGraphicFramePr>
          <p:nvPr/>
        </p:nvGraphicFramePr>
        <p:xfrm>
          <a:off x="533400" y="3048000"/>
          <a:ext cx="3695700" cy="482600"/>
        </p:xfrm>
        <a:graphic>
          <a:graphicData uri="http://schemas.openxmlformats.org/presentationml/2006/ole">
            <mc:AlternateContent xmlns:mc="http://schemas.openxmlformats.org/markup-compatibility/2006">
              <mc:Choice xmlns:v="urn:schemas-microsoft-com:vml" Requires="v">
                <p:oleObj spid="_x0000_s2057" name="Equation" r:id="rId5" imgW="3695700" imgH="482600" progId="Equation.DSMT4">
                  <p:embed/>
                </p:oleObj>
              </mc:Choice>
              <mc:Fallback>
                <p:oleObj name="Equation" r:id="rId5" imgW="3695700" imgH="482600" progId="Equation.DSMT4">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400" y="3048000"/>
                        <a:ext cx="3695700" cy="48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14022" name="Object 6"/>
          <p:cNvGraphicFramePr>
            <a:graphicFrameLocks noChangeAspect="1"/>
          </p:cNvGraphicFramePr>
          <p:nvPr/>
        </p:nvGraphicFramePr>
        <p:xfrm>
          <a:off x="533400" y="4241800"/>
          <a:ext cx="2565400" cy="482600"/>
        </p:xfrm>
        <a:graphic>
          <a:graphicData uri="http://schemas.openxmlformats.org/presentationml/2006/ole">
            <mc:AlternateContent xmlns:mc="http://schemas.openxmlformats.org/markup-compatibility/2006">
              <mc:Choice xmlns:v="urn:schemas-microsoft-com:vml" Requires="v">
                <p:oleObj spid="_x0000_s2058" name="Equation" r:id="rId7" imgW="2565400" imgH="482600" progId="Equation.DSMT4">
                  <p:embed/>
                </p:oleObj>
              </mc:Choice>
              <mc:Fallback>
                <p:oleObj name="Equation" r:id="rId7" imgW="2565400" imgH="482600" progId="Equation.DSMT4">
                  <p:embed/>
                  <p:pic>
                    <p:nvPicPr>
                      <p:cNvPr id="0" name="Object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3400" y="4241800"/>
                        <a:ext cx="2565400" cy="48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4019">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1402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14019">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1402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1401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pPr eaLnBrk="1" hangingPunct="1"/>
            <a:r>
              <a:rPr lang="en-US" sz="3200" dirty="0">
                <a:solidFill>
                  <a:schemeClr val="accent1"/>
                </a:solidFill>
              </a:rPr>
              <a:t>Example 1: Properties of Addition and Multiplication (cont.)</a:t>
            </a:r>
          </a:p>
        </p:txBody>
      </p:sp>
      <p:sp>
        <p:nvSpPr>
          <p:cNvPr id="226307" name="Rectangle 3"/>
          <p:cNvSpPr>
            <a:spLocks noGrp="1"/>
          </p:cNvSpPr>
          <p:nvPr>
            <p:ph idx="1"/>
          </p:nvPr>
        </p:nvSpPr>
        <p:spPr>
          <a:prstGeom prst="rect">
            <a:avLst/>
          </a:prstGeom>
        </p:spPr>
        <p:txBody>
          <a:bodyPr/>
          <a:lstStyle/>
          <a:p>
            <a:pPr marL="457200" indent="-457200" eaLnBrk="1" hangingPunct="1">
              <a:spcBef>
                <a:spcPts val="1500"/>
              </a:spcBef>
              <a:buFont typeface="Courier New" pitchFamily="49" charset="0"/>
              <a:buNone/>
            </a:pPr>
            <a:r>
              <a:rPr lang="en-US" i="0" dirty="0">
                <a:solidFill>
                  <a:schemeClr val="tx1"/>
                </a:solidFill>
              </a:rPr>
              <a:t> </a:t>
            </a:r>
          </a:p>
          <a:p>
            <a:pPr marL="457200" indent="-457200" eaLnBrk="1" hangingPunct="1">
              <a:spcAft>
                <a:spcPts val="1000"/>
              </a:spcAft>
              <a:buFont typeface="Courier New" pitchFamily="49" charset="0"/>
              <a:buNone/>
            </a:pPr>
            <a:r>
              <a:rPr lang="en-US" b="1" i="0" dirty="0">
                <a:solidFill>
                  <a:schemeClr val="tx1"/>
                </a:solidFill>
              </a:rPr>
              <a:t>Solution   </a:t>
            </a:r>
            <a:r>
              <a:rPr lang="en-US" i="0" dirty="0">
                <a:solidFill>
                  <a:srgbClr val="FF0000"/>
                </a:solidFill>
              </a:rPr>
              <a:t>Distributive property</a:t>
            </a:r>
          </a:p>
          <a:p>
            <a:pPr marL="457200" indent="-457200" eaLnBrk="1" hangingPunct="1">
              <a:spcBef>
                <a:spcPts val="1500"/>
              </a:spcBef>
              <a:buFont typeface="Courier New" pitchFamily="49" charset="0"/>
              <a:buNone/>
            </a:pPr>
            <a:r>
              <a:rPr lang="en-US" i="0" dirty="0">
                <a:solidFill>
                  <a:schemeClr val="tx1"/>
                </a:solidFill>
              </a:rPr>
              <a:t> </a:t>
            </a:r>
          </a:p>
          <a:p>
            <a:pPr marL="457200" indent="-457200" eaLnBrk="1" hangingPunct="1">
              <a:spcAft>
                <a:spcPts val="1000"/>
              </a:spcAft>
              <a:buFont typeface="Courier New" pitchFamily="49" charset="0"/>
              <a:buNone/>
            </a:pPr>
            <a:r>
              <a:rPr lang="en-US" b="1" i="0" dirty="0">
                <a:solidFill>
                  <a:schemeClr val="tx1"/>
                </a:solidFill>
              </a:rPr>
              <a:t>Solution   </a:t>
            </a:r>
            <a:r>
              <a:rPr lang="en-US" i="0" dirty="0">
                <a:solidFill>
                  <a:srgbClr val="FF0000"/>
                </a:solidFill>
              </a:rPr>
              <a:t>Associative property of multiplication</a:t>
            </a:r>
          </a:p>
          <a:p>
            <a:pPr marL="457200" indent="-457200" eaLnBrk="1" hangingPunct="1">
              <a:buFont typeface="Courier New" pitchFamily="49" charset="0"/>
              <a:buNone/>
            </a:pPr>
            <a:r>
              <a:rPr lang="en-US" b="1" i="0" dirty="0">
                <a:solidFill>
                  <a:schemeClr val="tx1"/>
                </a:solidFill>
              </a:rPr>
              <a:t>	</a:t>
            </a:r>
          </a:p>
          <a:p>
            <a:pPr marL="457200" indent="-457200" eaLnBrk="1" hangingPunct="1">
              <a:buFont typeface="Courier New" pitchFamily="49" charset="0"/>
              <a:buNone/>
            </a:pPr>
            <a:endParaRPr lang="en-US" dirty="0">
              <a:solidFill>
                <a:schemeClr val="tx1"/>
              </a:solidFill>
            </a:endParaRPr>
          </a:p>
        </p:txBody>
      </p:sp>
      <p:graphicFrame>
        <p:nvGraphicFramePr>
          <p:cNvPr id="226308" name="Object 4"/>
          <p:cNvGraphicFramePr>
            <a:graphicFrameLocks noChangeAspect="1"/>
          </p:cNvGraphicFramePr>
          <p:nvPr/>
        </p:nvGraphicFramePr>
        <p:xfrm>
          <a:off x="530352" y="1330656"/>
          <a:ext cx="3073400" cy="482600"/>
        </p:xfrm>
        <a:graphic>
          <a:graphicData uri="http://schemas.openxmlformats.org/presentationml/2006/ole">
            <mc:AlternateContent xmlns:mc="http://schemas.openxmlformats.org/markup-compatibility/2006">
              <mc:Choice xmlns:v="urn:schemas-microsoft-com:vml" Requires="v">
                <p:oleObj spid="_x0000_s3078" name="Equation" r:id="rId3" imgW="3073400" imgH="482600" progId="Equation.DSMT4">
                  <p:embed/>
                </p:oleObj>
              </mc:Choice>
              <mc:Fallback>
                <p:oleObj name="Equation" r:id="rId3" imgW="3073400" imgH="48260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1330656"/>
                        <a:ext cx="3073400" cy="48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26309" name="Object 5"/>
          <p:cNvGraphicFramePr>
            <a:graphicFrameLocks noChangeAspect="1"/>
          </p:cNvGraphicFramePr>
          <p:nvPr/>
        </p:nvGraphicFramePr>
        <p:xfrm>
          <a:off x="530352" y="2514600"/>
          <a:ext cx="3149600" cy="482600"/>
        </p:xfrm>
        <a:graphic>
          <a:graphicData uri="http://schemas.openxmlformats.org/presentationml/2006/ole">
            <mc:AlternateContent xmlns:mc="http://schemas.openxmlformats.org/markup-compatibility/2006">
              <mc:Choice xmlns:v="urn:schemas-microsoft-com:vml" Requires="v">
                <p:oleObj spid="_x0000_s3079" name="Equation" r:id="rId5" imgW="3149600" imgH="482600" progId="Equation.DSMT4">
                  <p:embed/>
                </p:oleObj>
              </mc:Choice>
              <mc:Fallback>
                <p:oleObj name="Equation" r:id="rId5" imgW="3149600" imgH="482600" progId="Equation.DSMT4">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0352" y="2514600"/>
                        <a:ext cx="3149600" cy="48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630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630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2630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pPr eaLnBrk="1" hangingPunct="1"/>
            <a:r>
              <a:rPr lang="en-US" sz="3200" dirty="0">
                <a:solidFill>
                  <a:schemeClr val="accent1"/>
                </a:solidFill>
              </a:rPr>
              <a:t>Example 2: Properties of Addition and Multiplication</a:t>
            </a:r>
          </a:p>
        </p:txBody>
      </p:sp>
      <p:sp>
        <p:nvSpPr>
          <p:cNvPr id="227331" name="Rectangle 3"/>
          <p:cNvSpPr>
            <a:spLocks noGrp="1"/>
          </p:cNvSpPr>
          <p:nvPr>
            <p:ph idx="1"/>
          </p:nvPr>
        </p:nvSpPr>
        <p:spPr>
          <a:xfrm>
            <a:off x="457200" y="1280160"/>
            <a:ext cx="8229600" cy="3367076"/>
          </a:xfrm>
          <a:prstGeom prst="rect">
            <a:avLst/>
          </a:prstGeom>
        </p:spPr>
        <p:txBody>
          <a:bodyPr>
            <a:spAutoFit/>
          </a:bodyPr>
          <a:lstStyle/>
          <a:p>
            <a:pPr marL="0" indent="0" eaLnBrk="1" hangingPunct="1">
              <a:buFont typeface="Courier New" pitchFamily="49" charset="0"/>
              <a:buNone/>
              <a:tabLst>
                <a:tab pos="457200" algn="l"/>
              </a:tabLst>
            </a:pPr>
            <a:r>
              <a:rPr lang="en-US" i="0" dirty="0">
                <a:solidFill>
                  <a:schemeClr val="tx1"/>
                </a:solidFill>
              </a:rPr>
              <a:t>In each of the following equations, state the property illustrated and show that the statement is true for the value given for the variable by substituting the value in the equation and evaluating.</a:t>
            </a:r>
          </a:p>
          <a:p>
            <a:pPr marL="0" indent="0" eaLnBrk="1" hangingPunct="1">
              <a:buFont typeface="Courier New" pitchFamily="49" charset="0"/>
              <a:buNone/>
              <a:tabLst>
                <a:tab pos="457200" algn="l"/>
              </a:tabLst>
            </a:pPr>
            <a:r>
              <a:rPr lang="en-US" i="0" dirty="0">
                <a:solidFill>
                  <a:schemeClr val="tx1"/>
                </a:solidFill>
              </a:rPr>
              <a:t> </a:t>
            </a:r>
          </a:p>
          <a:p>
            <a:pPr marL="0" indent="0" eaLnBrk="1" hangingPunct="1">
              <a:buFont typeface="Courier New" pitchFamily="49" charset="0"/>
              <a:buNone/>
              <a:tabLst>
                <a:tab pos="457200" algn="l"/>
              </a:tabLst>
            </a:pPr>
            <a:r>
              <a:rPr lang="en-US" b="1" i="0" dirty="0">
                <a:solidFill>
                  <a:schemeClr val="tx1"/>
                </a:solidFill>
              </a:rPr>
              <a:t>Solution  </a:t>
            </a:r>
          </a:p>
          <a:p>
            <a:pPr marL="0" indent="0" eaLnBrk="1" hangingPunct="1">
              <a:buFont typeface="Courier New" pitchFamily="49" charset="0"/>
              <a:buNone/>
              <a:tabLst>
                <a:tab pos="457200" algn="l"/>
              </a:tabLst>
            </a:pPr>
            <a:r>
              <a:rPr lang="en-US" i="0" dirty="0">
                <a:solidFill>
                  <a:schemeClr val="tx1"/>
                </a:solidFill>
              </a:rPr>
              <a:t>The commutative property of addition is illustrated.</a:t>
            </a:r>
            <a:r>
              <a:rPr lang="en-US" dirty="0">
                <a:solidFill>
                  <a:schemeClr val="tx1"/>
                </a:solidFill>
              </a:rPr>
              <a:t> </a:t>
            </a:r>
          </a:p>
        </p:txBody>
      </p:sp>
      <p:graphicFrame>
        <p:nvGraphicFramePr>
          <p:cNvPr id="227332" name="Object 4"/>
          <p:cNvGraphicFramePr>
            <a:graphicFrameLocks noChangeAspect="1"/>
          </p:cNvGraphicFramePr>
          <p:nvPr/>
        </p:nvGraphicFramePr>
        <p:xfrm>
          <a:off x="533400" y="3162300"/>
          <a:ext cx="5257800" cy="393700"/>
        </p:xfrm>
        <a:graphic>
          <a:graphicData uri="http://schemas.openxmlformats.org/presentationml/2006/ole">
            <mc:AlternateContent xmlns:mc="http://schemas.openxmlformats.org/markup-compatibility/2006">
              <mc:Choice xmlns:v="urn:schemas-microsoft-com:vml" Requires="v">
                <p:oleObj spid="_x0000_s4102" name="Equation" r:id="rId3" imgW="5257800" imgH="393480" progId="Equation.DSMT4">
                  <p:embed/>
                </p:oleObj>
              </mc:Choice>
              <mc:Fallback>
                <p:oleObj name="Equation" r:id="rId3" imgW="5257800" imgH="39348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3162300"/>
                        <a:ext cx="5257800" cy="393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27333" name="Object 5"/>
          <p:cNvGraphicFramePr>
            <a:graphicFrameLocks noChangeAspect="1"/>
          </p:cNvGraphicFramePr>
          <p:nvPr/>
        </p:nvGraphicFramePr>
        <p:xfrm>
          <a:off x="1968500" y="4730750"/>
          <a:ext cx="4889500" cy="482600"/>
        </p:xfrm>
        <a:graphic>
          <a:graphicData uri="http://schemas.openxmlformats.org/presentationml/2006/ole">
            <mc:AlternateContent xmlns:mc="http://schemas.openxmlformats.org/markup-compatibility/2006">
              <mc:Choice xmlns:v="urn:schemas-microsoft-com:vml" Requires="v">
                <p:oleObj spid="_x0000_s4103" name="Equation" r:id="rId5" imgW="4889500" imgH="482600" progId="Equation.DSMT4">
                  <p:embed/>
                </p:oleObj>
              </mc:Choice>
              <mc:Fallback>
                <p:oleObj name="Equation" r:id="rId5" imgW="4889500" imgH="482600" progId="Equation.DSMT4">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68500" y="4730750"/>
                        <a:ext cx="4889500" cy="48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7331">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7331">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273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pPr eaLnBrk="1" hangingPunct="1"/>
            <a:r>
              <a:rPr lang="en-US" sz="3200" dirty="0">
                <a:solidFill>
                  <a:schemeClr val="accent1"/>
                </a:solidFill>
              </a:rPr>
              <a:t>Example 2: Properties of Addition and Multiplication (cont.)</a:t>
            </a:r>
          </a:p>
        </p:txBody>
      </p:sp>
      <p:sp>
        <p:nvSpPr>
          <p:cNvPr id="228355" name="Rectangle 3"/>
          <p:cNvSpPr>
            <a:spLocks noGrp="1"/>
          </p:cNvSpPr>
          <p:nvPr>
            <p:ph idx="1"/>
          </p:nvPr>
        </p:nvSpPr>
        <p:spPr>
          <a:xfrm>
            <a:off x="457200" y="1905000"/>
            <a:ext cx="8229600" cy="3647152"/>
          </a:xfrm>
          <a:prstGeom prst="rect">
            <a:avLst/>
          </a:prstGeom>
        </p:spPr>
        <p:txBody>
          <a:bodyPr>
            <a:spAutoFit/>
          </a:bodyPr>
          <a:lstStyle/>
          <a:p>
            <a:pPr marL="0" indent="0" eaLnBrk="1" hangingPunct="1">
              <a:spcBef>
                <a:spcPts val="672"/>
              </a:spcBef>
              <a:buFont typeface="Courier New" pitchFamily="49" charset="0"/>
              <a:buNone/>
              <a:tabLst>
                <a:tab pos="457200" algn="l"/>
              </a:tabLst>
            </a:pPr>
            <a:r>
              <a:rPr lang="en-US" b="1" i="0" dirty="0">
                <a:solidFill>
                  <a:schemeClr val="tx1"/>
                </a:solidFill>
              </a:rPr>
              <a:t>Solution   </a:t>
            </a:r>
          </a:p>
          <a:p>
            <a:pPr marL="0" indent="0" eaLnBrk="1" hangingPunct="1">
              <a:spcBef>
                <a:spcPts val="672"/>
              </a:spcBef>
              <a:buFont typeface="Courier New" pitchFamily="49" charset="0"/>
              <a:buNone/>
              <a:tabLst>
                <a:tab pos="457200" algn="l"/>
              </a:tabLst>
            </a:pPr>
            <a:r>
              <a:rPr lang="en-US" i="0" dirty="0">
                <a:solidFill>
                  <a:schemeClr val="tx1"/>
                </a:solidFill>
              </a:rPr>
              <a:t>The associative property of multiplication is illustrated.</a:t>
            </a:r>
            <a:r>
              <a:rPr lang="en-US" dirty="0">
                <a:solidFill>
                  <a:schemeClr val="tx1"/>
                </a:solidFill>
              </a:rPr>
              <a:t> </a:t>
            </a:r>
            <a:endParaRPr lang="en-US" i="0" dirty="0">
              <a:solidFill>
                <a:schemeClr val="tx1"/>
              </a:solidFill>
            </a:endParaRPr>
          </a:p>
          <a:p>
            <a:pPr marL="0" indent="0" eaLnBrk="1" hangingPunct="1">
              <a:spcBef>
                <a:spcPts val="672"/>
              </a:spcBef>
              <a:buFont typeface="Courier New" pitchFamily="49" charset="0"/>
              <a:buNone/>
              <a:tabLst>
                <a:tab pos="457200" algn="l"/>
              </a:tabLst>
            </a:pPr>
            <a:endParaRPr lang="en-US" b="1" i="0" dirty="0">
              <a:solidFill>
                <a:schemeClr val="tx1"/>
              </a:solidFill>
            </a:endParaRPr>
          </a:p>
          <a:p>
            <a:pPr marL="0" indent="0" eaLnBrk="1" hangingPunct="1">
              <a:spcBef>
                <a:spcPts val="672"/>
              </a:spcBef>
              <a:buFont typeface="Courier New" pitchFamily="49" charset="0"/>
              <a:buNone/>
              <a:tabLst>
                <a:tab pos="457200" algn="l"/>
              </a:tabLst>
            </a:pPr>
            <a:r>
              <a:rPr lang="en-US" i="0" dirty="0">
                <a:solidFill>
                  <a:schemeClr val="tx1"/>
                </a:solidFill>
              </a:rPr>
              <a:t> </a:t>
            </a:r>
          </a:p>
          <a:p>
            <a:pPr marL="0" indent="0" eaLnBrk="1" hangingPunct="1">
              <a:spcBef>
                <a:spcPts val="0"/>
              </a:spcBef>
              <a:buFont typeface="Courier New" pitchFamily="49" charset="0"/>
              <a:buNone/>
              <a:tabLst>
                <a:tab pos="457200" algn="l"/>
              </a:tabLst>
            </a:pPr>
            <a:endParaRPr lang="en-US" i="0" dirty="0">
              <a:solidFill>
                <a:schemeClr val="tx1"/>
              </a:solidFill>
            </a:endParaRPr>
          </a:p>
          <a:p>
            <a:pPr marL="0" indent="0" eaLnBrk="1" hangingPunct="1">
              <a:spcBef>
                <a:spcPts val="672"/>
              </a:spcBef>
              <a:buFont typeface="Courier New" pitchFamily="49" charset="0"/>
              <a:buNone/>
              <a:tabLst>
                <a:tab pos="457200" algn="l"/>
              </a:tabLst>
            </a:pPr>
            <a:r>
              <a:rPr lang="en-US" b="1" i="0" dirty="0">
                <a:solidFill>
                  <a:schemeClr val="tx1"/>
                </a:solidFill>
              </a:rPr>
              <a:t>Solution</a:t>
            </a:r>
          </a:p>
          <a:p>
            <a:pPr marL="0" indent="0" eaLnBrk="1" hangingPunct="1">
              <a:spcBef>
                <a:spcPts val="672"/>
              </a:spcBef>
              <a:buFont typeface="Courier New" pitchFamily="49" charset="0"/>
              <a:buNone/>
              <a:tabLst>
                <a:tab pos="457200" algn="l"/>
              </a:tabLst>
            </a:pPr>
            <a:r>
              <a:rPr lang="en-US" i="0" dirty="0">
                <a:solidFill>
                  <a:schemeClr val="tx1"/>
                </a:solidFill>
              </a:rPr>
              <a:t>The distributive property is illustrated.</a:t>
            </a:r>
            <a:r>
              <a:rPr lang="en-US" dirty="0">
                <a:solidFill>
                  <a:schemeClr val="tx1"/>
                </a:solidFill>
              </a:rPr>
              <a:t> </a:t>
            </a:r>
          </a:p>
        </p:txBody>
      </p:sp>
      <p:graphicFrame>
        <p:nvGraphicFramePr>
          <p:cNvPr id="228356" name="Object 4"/>
          <p:cNvGraphicFramePr>
            <a:graphicFrameLocks noChangeAspect="1"/>
          </p:cNvGraphicFramePr>
          <p:nvPr/>
        </p:nvGraphicFramePr>
        <p:xfrm>
          <a:off x="533400" y="1371600"/>
          <a:ext cx="5207000" cy="482600"/>
        </p:xfrm>
        <a:graphic>
          <a:graphicData uri="http://schemas.openxmlformats.org/presentationml/2006/ole">
            <mc:AlternateContent xmlns:mc="http://schemas.openxmlformats.org/markup-compatibility/2006">
              <mc:Choice xmlns:v="urn:schemas-microsoft-com:vml" Requires="v">
                <p:oleObj spid="_x0000_s5130" name="Equation" r:id="rId3" imgW="5207000" imgH="482600" progId="Equation.DSMT4">
                  <p:embed/>
                </p:oleObj>
              </mc:Choice>
              <mc:Fallback>
                <p:oleObj name="Equation" r:id="rId3" imgW="5207000" imgH="48260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1371600"/>
                        <a:ext cx="5207000" cy="48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28357" name="Object 5"/>
          <p:cNvGraphicFramePr>
            <a:graphicFrameLocks noChangeAspect="1"/>
          </p:cNvGraphicFramePr>
          <p:nvPr/>
        </p:nvGraphicFramePr>
        <p:xfrm>
          <a:off x="533400" y="3175000"/>
          <a:ext cx="6515100" cy="482600"/>
        </p:xfrm>
        <a:graphic>
          <a:graphicData uri="http://schemas.openxmlformats.org/presentationml/2006/ole">
            <mc:AlternateContent xmlns:mc="http://schemas.openxmlformats.org/markup-compatibility/2006">
              <mc:Choice xmlns:v="urn:schemas-microsoft-com:vml" Requires="v">
                <p:oleObj spid="_x0000_s5131" name="Equation" r:id="rId5" imgW="6515100" imgH="482600" progId="Equation.DSMT4">
                  <p:embed/>
                </p:oleObj>
              </mc:Choice>
              <mc:Fallback>
                <p:oleObj name="Equation" r:id="rId5" imgW="6515100" imgH="482600" progId="Equation.DSMT4">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400" y="3175000"/>
                        <a:ext cx="6515100" cy="48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28358" name="Object 6"/>
          <p:cNvGraphicFramePr>
            <a:graphicFrameLocks noChangeAspect="1"/>
          </p:cNvGraphicFramePr>
          <p:nvPr/>
        </p:nvGraphicFramePr>
        <p:xfrm>
          <a:off x="533400" y="3852840"/>
          <a:ext cx="5981700" cy="482600"/>
        </p:xfrm>
        <a:graphic>
          <a:graphicData uri="http://schemas.openxmlformats.org/presentationml/2006/ole">
            <mc:AlternateContent xmlns:mc="http://schemas.openxmlformats.org/markup-compatibility/2006">
              <mc:Choice xmlns:v="urn:schemas-microsoft-com:vml" Requires="v">
                <p:oleObj spid="_x0000_s5132" name="Equation" r:id="rId7" imgW="5981700" imgH="482600" progId="Equation.DSMT4">
                  <p:embed/>
                </p:oleObj>
              </mc:Choice>
              <mc:Fallback>
                <p:oleObj name="Equation" r:id="rId7" imgW="5981700" imgH="482600" progId="Equation.DSMT4">
                  <p:embed/>
                  <p:pic>
                    <p:nvPicPr>
                      <p:cNvPr id="0" name="Object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3400" y="3852840"/>
                        <a:ext cx="5981700" cy="48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28359" name="Object 7"/>
          <p:cNvGraphicFramePr>
            <a:graphicFrameLocks noChangeAspect="1"/>
          </p:cNvGraphicFramePr>
          <p:nvPr/>
        </p:nvGraphicFramePr>
        <p:xfrm>
          <a:off x="533400" y="5486400"/>
          <a:ext cx="7848600" cy="482600"/>
        </p:xfrm>
        <a:graphic>
          <a:graphicData uri="http://schemas.openxmlformats.org/presentationml/2006/ole">
            <mc:AlternateContent xmlns:mc="http://schemas.openxmlformats.org/markup-compatibility/2006">
              <mc:Choice xmlns:v="urn:schemas-microsoft-com:vml" Requires="v">
                <p:oleObj spid="_x0000_s5133" name="Equation" r:id="rId9" imgW="7848600" imgH="482600" progId="Equation.DSMT4">
                  <p:embed/>
                </p:oleObj>
              </mc:Choice>
              <mc:Fallback>
                <p:oleObj name="Equation" r:id="rId9" imgW="7848600" imgH="482600" progId="Equation.DSMT4">
                  <p:embed/>
                  <p:pic>
                    <p:nvPicPr>
                      <p:cNvPr id="0" name="Object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33400" y="5486400"/>
                        <a:ext cx="7848600" cy="48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835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835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2835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2835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28355">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28355">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2835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79</TotalTime>
  <Words>440</Words>
  <Application>Microsoft Office PowerPoint</Application>
  <PresentationFormat>On-screen Show (4:3)</PresentationFormat>
  <Paragraphs>85</Paragraphs>
  <Slides>11</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11</vt:i4>
      </vt:variant>
    </vt:vector>
  </HeadingPairs>
  <TitlesOfParts>
    <vt:vector size="17" baseType="lpstr">
      <vt:lpstr>Arial</vt:lpstr>
      <vt:lpstr>Calibri</vt:lpstr>
      <vt:lpstr>Symbol</vt:lpstr>
      <vt:lpstr>Courier New</vt:lpstr>
      <vt:lpstr>Office Theme</vt:lpstr>
      <vt:lpstr>Equation</vt:lpstr>
      <vt:lpstr>Section 1.9</vt:lpstr>
      <vt:lpstr>Objectives</vt:lpstr>
      <vt:lpstr>Properties of Addition and Multiplication</vt:lpstr>
      <vt:lpstr>Properties of Addition and Multiplication</vt:lpstr>
      <vt:lpstr>Properties of Addition and Multiplication</vt:lpstr>
      <vt:lpstr>Example 1: Properties of Addition and Multiplication</vt:lpstr>
      <vt:lpstr>Example 1: Properties of Addition and Multiplication (cont.)</vt:lpstr>
      <vt:lpstr>Example 2: Properties of Addition and Multiplication</vt:lpstr>
      <vt:lpstr>Example 2: Properties of Addition and Multiplication (cont.)</vt:lpstr>
      <vt:lpstr>Practice Problems</vt:lpstr>
      <vt:lpstr>Practice Problem Answers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Introductory and Intermediate Algebra</dc:title>
  <dc:creator>Hawkes Learning Systems</dc:creator>
  <cp:lastModifiedBy>Nakita Jean-Charles</cp:lastModifiedBy>
  <cp:revision>2</cp:revision>
  <dcterms:created xsi:type="dcterms:W3CDTF">2013-04-26T14:43:13Z</dcterms:created>
  <dcterms:modified xsi:type="dcterms:W3CDTF">2016-10-03T16:21:33Z</dcterms:modified>
</cp:coreProperties>
</file>