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37"/>
  </p:notesMasterIdLst>
  <p:handoutMasterIdLst>
    <p:handoutMasterId r:id="rId38"/>
  </p:handout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5" r:id="rId30"/>
    <p:sldId id="286" r:id="rId31"/>
    <p:sldId id="287" r:id="rId32"/>
    <p:sldId id="288" r:id="rId33"/>
    <p:sldId id="289" r:id="rId34"/>
    <p:sldId id="290" r:id="rId35"/>
    <p:sldId id="291" r:id="rId36"/>
  </p:sldIdLst>
  <p:sldSz cx="9144000" cy="6858000" type="screen4x3"/>
  <p:notesSz cx="6858000" cy="9144000"/>
  <p:embeddedFontLst>
    <p:embeddedFont>
      <p:font typeface="Calibri" panose="020F0502020204030204" pitchFamily="34" charset="0"/>
      <p:regular r:id="rId39"/>
      <p:bold r:id="rId40"/>
      <p:italic r:id="rId41"/>
      <p:boldItalic r:id="rId42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D7D9F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73" d="100"/>
          <a:sy n="73" d="100"/>
        </p:scale>
        <p:origin x="522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font" Target="fonts/font1.fntdata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font" Target="fonts/font4.fntdata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notesMaster" Target="notesMasters/notesMaster1.xml"/><Relationship Id="rId40" Type="http://schemas.openxmlformats.org/officeDocument/2006/relationships/font" Target="fonts/font2.fntdata"/><Relationship Id="rId45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handoutMaster" Target="handoutMasters/handoutMaster1.xml"/><Relationship Id="rId46" Type="http://schemas.openxmlformats.org/officeDocument/2006/relationships/tableStyles" Target="tableStyles.xml"/><Relationship Id="rId20" Type="http://schemas.openxmlformats.org/officeDocument/2006/relationships/slide" Target="slides/slide19.xml"/><Relationship Id="rId41" Type="http://schemas.openxmlformats.org/officeDocument/2006/relationships/font" Target="fonts/font3.fntdata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5" Type="http://schemas.openxmlformats.org/officeDocument/2006/relationships/image" Target="../media/image6.wmf"/><Relationship Id="rId4" Type="http://schemas.openxmlformats.org/officeDocument/2006/relationships/image" Target="../media/image5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52.wmf"/><Relationship Id="rId2" Type="http://schemas.openxmlformats.org/officeDocument/2006/relationships/image" Target="../media/image51.emf"/><Relationship Id="rId1" Type="http://schemas.openxmlformats.org/officeDocument/2006/relationships/image" Target="../media/image50.wmf"/><Relationship Id="rId4" Type="http://schemas.openxmlformats.org/officeDocument/2006/relationships/image" Target="../media/image53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55.wmf"/><Relationship Id="rId2" Type="http://schemas.openxmlformats.org/officeDocument/2006/relationships/image" Target="../media/image53.wmf"/><Relationship Id="rId1" Type="http://schemas.openxmlformats.org/officeDocument/2006/relationships/image" Target="../media/image54.wmf"/><Relationship Id="rId5" Type="http://schemas.openxmlformats.org/officeDocument/2006/relationships/image" Target="../media/image57.wmf"/><Relationship Id="rId4" Type="http://schemas.openxmlformats.org/officeDocument/2006/relationships/image" Target="../media/image56.wmf"/></Relationships>
</file>

<file path=ppt/drawings/_rels/vmlDrawing12.vml.rels><?xml version="1.0" encoding="UTF-8" standalone="yes"?>
<Relationships xmlns="http://schemas.openxmlformats.org/package/2006/relationships"><Relationship Id="rId3" Type="http://schemas.openxmlformats.org/officeDocument/2006/relationships/image" Target="../media/image60.wmf"/><Relationship Id="rId2" Type="http://schemas.openxmlformats.org/officeDocument/2006/relationships/image" Target="../media/image59.wmf"/><Relationship Id="rId1" Type="http://schemas.openxmlformats.org/officeDocument/2006/relationships/image" Target="../media/image58.wmf"/><Relationship Id="rId5" Type="http://schemas.openxmlformats.org/officeDocument/2006/relationships/image" Target="../media/image62.wmf"/><Relationship Id="rId4" Type="http://schemas.openxmlformats.org/officeDocument/2006/relationships/image" Target="../media/image61.wmf"/></Relationships>
</file>

<file path=ppt/drawings/_rels/vmlDrawing13.vml.rels><?xml version="1.0" encoding="UTF-8" standalone="yes"?>
<Relationships xmlns="http://schemas.openxmlformats.org/package/2006/relationships"><Relationship Id="rId3" Type="http://schemas.openxmlformats.org/officeDocument/2006/relationships/image" Target="../media/image65.wmf"/><Relationship Id="rId7" Type="http://schemas.openxmlformats.org/officeDocument/2006/relationships/image" Target="../media/image69.wmf"/><Relationship Id="rId2" Type="http://schemas.openxmlformats.org/officeDocument/2006/relationships/image" Target="../media/image64.wmf"/><Relationship Id="rId1" Type="http://schemas.openxmlformats.org/officeDocument/2006/relationships/image" Target="../media/image63.wmf"/><Relationship Id="rId6" Type="http://schemas.openxmlformats.org/officeDocument/2006/relationships/image" Target="../media/image68.wmf"/><Relationship Id="rId5" Type="http://schemas.openxmlformats.org/officeDocument/2006/relationships/image" Target="../media/image67.wmf"/><Relationship Id="rId4" Type="http://schemas.openxmlformats.org/officeDocument/2006/relationships/image" Target="../media/image66.wmf"/></Relationships>
</file>

<file path=ppt/drawings/_rels/vmlDrawing14.vml.rels><?xml version="1.0" encoding="UTF-8" standalone="yes"?>
<Relationships xmlns="http://schemas.openxmlformats.org/package/2006/relationships"><Relationship Id="rId3" Type="http://schemas.openxmlformats.org/officeDocument/2006/relationships/image" Target="../media/image72.wmf"/><Relationship Id="rId2" Type="http://schemas.openxmlformats.org/officeDocument/2006/relationships/image" Target="../media/image71.wmf"/><Relationship Id="rId1" Type="http://schemas.openxmlformats.org/officeDocument/2006/relationships/image" Target="../media/image70.wmf"/><Relationship Id="rId5" Type="http://schemas.openxmlformats.org/officeDocument/2006/relationships/image" Target="../media/image74.wmf"/><Relationship Id="rId4" Type="http://schemas.openxmlformats.org/officeDocument/2006/relationships/image" Target="../media/image73.wmf"/></Relationships>
</file>

<file path=ppt/drawings/_rels/vmlDrawing15.vml.rels><?xml version="1.0" encoding="UTF-8" standalone="yes"?>
<Relationships xmlns="http://schemas.openxmlformats.org/package/2006/relationships"><Relationship Id="rId3" Type="http://schemas.openxmlformats.org/officeDocument/2006/relationships/image" Target="../media/image77.wmf"/><Relationship Id="rId2" Type="http://schemas.openxmlformats.org/officeDocument/2006/relationships/image" Target="../media/image76.wmf"/><Relationship Id="rId1" Type="http://schemas.openxmlformats.org/officeDocument/2006/relationships/image" Target="../media/image75.wmf"/><Relationship Id="rId5" Type="http://schemas.openxmlformats.org/officeDocument/2006/relationships/image" Target="../media/image79.wmf"/><Relationship Id="rId4" Type="http://schemas.openxmlformats.org/officeDocument/2006/relationships/image" Target="../media/image78.wmf"/></Relationships>
</file>

<file path=ppt/drawings/_rels/vmlDrawing16.vml.rels><?xml version="1.0" encoding="UTF-8" standalone="yes"?>
<Relationships xmlns="http://schemas.openxmlformats.org/package/2006/relationships"><Relationship Id="rId3" Type="http://schemas.openxmlformats.org/officeDocument/2006/relationships/image" Target="../media/image82.wmf"/><Relationship Id="rId7" Type="http://schemas.openxmlformats.org/officeDocument/2006/relationships/image" Target="../media/image86.wmf"/><Relationship Id="rId2" Type="http://schemas.openxmlformats.org/officeDocument/2006/relationships/image" Target="../media/image81.wmf"/><Relationship Id="rId1" Type="http://schemas.openxmlformats.org/officeDocument/2006/relationships/image" Target="../media/image80.wmf"/><Relationship Id="rId6" Type="http://schemas.openxmlformats.org/officeDocument/2006/relationships/image" Target="../media/image85.wmf"/><Relationship Id="rId5" Type="http://schemas.openxmlformats.org/officeDocument/2006/relationships/image" Target="../media/image84.wmf"/><Relationship Id="rId4" Type="http://schemas.openxmlformats.org/officeDocument/2006/relationships/image" Target="../media/image83.wmf"/></Relationships>
</file>

<file path=ppt/drawings/_rels/vmlDrawing17.vml.rels><?xml version="1.0" encoding="UTF-8" standalone="yes"?>
<Relationships xmlns="http://schemas.openxmlformats.org/package/2006/relationships"><Relationship Id="rId3" Type="http://schemas.openxmlformats.org/officeDocument/2006/relationships/image" Target="../media/image89.wmf"/><Relationship Id="rId2" Type="http://schemas.openxmlformats.org/officeDocument/2006/relationships/image" Target="../media/image88.wmf"/><Relationship Id="rId1" Type="http://schemas.openxmlformats.org/officeDocument/2006/relationships/image" Target="../media/image87.wmf"/><Relationship Id="rId4" Type="http://schemas.openxmlformats.org/officeDocument/2006/relationships/image" Target="../media/image90.wmf"/></Relationships>
</file>

<file path=ppt/drawings/_rels/vmlDrawing18.vml.rels><?xml version="1.0" encoding="UTF-8" standalone="yes"?>
<Relationships xmlns="http://schemas.openxmlformats.org/package/2006/relationships"><Relationship Id="rId3" Type="http://schemas.openxmlformats.org/officeDocument/2006/relationships/image" Target="../media/image93.wmf"/><Relationship Id="rId2" Type="http://schemas.openxmlformats.org/officeDocument/2006/relationships/image" Target="../media/image92.wmf"/><Relationship Id="rId1" Type="http://schemas.openxmlformats.org/officeDocument/2006/relationships/image" Target="../media/image91.wmf"/><Relationship Id="rId5" Type="http://schemas.openxmlformats.org/officeDocument/2006/relationships/image" Target="../media/image95.wmf"/><Relationship Id="rId4" Type="http://schemas.openxmlformats.org/officeDocument/2006/relationships/image" Target="../media/image94.wmf"/></Relationships>
</file>

<file path=ppt/drawings/_rels/vmlDrawing19.vml.rels><?xml version="1.0" encoding="UTF-8" standalone="yes"?>
<Relationships xmlns="http://schemas.openxmlformats.org/package/2006/relationships"><Relationship Id="rId3" Type="http://schemas.openxmlformats.org/officeDocument/2006/relationships/image" Target="../media/image98.wmf"/><Relationship Id="rId2" Type="http://schemas.openxmlformats.org/officeDocument/2006/relationships/image" Target="../media/image97.wmf"/><Relationship Id="rId1" Type="http://schemas.openxmlformats.org/officeDocument/2006/relationships/image" Target="../media/image96.wmf"/><Relationship Id="rId4" Type="http://schemas.openxmlformats.org/officeDocument/2006/relationships/image" Target="../media/image99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image" Target="../media/image8.wmf"/><Relationship Id="rId1" Type="http://schemas.openxmlformats.org/officeDocument/2006/relationships/image" Target="../media/image7.wmf"/><Relationship Id="rId6" Type="http://schemas.openxmlformats.org/officeDocument/2006/relationships/image" Target="../media/image12.wmf"/><Relationship Id="rId5" Type="http://schemas.openxmlformats.org/officeDocument/2006/relationships/image" Target="../media/image11.wmf"/><Relationship Id="rId4" Type="http://schemas.openxmlformats.org/officeDocument/2006/relationships/image" Target="../media/image10.wmf"/></Relationships>
</file>

<file path=ppt/drawings/_rels/vmlDrawing20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2.wmf"/><Relationship Id="rId2" Type="http://schemas.openxmlformats.org/officeDocument/2006/relationships/image" Target="../media/image101.wmf"/><Relationship Id="rId1" Type="http://schemas.openxmlformats.org/officeDocument/2006/relationships/image" Target="../media/image100.wmf"/></Relationships>
</file>

<file path=ppt/drawings/_rels/vmlDrawing21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5.wmf"/><Relationship Id="rId2" Type="http://schemas.openxmlformats.org/officeDocument/2006/relationships/image" Target="../media/image104.wmf"/><Relationship Id="rId1" Type="http://schemas.openxmlformats.org/officeDocument/2006/relationships/image" Target="../media/image103.wmf"/><Relationship Id="rId5" Type="http://schemas.openxmlformats.org/officeDocument/2006/relationships/image" Target="../media/image107.wmf"/><Relationship Id="rId4" Type="http://schemas.openxmlformats.org/officeDocument/2006/relationships/image" Target="../media/image106.wmf"/></Relationships>
</file>

<file path=ppt/drawings/_rels/vmlDrawing2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0.wmf"/><Relationship Id="rId2" Type="http://schemas.openxmlformats.org/officeDocument/2006/relationships/image" Target="../media/image109.wmf"/><Relationship Id="rId1" Type="http://schemas.openxmlformats.org/officeDocument/2006/relationships/image" Target="../media/image108.wmf"/></Relationships>
</file>

<file path=ppt/drawings/_rels/vmlDrawing2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3.wmf"/><Relationship Id="rId2" Type="http://schemas.openxmlformats.org/officeDocument/2006/relationships/image" Target="../media/image112.wmf"/><Relationship Id="rId1" Type="http://schemas.openxmlformats.org/officeDocument/2006/relationships/image" Target="../media/image111.wmf"/><Relationship Id="rId6" Type="http://schemas.openxmlformats.org/officeDocument/2006/relationships/image" Target="../media/image116.wmf"/><Relationship Id="rId5" Type="http://schemas.openxmlformats.org/officeDocument/2006/relationships/image" Target="../media/image115.wmf"/><Relationship Id="rId4" Type="http://schemas.openxmlformats.org/officeDocument/2006/relationships/image" Target="../media/image114.wmf"/></Relationships>
</file>

<file path=ppt/drawings/_rels/vmlDrawing2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9.wmf"/><Relationship Id="rId2" Type="http://schemas.openxmlformats.org/officeDocument/2006/relationships/image" Target="../media/image118.wmf"/><Relationship Id="rId1" Type="http://schemas.openxmlformats.org/officeDocument/2006/relationships/image" Target="../media/image117.wmf"/></Relationships>
</file>

<file path=ppt/drawings/_rels/vmlDrawing2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22.wmf"/><Relationship Id="rId7" Type="http://schemas.openxmlformats.org/officeDocument/2006/relationships/image" Target="../media/image126.wmf"/><Relationship Id="rId2" Type="http://schemas.openxmlformats.org/officeDocument/2006/relationships/image" Target="../media/image121.wmf"/><Relationship Id="rId1" Type="http://schemas.openxmlformats.org/officeDocument/2006/relationships/image" Target="../media/image120.wmf"/><Relationship Id="rId6" Type="http://schemas.openxmlformats.org/officeDocument/2006/relationships/image" Target="../media/image125.wmf"/><Relationship Id="rId5" Type="http://schemas.openxmlformats.org/officeDocument/2006/relationships/image" Target="../media/image124.wmf"/><Relationship Id="rId4" Type="http://schemas.openxmlformats.org/officeDocument/2006/relationships/image" Target="../media/image123.wmf"/></Relationships>
</file>

<file path=ppt/drawings/_rels/vmlDrawing2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7.wmf"/></Relationships>
</file>

<file path=ppt/drawings/_rels/vmlDrawing2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8.e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5.wmf"/><Relationship Id="rId2" Type="http://schemas.openxmlformats.org/officeDocument/2006/relationships/image" Target="../media/image14.wmf"/><Relationship Id="rId1" Type="http://schemas.openxmlformats.org/officeDocument/2006/relationships/image" Target="../media/image13.wmf"/><Relationship Id="rId6" Type="http://schemas.openxmlformats.org/officeDocument/2006/relationships/image" Target="../media/image18.wmf"/><Relationship Id="rId5" Type="http://schemas.openxmlformats.org/officeDocument/2006/relationships/image" Target="../media/image17.wmf"/><Relationship Id="rId4" Type="http://schemas.openxmlformats.org/officeDocument/2006/relationships/image" Target="../media/image16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21.wmf"/><Relationship Id="rId2" Type="http://schemas.openxmlformats.org/officeDocument/2006/relationships/image" Target="../media/image20.wmf"/><Relationship Id="rId1" Type="http://schemas.openxmlformats.org/officeDocument/2006/relationships/image" Target="../media/image19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24.wmf"/><Relationship Id="rId7" Type="http://schemas.openxmlformats.org/officeDocument/2006/relationships/image" Target="../media/image28.wmf"/><Relationship Id="rId2" Type="http://schemas.openxmlformats.org/officeDocument/2006/relationships/image" Target="../media/image23.wmf"/><Relationship Id="rId1" Type="http://schemas.openxmlformats.org/officeDocument/2006/relationships/image" Target="../media/image22.wmf"/><Relationship Id="rId6" Type="http://schemas.openxmlformats.org/officeDocument/2006/relationships/image" Target="../media/image27.wmf"/><Relationship Id="rId5" Type="http://schemas.openxmlformats.org/officeDocument/2006/relationships/image" Target="../media/image26.wmf"/><Relationship Id="rId4" Type="http://schemas.openxmlformats.org/officeDocument/2006/relationships/image" Target="../media/image25.wmf"/></Relationships>
</file>

<file path=ppt/drawings/_rels/vmlDrawing6.vml.rels><?xml version="1.0" encoding="UTF-8" standalone="yes"?>
<Relationships xmlns="http://schemas.openxmlformats.org/package/2006/relationships"><Relationship Id="rId8" Type="http://schemas.openxmlformats.org/officeDocument/2006/relationships/image" Target="../media/image36.wmf"/><Relationship Id="rId3" Type="http://schemas.openxmlformats.org/officeDocument/2006/relationships/image" Target="../media/image31.wmf"/><Relationship Id="rId7" Type="http://schemas.openxmlformats.org/officeDocument/2006/relationships/image" Target="../media/image35.wmf"/><Relationship Id="rId2" Type="http://schemas.openxmlformats.org/officeDocument/2006/relationships/image" Target="../media/image30.wmf"/><Relationship Id="rId1" Type="http://schemas.openxmlformats.org/officeDocument/2006/relationships/image" Target="../media/image29.wmf"/><Relationship Id="rId6" Type="http://schemas.openxmlformats.org/officeDocument/2006/relationships/image" Target="../media/image34.wmf"/><Relationship Id="rId5" Type="http://schemas.openxmlformats.org/officeDocument/2006/relationships/image" Target="../media/image33.wmf"/><Relationship Id="rId4" Type="http://schemas.openxmlformats.org/officeDocument/2006/relationships/image" Target="../media/image32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39.wmf"/><Relationship Id="rId2" Type="http://schemas.openxmlformats.org/officeDocument/2006/relationships/image" Target="../media/image38.wmf"/><Relationship Id="rId1" Type="http://schemas.openxmlformats.org/officeDocument/2006/relationships/image" Target="../media/image37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42.wmf"/><Relationship Id="rId2" Type="http://schemas.openxmlformats.org/officeDocument/2006/relationships/image" Target="../media/image41.wmf"/><Relationship Id="rId1" Type="http://schemas.openxmlformats.org/officeDocument/2006/relationships/image" Target="../media/image40.wmf"/><Relationship Id="rId5" Type="http://schemas.openxmlformats.org/officeDocument/2006/relationships/image" Target="../media/image44.wmf"/><Relationship Id="rId4" Type="http://schemas.openxmlformats.org/officeDocument/2006/relationships/image" Target="../media/image43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47.wmf"/><Relationship Id="rId2" Type="http://schemas.openxmlformats.org/officeDocument/2006/relationships/image" Target="../media/image46.wmf"/><Relationship Id="rId1" Type="http://schemas.openxmlformats.org/officeDocument/2006/relationships/image" Target="../media/image45.wmf"/><Relationship Id="rId5" Type="http://schemas.openxmlformats.org/officeDocument/2006/relationships/image" Target="../media/image49.wmf"/><Relationship Id="rId4" Type="http://schemas.openxmlformats.org/officeDocument/2006/relationships/image" Target="../media/image48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10/4/2016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239810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7BAF15-392A-4BE8-BE91-60992EF19835}" type="datetimeFigureOut">
              <a:rPr lang="en-US" smtClean="0"/>
              <a:pPr/>
              <a:t>10/4/2016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7E911D9-9E0C-43BC-AF4D-D63B9AAD315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65115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45683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wmf"/><Relationship Id="rId3" Type="http://schemas.openxmlformats.org/officeDocument/2006/relationships/oleObject" Target="../embeddings/oleObject18.bin"/><Relationship Id="rId7" Type="http://schemas.openxmlformats.org/officeDocument/2006/relationships/oleObject" Target="../embeddings/oleObject2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20.wmf"/><Relationship Id="rId5" Type="http://schemas.openxmlformats.org/officeDocument/2006/relationships/oleObject" Target="../embeddings/oleObject19.bin"/><Relationship Id="rId4" Type="http://schemas.openxmlformats.org/officeDocument/2006/relationships/image" Target="../media/image19.w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wmf"/><Relationship Id="rId13" Type="http://schemas.openxmlformats.org/officeDocument/2006/relationships/oleObject" Target="../embeddings/oleObject26.bin"/><Relationship Id="rId3" Type="http://schemas.openxmlformats.org/officeDocument/2006/relationships/oleObject" Target="../embeddings/oleObject21.bin"/><Relationship Id="rId7" Type="http://schemas.openxmlformats.org/officeDocument/2006/relationships/oleObject" Target="../embeddings/oleObject23.bin"/><Relationship Id="rId12" Type="http://schemas.openxmlformats.org/officeDocument/2006/relationships/image" Target="../media/image26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8.wmf"/><Relationship Id="rId1" Type="http://schemas.openxmlformats.org/officeDocument/2006/relationships/vmlDrawing" Target="../drawings/vmlDrawing5.vml"/><Relationship Id="rId6" Type="http://schemas.openxmlformats.org/officeDocument/2006/relationships/image" Target="../media/image23.wmf"/><Relationship Id="rId11" Type="http://schemas.openxmlformats.org/officeDocument/2006/relationships/oleObject" Target="../embeddings/oleObject25.bin"/><Relationship Id="rId5" Type="http://schemas.openxmlformats.org/officeDocument/2006/relationships/oleObject" Target="../embeddings/oleObject22.bin"/><Relationship Id="rId15" Type="http://schemas.openxmlformats.org/officeDocument/2006/relationships/oleObject" Target="../embeddings/oleObject27.bin"/><Relationship Id="rId10" Type="http://schemas.openxmlformats.org/officeDocument/2006/relationships/image" Target="../media/image25.wmf"/><Relationship Id="rId4" Type="http://schemas.openxmlformats.org/officeDocument/2006/relationships/image" Target="../media/image22.wmf"/><Relationship Id="rId9" Type="http://schemas.openxmlformats.org/officeDocument/2006/relationships/oleObject" Target="../embeddings/oleObject24.bin"/><Relationship Id="rId14" Type="http://schemas.openxmlformats.org/officeDocument/2006/relationships/image" Target="../media/image27.wmf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1.wmf"/><Relationship Id="rId13" Type="http://schemas.openxmlformats.org/officeDocument/2006/relationships/oleObject" Target="../embeddings/oleObject33.bin"/><Relationship Id="rId18" Type="http://schemas.openxmlformats.org/officeDocument/2006/relationships/image" Target="../media/image36.wmf"/><Relationship Id="rId3" Type="http://schemas.openxmlformats.org/officeDocument/2006/relationships/oleObject" Target="../embeddings/oleObject28.bin"/><Relationship Id="rId7" Type="http://schemas.openxmlformats.org/officeDocument/2006/relationships/oleObject" Target="../embeddings/oleObject30.bin"/><Relationship Id="rId12" Type="http://schemas.openxmlformats.org/officeDocument/2006/relationships/image" Target="../media/image33.wmf"/><Relationship Id="rId17" Type="http://schemas.openxmlformats.org/officeDocument/2006/relationships/oleObject" Target="../embeddings/oleObject35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5.wmf"/><Relationship Id="rId1" Type="http://schemas.openxmlformats.org/officeDocument/2006/relationships/vmlDrawing" Target="../drawings/vmlDrawing6.vml"/><Relationship Id="rId6" Type="http://schemas.openxmlformats.org/officeDocument/2006/relationships/image" Target="../media/image30.wmf"/><Relationship Id="rId11" Type="http://schemas.openxmlformats.org/officeDocument/2006/relationships/oleObject" Target="../embeddings/oleObject32.bin"/><Relationship Id="rId5" Type="http://schemas.openxmlformats.org/officeDocument/2006/relationships/oleObject" Target="../embeddings/oleObject29.bin"/><Relationship Id="rId15" Type="http://schemas.openxmlformats.org/officeDocument/2006/relationships/oleObject" Target="../embeddings/oleObject34.bin"/><Relationship Id="rId10" Type="http://schemas.openxmlformats.org/officeDocument/2006/relationships/image" Target="../media/image32.wmf"/><Relationship Id="rId4" Type="http://schemas.openxmlformats.org/officeDocument/2006/relationships/image" Target="../media/image29.wmf"/><Relationship Id="rId9" Type="http://schemas.openxmlformats.org/officeDocument/2006/relationships/oleObject" Target="../embeddings/oleObject31.bin"/><Relationship Id="rId14" Type="http://schemas.openxmlformats.org/officeDocument/2006/relationships/image" Target="../media/image34.wmf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39.wmf"/><Relationship Id="rId3" Type="http://schemas.openxmlformats.org/officeDocument/2006/relationships/oleObject" Target="../embeddings/oleObject36.bin"/><Relationship Id="rId7" Type="http://schemas.openxmlformats.org/officeDocument/2006/relationships/oleObject" Target="../embeddings/oleObject3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38.wmf"/><Relationship Id="rId5" Type="http://schemas.openxmlformats.org/officeDocument/2006/relationships/oleObject" Target="../embeddings/oleObject37.bin"/><Relationship Id="rId4" Type="http://schemas.openxmlformats.org/officeDocument/2006/relationships/image" Target="../media/image37.wmf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42.wmf"/><Relationship Id="rId3" Type="http://schemas.openxmlformats.org/officeDocument/2006/relationships/oleObject" Target="../embeddings/oleObject39.bin"/><Relationship Id="rId7" Type="http://schemas.openxmlformats.org/officeDocument/2006/relationships/oleObject" Target="../embeddings/oleObject41.bin"/><Relationship Id="rId12" Type="http://schemas.openxmlformats.org/officeDocument/2006/relationships/image" Target="../media/image44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41.wmf"/><Relationship Id="rId11" Type="http://schemas.openxmlformats.org/officeDocument/2006/relationships/oleObject" Target="../embeddings/oleObject43.bin"/><Relationship Id="rId5" Type="http://schemas.openxmlformats.org/officeDocument/2006/relationships/oleObject" Target="../embeddings/oleObject40.bin"/><Relationship Id="rId10" Type="http://schemas.openxmlformats.org/officeDocument/2006/relationships/image" Target="../media/image43.wmf"/><Relationship Id="rId4" Type="http://schemas.openxmlformats.org/officeDocument/2006/relationships/image" Target="../media/image40.wmf"/><Relationship Id="rId9" Type="http://schemas.openxmlformats.org/officeDocument/2006/relationships/oleObject" Target="../embeddings/oleObject42.bin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47.wmf"/><Relationship Id="rId3" Type="http://schemas.openxmlformats.org/officeDocument/2006/relationships/oleObject" Target="../embeddings/oleObject44.bin"/><Relationship Id="rId7" Type="http://schemas.openxmlformats.org/officeDocument/2006/relationships/oleObject" Target="../embeddings/oleObject46.bin"/><Relationship Id="rId12" Type="http://schemas.openxmlformats.org/officeDocument/2006/relationships/image" Target="../media/image49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46.wmf"/><Relationship Id="rId11" Type="http://schemas.openxmlformats.org/officeDocument/2006/relationships/oleObject" Target="../embeddings/oleObject48.bin"/><Relationship Id="rId5" Type="http://schemas.openxmlformats.org/officeDocument/2006/relationships/oleObject" Target="../embeddings/oleObject45.bin"/><Relationship Id="rId10" Type="http://schemas.openxmlformats.org/officeDocument/2006/relationships/image" Target="../media/image48.wmf"/><Relationship Id="rId4" Type="http://schemas.openxmlformats.org/officeDocument/2006/relationships/image" Target="../media/image45.wmf"/><Relationship Id="rId9" Type="http://schemas.openxmlformats.org/officeDocument/2006/relationships/oleObject" Target="../embeddings/oleObject47.bin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52.wmf"/><Relationship Id="rId3" Type="http://schemas.openxmlformats.org/officeDocument/2006/relationships/oleObject" Target="../embeddings/oleObject49.bin"/><Relationship Id="rId7" Type="http://schemas.openxmlformats.org/officeDocument/2006/relationships/oleObject" Target="../embeddings/oleObject5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51.emf"/><Relationship Id="rId5" Type="http://schemas.openxmlformats.org/officeDocument/2006/relationships/oleObject" Target="../embeddings/oleObject50.bin"/><Relationship Id="rId10" Type="http://schemas.openxmlformats.org/officeDocument/2006/relationships/image" Target="../media/image53.wmf"/><Relationship Id="rId4" Type="http://schemas.openxmlformats.org/officeDocument/2006/relationships/image" Target="../media/image50.wmf"/><Relationship Id="rId9" Type="http://schemas.openxmlformats.org/officeDocument/2006/relationships/oleObject" Target="../embeddings/oleObject52.bin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55.wmf"/><Relationship Id="rId3" Type="http://schemas.openxmlformats.org/officeDocument/2006/relationships/oleObject" Target="../embeddings/oleObject53.bin"/><Relationship Id="rId7" Type="http://schemas.openxmlformats.org/officeDocument/2006/relationships/oleObject" Target="../embeddings/oleObject55.bin"/><Relationship Id="rId12" Type="http://schemas.openxmlformats.org/officeDocument/2006/relationships/image" Target="../media/image57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6" Type="http://schemas.openxmlformats.org/officeDocument/2006/relationships/image" Target="../media/image53.wmf"/><Relationship Id="rId11" Type="http://schemas.openxmlformats.org/officeDocument/2006/relationships/oleObject" Target="../embeddings/oleObject57.bin"/><Relationship Id="rId5" Type="http://schemas.openxmlformats.org/officeDocument/2006/relationships/oleObject" Target="../embeddings/oleObject54.bin"/><Relationship Id="rId10" Type="http://schemas.openxmlformats.org/officeDocument/2006/relationships/image" Target="../media/image56.wmf"/><Relationship Id="rId4" Type="http://schemas.openxmlformats.org/officeDocument/2006/relationships/image" Target="../media/image54.wmf"/><Relationship Id="rId9" Type="http://schemas.openxmlformats.org/officeDocument/2006/relationships/oleObject" Target="../embeddings/oleObject56.bin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60.wmf"/><Relationship Id="rId3" Type="http://schemas.openxmlformats.org/officeDocument/2006/relationships/oleObject" Target="../embeddings/oleObject58.bin"/><Relationship Id="rId7" Type="http://schemas.openxmlformats.org/officeDocument/2006/relationships/oleObject" Target="../embeddings/oleObject60.bin"/><Relationship Id="rId12" Type="http://schemas.openxmlformats.org/officeDocument/2006/relationships/image" Target="../media/image62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6" Type="http://schemas.openxmlformats.org/officeDocument/2006/relationships/image" Target="../media/image59.wmf"/><Relationship Id="rId11" Type="http://schemas.openxmlformats.org/officeDocument/2006/relationships/oleObject" Target="../embeddings/oleObject62.bin"/><Relationship Id="rId5" Type="http://schemas.openxmlformats.org/officeDocument/2006/relationships/oleObject" Target="../embeddings/oleObject59.bin"/><Relationship Id="rId10" Type="http://schemas.openxmlformats.org/officeDocument/2006/relationships/image" Target="../media/image61.wmf"/><Relationship Id="rId4" Type="http://schemas.openxmlformats.org/officeDocument/2006/relationships/image" Target="../media/image58.wmf"/><Relationship Id="rId9" Type="http://schemas.openxmlformats.org/officeDocument/2006/relationships/oleObject" Target="../embeddings/oleObject61.bin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5.wmf"/><Relationship Id="rId13" Type="http://schemas.openxmlformats.org/officeDocument/2006/relationships/oleObject" Target="../embeddings/oleObject68.bin"/><Relationship Id="rId3" Type="http://schemas.openxmlformats.org/officeDocument/2006/relationships/oleObject" Target="../embeddings/oleObject63.bin"/><Relationship Id="rId7" Type="http://schemas.openxmlformats.org/officeDocument/2006/relationships/oleObject" Target="../embeddings/oleObject65.bin"/><Relationship Id="rId12" Type="http://schemas.openxmlformats.org/officeDocument/2006/relationships/image" Target="../media/image67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69.wmf"/><Relationship Id="rId1" Type="http://schemas.openxmlformats.org/officeDocument/2006/relationships/vmlDrawing" Target="../drawings/vmlDrawing13.vml"/><Relationship Id="rId6" Type="http://schemas.openxmlformats.org/officeDocument/2006/relationships/image" Target="../media/image64.wmf"/><Relationship Id="rId11" Type="http://schemas.openxmlformats.org/officeDocument/2006/relationships/oleObject" Target="../embeddings/oleObject67.bin"/><Relationship Id="rId5" Type="http://schemas.openxmlformats.org/officeDocument/2006/relationships/oleObject" Target="../embeddings/oleObject64.bin"/><Relationship Id="rId15" Type="http://schemas.openxmlformats.org/officeDocument/2006/relationships/oleObject" Target="../embeddings/oleObject69.bin"/><Relationship Id="rId10" Type="http://schemas.openxmlformats.org/officeDocument/2006/relationships/image" Target="../media/image66.wmf"/><Relationship Id="rId4" Type="http://schemas.openxmlformats.org/officeDocument/2006/relationships/image" Target="../media/image63.wmf"/><Relationship Id="rId9" Type="http://schemas.openxmlformats.org/officeDocument/2006/relationships/oleObject" Target="../embeddings/oleObject66.bin"/><Relationship Id="rId14" Type="http://schemas.openxmlformats.org/officeDocument/2006/relationships/image" Target="../media/image68.wmf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2.wmf"/><Relationship Id="rId3" Type="http://schemas.openxmlformats.org/officeDocument/2006/relationships/oleObject" Target="../embeddings/oleObject70.bin"/><Relationship Id="rId7" Type="http://schemas.openxmlformats.org/officeDocument/2006/relationships/oleObject" Target="../embeddings/oleObject72.bin"/><Relationship Id="rId12" Type="http://schemas.openxmlformats.org/officeDocument/2006/relationships/image" Target="../media/image74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4.vml"/><Relationship Id="rId6" Type="http://schemas.openxmlformats.org/officeDocument/2006/relationships/image" Target="../media/image71.wmf"/><Relationship Id="rId11" Type="http://schemas.openxmlformats.org/officeDocument/2006/relationships/oleObject" Target="../embeddings/oleObject74.bin"/><Relationship Id="rId5" Type="http://schemas.openxmlformats.org/officeDocument/2006/relationships/oleObject" Target="../embeddings/oleObject71.bin"/><Relationship Id="rId10" Type="http://schemas.openxmlformats.org/officeDocument/2006/relationships/image" Target="../media/image73.wmf"/><Relationship Id="rId4" Type="http://schemas.openxmlformats.org/officeDocument/2006/relationships/image" Target="../media/image70.wmf"/><Relationship Id="rId9" Type="http://schemas.openxmlformats.org/officeDocument/2006/relationships/oleObject" Target="../embeddings/oleObject73.bin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7.wmf"/><Relationship Id="rId3" Type="http://schemas.openxmlformats.org/officeDocument/2006/relationships/oleObject" Target="../embeddings/oleObject75.bin"/><Relationship Id="rId7" Type="http://schemas.openxmlformats.org/officeDocument/2006/relationships/oleObject" Target="../embeddings/oleObject77.bin"/><Relationship Id="rId12" Type="http://schemas.openxmlformats.org/officeDocument/2006/relationships/image" Target="../media/image79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5.vml"/><Relationship Id="rId6" Type="http://schemas.openxmlformats.org/officeDocument/2006/relationships/image" Target="../media/image76.wmf"/><Relationship Id="rId11" Type="http://schemas.openxmlformats.org/officeDocument/2006/relationships/oleObject" Target="../embeddings/oleObject79.bin"/><Relationship Id="rId5" Type="http://schemas.openxmlformats.org/officeDocument/2006/relationships/oleObject" Target="../embeddings/oleObject76.bin"/><Relationship Id="rId10" Type="http://schemas.openxmlformats.org/officeDocument/2006/relationships/image" Target="../media/image78.wmf"/><Relationship Id="rId4" Type="http://schemas.openxmlformats.org/officeDocument/2006/relationships/image" Target="../media/image75.wmf"/><Relationship Id="rId9" Type="http://schemas.openxmlformats.org/officeDocument/2006/relationships/oleObject" Target="../embeddings/oleObject78.bin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image" Target="../media/image82.wmf"/><Relationship Id="rId13" Type="http://schemas.openxmlformats.org/officeDocument/2006/relationships/oleObject" Target="../embeddings/oleObject85.bin"/><Relationship Id="rId3" Type="http://schemas.openxmlformats.org/officeDocument/2006/relationships/oleObject" Target="../embeddings/oleObject80.bin"/><Relationship Id="rId7" Type="http://schemas.openxmlformats.org/officeDocument/2006/relationships/oleObject" Target="../embeddings/oleObject82.bin"/><Relationship Id="rId12" Type="http://schemas.openxmlformats.org/officeDocument/2006/relationships/image" Target="../media/image84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86.wmf"/><Relationship Id="rId1" Type="http://schemas.openxmlformats.org/officeDocument/2006/relationships/vmlDrawing" Target="../drawings/vmlDrawing16.vml"/><Relationship Id="rId6" Type="http://schemas.openxmlformats.org/officeDocument/2006/relationships/image" Target="../media/image81.wmf"/><Relationship Id="rId11" Type="http://schemas.openxmlformats.org/officeDocument/2006/relationships/oleObject" Target="../embeddings/oleObject84.bin"/><Relationship Id="rId5" Type="http://schemas.openxmlformats.org/officeDocument/2006/relationships/oleObject" Target="../embeddings/oleObject81.bin"/><Relationship Id="rId15" Type="http://schemas.openxmlformats.org/officeDocument/2006/relationships/oleObject" Target="../embeddings/oleObject86.bin"/><Relationship Id="rId10" Type="http://schemas.openxmlformats.org/officeDocument/2006/relationships/image" Target="../media/image83.wmf"/><Relationship Id="rId4" Type="http://schemas.openxmlformats.org/officeDocument/2006/relationships/image" Target="../media/image80.wmf"/><Relationship Id="rId9" Type="http://schemas.openxmlformats.org/officeDocument/2006/relationships/oleObject" Target="../embeddings/oleObject83.bin"/><Relationship Id="rId14" Type="http://schemas.openxmlformats.org/officeDocument/2006/relationships/image" Target="../media/image85.wmf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image" Target="../media/image89.wmf"/><Relationship Id="rId3" Type="http://schemas.openxmlformats.org/officeDocument/2006/relationships/oleObject" Target="../embeddings/oleObject87.bin"/><Relationship Id="rId7" Type="http://schemas.openxmlformats.org/officeDocument/2006/relationships/oleObject" Target="../embeddings/oleObject8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7.vml"/><Relationship Id="rId6" Type="http://schemas.openxmlformats.org/officeDocument/2006/relationships/image" Target="../media/image88.wmf"/><Relationship Id="rId5" Type="http://schemas.openxmlformats.org/officeDocument/2006/relationships/oleObject" Target="../embeddings/oleObject88.bin"/><Relationship Id="rId10" Type="http://schemas.openxmlformats.org/officeDocument/2006/relationships/image" Target="../media/image90.wmf"/><Relationship Id="rId4" Type="http://schemas.openxmlformats.org/officeDocument/2006/relationships/image" Target="../media/image87.wmf"/><Relationship Id="rId9" Type="http://schemas.openxmlformats.org/officeDocument/2006/relationships/oleObject" Target="../embeddings/oleObject90.bin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image" Target="../media/image93.wmf"/><Relationship Id="rId3" Type="http://schemas.openxmlformats.org/officeDocument/2006/relationships/oleObject" Target="../embeddings/oleObject91.bin"/><Relationship Id="rId7" Type="http://schemas.openxmlformats.org/officeDocument/2006/relationships/oleObject" Target="../embeddings/oleObject93.bin"/><Relationship Id="rId12" Type="http://schemas.openxmlformats.org/officeDocument/2006/relationships/image" Target="../media/image95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8.vml"/><Relationship Id="rId6" Type="http://schemas.openxmlformats.org/officeDocument/2006/relationships/image" Target="../media/image92.wmf"/><Relationship Id="rId11" Type="http://schemas.openxmlformats.org/officeDocument/2006/relationships/oleObject" Target="../embeddings/oleObject95.bin"/><Relationship Id="rId5" Type="http://schemas.openxmlformats.org/officeDocument/2006/relationships/oleObject" Target="../embeddings/oleObject92.bin"/><Relationship Id="rId10" Type="http://schemas.openxmlformats.org/officeDocument/2006/relationships/image" Target="../media/image94.wmf"/><Relationship Id="rId4" Type="http://schemas.openxmlformats.org/officeDocument/2006/relationships/image" Target="../media/image91.wmf"/><Relationship Id="rId9" Type="http://schemas.openxmlformats.org/officeDocument/2006/relationships/oleObject" Target="../embeddings/oleObject94.bin"/></Relationships>
</file>

<file path=ppt/slides/_rels/slide27.xml.rels><?xml version="1.0" encoding="UTF-8" standalone="yes"?>
<Relationships xmlns="http://schemas.openxmlformats.org/package/2006/relationships"><Relationship Id="rId8" Type="http://schemas.openxmlformats.org/officeDocument/2006/relationships/image" Target="../media/image98.wmf"/><Relationship Id="rId3" Type="http://schemas.openxmlformats.org/officeDocument/2006/relationships/oleObject" Target="../embeddings/oleObject96.bin"/><Relationship Id="rId7" Type="http://schemas.openxmlformats.org/officeDocument/2006/relationships/oleObject" Target="../embeddings/oleObject9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9.vml"/><Relationship Id="rId6" Type="http://schemas.openxmlformats.org/officeDocument/2006/relationships/image" Target="../media/image97.wmf"/><Relationship Id="rId5" Type="http://schemas.openxmlformats.org/officeDocument/2006/relationships/oleObject" Target="../embeddings/oleObject97.bin"/><Relationship Id="rId10" Type="http://schemas.openxmlformats.org/officeDocument/2006/relationships/image" Target="../media/image99.wmf"/><Relationship Id="rId4" Type="http://schemas.openxmlformats.org/officeDocument/2006/relationships/image" Target="../media/image96.wmf"/><Relationship Id="rId9" Type="http://schemas.openxmlformats.org/officeDocument/2006/relationships/oleObject" Target="../embeddings/oleObject99.bin"/></Relationships>
</file>

<file path=ppt/slides/_rels/slide2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2.wmf"/><Relationship Id="rId3" Type="http://schemas.openxmlformats.org/officeDocument/2006/relationships/oleObject" Target="../embeddings/oleObject100.bin"/><Relationship Id="rId7" Type="http://schemas.openxmlformats.org/officeDocument/2006/relationships/oleObject" Target="../embeddings/oleObject10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0.vml"/><Relationship Id="rId6" Type="http://schemas.openxmlformats.org/officeDocument/2006/relationships/image" Target="../media/image101.wmf"/><Relationship Id="rId5" Type="http://schemas.openxmlformats.org/officeDocument/2006/relationships/oleObject" Target="../embeddings/oleObject101.bin"/><Relationship Id="rId4" Type="http://schemas.openxmlformats.org/officeDocument/2006/relationships/image" Target="../media/image100.wmf"/></Relationships>
</file>

<file path=ppt/slides/_rels/slide2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5.wmf"/><Relationship Id="rId3" Type="http://schemas.openxmlformats.org/officeDocument/2006/relationships/oleObject" Target="../embeddings/oleObject103.bin"/><Relationship Id="rId7" Type="http://schemas.openxmlformats.org/officeDocument/2006/relationships/oleObject" Target="../embeddings/oleObject105.bin"/><Relationship Id="rId12" Type="http://schemas.openxmlformats.org/officeDocument/2006/relationships/image" Target="../media/image107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1.vml"/><Relationship Id="rId6" Type="http://schemas.openxmlformats.org/officeDocument/2006/relationships/image" Target="../media/image104.wmf"/><Relationship Id="rId11" Type="http://schemas.openxmlformats.org/officeDocument/2006/relationships/oleObject" Target="../embeddings/oleObject107.bin"/><Relationship Id="rId5" Type="http://schemas.openxmlformats.org/officeDocument/2006/relationships/oleObject" Target="../embeddings/oleObject104.bin"/><Relationship Id="rId10" Type="http://schemas.openxmlformats.org/officeDocument/2006/relationships/image" Target="../media/image106.wmf"/><Relationship Id="rId4" Type="http://schemas.openxmlformats.org/officeDocument/2006/relationships/image" Target="../media/image103.wmf"/><Relationship Id="rId9" Type="http://schemas.openxmlformats.org/officeDocument/2006/relationships/oleObject" Target="../embeddings/oleObject106.bin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0.wmf"/><Relationship Id="rId3" Type="http://schemas.openxmlformats.org/officeDocument/2006/relationships/oleObject" Target="../embeddings/oleObject108.bin"/><Relationship Id="rId7" Type="http://schemas.openxmlformats.org/officeDocument/2006/relationships/oleObject" Target="../embeddings/oleObject11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2.vml"/><Relationship Id="rId6" Type="http://schemas.openxmlformats.org/officeDocument/2006/relationships/image" Target="../media/image109.wmf"/><Relationship Id="rId5" Type="http://schemas.openxmlformats.org/officeDocument/2006/relationships/oleObject" Target="../embeddings/oleObject109.bin"/><Relationship Id="rId4" Type="http://schemas.openxmlformats.org/officeDocument/2006/relationships/image" Target="../media/image108.wmf"/></Relationships>
</file>

<file path=ppt/slides/_rels/slide3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3.wmf"/><Relationship Id="rId13" Type="http://schemas.openxmlformats.org/officeDocument/2006/relationships/oleObject" Target="../embeddings/oleObject116.bin"/><Relationship Id="rId3" Type="http://schemas.openxmlformats.org/officeDocument/2006/relationships/oleObject" Target="../embeddings/oleObject111.bin"/><Relationship Id="rId7" Type="http://schemas.openxmlformats.org/officeDocument/2006/relationships/oleObject" Target="../embeddings/oleObject113.bin"/><Relationship Id="rId12" Type="http://schemas.openxmlformats.org/officeDocument/2006/relationships/image" Target="../media/image115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3.vml"/><Relationship Id="rId6" Type="http://schemas.openxmlformats.org/officeDocument/2006/relationships/image" Target="../media/image112.wmf"/><Relationship Id="rId11" Type="http://schemas.openxmlformats.org/officeDocument/2006/relationships/oleObject" Target="../embeddings/oleObject115.bin"/><Relationship Id="rId5" Type="http://schemas.openxmlformats.org/officeDocument/2006/relationships/oleObject" Target="../embeddings/oleObject112.bin"/><Relationship Id="rId10" Type="http://schemas.openxmlformats.org/officeDocument/2006/relationships/image" Target="../media/image114.wmf"/><Relationship Id="rId4" Type="http://schemas.openxmlformats.org/officeDocument/2006/relationships/image" Target="../media/image111.wmf"/><Relationship Id="rId9" Type="http://schemas.openxmlformats.org/officeDocument/2006/relationships/oleObject" Target="../embeddings/oleObject114.bin"/><Relationship Id="rId14" Type="http://schemas.openxmlformats.org/officeDocument/2006/relationships/image" Target="../media/image116.wmf"/></Relationships>
</file>

<file path=ppt/slides/_rels/slide3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9.wmf"/><Relationship Id="rId3" Type="http://schemas.openxmlformats.org/officeDocument/2006/relationships/oleObject" Target="../embeddings/oleObject117.bin"/><Relationship Id="rId7" Type="http://schemas.openxmlformats.org/officeDocument/2006/relationships/oleObject" Target="../embeddings/oleObject11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4.vml"/><Relationship Id="rId6" Type="http://schemas.openxmlformats.org/officeDocument/2006/relationships/image" Target="../media/image118.wmf"/><Relationship Id="rId5" Type="http://schemas.openxmlformats.org/officeDocument/2006/relationships/oleObject" Target="../embeddings/oleObject118.bin"/><Relationship Id="rId4" Type="http://schemas.openxmlformats.org/officeDocument/2006/relationships/image" Target="../media/image117.wmf"/></Relationships>
</file>

<file path=ppt/slides/_rels/slide3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2.wmf"/><Relationship Id="rId13" Type="http://schemas.openxmlformats.org/officeDocument/2006/relationships/oleObject" Target="../embeddings/oleObject125.bin"/><Relationship Id="rId3" Type="http://schemas.openxmlformats.org/officeDocument/2006/relationships/oleObject" Target="../embeddings/oleObject120.bin"/><Relationship Id="rId7" Type="http://schemas.openxmlformats.org/officeDocument/2006/relationships/oleObject" Target="../embeddings/oleObject122.bin"/><Relationship Id="rId12" Type="http://schemas.openxmlformats.org/officeDocument/2006/relationships/image" Target="../media/image124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26.wmf"/><Relationship Id="rId1" Type="http://schemas.openxmlformats.org/officeDocument/2006/relationships/vmlDrawing" Target="../drawings/vmlDrawing25.vml"/><Relationship Id="rId6" Type="http://schemas.openxmlformats.org/officeDocument/2006/relationships/image" Target="../media/image121.wmf"/><Relationship Id="rId11" Type="http://schemas.openxmlformats.org/officeDocument/2006/relationships/oleObject" Target="../embeddings/oleObject124.bin"/><Relationship Id="rId5" Type="http://schemas.openxmlformats.org/officeDocument/2006/relationships/oleObject" Target="../embeddings/oleObject121.bin"/><Relationship Id="rId15" Type="http://schemas.openxmlformats.org/officeDocument/2006/relationships/oleObject" Target="../embeddings/oleObject126.bin"/><Relationship Id="rId10" Type="http://schemas.openxmlformats.org/officeDocument/2006/relationships/image" Target="../media/image123.wmf"/><Relationship Id="rId4" Type="http://schemas.openxmlformats.org/officeDocument/2006/relationships/image" Target="../media/image120.wmf"/><Relationship Id="rId9" Type="http://schemas.openxmlformats.org/officeDocument/2006/relationships/oleObject" Target="../embeddings/oleObject123.bin"/><Relationship Id="rId14" Type="http://schemas.openxmlformats.org/officeDocument/2006/relationships/image" Target="../media/image125.wmf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2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6.vml"/><Relationship Id="rId4" Type="http://schemas.openxmlformats.org/officeDocument/2006/relationships/image" Target="../media/image127.wmf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2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7.vml"/><Relationship Id="rId4" Type="http://schemas.openxmlformats.org/officeDocument/2006/relationships/image" Target="../media/image128.em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12" Type="http://schemas.openxmlformats.org/officeDocument/2006/relationships/image" Target="../media/image6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11" Type="http://schemas.openxmlformats.org/officeDocument/2006/relationships/oleObject" Target="../embeddings/oleObject5.bin"/><Relationship Id="rId5" Type="http://schemas.openxmlformats.org/officeDocument/2006/relationships/oleObject" Target="../embeddings/oleObject2.bin"/><Relationship Id="rId10" Type="http://schemas.openxmlformats.org/officeDocument/2006/relationships/image" Target="../media/image5.wmf"/><Relationship Id="rId4" Type="http://schemas.openxmlformats.org/officeDocument/2006/relationships/image" Target="../media/image2.wmf"/><Relationship Id="rId9" Type="http://schemas.openxmlformats.org/officeDocument/2006/relationships/oleObject" Target="../embeddings/oleObject4.bin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wmf"/><Relationship Id="rId13" Type="http://schemas.openxmlformats.org/officeDocument/2006/relationships/oleObject" Target="../embeddings/oleObject11.bin"/><Relationship Id="rId3" Type="http://schemas.openxmlformats.org/officeDocument/2006/relationships/oleObject" Target="../embeddings/oleObject6.bin"/><Relationship Id="rId7" Type="http://schemas.openxmlformats.org/officeDocument/2006/relationships/oleObject" Target="../embeddings/oleObject8.bin"/><Relationship Id="rId12" Type="http://schemas.openxmlformats.org/officeDocument/2006/relationships/image" Target="../media/image11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8.wmf"/><Relationship Id="rId11" Type="http://schemas.openxmlformats.org/officeDocument/2006/relationships/oleObject" Target="../embeddings/oleObject10.bin"/><Relationship Id="rId5" Type="http://schemas.openxmlformats.org/officeDocument/2006/relationships/oleObject" Target="../embeddings/oleObject7.bin"/><Relationship Id="rId10" Type="http://schemas.openxmlformats.org/officeDocument/2006/relationships/image" Target="../media/image10.wmf"/><Relationship Id="rId4" Type="http://schemas.openxmlformats.org/officeDocument/2006/relationships/image" Target="../media/image7.wmf"/><Relationship Id="rId9" Type="http://schemas.openxmlformats.org/officeDocument/2006/relationships/oleObject" Target="../embeddings/oleObject9.bin"/><Relationship Id="rId14" Type="http://schemas.openxmlformats.org/officeDocument/2006/relationships/image" Target="../media/image12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wmf"/><Relationship Id="rId13" Type="http://schemas.openxmlformats.org/officeDocument/2006/relationships/oleObject" Target="../embeddings/oleObject17.bin"/><Relationship Id="rId3" Type="http://schemas.openxmlformats.org/officeDocument/2006/relationships/oleObject" Target="../embeddings/oleObject12.bin"/><Relationship Id="rId7" Type="http://schemas.openxmlformats.org/officeDocument/2006/relationships/oleObject" Target="../embeddings/oleObject14.bin"/><Relationship Id="rId12" Type="http://schemas.openxmlformats.org/officeDocument/2006/relationships/image" Target="../media/image17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4.wmf"/><Relationship Id="rId11" Type="http://schemas.openxmlformats.org/officeDocument/2006/relationships/oleObject" Target="../embeddings/oleObject16.bin"/><Relationship Id="rId5" Type="http://schemas.openxmlformats.org/officeDocument/2006/relationships/oleObject" Target="../embeddings/oleObject13.bin"/><Relationship Id="rId10" Type="http://schemas.openxmlformats.org/officeDocument/2006/relationships/image" Target="../media/image16.wmf"/><Relationship Id="rId4" Type="http://schemas.openxmlformats.org/officeDocument/2006/relationships/image" Target="../media/image13.wmf"/><Relationship Id="rId9" Type="http://schemas.openxmlformats.org/officeDocument/2006/relationships/oleObject" Target="../embeddings/oleObject15.bin"/><Relationship Id="rId14" Type="http://schemas.openxmlformats.org/officeDocument/2006/relationships/image" Target="../media/image18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10.1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Solving Quadratic Equations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3200" dirty="0">
                <a:solidFill>
                  <a:schemeClr val="accent1"/>
                </a:solidFill>
              </a:rPr>
              <a:t>Example 1: Solving Quadratic Equations by Factoring (cont.)</a:t>
            </a:r>
          </a:p>
        </p:txBody>
      </p:sp>
      <p:sp>
        <p:nvSpPr>
          <p:cNvPr id="13315" name="Rectangle 3"/>
          <p:cNvSpPr>
            <a:spLocks noGrp="1"/>
          </p:cNvSpPr>
          <p:nvPr>
            <p:ph idx="1"/>
          </p:nvPr>
        </p:nvSpPr>
        <p:spPr>
          <a:xfrm>
            <a:off x="457200" y="1470680"/>
            <a:ext cx="822960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pPr marL="3175" indent="-3175"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Check</a:t>
            </a:r>
            <a:endParaRPr lang="en-US" dirty="0"/>
          </a:p>
        </p:txBody>
      </p:sp>
      <p:graphicFrame>
        <p:nvGraphicFramePr>
          <p:cNvPr id="4099" name="Object 3"/>
          <p:cNvGraphicFramePr>
            <a:graphicFrameLocks noChangeAspect="1"/>
          </p:cNvGraphicFramePr>
          <p:nvPr/>
        </p:nvGraphicFramePr>
        <p:xfrm>
          <a:off x="1905000" y="1174750"/>
          <a:ext cx="3048000" cy="800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5" name="Equation" r:id="rId3" imgW="3047760" imgH="799920" progId="Equation.DSMT4">
                  <p:embed/>
                </p:oleObj>
              </mc:Choice>
              <mc:Fallback>
                <p:oleObj name="Equation" r:id="rId3" imgW="3047760" imgH="79992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1174750"/>
                        <a:ext cx="3048000" cy="800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0" name="Object 4"/>
          <p:cNvGraphicFramePr>
            <a:graphicFrameLocks noChangeAspect="1"/>
          </p:cNvGraphicFramePr>
          <p:nvPr/>
        </p:nvGraphicFramePr>
        <p:xfrm>
          <a:off x="3009900" y="2044700"/>
          <a:ext cx="1943100" cy="78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6" name="Equation" r:id="rId5" imgW="1942920" imgH="787320" progId="Equation.DSMT4">
                  <p:embed/>
                </p:oleObj>
              </mc:Choice>
              <mc:Fallback>
                <p:oleObj name="Equation" r:id="rId5" imgW="1942920" imgH="78732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09900" y="2044700"/>
                        <a:ext cx="1943100" cy="787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1" name="Object 5"/>
          <p:cNvGraphicFramePr>
            <a:graphicFrameLocks noChangeAspect="1"/>
          </p:cNvGraphicFramePr>
          <p:nvPr/>
        </p:nvGraphicFramePr>
        <p:xfrm>
          <a:off x="3479800" y="3124200"/>
          <a:ext cx="14732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7" name="Equation" r:id="rId7" imgW="1473120" imgH="380880" progId="Equation.DSMT4">
                  <p:embed/>
                </p:oleObj>
              </mc:Choice>
              <mc:Fallback>
                <p:oleObj name="Equation" r:id="rId7" imgW="1473120" imgH="3808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79800" y="3124200"/>
                        <a:ext cx="14732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3200" dirty="0">
                <a:solidFill>
                  <a:schemeClr val="accent1"/>
                </a:solidFill>
              </a:rPr>
              <a:t>Example 2: Quadratic Equations Involving the Sum of Two Squares</a:t>
            </a:r>
          </a:p>
        </p:txBody>
      </p:sp>
      <p:sp>
        <p:nvSpPr>
          <p:cNvPr id="14339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3175" indent="-3175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Solve the following quadratic equation by factoring:</a:t>
            </a:r>
          </a:p>
          <a:p>
            <a:pPr marL="3175" indent="-3175" algn="ctr">
              <a:buFont typeface="Courier New" pitchFamily="49" charset="0"/>
              <a:buNone/>
            </a:pP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i="0" baseline="30000" dirty="0">
                <a:solidFill>
                  <a:srgbClr val="0000FF"/>
                </a:solidFill>
              </a:rPr>
              <a:t>2</a:t>
            </a:r>
            <a:r>
              <a:rPr lang="en-US" i="0" dirty="0">
                <a:solidFill>
                  <a:srgbClr val="0000FF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  <a:latin typeface="Symbol" pitchFamily="18" charset="2"/>
              </a:rPr>
              <a:t>+</a:t>
            </a:r>
            <a:r>
              <a:rPr lang="en-US" i="0" dirty="0">
                <a:solidFill>
                  <a:srgbClr val="0000FF"/>
                </a:solidFill>
              </a:rPr>
              <a:t> 4 = 0</a:t>
            </a:r>
          </a:p>
          <a:p>
            <a:pPr marL="3175" indent="-3175">
              <a:lnSpc>
                <a:spcPct val="150000"/>
              </a:lnSpc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</p:txBody>
      </p:sp>
      <p:sp>
        <p:nvSpPr>
          <p:cNvPr id="14341" name="Text Box 5"/>
          <p:cNvSpPr txBox="1">
            <a:spLocks noChangeArrowheads="1"/>
          </p:cNvSpPr>
          <p:nvPr/>
        </p:nvSpPr>
        <p:spPr bwMode="auto">
          <a:xfrm>
            <a:off x="4648200" y="2514600"/>
            <a:ext cx="3962400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Note that </a:t>
            </a:r>
            <a:r>
              <a:rPr lang="en-US" sz="2000" i="1" dirty="0">
                <a:solidFill>
                  <a:srgbClr val="FF00FF"/>
                </a:solidFill>
              </a:rPr>
              <a:t>x</a:t>
            </a:r>
            <a:r>
              <a:rPr lang="en-US" sz="2000" baseline="30000" dirty="0">
                <a:solidFill>
                  <a:srgbClr val="FF00FF"/>
                </a:solidFill>
              </a:rPr>
              <a:t>2 </a:t>
            </a:r>
            <a:r>
              <a:rPr lang="en-US" sz="2000" dirty="0">
                <a:solidFill>
                  <a:srgbClr val="FF00FF"/>
                </a:solidFill>
              </a:rPr>
              <a:t>+ 4</a:t>
            </a:r>
            <a:r>
              <a:rPr lang="en-US" sz="2000" dirty="0">
                <a:solidFill>
                  <a:srgbClr val="008080"/>
                </a:solidFill>
              </a:rPr>
              <a:t> is the sum of two squares and can be factored into the product of conjugates of complex numbers. </a:t>
            </a:r>
          </a:p>
        </p:txBody>
      </p:sp>
      <p:graphicFrame>
        <p:nvGraphicFramePr>
          <p:cNvPr id="5123" name="Object 3"/>
          <p:cNvGraphicFramePr>
            <a:graphicFrameLocks noChangeAspect="1"/>
          </p:cNvGraphicFramePr>
          <p:nvPr/>
        </p:nvGraphicFramePr>
        <p:xfrm>
          <a:off x="2438400" y="2514600"/>
          <a:ext cx="13716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7" name="Equation" r:id="rId3" imgW="1371600" imgH="380880" progId="Equation.DSMT4">
                  <p:embed/>
                </p:oleObj>
              </mc:Choice>
              <mc:Fallback>
                <p:oleObj name="Equation" r:id="rId3" imgW="1371600" imgH="3808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8400" y="2514600"/>
                        <a:ext cx="13716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4" name="Object 4"/>
          <p:cNvGraphicFramePr>
            <a:graphicFrameLocks noChangeAspect="1"/>
          </p:cNvGraphicFramePr>
          <p:nvPr/>
        </p:nvGraphicFramePr>
        <p:xfrm>
          <a:off x="1219200" y="3285067"/>
          <a:ext cx="25908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8" name="Equation" r:id="rId5" imgW="2590560" imgH="469800" progId="Equation.DSMT4">
                  <p:embed/>
                </p:oleObj>
              </mc:Choice>
              <mc:Fallback>
                <p:oleObj name="Equation" r:id="rId5" imgW="2590560" imgH="4698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0" y="3285067"/>
                        <a:ext cx="25908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5" name="Object 5"/>
          <p:cNvGraphicFramePr>
            <a:graphicFrameLocks noChangeAspect="1"/>
          </p:cNvGraphicFramePr>
          <p:nvPr/>
        </p:nvGraphicFramePr>
        <p:xfrm>
          <a:off x="671052" y="4144434"/>
          <a:ext cx="1320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9" name="Equation" r:id="rId7" imgW="1320480" imgH="291960" progId="Equation.DSMT4">
                  <p:embed/>
                </p:oleObj>
              </mc:Choice>
              <mc:Fallback>
                <p:oleObj name="Equation" r:id="rId7" imgW="1320480" imgH="2919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1052" y="4144434"/>
                        <a:ext cx="13208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6" name="Object 6"/>
          <p:cNvGraphicFramePr>
            <a:graphicFrameLocks noChangeAspect="1"/>
          </p:cNvGraphicFramePr>
          <p:nvPr/>
        </p:nvGraphicFramePr>
        <p:xfrm>
          <a:off x="2432050" y="4195234"/>
          <a:ext cx="3429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0" name="Equation" r:id="rId9" imgW="342720" imgH="241200" progId="Equation.DSMT4">
                  <p:embed/>
                </p:oleObj>
              </mc:Choice>
              <mc:Fallback>
                <p:oleObj name="Equation" r:id="rId9" imgW="342720" imgH="2412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2050" y="4195234"/>
                        <a:ext cx="3429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7" name="Object 7"/>
          <p:cNvGraphicFramePr>
            <a:graphicFrameLocks noChangeAspect="1"/>
          </p:cNvGraphicFramePr>
          <p:nvPr/>
        </p:nvGraphicFramePr>
        <p:xfrm>
          <a:off x="3215148" y="4144434"/>
          <a:ext cx="1320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1" name="Equation" r:id="rId11" imgW="1320480" imgH="291960" progId="Equation.DSMT4">
                  <p:embed/>
                </p:oleObj>
              </mc:Choice>
              <mc:Fallback>
                <p:oleObj name="Equation" r:id="rId11" imgW="1320480" imgH="2919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15148" y="4144434"/>
                        <a:ext cx="13208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8" name="Object 8"/>
          <p:cNvGraphicFramePr>
            <a:graphicFrameLocks noChangeAspect="1"/>
          </p:cNvGraphicFramePr>
          <p:nvPr/>
        </p:nvGraphicFramePr>
        <p:xfrm>
          <a:off x="1251156" y="4826000"/>
          <a:ext cx="10287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2" name="Equation" r:id="rId13" imgW="1028520" imgH="279360" progId="Equation.DSMT4">
                  <p:embed/>
                </p:oleObj>
              </mc:Choice>
              <mc:Fallback>
                <p:oleObj name="Equation" r:id="rId13" imgW="1028520" imgH="2793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51156" y="4826000"/>
                        <a:ext cx="10287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9" name="Object 9"/>
          <p:cNvGraphicFramePr>
            <a:graphicFrameLocks noChangeAspect="1"/>
          </p:cNvGraphicFramePr>
          <p:nvPr/>
        </p:nvGraphicFramePr>
        <p:xfrm>
          <a:off x="3810000" y="4749800"/>
          <a:ext cx="8128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3" name="Equation" r:id="rId15" imgW="812520" imgH="279360" progId="Equation.DSMT4">
                  <p:embed/>
                </p:oleObj>
              </mc:Choice>
              <mc:Fallback>
                <p:oleObj name="Equation" r:id="rId15" imgW="812520" imgH="2793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0" y="4749800"/>
                        <a:ext cx="8128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41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3200" dirty="0">
                <a:solidFill>
                  <a:schemeClr val="accent1"/>
                </a:solidFill>
              </a:rPr>
              <a:t>Example 2: Quadratic Equations Involving the Sum of Two Squares (cont.)</a:t>
            </a:r>
          </a:p>
        </p:txBody>
      </p:sp>
      <p:sp>
        <p:nvSpPr>
          <p:cNvPr id="15363" name="Rectangle 3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pPr marL="3175" indent="-3175"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Check</a:t>
            </a:r>
            <a:endParaRPr lang="en-US" i="0" dirty="0">
              <a:solidFill>
                <a:schemeClr val="tx1"/>
              </a:solidFill>
            </a:endParaRPr>
          </a:p>
        </p:txBody>
      </p:sp>
      <p:graphicFrame>
        <p:nvGraphicFramePr>
          <p:cNvPr id="6147" name="Object 3"/>
          <p:cNvGraphicFramePr>
            <a:graphicFrameLocks noChangeAspect="1"/>
          </p:cNvGraphicFramePr>
          <p:nvPr/>
        </p:nvGraphicFramePr>
        <p:xfrm>
          <a:off x="1816100" y="1202404"/>
          <a:ext cx="1905000" cy="800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3" name="Equation" r:id="rId3" imgW="1904760" imgH="799920" progId="Equation.DSMT4">
                  <p:embed/>
                </p:oleObj>
              </mc:Choice>
              <mc:Fallback>
                <p:oleObj name="Equation" r:id="rId3" imgW="1904760" imgH="79992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16100" y="1202404"/>
                        <a:ext cx="1905000" cy="800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8" name="Object 4"/>
          <p:cNvGraphicFramePr>
            <a:graphicFrameLocks noChangeAspect="1"/>
          </p:cNvGraphicFramePr>
          <p:nvPr/>
        </p:nvGraphicFramePr>
        <p:xfrm>
          <a:off x="2247900" y="2072354"/>
          <a:ext cx="1473200" cy="78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4" name="Equation" r:id="rId5" imgW="1473120" imgH="787320" progId="Equation.DSMT4">
                  <p:embed/>
                </p:oleObj>
              </mc:Choice>
              <mc:Fallback>
                <p:oleObj name="Equation" r:id="rId5" imgW="1473120" imgH="78732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47900" y="2072354"/>
                        <a:ext cx="1473200" cy="787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9" name="Object 5"/>
          <p:cNvGraphicFramePr>
            <a:graphicFrameLocks noChangeAspect="1"/>
          </p:cNvGraphicFramePr>
          <p:nvPr/>
        </p:nvGraphicFramePr>
        <p:xfrm>
          <a:off x="2273300" y="2986754"/>
          <a:ext cx="1447800" cy="78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5" name="Equation" r:id="rId7" imgW="1447560" imgH="787320" progId="Equation.DSMT4">
                  <p:embed/>
                </p:oleObj>
              </mc:Choice>
              <mc:Fallback>
                <p:oleObj name="Equation" r:id="rId7" imgW="1447560" imgH="78732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73300" y="2986754"/>
                        <a:ext cx="1447800" cy="787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0" name="Object 6"/>
          <p:cNvGraphicFramePr>
            <a:graphicFrameLocks noChangeAspect="1"/>
          </p:cNvGraphicFramePr>
          <p:nvPr/>
        </p:nvGraphicFramePr>
        <p:xfrm>
          <a:off x="2997200" y="4051300"/>
          <a:ext cx="723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6" name="Equation" r:id="rId9" imgW="723600" imgH="291960" progId="Equation.DSMT4">
                  <p:embed/>
                </p:oleObj>
              </mc:Choice>
              <mc:Fallback>
                <p:oleObj name="Equation" r:id="rId9" imgW="723600" imgH="2919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97200" y="4051300"/>
                        <a:ext cx="723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1" name="Object 7"/>
          <p:cNvGraphicFramePr>
            <a:graphicFrameLocks noChangeAspect="1"/>
          </p:cNvGraphicFramePr>
          <p:nvPr/>
        </p:nvGraphicFramePr>
        <p:xfrm>
          <a:off x="4762500" y="1248442"/>
          <a:ext cx="1689100" cy="800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7" name="Equation" r:id="rId11" imgW="1688760" imgH="799920" progId="Equation.DSMT4">
                  <p:embed/>
                </p:oleObj>
              </mc:Choice>
              <mc:Fallback>
                <p:oleObj name="Equation" r:id="rId11" imgW="1688760" imgH="79992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62500" y="1248442"/>
                        <a:ext cx="1689100" cy="800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2" name="Object 8"/>
          <p:cNvGraphicFramePr>
            <a:graphicFrameLocks noChangeAspect="1"/>
          </p:cNvGraphicFramePr>
          <p:nvPr/>
        </p:nvGraphicFramePr>
        <p:xfrm>
          <a:off x="4978400" y="2104104"/>
          <a:ext cx="1473200" cy="78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8" name="Equation" r:id="rId13" imgW="1473120" imgH="787320" progId="Equation.DSMT4">
                  <p:embed/>
                </p:oleObj>
              </mc:Choice>
              <mc:Fallback>
                <p:oleObj name="Equation" r:id="rId13" imgW="1473120" imgH="78732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78400" y="2104104"/>
                        <a:ext cx="1473200" cy="787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3" name="Object 9"/>
          <p:cNvGraphicFramePr>
            <a:graphicFrameLocks noChangeAspect="1"/>
          </p:cNvGraphicFramePr>
          <p:nvPr/>
        </p:nvGraphicFramePr>
        <p:xfrm>
          <a:off x="5003800" y="3001042"/>
          <a:ext cx="1447800" cy="78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9" name="Equation" r:id="rId15" imgW="1447560" imgH="787320" progId="Equation.DSMT4">
                  <p:embed/>
                </p:oleObj>
              </mc:Choice>
              <mc:Fallback>
                <p:oleObj name="Equation" r:id="rId15" imgW="1447560" imgH="78732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03800" y="3001042"/>
                        <a:ext cx="1447800" cy="787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4" name="Object 10"/>
          <p:cNvGraphicFramePr>
            <a:graphicFrameLocks noChangeAspect="1"/>
          </p:cNvGraphicFramePr>
          <p:nvPr/>
        </p:nvGraphicFramePr>
        <p:xfrm>
          <a:off x="5740400" y="4021804"/>
          <a:ext cx="711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0" name="Equation" r:id="rId17" imgW="711000" imgH="291960" progId="Equation.DSMT4">
                  <p:embed/>
                </p:oleObj>
              </mc:Choice>
              <mc:Fallback>
                <p:oleObj name="Equation" r:id="rId17" imgW="711000" imgH="29196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40400" y="4021804"/>
                        <a:ext cx="711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3200" dirty="0">
                <a:solidFill>
                  <a:schemeClr val="accent1"/>
                </a:solidFill>
              </a:rPr>
              <a:t>Using the Definition of Square Root and the Square Root Property</a:t>
            </a:r>
          </a:p>
        </p:txBody>
      </p:sp>
      <p:sp>
        <p:nvSpPr>
          <p:cNvPr id="16387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573012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3175" indent="-3175" algn="ctr">
              <a:buFont typeface="Courier New" pitchFamily="49" charset="0"/>
              <a:buNone/>
              <a:tabLst>
                <a:tab pos="966788" algn="l"/>
              </a:tabLst>
            </a:pPr>
            <a:r>
              <a:rPr lang="en-US" b="1" i="0" dirty="0">
                <a:solidFill>
                  <a:srgbClr val="000000"/>
                </a:solidFill>
              </a:rPr>
              <a:t>Square Root Property</a:t>
            </a:r>
          </a:p>
          <a:p>
            <a:pPr marL="3175" indent="-3175">
              <a:buFont typeface="Courier New" pitchFamily="49" charset="0"/>
              <a:buNone/>
              <a:tabLst>
                <a:tab pos="966788" algn="l"/>
              </a:tabLst>
            </a:pPr>
            <a:r>
              <a:rPr lang="en-US" i="0" dirty="0">
                <a:solidFill>
                  <a:srgbClr val="000000"/>
                </a:solidFill>
              </a:rPr>
              <a:t>If 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i="0" baseline="30000" dirty="0">
                <a:solidFill>
                  <a:srgbClr val="000000"/>
                </a:solidFill>
              </a:rPr>
              <a:t>2 </a:t>
            </a:r>
            <a:r>
              <a:rPr lang="en-US" i="0" dirty="0">
                <a:solidFill>
                  <a:srgbClr val="000000"/>
                </a:solidFill>
              </a:rPr>
              <a:t>= </a:t>
            </a:r>
            <a:r>
              <a:rPr lang="en-US" i="1" dirty="0">
                <a:solidFill>
                  <a:srgbClr val="000000"/>
                </a:solidFill>
              </a:rPr>
              <a:t>c</a:t>
            </a:r>
            <a:r>
              <a:rPr lang="en-US" i="0" dirty="0">
                <a:solidFill>
                  <a:srgbClr val="000000"/>
                </a:solidFill>
              </a:rPr>
              <a:t>, then</a:t>
            </a:r>
          </a:p>
          <a:p>
            <a:pPr marL="3175" indent="-3175">
              <a:buFont typeface="Courier New" pitchFamily="49" charset="0"/>
              <a:buNone/>
              <a:tabLst>
                <a:tab pos="966788" algn="l"/>
              </a:tabLst>
            </a:pPr>
            <a:r>
              <a:rPr lang="en-US" i="0" dirty="0">
                <a:solidFill>
                  <a:srgbClr val="000000"/>
                </a:solidFill>
              </a:rPr>
              <a:t>If                        then</a:t>
            </a:r>
          </a:p>
          <a:p>
            <a:pPr marL="3175" indent="-3175">
              <a:spcBef>
                <a:spcPts val="1200"/>
              </a:spcBef>
              <a:buFont typeface="Courier New" pitchFamily="49" charset="0"/>
              <a:buNone/>
              <a:tabLst>
                <a:tab pos="966788" algn="l"/>
              </a:tabLst>
            </a:pPr>
            <a:r>
              <a:rPr lang="en-US" b="1" i="0" dirty="0">
                <a:solidFill>
                  <a:srgbClr val="000000"/>
                </a:solidFill>
              </a:rPr>
              <a:t>Note:	</a:t>
            </a:r>
            <a:r>
              <a:rPr lang="en-US" i="0" dirty="0">
                <a:solidFill>
                  <a:srgbClr val="000000"/>
                </a:solidFill>
              </a:rPr>
              <a:t>If </a:t>
            </a:r>
            <a:r>
              <a:rPr lang="en-US" i="1" dirty="0">
                <a:solidFill>
                  <a:srgbClr val="000000"/>
                </a:solidFill>
              </a:rPr>
              <a:t>c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i="0" dirty="0">
                <a:solidFill>
                  <a:srgbClr val="000000"/>
                </a:solidFill>
              </a:rPr>
              <a:t>is negative (</a:t>
            </a:r>
            <a:r>
              <a:rPr lang="en-US" i="1" dirty="0">
                <a:solidFill>
                  <a:srgbClr val="000000"/>
                </a:solidFill>
              </a:rPr>
              <a:t>c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i="0" dirty="0">
                <a:solidFill>
                  <a:srgbClr val="000000"/>
                </a:solidFill>
              </a:rPr>
              <a:t>&lt; 0), then the solutions will be 	nonreal.</a:t>
            </a:r>
          </a:p>
        </p:txBody>
      </p:sp>
      <p:graphicFrame>
        <p:nvGraphicFramePr>
          <p:cNvPr id="16388" name="Object 4"/>
          <p:cNvGraphicFramePr>
            <a:graphicFrameLocks noChangeAspect="1"/>
          </p:cNvGraphicFramePr>
          <p:nvPr/>
        </p:nvGraphicFramePr>
        <p:xfrm>
          <a:off x="2501900" y="1784350"/>
          <a:ext cx="12700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6" name="Equation" r:id="rId3" imgW="1269449" imgH="444307" progId="Equation.DSMT4">
                  <p:embed/>
                </p:oleObj>
              </mc:Choice>
              <mc:Fallback>
                <p:oleObj name="Equation" r:id="rId3" imgW="1269449" imgH="444307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01900" y="1784350"/>
                        <a:ext cx="12700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89" name="Object 5"/>
          <p:cNvGraphicFramePr>
            <a:graphicFrameLocks noChangeAspect="1"/>
          </p:cNvGraphicFramePr>
          <p:nvPr/>
        </p:nvGraphicFramePr>
        <p:xfrm>
          <a:off x="927100" y="2297112"/>
          <a:ext cx="16637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7" name="Equation" r:id="rId5" imgW="1663700" imgH="533400" progId="Equation.DSMT4">
                  <p:embed/>
                </p:oleObj>
              </mc:Choice>
              <mc:Fallback>
                <p:oleObj name="Equation" r:id="rId5" imgW="1663700" imgH="53340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27100" y="2297112"/>
                        <a:ext cx="1663700" cy="533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90" name="Object 6"/>
          <p:cNvGraphicFramePr>
            <a:graphicFrameLocks noChangeAspect="1"/>
          </p:cNvGraphicFramePr>
          <p:nvPr/>
        </p:nvGraphicFramePr>
        <p:xfrm>
          <a:off x="3468688" y="2273300"/>
          <a:ext cx="40767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8" name="Equation" r:id="rId7" imgW="4076700" imgH="622300" progId="Equation.DSMT4">
                  <p:embed/>
                </p:oleObj>
              </mc:Choice>
              <mc:Fallback>
                <p:oleObj name="Equation" r:id="rId7" imgW="4076700" imgH="62230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68688" y="2273300"/>
                        <a:ext cx="4076700" cy="622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3200" dirty="0">
                <a:solidFill>
                  <a:schemeClr val="accent1"/>
                </a:solidFill>
              </a:rPr>
              <a:t>Example 3: Using the Square Root Property to Solve Quadratic Equations</a:t>
            </a:r>
          </a:p>
        </p:txBody>
      </p:sp>
      <p:sp>
        <p:nvSpPr>
          <p:cNvPr id="17411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3175" indent="-3175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Solve the following quadratic equations using the square root property.</a:t>
            </a:r>
          </a:p>
          <a:p>
            <a:pPr marL="3175" indent="-3175"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 marL="3175" indent="-3175">
              <a:lnSpc>
                <a:spcPct val="150000"/>
              </a:lnSpc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3175" indent="-3175"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</p:txBody>
      </p:sp>
      <p:graphicFrame>
        <p:nvGraphicFramePr>
          <p:cNvPr id="17412" name="Object 4"/>
          <p:cNvGraphicFramePr>
            <a:graphicFrameLocks noChangeAspect="1"/>
          </p:cNvGraphicFramePr>
          <p:nvPr/>
        </p:nvGraphicFramePr>
        <p:xfrm>
          <a:off x="544513" y="2252663"/>
          <a:ext cx="20447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5" name="Equation" r:id="rId3" imgW="2044700" imgH="533400" progId="Equation.DSMT4">
                  <p:embed/>
                </p:oleObj>
              </mc:Choice>
              <mc:Fallback>
                <p:oleObj name="Equation" r:id="rId3" imgW="2044700" imgH="5334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4513" y="2252663"/>
                        <a:ext cx="2044700" cy="533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6" name="Object 4"/>
          <p:cNvGraphicFramePr>
            <a:graphicFrameLocks noChangeAspect="1"/>
          </p:cNvGraphicFramePr>
          <p:nvPr/>
        </p:nvGraphicFramePr>
        <p:xfrm>
          <a:off x="1968500" y="2895600"/>
          <a:ext cx="16002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6" name="Equation" r:id="rId5" imgW="1600200" imgH="533160" progId="Equation.DSMT4">
                  <p:embed/>
                </p:oleObj>
              </mc:Choice>
              <mc:Fallback>
                <p:oleObj name="Equation" r:id="rId5" imgW="1600200" imgH="5331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68500" y="2895600"/>
                        <a:ext cx="16002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7" name="Object 5"/>
          <p:cNvGraphicFramePr>
            <a:graphicFrameLocks noChangeAspect="1"/>
          </p:cNvGraphicFramePr>
          <p:nvPr/>
        </p:nvGraphicFramePr>
        <p:xfrm>
          <a:off x="2349500" y="3733800"/>
          <a:ext cx="17145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7" name="Equation" r:id="rId7" imgW="1714320" imgH="482400" progId="Equation.DSMT4">
                  <p:embed/>
                </p:oleObj>
              </mc:Choice>
              <mc:Fallback>
                <p:oleObj name="Equation" r:id="rId7" imgW="1714320" imgH="4824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49500" y="3733800"/>
                        <a:ext cx="17145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8" name="Object 6"/>
          <p:cNvGraphicFramePr>
            <a:graphicFrameLocks noChangeAspect="1"/>
          </p:cNvGraphicFramePr>
          <p:nvPr/>
        </p:nvGraphicFramePr>
        <p:xfrm>
          <a:off x="2850944" y="4521200"/>
          <a:ext cx="18796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8" name="Equation" r:id="rId9" imgW="1879560" imgH="507960" progId="Equation.DSMT4">
                  <p:embed/>
                </p:oleObj>
              </mc:Choice>
              <mc:Fallback>
                <p:oleObj name="Equation" r:id="rId9" imgW="1879560" imgH="5079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50944" y="4521200"/>
                        <a:ext cx="1879600" cy="50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9" name="Object 7"/>
          <p:cNvGraphicFramePr>
            <a:graphicFrameLocks noChangeAspect="1"/>
          </p:cNvGraphicFramePr>
          <p:nvPr/>
        </p:nvGraphicFramePr>
        <p:xfrm>
          <a:off x="4521200" y="3111500"/>
          <a:ext cx="16510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9" name="Equation" r:id="rId11" imgW="1650960" imgH="241200" progId="Equation.DSMT4">
                  <p:embed/>
                </p:oleObj>
              </mc:Choice>
              <mc:Fallback>
                <p:oleObj name="Equation" r:id="rId11" imgW="1650960" imgH="2412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21200" y="3111500"/>
                        <a:ext cx="16510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3200" dirty="0">
                <a:solidFill>
                  <a:schemeClr val="accent1"/>
                </a:solidFill>
              </a:rPr>
              <a:t>Example 3: Using the Square Root Property to Solve Quadratic Equations (cont.)</a:t>
            </a:r>
          </a:p>
        </p:txBody>
      </p:sp>
      <p:sp>
        <p:nvSpPr>
          <p:cNvPr id="18435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3175" indent="-3175">
              <a:buFont typeface="Courier New" pitchFamily="49" charset="0"/>
              <a:buNone/>
            </a:pPr>
            <a:endParaRPr lang="en-US" b="1" i="0" dirty="0">
              <a:solidFill>
                <a:schemeClr val="tx1"/>
              </a:solidFill>
            </a:endParaRPr>
          </a:p>
          <a:p>
            <a:pPr marL="3175" indent="-3175">
              <a:lnSpc>
                <a:spcPct val="150000"/>
              </a:lnSpc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3175" indent="-3175">
              <a:buFont typeface="Courier New" pitchFamily="49" charset="0"/>
              <a:buNone/>
            </a:pPr>
            <a:endParaRPr lang="en-US" dirty="0"/>
          </a:p>
        </p:txBody>
      </p:sp>
      <p:graphicFrame>
        <p:nvGraphicFramePr>
          <p:cNvPr id="18436" name="Object 4"/>
          <p:cNvGraphicFramePr>
            <a:graphicFrameLocks noChangeAspect="1"/>
          </p:cNvGraphicFramePr>
          <p:nvPr/>
        </p:nvGraphicFramePr>
        <p:xfrm>
          <a:off x="548640" y="1342104"/>
          <a:ext cx="17018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0" name="Equation" r:id="rId3" imgW="1701800" imgH="381000" progId="Equation.DSMT4">
                  <p:embed/>
                </p:oleObj>
              </mc:Choice>
              <mc:Fallback>
                <p:oleObj name="Equation" r:id="rId3" imgW="1701800" imgH="3810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640" y="1342104"/>
                        <a:ext cx="170180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0" name="Object 4"/>
          <p:cNvGraphicFramePr>
            <a:graphicFrameLocks noChangeAspect="1"/>
          </p:cNvGraphicFramePr>
          <p:nvPr/>
        </p:nvGraphicFramePr>
        <p:xfrm>
          <a:off x="2057400" y="1993900"/>
          <a:ext cx="12446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1" name="Equation" r:id="rId5" imgW="1244520" imgH="380880" progId="Equation.DSMT4">
                  <p:embed/>
                </p:oleObj>
              </mc:Choice>
              <mc:Fallback>
                <p:oleObj name="Equation" r:id="rId5" imgW="1244520" imgH="3808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7400" y="1993900"/>
                        <a:ext cx="12446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1" name="Object 5"/>
          <p:cNvGraphicFramePr>
            <a:graphicFrameLocks noChangeAspect="1"/>
          </p:cNvGraphicFramePr>
          <p:nvPr/>
        </p:nvGraphicFramePr>
        <p:xfrm>
          <a:off x="2209800" y="2647950"/>
          <a:ext cx="15875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2" name="Equation" r:id="rId7" imgW="1587240" imgH="444240" progId="Equation.DSMT4">
                  <p:embed/>
                </p:oleObj>
              </mc:Choice>
              <mc:Fallback>
                <p:oleObj name="Equation" r:id="rId7" imgW="1587240" imgH="44424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0" y="2647950"/>
                        <a:ext cx="15875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2" name="Object 6"/>
          <p:cNvGraphicFramePr>
            <a:graphicFrameLocks noChangeAspect="1"/>
          </p:cNvGraphicFramePr>
          <p:nvPr/>
        </p:nvGraphicFramePr>
        <p:xfrm>
          <a:off x="2209800" y="3365500"/>
          <a:ext cx="10795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3" name="Equation" r:id="rId9" imgW="1079280" imgH="380880" progId="Equation.DSMT4">
                  <p:embed/>
                </p:oleObj>
              </mc:Choice>
              <mc:Fallback>
                <p:oleObj name="Equation" r:id="rId9" imgW="1079280" imgH="3808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0" y="3365500"/>
                        <a:ext cx="10795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4" name="Object 8"/>
          <p:cNvGraphicFramePr>
            <a:graphicFrameLocks noChangeAspect="1"/>
          </p:cNvGraphicFramePr>
          <p:nvPr/>
        </p:nvGraphicFramePr>
        <p:xfrm>
          <a:off x="4038600" y="2114344"/>
          <a:ext cx="16510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4" name="Equation" r:id="rId11" imgW="1650960" imgH="241200" progId="Equation.DSMT4">
                  <p:embed/>
                </p:oleObj>
              </mc:Choice>
              <mc:Fallback>
                <p:oleObj name="Equation" r:id="rId11" imgW="1650960" imgH="2412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38600" y="2114344"/>
                        <a:ext cx="16510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4: Completing the Square</a:t>
            </a:r>
          </a:p>
        </p:txBody>
      </p:sp>
      <p:sp>
        <p:nvSpPr>
          <p:cNvPr id="19459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3175" indent="-3175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Add the constant that will complete the square for each expression, and write the new expression as the square of a binomial.</a:t>
            </a:r>
          </a:p>
          <a:p>
            <a:pPr marL="3175" indent="-3175"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 marL="3175" indent="-3175"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3175" indent="-3175">
              <a:buFont typeface="Courier New" pitchFamily="49" charset="0"/>
              <a:buNone/>
            </a:pPr>
            <a:endParaRPr lang="en-US" b="1" i="0" dirty="0"/>
          </a:p>
          <a:p>
            <a:pPr marL="3175" indent="-3175">
              <a:buFont typeface="Courier New" pitchFamily="49" charset="0"/>
              <a:buNone/>
            </a:pPr>
            <a:endParaRPr lang="en-US" i="0" dirty="0"/>
          </a:p>
        </p:txBody>
      </p:sp>
      <p:graphicFrame>
        <p:nvGraphicFramePr>
          <p:cNvPr id="19460" name="Object 4"/>
          <p:cNvGraphicFramePr>
            <a:graphicFrameLocks noChangeAspect="1"/>
          </p:cNvGraphicFramePr>
          <p:nvPr/>
        </p:nvGraphicFramePr>
        <p:xfrm>
          <a:off x="530352" y="2628900"/>
          <a:ext cx="16510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0" name="Equation" r:id="rId3" imgW="1651000" imgH="381000" progId="Equation.DSMT4">
                  <p:embed/>
                </p:oleObj>
              </mc:Choice>
              <mc:Fallback>
                <p:oleObj name="Equation" r:id="rId3" imgW="1651000" imgH="3810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2628900"/>
                        <a:ext cx="165100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61" name="Object 5"/>
          <p:cNvGraphicFramePr>
            <a:graphicFrameLocks noChangeAspect="1"/>
          </p:cNvGraphicFramePr>
          <p:nvPr/>
        </p:nvGraphicFramePr>
        <p:xfrm>
          <a:off x="530352" y="3695700"/>
          <a:ext cx="3848100" cy="148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1" name="Equation" r:id="rId5" imgW="5123160" imgH="1967040" progId="Equation.DSMT4">
                  <p:embed/>
                </p:oleObj>
              </mc:Choice>
              <mc:Fallback>
                <p:oleObj name="Equation" r:id="rId5" imgW="5123160" imgH="196704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3695700"/>
                        <a:ext cx="3848100" cy="1485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62" name="Object 6"/>
          <p:cNvGraphicFramePr>
            <a:graphicFrameLocks noChangeAspect="1"/>
          </p:cNvGraphicFramePr>
          <p:nvPr/>
        </p:nvGraphicFramePr>
        <p:xfrm>
          <a:off x="530352" y="5334000"/>
          <a:ext cx="48895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2" name="Equation" r:id="rId7" imgW="4889160" imgH="533160" progId="Equation.DSMT4">
                  <p:embed/>
                </p:oleObj>
              </mc:Choice>
              <mc:Fallback>
                <p:oleObj name="Equation" r:id="rId7" imgW="4889160" imgH="53316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5334000"/>
                        <a:ext cx="4889500" cy="533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463" name="Text Box 7"/>
          <p:cNvSpPr txBox="1">
            <a:spLocks noChangeArrowheads="1"/>
          </p:cNvSpPr>
          <p:nvPr/>
        </p:nvSpPr>
        <p:spPr bwMode="auto">
          <a:xfrm>
            <a:off x="5486400" y="3646487"/>
            <a:ext cx="3566160" cy="1997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ts val="3000"/>
              </a:lnSpc>
            </a:pPr>
            <a:r>
              <a:rPr lang="en-US" sz="2000" dirty="0">
                <a:solidFill>
                  <a:srgbClr val="008080"/>
                </a:solidFill>
              </a:rPr>
              <a:t>Find     the coefficient of </a:t>
            </a:r>
            <a:r>
              <a:rPr lang="en-US" sz="2000" i="1" dirty="0">
                <a:solidFill>
                  <a:srgbClr val="008080"/>
                </a:solidFill>
              </a:rPr>
              <a:t>x </a:t>
            </a:r>
            <a:r>
              <a:rPr lang="en-US" sz="2000" dirty="0">
                <a:solidFill>
                  <a:srgbClr val="008080"/>
                </a:solidFill>
              </a:rPr>
              <a:t>and square the result. Add this square constant to complete the square. The resulting trinomial will equal the square of a binomial.</a:t>
            </a:r>
          </a:p>
        </p:txBody>
      </p:sp>
      <p:graphicFrame>
        <p:nvGraphicFramePr>
          <p:cNvPr id="19464" name="Object 8"/>
          <p:cNvGraphicFramePr>
            <a:graphicFrameLocks noChangeAspect="1"/>
          </p:cNvGraphicFramePr>
          <p:nvPr/>
        </p:nvGraphicFramePr>
        <p:xfrm>
          <a:off x="6057900" y="3581400"/>
          <a:ext cx="1905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3" name="Equation" r:id="rId9" imgW="190417" imgH="622030" progId="Equation.DSMT4">
                  <p:embed/>
                </p:oleObj>
              </mc:Choice>
              <mc:Fallback>
                <p:oleObj name="Equation" r:id="rId9" imgW="190417" imgH="62203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57900" y="3581400"/>
                        <a:ext cx="190500" cy="622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63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4: Completing the Square (cont.)</a:t>
            </a:r>
          </a:p>
        </p:txBody>
      </p:sp>
      <p:sp>
        <p:nvSpPr>
          <p:cNvPr id="20483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buFont typeface="Courier New" pitchFamily="49" charset="0"/>
              <a:buNone/>
            </a:pPr>
            <a:endParaRPr lang="en-US" sz="2400" b="1" i="0" dirty="0">
              <a:solidFill>
                <a:schemeClr val="tx1"/>
              </a:solidFill>
            </a:endParaRPr>
          </a:p>
          <a:p>
            <a:pPr>
              <a:lnSpc>
                <a:spcPct val="150000"/>
              </a:lnSpc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>
              <a:buFont typeface="Courier New" pitchFamily="49" charset="0"/>
              <a:buNone/>
            </a:pPr>
            <a:endParaRPr lang="en-US" sz="2400" b="1" i="0" dirty="0">
              <a:solidFill>
                <a:schemeClr val="tx1"/>
              </a:solidFill>
            </a:endParaRPr>
          </a:p>
        </p:txBody>
      </p:sp>
      <p:graphicFrame>
        <p:nvGraphicFramePr>
          <p:cNvPr id="20484" name="Object 4"/>
          <p:cNvGraphicFramePr>
            <a:graphicFrameLocks noChangeAspect="1"/>
          </p:cNvGraphicFramePr>
          <p:nvPr/>
        </p:nvGraphicFramePr>
        <p:xfrm>
          <a:off x="530352" y="1371600"/>
          <a:ext cx="14859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7" name="Equation" r:id="rId3" imgW="1485900" imgH="381000" progId="Equation.DSMT4">
                  <p:embed/>
                </p:oleObj>
              </mc:Choice>
              <mc:Fallback>
                <p:oleObj name="Equation" r:id="rId3" imgW="1485900" imgH="3810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1371600"/>
                        <a:ext cx="148590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487" name="Text Box 5"/>
          <p:cNvSpPr txBox="1">
            <a:spLocks noChangeArrowheads="1"/>
          </p:cNvSpPr>
          <p:nvPr/>
        </p:nvSpPr>
        <p:spPr bwMode="auto">
          <a:xfrm>
            <a:off x="5486399" y="3413125"/>
            <a:ext cx="3383280" cy="854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ts val="3000"/>
              </a:lnSpc>
            </a:pPr>
            <a:r>
              <a:rPr lang="en-US" sz="2000" dirty="0">
                <a:solidFill>
                  <a:srgbClr val="008080"/>
                </a:solidFill>
              </a:rPr>
              <a:t>Find      the coefficient of </a:t>
            </a:r>
            <a:r>
              <a:rPr lang="en-US" sz="2000" i="1" dirty="0">
                <a:solidFill>
                  <a:srgbClr val="008080"/>
                </a:solidFill>
              </a:rPr>
              <a:t>x </a:t>
            </a:r>
            <a:r>
              <a:rPr lang="en-US" sz="2000" dirty="0">
                <a:solidFill>
                  <a:srgbClr val="008080"/>
                </a:solidFill>
              </a:rPr>
              <a:t>and square the result.</a:t>
            </a:r>
          </a:p>
        </p:txBody>
      </p:sp>
      <p:graphicFrame>
        <p:nvGraphicFramePr>
          <p:cNvPr id="20488" name="Object 6"/>
          <p:cNvGraphicFramePr>
            <a:graphicFrameLocks noChangeAspect="1"/>
          </p:cNvGraphicFramePr>
          <p:nvPr/>
        </p:nvGraphicFramePr>
        <p:xfrm>
          <a:off x="6108700" y="3340100"/>
          <a:ext cx="1905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8" name="Equation" r:id="rId5" imgW="190417" imgH="622030" progId="Equation.DSMT4">
                  <p:embed/>
                </p:oleObj>
              </mc:Choice>
              <mc:Fallback>
                <p:oleObj name="Equation" r:id="rId5" imgW="190417" imgH="62203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08700" y="3340100"/>
                        <a:ext cx="190500" cy="622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69" name="Object 5"/>
          <p:cNvGraphicFramePr>
            <a:graphicFrameLocks noChangeAspect="1"/>
          </p:cNvGraphicFramePr>
          <p:nvPr/>
        </p:nvGraphicFramePr>
        <p:xfrm>
          <a:off x="530352" y="2571956"/>
          <a:ext cx="36576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9" name="Equation" r:id="rId7" imgW="3657600" imgH="533160" progId="Equation.DSMT4">
                  <p:embed/>
                </p:oleObj>
              </mc:Choice>
              <mc:Fallback>
                <p:oleObj name="Equation" r:id="rId7" imgW="3657600" imgH="5331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2571956"/>
                        <a:ext cx="36576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0" name="Object 6"/>
          <p:cNvGraphicFramePr>
            <a:graphicFrameLocks noChangeAspect="1"/>
          </p:cNvGraphicFramePr>
          <p:nvPr/>
        </p:nvGraphicFramePr>
        <p:xfrm>
          <a:off x="530352" y="3225800"/>
          <a:ext cx="4229100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80" name="Equation" r:id="rId9" imgW="4228920" imgH="990360" progId="Equation.DSMT4">
                  <p:embed/>
                </p:oleObj>
              </mc:Choice>
              <mc:Fallback>
                <p:oleObj name="Equation" r:id="rId9" imgW="4228920" imgH="9903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3225800"/>
                        <a:ext cx="4229100" cy="990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1" name="Object 7"/>
          <p:cNvGraphicFramePr>
            <a:graphicFrameLocks noChangeAspect="1"/>
          </p:cNvGraphicFramePr>
          <p:nvPr/>
        </p:nvGraphicFramePr>
        <p:xfrm>
          <a:off x="530352" y="4521200"/>
          <a:ext cx="5054600" cy="1041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81" name="Equation" r:id="rId11" imgW="5054400" imgH="1041120" progId="Equation.DSMT4">
                  <p:embed/>
                </p:oleObj>
              </mc:Choice>
              <mc:Fallback>
                <p:oleObj name="Equation" r:id="rId11" imgW="5054400" imgH="104112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4521200"/>
                        <a:ext cx="5054600" cy="1041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7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3200" dirty="0">
                <a:solidFill>
                  <a:schemeClr val="accent1"/>
                </a:solidFill>
              </a:rPr>
              <a:t>Solving Quadratic Equations by </a:t>
            </a:r>
            <a:br>
              <a:rPr lang="en-US" sz="3200" dirty="0">
                <a:solidFill>
                  <a:schemeClr val="accent1"/>
                </a:solidFill>
              </a:rPr>
            </a:br>
            <a:r>
              <a:rPr lang="en-US" sz="3200" dirty="0">
                <a:solidFill>
                  <a:schemeClr val="accent1"/>
                </a:solidFill>
              </a:rPr>
              <a:t>Completing the Square</a:t>
            </a:r>
          </a:p>
        </p:txBody>
      </p:sp>
      <p:sp>
        <p:nvSpPr>
          <p:cNvPr id="21507" name="Rectangle 4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280898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0" indent="0" algn="ctr">
              <a:spcBef>
                <a:spcPts val="0"/>
              </a:spcBef>
              <a:buFont typeface="Courier New" pitchFamily="49" charset="0"/>
              <a:buNone/>
              <a:tabLst>
                <a:tab pos="463550" algn="l"/>
              </a:tabLst>
            </a:pPr>
            <a:r>
              <a:rPr lang="en-US" b="1" i="0" dirty="0">
                <a:solidFill>
                  <a:srgbClr val="000000"/>
                </a:solidFill>
              </a:rPr>
              <a:t>To Solve a Quadratic Equation by Completing the Square</a:t>
            </a:r>
            <a:endParaRPr lang="en-US" i="0" dirty="0">
              <a:solidFill>
                <a:srgbClr val="000000"/>
              </a:solidFill>
            </a:endParaRPr>
          </a:p>
          <a:p>
            <a:pPr marL="0" indent="0">
              <a:buFont typeface="Courier New" pitchFamily="49" charset="0"/>
              <a:buNone/>
              <a:tabLst>
                <a:tab pos="463550" algn="l"/>
              </a:tabLst>
            </a:pPr>
            <a:r>
              <a:rPr lang="en-US" b="1" i="0" dirty="0">
                <a:solidFill>
                  <a:srgbClr val="000000"/>
                </a:solidFill>
              </a:rPr>
              <a:t>1.	</a:t>
            </a:r>
            <a:r>
              <a:rPr lang="en-US" i="0" dirty="0">
                <a:solidFill>
                  <a:srgbClr val="000000"/>
                </a:solidFill>
              </a:rPr>
              <a:t>If necessary, divide or multiply both sides of the 	equation so that the leading coefficient (the 	coefficient of 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i="0" baseline="30000" dirty="0">
                <a:solidFill>
                  <a:srgbClr val="000000"/>
                </a:solidFill>
              </a:rPr>
              <a:t>2</a:t>
            </a:r>
            <a:r>
              <a:rPr lang="en-US" i="0" dirty="0">
                <a:solidFill>
                  <a:srgbClr val="000000"/>
                </a:solidFill>
              </a:rPr>
              <a:t>) is 1.</a:t>
            </a:r>
          </a:p>
          <a:p>
            <a:pPr marL="0" indent="0">
              <a:buFont typeface="Courier New" pitchFamily="49" charset="0"/>
              <a:buNone/>
              <a:tabLst>
                <a:tab pos="463550" algn="l"/>
              </a:tabLst>
            </a:pPr>
            <a:r>
              <a:rPr lang="en-US" b="1" i="0" dirty="0">
                <a:solidFill>
                  <a:srgbClr val="000000"/>
                </a:solidFill>
              </a:rPr>
              <a:t>2.	</a:t>
            </a:r>
            <a:r>
              <a:rPr lang="en-US" i="0" dirty="0">
                <a:solidFill>
                  <a:srgbClr val="000000"/>
                </a:solidFill>
              </a:rPr>
              <a:t>If necessary, isolate the constant term on one side 	of the equation.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3200" dirty="0">
                <a:solidFill>
                  <a:schemeClr val="accent1"/>
                </a:solidFill>
              </a:rPr>
              <a:t>Solving Quadratic Equations by </a:t>
            </a:r>
            <a:br>
              <a:rPr lang="en-US" sz="3200" dirty="0">
                <a:solidFill>
                  <a:schemeClr val="accent1"/>
                </a:solidFill>
              </a:rPr>
            </a:br>
            <a:r>
              <a:rPr lang="en-US" sz="3200" dirty="0">
                <a:solidFill>
                  <a:schemeClr val="accent1"/>
                </a:solidFill>
              </a:rPr>
              <a:t>Completing the Square</a:t>
            </a:r>
          </a:p>
        </p:txBody>
      </p:sp>
      <p:sp>
        <p:nvSpPr>
          <p:cNvPr id="22531" name="Rectangle 4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280898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0" indent="0" algn="ctr">
              <a:buFont typeface="Courier New" pitchFamily="49" charset="0"/>
              <a:buNone/>
              <a:tabLst>
                <a:tab pos="463550" algn="l"/>
              </a:tabLst>
            </a:pPr>
            <a:r>
              <a:rPr lang="en-US" b="1" i="0" dirty="0">
                <a:solidFill>
                  <a:srgbClr val="000000"/>
                </a:solidFill>
              </a:rPr>
              <a:t>To Solve a Quadratic Equation by Completing the Square (cont.)</a:t>
            </a:r>
          </a:p>
          <a:p>
            <a:pPr marL="0" indent="0">
              <a:buFont typeface="Courier New" pitchFamily="49" charset="0"/>
              <a:buNone/>
              <a:tabLst>
                <a:tab pos="463550" algn="l"/>
              </a:tabLst>
            </a:pPr>
            <a:r>
              <a:rPr lang="en-US" b="1" i="0" dirty="0">
                <a:solidFill>
                  <a:srgbClr val="000000"/>
                </a:solidFill>
              </a:rPr>
              <a:t>3.	</a:t>
            </a:r>
            <a:r>
              <a:rPr lang="en-US" i="0" dirty="0">
                <a:solidFill>
                  <a:srgbClr val="000000"/>
                </a:solidFill>
              </a:rPr>
              <a:t>Find the constant that completes the square of the 	polynomial and </a:t>
            </a:r>
            <a:r>
              <a:rPr lang="en-US" b="1" i="0" dirty="0">
                <a:solidFill>
                  <a:srgbClr val="000000"/>
                </a:solidFill>
              </a:rPr>
              <a:t>add this constant to both sides</a:t>
            </a:r>
            <a:r>
              <a:rPr lang="en-US" i="0" dirty="0">
                <a:solidFill>
                  <a:srgbClr val="000000"/>
                </a:solidFill>
              </a:rPr>
              <a:t>. 	Rewrite the polynomial as the square of a binomial.</a:t>
            </a:r>
          </a:p>
          <a:p>
            <a:pPr marL="0" indent="0">
              <a:buFont typeface="Courier New" pitchFamily="49" charset="0"/>
              <a:buNone/>
              <a:tabLst>
                <a:tab pos="463550" algn="l"/>
              </a:tabLst>
            </a:pPr>
            <a:r>
              <a:rPr lang="en-US" b="1" i="0" dirty="0">
                <a:solidFill>
                  <a:srgbClr val="000000"/>
                </a:solidFill>
              </a:rPr>
              <a:t>4.	</a:t>
            </a:r>
            <a:r>
              <a:rPr lang="en-US" i="0" dirty="0">
                <a:solidFill>
                  <a:srgbClr val="000000"/>
                </a:solidFill>
              </a:rPr>
              <a:t>Use the square root property to find the solutions 	of the equation.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 dirty="0">
                <a:solidFill>
                  <a:schemeClr val="accent1"/>
                </a:solidFill>
              </a:rPr>
              <a:t>Objectives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505301"/>
          </a:xfrm>
        </p:spPr>
        <p:txBody>
          <a:bodyPr>
            <a:spAutoFit/>
          </a:bodyPr>
          <a:lstStyle/>
          <a:p>
            <a:pPr marL="457200" indent="-457200">
              <a:buFont typeface="Courier New" pitchFamily="49" charset="0"/>
              <a:buChar char="o"/>
            </a:pPr>
            <a:r>
              <a:rPr lang="en-US" i="0" dirty="0">
                <a:solidFill>
                  <a:schemeClr val="tx1"/>
                </a:solidFill>
              </a:rPr>
              <a:t>Solve quadratic equations by factoring.</a:t>
            </a:r>
          </a:p>
          <a:p>
            <a:pPr marL="457200" indent="-457200">
              <a:buFont typeface="Courier New" pitchFamily="49" charset="0"/>
              <a:buChar char="o"/>
            </a:pPr>
            <a:r>
              <a:rPr lang="en-US" i="0" dirty="0">
                <a:solidFill>
                  <a:schemeClr val="tx1"/>
                </a:solidFill>
              </a:rPr>
              <a:t>Solve quadratic equations using the definition of square root.</a:t>
            </a:r>
          </a:p>
          <a:p>
            <a:pPr marL="457200" indent="-457200">
              <a:buFont typeface="Courier New" pitchFamily="49" charset="0"/>
              <a:buChar char="o"/>
            </a:pPr>
            <a:r>
              <a:rPr lang="en-US" i="0" dirty="0">
                <a:solidFill>
                  <a:schemeClr val="tx1"/>
                </a:solidFill>
              </a:rPr>
              <a:t>Solve quadratic equations by completing the square. </a:t>
            </a:r>
          </a:p>
          <a:p>
            <a:pPr marL="457200" indent="-457200">
              <a:buFont typeface="Courier New" pitchFamily="49" charset="0"/>
              <a:buChar char="o"/>
            </a:pPr>
            <a:r>
              <a:rPr lang="en-US" i="0" dirty="0">
                <a:solidFill>
                  <a:schemeClr val="tx1"/>
                </a:solidFill>
              </a:rPr>
              <a:t>Write equations with given roots.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3200" dirty="0">
                <a:solidFill>
                  <a:schemeClr val="accent1"/>
                </a:solidFill>
              </a:rPr>
              <a:t>Example 5: Solving Quadratic Equations by Completing the Square</a:t>
            </a:r>
          </a:p>
        </p:txBody>
      </p:sp>
      <p:sp>
        <p:nvSpPr>
          <p:cNvPr id="23555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Solve the following quadratic equations by completing the square.</a:t>
            </a:r>
          </a:p>
          <a:p>
            <a:pPr marL="0" indent="0"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  <a:p>
            <a:pPr>
              <a:spcBef>
                <a:spcPts val="1200"/>
              </a:spcBef>
            </a:pPr>
            <a:r>
              <a:rPr lang="en-US" b="1" dirty="0">
                <a:solidFill>
                  <a:schemeClr val="tx1"/>
                </a:solidFill>
              </a:rPr>
              <a:t>Solution</a:t>
            </a:r>
          </a:p>
          <a:p>
            <a:pPr marL="0" indent="0"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</p:txBody>
      </p:sp>
      <p:graphicFrame>
        <p:nvGraphicFramePr>
          <p:cNvPr id="23556" name="Object 4"/>
          <p:cNvGraphicFramePr>
            <a:graphicFrameLocks noChangeAspect="1"/>
          </p:cNvGraphicFramePr>
          <p:nvPr/>
        </p:nvGraphicFramePr>
        <p:xfrm>
          <a:off x="546100" y="2347452"/>
          <a:ext cx="21717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1" name="Equation" r:id="rId3" imgW="2171700" imgH="381000" progId="Equation.DSMT4">
                  <p:embed/>
                </p:oleObj>
              </mc:Choice>
              <mc:Fallback>
                <p:oleObj name="Equation" r:id="rId3" imgW="2171700" imgH="3810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6100" y="2347452"/>
                        <a:ext cx="217170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558" name="Text Box 7"/>
          <p:cNvSpPr txBox="1">
            <a:spLocks noChangeArrowheads="1"/>
          </p:cNvSpPr>
          <p:nvPr/>
        </p:nvSpPr>
        <p:spPr bwMode="auto">
          <a:xfrm>
            <a:off x="3505200" y="3286125"/>
            <a:ext cx="53340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The coefficient of </a:t>
            </a:r>
            <a:r>
              <a:rPr lang="en-US" sz="2000" i="1" dirty="0">
                <a:solidFill>
                  <a:srgbClr val="008080"/>
                </a:solidFill>
              </a:rPr>
              <a:t>x</a:t>
            </a:r>
            <a:r>
              <a:rPr lang="en-US" sz="2000" baseline="30000" dirty="0">
                <a:solidFill>
                  <a:srgbClr val="008080"/>
                </a:solidFill>
              </a:rPr>
              <a:t>2</a:t>
            </a:r>
            <a:r>
              <a:rPr lang="en-US" sz="2000" dirty="0">
                <a:solidFill>
                  <a:srgbClr val="008080"/>
                </a:solidFill>
              </a:rPr>
              <a:t> is already 1 and the constant is isolated on one side of the equation.</a:t>
            </a:r>
          </a:p>
        </p:txBody>
      </p:sp>
      <p:graphicFrame>
        <p:nvGraphicFramePr>
          <p:cNvPr id="23559" name="Object 8"/>
          <p:cNvGraphicFramePr>
            <a:graphicFrameLocks noChangeAspect="1"/>
          </p:cNvGraphicFramePr>
          <p:nvPr/>
        </p:nvGraphicFramePr>
        <p:xfrm>
          <a:off x="5918200" y="4025900"/>
          <a:ext cx="28448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2" name="Equation" r:id="rId5" imgW="2844800" imgH="622300" progId="Equation.DSMT4">
                  <p:embed/>
                </p:oleObj>
              </mc:Choice>
              <mc:Fallback>
                <p:oleObj name="Equation" r:id="rId5" imgW="2844800" imgH="62230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18200" y="4025900"/>
                        <a:ext cx="2844800" cy="622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3" name="Object 5"/>
          <p:cNvGraphicFramePr>
            <a:graphicFrameLocks noChangeAspect="1"/>
          </p:cNvGraphicFramePr>
          <p:nvPr/>
        </p:nvGraphicFramePr>
        <p:xfrm>
          <a:off x="1005348" y="3352800"/>
          <a:ext cx="17018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3" name="Equation" r:id="rId7" imgW="1701720" imgH="380880" progId="Equation.DSMT4">
                  <p:embed/>
                </p:oleObj>
              </mc:Choice>
              <mc:Fallback>
                <p:oleObj name="Equation" r:id="rId7" imgW="1701720" imgH="3808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05348" y="3352800"/>
                        <a:ext cx="17018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4" name="Object 6"/>
          <p:cNvGraphicFramePr>
            <a:graphicFrameLocks noChangeAspect="1"/>
          </p:cNvGraphicFramePr>
          <p:nvPr/>
        </p:nvGraphicFramePr>
        <p:xfrm>
          <a:off x="351504" y="4085304"/>
          <a:ext cx="30226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4" name="Equation" r:id="rId9" imgW="3022560" imgH="380880" progId="Equation.DSMT4">
                  <p:embed/>
                </p:oleObj>
              </mc:Choice>
              <mc:Fallback>
                <p:oleObj name="Equation" r:id="rId9" imgW="3022560" imgH="3808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1504" y="4085304"/>
                        <a:ext cx="30226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5" name="Object 7"/>
          <p:cNvGraphicFramePr>
            <a:graphicFrameLocks noChangeAspect="1"/>
          </p:cNvGraphicFramePr>
          <p:nvPr/>
        </p:nvGraphicFramePr>
        <p:xfrm>
          <a:off x="958644" y="4906296"/>
          <a:ext cx="17780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5" name="Equation" r:id="rId11" imgW="1777680" imgH="533160" progId="Equation.DSMT4">
                  <p:embed/>
                </p:oleObj>
              </mc:Choice>
              <mc:Fallback>
                <p:oleObj name="Equation" r:id="rId11" imgW="1777680" imgH="5331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58644" y="4906296"/>
                        <a:ext cx="17780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Rectangle 10"/>
          <p:cNvSpPr/>
          <p:nvPr/>
        </p:nvSpPr>
        <p:spPr>
          <a:xfrm>
            <a:off x="3505200" y="4227389"/>
            <a:ext cx="4572000" cy="707886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50000"/>
              </a:lnSpc>
            </a:pPr>
            <a:r>
              <a:rPr lang="en-US" sz="2000" dirty="0">
                <a:solidFill>
                  <a:srgbClr val="008080"/>
                </a:solidFill>
              </a:rPr>
              <a:t>Complete the square:  </a:t>
            </a:r>
          </a:p>
          <a:p>
            <a:pPr>
              <a:spcBef>
                <a:spcPct val="50000"/>
              </a:spcBef>
            </a:pPr>
            <a:r>
              <a:rPr lang="en-US" sz="2000" dirty="0">
                <a:solidFill>
                  <a:srgbClr val="008080"/>
                </a:solidFill>
              </a:rPr>
              <a:t>Therefore, add </a:t>
            </a:r>
            <a:r>
              <a:rPr lang="en-US" sz="2000" dirty="0">
                <a:solidFill>
                  <a:srgbClr val="FF00FF"/>
                </a:solidFill>
              </a:rPr>
              <a:t>16</a:t>
            </a:r>
            <a:r>
              <a:rPr lang="en-US" sz="2000" dirty="0">
                <a:solidFill>
                  <a:srgbClr val="008080"/>
                </a:solidFill>
              </a:rPr>
              <a:t> to both sides.</a:t>
            </a:r>
          </a:p>
        </p:txBody>
      </p:sp>
      <p:sp>
        <p:nvSpPr>
          <p:cNvPr id="12" name="Rectangle 11"/>
          <p:cNvSpPr/>
          <p:nvPr/>
        </p:nvSpPr>
        <p:spPr>
          <a:xfrm>
            <a:off x="3505200" y="5010090"/>
            <a:ext cx="252691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Factor the polynomial.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8" grpId="0"/>
      <p:bldP spid="11" grpId="0"/>
      <p:bldP spid="12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3200" dirty="0">
                <a:solidFill>
                  <a:schemeClr val="accent1"/>
                </a:solidFill>
              </a:rPr>
              <a:t>Example 5: Solving Quadratic Equations by Completing the Square (cont.)</a:t>
            </a:r>
          </a:p>
        </p:txBody>
      </p:sp>
      <p:sp>
        <p:nvSpPr>
          <p:cNvPr id="24579" name="Rectangle 3"/>
          <p:cNvSpPr>
            <a:spLocks noGrp="1"/>
          </p:cNvSpPr>
          <p:nvPr>
            <p:ph idx="1"/>
          </p:nvPr>
        </p:nvSpPr>
        <p:spPr>
          <a:xfrm>
            <a:off x="457200" y="2971800"/>
            <a:ext cx="8229600" cy="104028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There are two real solutions: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We write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</p:txBody>
      </p:sp>
      <p:graphicFrame>
        <p:nvGraphicFramePr>
          <p:cNvPr id="24580" name="Object 4"/>
          <p:cNvGraphicFramePr>
            <a:graphicFrameLocks noChangeAspect="1"/>
          </p:cNvGraphicFramePr>
          <p:nvPr/>
        </p:nvGraphicFramePr>
        <p:xfrm>
          <a:off x="4775200" y="3003756"/>
          <a:ext cx="30734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9" name="Equation" r:id="rId3" imgW="3073400" imgH="444500" progId="Equation.DSMT4">
                  <p:embed/>
                </p:oleObj>
              </mc:Choice>
              <mc:Fallback>
                <p:oleObj name="Equation" r:id="rId3" imgW="3073400" imgH="4445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75200" y="3003756"/>
                        <a:ext cx="30734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81" name="Object 5"/>
          <p:cNvGraphicFramePr>
            <a:graphicFrameLocks noChangeAspect="1"/>
          </p:cNvGraphicFramePr>
          <p:nvPr/>
        </p:nvGraphicFramePr>
        <p:xfrm>
          <a:off x="1930400" y="3473656"/>
          <a:ext cx="17399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30" name="Equation" r:id="rId5" imgW="1739900" imgH="444500" progId="Equation.DSMT4">
                  <p:embed/>
                </p:oleObj>
              </mc:Choice>
              <mc:Fallback>
                <p:oleObj name="Equation" r:id="rId5" imgW="1739900" imgH="44450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30400" y="3473656"/>
                        <a:ext cx="17399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583" name="Text Box 10"/>
          <p:cNvSpPr txBox="1">
            <a:spLocks noChangeArrowheads="1"/>
          </p:cNvSpPr>
          <p:nvPr/>
        </p:nvSpPr>
        <p:spPr bwMode="auto">
          <a:xfrm>
            <a:off x="5727700" y="1549400"/>
            <a:ext cx="32639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Use the square root property.</a:t>
            </a:r>
          </a:p>
        </p:txBody>
      </p:sp>
      <p:graphicFrame>
        <p:nvGraphicFramePr>
          <p:cNvPr id="13317" name="Object 5"/>
          <p:cNvGraphicFramePr>
            <a:graphicFrameLocks noChangeAspect="1"/>
          </p:cNvGraphicFramePr>
          <p:nvPr/>
        </p:nvGraphicFramePr>
        <p:xfrm>
          <a:off x="609600" y="1479756"/>
          <a:ext cx="16764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31" name="Equation" r:id="rId7" imgW="1676160" imgH="444240" progId="Equation.DSMT4">
                  <p:embed/>
                </p:oleObj>
              </mc:Choice>
              <mc:Fallback>
                <p:oleObj name="Equation" r:id="rId7" imgW="1676160" imgH="44424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1479756"/>
                        <a:ext cx="16764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8" name="Object 6"/>
          <p:cNvGraphicFramePr>
            <a:graphicFrameLocks noChangeAspect="1"/>
          </p:cNvGraphicFramePr>
          <p:nvPr/>
        </p:nvGraphicFramePr>
        <p:xfrm>
          <a:off x="2747502" y="1600200"/>
          <a:ext cx="3429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32" name="Equation" r:id="rId9" imgW="342720" imgH="241200" progId="Equation.DSMT4">
                  <p:embed/>
                </p:oleObj>
              </mc:Choice>
              <mc:Fallback>
                <p:oleObj name="Equation" r:id="rId9" imgW="342720" imgH="2412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7502" y="1600200"/>
                        <a:ext cx="3429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9" name="Object 7"/>
          <p:cNvGraphicFramePr>
            <a:graphicFrameLocks noChangeAspect="1"/>
          </p:cNvGraphicFramePr>
          <p:nvPr/>
        </p:nvGraphicFramePr>
        <p:xfrm>
          <a:off x="3551904" y="1477296"/>
          <a:ext cx="18923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33" name="Equation" r:id="rId11" imgW="1892160" imgH="444240" progId="Equation.DSMT4">
                  <p:embed/>
                </p:oleObj>
              </mc:Choice>
              <mc:Fallback>
                <p:oleObj name="Equation" r:id="rId11" imgW="1892160" imgH="44424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51904" y="1477296"/>
                        <a:ext cx="18923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20" name="Object 8"/>
          <p:cNvGraphicFramePr>
            <a:graphicFrameLocks noChangeAspect="1"/>
          </p:cNvGraphicFramePr>
          <p:nvPr/>
        </p:nvGraphicFramePr>
        <p:xfrm>
          <a:off x="1111044" y="2072148"/>
          <a:ext cx="16764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34" name="Equation" r:id="rId13" imgW="1676160" imgH="444240" progId="Equation.DSMT4">
                  <p:embed/>
                </p:oleObj>
              </mc:Choice>
              <mc:Fallback>
                <p:oleObj name="Equation" r:id="rId13" imgW="1676160" imgH="44424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11044" y="2072148"/>
                        <a:ext cx="16764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21" name="Object 9"/>
          <p:cNvGraphicFramePr>
            <a:graphicFrameLocks noChangeAspect="1"/>
          </p:cNvGraphicFramePr>
          <p:nvPr/>
        </p:nvGraphicFramePr>
        <p:xfrm>
          <a:off x="4038600" y="2057400"/>
          <a:ext cx="16764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35" name="Equation" r:id="rId15" imgW="1676160" imgH="444240" progId="Equation.DSMT4">
                  <p:embed/>
                </p:oleObj>
              </mc:Choice>
              <mc:Fallback>
                <p:oleObj name="Equation" r:id="rId15" imgW="1676160" imgH="44424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38600" y="2057400"/>
                        <a:ext cx="16764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3200" dirty="0">
                <a:solidFill>
                  <a:schemeClr val="accent1"/>
                </a:solidFill>
              </a:rPr>
              <a:t>Example 5: Solving Quadratic Equations by Completing the Square (cont.)</a:t>
            </a:r>
          </a:p>
        </p:txBody>
      </p:sp>
      <p:graphicFrame>
        <p:nvGraphicFramePr>
          <p:cNvPr id="25603" name="Object 6"/>
          <p:cNvGraphicFramePr>
            <a:graphicFrameLocks noChangeAspect="1"/>
          </p:cNvGraphicFramePr>
          <p:nvPr/>
        </p:nvGraphicFramePr>
        <p:xfrm>
          <a:off x="533400" y="1371600"/>
          <a:ext cx="28194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9" name="Equation" r:id="rId3" imgW="2819400" imgH="381000" progId="Equation.DSMT4">
                  <p:embed/>
                </p:oleObj>
              </mc:Choice>
              <mc:Fallback>
                <p:oleObj name="Equation" r:id="rId3" imgW="2819400" imgH="38100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1371600"/>
                        <a:ext cx="281940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605" name="Text Box 8"/>
          <p:cNvSpPr txBox="1">
            <a:spLocks noChangeArrowheads="1"/>
          </p:cNvSpPr>
          <p:nvPr/>
        </p:nvSpPr>
        <p:spPr bwMode="auto">
          <a:xfrm>
            <a:off x="4800600" y="2715546"/>
            <a:ext cx="384048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Divide each term by </a:t>
            </a:r>
            <a:r>
              <a:rPr lang="en-US" sz="2000" dirty="0">
                <a:solidFill>
                  <a:srgbClr val="FF00FF"/>
                </a:solidFill>
              </a:rPr>
              <a:t>3</a:t>
            </a:r>
            <a:r>
              <a:rPr lang="en-US" sz="2000" dirty="0">
                <a:solidFill>
                  <a:srgbClr val="008080"/>
                </a:solidFill>
              </a:rPr>
              <a:t>. </a:t>
            </a:r>
            <a:r>
              <a:rPr lang="en-US" sz="2000" b="1" dirty="0">
                <a:solidFill>
                  <a:srgbClr val="008080"/>
                </a:solidFill>
              </a:rPr>
              <a:t>The leading coefficient must be 1</a:t>
            </a:r>
            <a:r>
              <a:rPr lang="en-US" sz="2000" dirty="0">
                <a:solidFill>
                  <a:srgbClr val="008080"/>
                </a:solidFill>
              </a:rPr>
              <a:t> </a:t>
            </a:r>
          </a:p>
        </p:txBody>
      </p:sp>
      <p:sp>
        <p:nvSpPr>
          <p:cNvPr id="7" name="Rectangle 6"/>
          <p:cNvSpPr/>
          <p:nvPr/>
        </p:nvSpPr>
        <p:spPr>
          <a:xfrm>
            <a:off x="457200" y="1828800"/>
            <a:ext cx="142539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175" indent="-3175">
              <a:buFont typeface="Courier New" pitchFamily="49" charset="0"/>
              <a:buNone/>
            </a:pPr>
            <a:r>
              <a:rPr lang="en-US" sz="2800" b="1" dirty="0"/>
              <a:t>Solution</a:t>
            </a:r>
          </a:p>
        </p:txBody>
      </p:sp>
      <p:graphicFrame>
        <p:nvGraphicFramePr>
          <p:cNvPr id="14340" name="Object 4"/>
          <p:cNvGraphicFramePr>
            <a:graphicFrameLocks noChangeAspect="1"/>
          </p:cNvGraphicFramePr>
          <p:nvPr/>
        </p:nvGraphicFramePr>
        <p:xfrm>
          <a:off x="2037200" y="1879600"/>
          <a:ext cx="23622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50" name="Equation" r:id="rId5" imgW="2361960" imgH="380880" progId="Equation.DSMT4">
                  <p:embed/>
                </p:oleObj>
              </mc:Choice>
              <mc:Fallback>
                <p:oleObj name="Equation" r:id="rId5" imgW="2361960" imgH="3808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37200" y="1879600"/>
                        <a:ext cx="23622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1" name="Object 5"/>
          <p:cNvGraphicFramePr>
            <a:graphicFrameLocks noChangeAspect="1"/>
          </p:cNvGraphicFramePr>
          <p:nvPr/>
        </p:nvGraphicFramePr>
        <p:xfrm>
          <a:off x="1855304" y="2561167"/>
          <a:ext cx="25908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51" name="Equation" r:id="rId7" imgW="2590560" imgH="876240" progId="Equation.DSMT4">
                  <p:embed/>
                </p:oleObj>
              </mc:Choice>
              <mc:Fallback>
                <p:oleObj name="Equation" r:id="rId7" imgW="2590560" imgH="87624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55304" y="2561167"/>
                        <a:ext cx="2590800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2" name="Object 6"/>
          <p:cNvGraphicFramePr>
            <a:graphicFrameLocks noChangeAspect="1"/>
          </p:cNvGraphicFramePr>
          <p:nvPr/>
        </p:nvGraphicFramePr>
        <p:xfrm>
          <a:off x="2373956" y="3738034"/>
          <a:ext cx="20320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52" name="Equation" r:id="rId9" imgW="2031840" imgH="380880" progId="Equation.DSMT4">
                  <p:embed/>
                </p:oleObj>
              </mc:Choice>
              <mc:Fallback>
                <p:oleObj name="Equation" r:id="rId9" imgW="2031840" imgH="3808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73956" y="3738034"/>
                        <a:ext cx="20320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3" name="Object 7"/>
          <p:cNvGraphicFramePr>
            <a:graphicFrameLocks noChangeAspect="1"/>
          </p:cNvGraphicFramePr>
          <p:nvPr/>
        </p:nvGraphicFramePr>
        <p:xfrm>
          <a:off x="2860652" y="4419600"/>
          <a:ext cx="15240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53" name="Equation" r:id="rId11" imgW="1523880" imgH="380880" progId="Equation.DSMT4">
                  <p:embed/>
                </p:oleObj>
              </mc:Choice>
              <mc:Fallback>
                <p:oleObj name="Equation" r:id="rId11" imgW="1523880" imgH="3808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60652" y="4419600"/>
                        <a:ext cx="15240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Text Box 8"/>
          <p:cNvSpPr txBox="1">
            <a:spLocks noChangeArrowheads="1"/>
          </p:cNvSpPr>
          <p:nvPr/>
        </p:nvSpPr>
        <p:spPr bwMode="auto">
          <a:xfrm>
            <a:off x="4800600" y="4434348"/>
            <a:ext cx="393192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30000"/>
              </a:spcBef>
            </a:pPr>
            <a:r>
              <a:rPr lang="en-US" sz="2000" dirty="0">
                <a:solidFill>
                  <a:srgbClr val="008080"/>
                </a:solidFill>
              </a:rPr>
              <a:t>Isolate the constant term.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5" grpId="0"/>
      <p:bldP spid="7" grpId="0"/>
      <p:bldP spid="12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3200" dirty="0">
                <a:solidFill>
                  <a:schemeClr val="accent1"/>
                </a:solidFill>
              </a:rPr>
              <a:t>Example 5: Solving Quadratic Equations by Completing the Square (cont.)</a:t>
            </a:r>
          </a:p>
        </p:txBody>
      </p:sp>
      <p:sp>
        <p:nvSpPr>
          <p:cNvPr id="26627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  <a:noFill/>
        </p:spPr>
        <p:txBody>
          <a:bodyPr/>
          <a:lstStyle/>
          <a:p>
            <a:pPr>
              <a:buFont typeface="Courier New" pitchFamily="49" charset="0"/>
              <a:buNone/>
            </a:pPr>
            <a:endParaRPr lang="en-US" sz="2000" i="0" dirty="0">
              <a:solidFill>
                <a:srgbClr val="008080"/>
              </a:solidFill>
            </a:endParaRPr>
          </a:p>
          <a:p>
            <a:pPr>
              <a:buFont typeface="Courier New" pitchFamily="49" charset="0"/>
              <a:buNone/>
            </a:pPr>
            <a:endParaRPr lang="en-US" sz="2000" i="0" dirty="0">
              <a:solidFill>
                <a:srgbClr val="008080"/>
              </a:solidFill>
            </a:endParaRPr>
          </a:p>
        </p:txBody>
      </p:sp>
      <p:graphicFrame>
        <p:nvGraphicFramePr>
          <p:cNvPr id="26629" name="Object 5"/>
          <p:cNvGraphicFramePr>
            <a:graphicFrameLocks noChangeAspect="1"/>
          </p:cNvGraphicFramePr>
          <p:nvPr/>
        </p:nvGraphicFramePr>
        <p:xfrm>
          <a:off x="6540500" y="1420352"/>
          <a:ext cx="20320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73" name="Equation" r:id="rId3" imgW="2032000" imgH="622300" progId="Equation.DSMT4">
                  <p:embed/>
                </p:oleObj>
              </mc:Choice>
              <mc:Fallback>
                <p:oleObj name="Equation" r:id="rId3" imgW="2032000" imgH="62230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40500" y="1420352"/>
                        <a:ext cx="2032000" cy="622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630" name="Text Box 6"/>
          <p:cNvSpPr txBox="1">
            <a:spLocks noChangeArrowheads="1"/>
          </p:cNvSpPr>
          <p:nvPr/>
        </p:nvSpPr>
        <p:spPr bwMode="auto">
          <a:xfrm>
            <a:off x="4113213" y="2460625"/>
            <a:ext cx="2513012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spcBef>
                <a:spcPct val="20000"/>
              </a:spcBef>
              <a:buFont typeface="Courier New" pitchFamily="49" charset="0"/>
              <a:buNone/>
            </a:pPr>
            <a:r>
              <a:rPr lang="en-US" sz="2000" dirty="0">
                <a:solidFill>
                  <a:srgbClr val="008080"/>
                </a:solidFill>
              </a:rPr>
              <a:t>Factor the polynomial.</a:t>
            </a:r>
            <a:endParaRPr lang="en-US" sz="2000" dirty="0"/>
          </a:p>
        </p:txBody>
      </p:sp>
      <p:sp>
        <p:nvSpPr>
          <p:cNvPr id="26631" name="Text Box 7"/>
          <p:cNvSpPr txBox="1">
            <a:spLocks noChangeArrowheads="1"/>
          </p:cNvSpPr>
          <p:nvPr/>
        </p:nvSpPr>
        <p:spPr bwMode="auto">
          <a:xfrm>
            <a:off x="4113213" y="3044825"/>
            <a:ext cx="32639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spcBef>
                <a:spcPct val="20000"/>
              </a:spcBef>
              <a:buFont typeface="Courier New" pitchFamily="49" charset="0"/>
              <a:buNone/>
            </a:pPr>
            <a:r>
              <a:rPr lang="en-US" sz="2000" dirty="0">
                <a:solidFill>
                  <a:srgbClr val="008080"/>
                </a:solidFill>
              </a:rPr>
              <a:t>Use the square root property.</a:t>
            </a:r>
            <a:endParaRPr lang="en-US" sz="2000" dirty="0"/>
          </a:p>
        </p:txBody>
      </p:sp>
      <p:sp>
        <p:nvSpPr>
          <p:cNvPr id="26632" name="Text Box 8"/>
          <p:cNvSpPr txBox="1">
            <a:spLocks noChangeArrowheads="1"/>
          </p:cNvSpPr>
          <p:nvPr/>
        </p:nvSpPr>
        <p:spPr bwMode="auto">
          <a:xfrm>
            <a:off x="4127500" y="1981200"/>
            <a:ext cx="33655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Therefore, add </a:t>
            </a:r>
            <a:r>
              <a:rPr lang="en-US" sz="2000" dirty="0">
                <a:solidFill>
                  <a:srgbClr val="FF00FF"/>
                </a:solidFill>
              </a:rPr>
              <a:t>1</a:t>
            </a:r>
            <a:r>
              <a:rPr lang="en-US" sz="2000" dirty="0">
                <a:solidFill>
                  <a:srgbClr val="008080"/>
                </a:solidFill>
              </a:rPr>
              <a:t> to both sides.</a:t>
            </a:r>
          </a:p>
        </p:txBody>
      </p:sp>
      <p:sp>
        <p:nvSpPr>
          <p:cNvPr id="9" name="Rectangle 8"/>
          <p:cNvSpPr/>
          <p:nvPr/>
        </p:nvSpPr>
        <p:spPr>
          <a:xfrm>
            <a:off x="4127500" y="1524000"/>
            <a:ext cx="255121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buFont typeface="Courier New" pitchFamily="49" charset="0"/>
              <a:buNone/>
            </a:pPr>
            <a:r>
              <a:rPr lang="en-US" sz="2000" dirty="0">
                <a:solidFill>
                  <a:srgbClr val="008080"/>
                </a:solidFill>
              </a:rPr>
              <a:t>Complete the square:  </a:t>
            </a:r>
          </a:p>
        </p:txBody>
      </p:sp>
      <p:graphicFrame>
        <p:nvGraphicFramePr>
          <p:cNvPr id="15364" name="Object 4"/>
          <p:cNvGraphicFramePr>
            <a:graphicFrameLocks noChangeAspect="1"/>
          </p:cNvGraphicFramePr>
          <p:nvPr/>
        </p:nvGraphicFramePr>
        <p:xfrm>
          <a:off x="990600" y="1524000"/>
          <a:ext cx="24638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74" name="Equation" r:id="rId5" imgW="2463480" imgH="380880" progId="Equation.DSMT4">
                  <p:embed/>
                </p:oleObj>
              </mc:Choice>
              <mc:Fallback>
                <p:oleObj name="Equation" r:id="rId5" imgW="2463480" imgH="3808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1524000"/>
                        <a:ext cx="24638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5" name="Object 5"/>
          <p:cNvGraphicFramePr>
            <a:graphicFrameLocks noChangeAspect="1"/>
          </p:cNvGraphicFramePr>
          <p:nvPr/>
        </p:nvGraphicFramePr>
        <p:xfrm>
          <a:off x="1433052" y="2362200"/>
          <a:ext cx="15748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75" name="Equation" r:id="rId7" imgW="1574640" imgH="533160" progId="Equation.DSMT4">
                  <p:embed/>
                </p:oleObj>
              </mc:Choice>
              <mc:Fallback>
                <p:oleObj name="Equation" r:id="rId7" imgW="1574640" imgH="5331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33052" y="2362200"/>
                        <a:ext cx="15748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6" name="Object 6"/>
          <p:cNvGraphicFramePr>
            <a:graphicFrameLocks noChangeAspect="1"/>
          </p:cNvGraphicFramePr>
          <p:nvPr/>
        </p:nvGraphicFramePr>
        <p:xfrm>
          <a:off x="1799304" y="2971800"/>
          <a:ext cx="16891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76" name="Equation" r:id="rId9" imgW="1688760" imgH="444240" progId="Equation.DSMT4">
                  <p:embed/>
                </p:oleObj>
              </mc:Choice>
              <mc:Fallback>
                <p:oleObj name="Equation" r:id="rId9" imgW="1688760" imgH="44424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99304" y="2971800"/>
                        <a:ext cx="16891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7" name="Object 7"/>
          <p:cNvGraphicFramePr>
            <a:graphicFrameLocks noChangeAspect="1"/>
          </p:cNvGraphicFramePr>
          <p:nvPr/>
        </p:nvGraphicFramePr>
        <p:xfrm>
          <a:off x="2273300" y="3628104"/>
          <a:ext cx="16891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77" name="Equation" r:id="rId11" imgW="1688760" imgH="444240" progId="Equation.DSMT4">
                  <p:embed/>
                </p:oleObj>
              </mc:Choice>
              <mc:Fallback>
                <p:oleObj name="Equation" r:id="rId11" imgW="1688760" imgH="44424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73300" y="3628104"/>
                        <a:ext cx="16891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30" grpId="0"/>
      <p:bldP spid="26631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6"/>
          <p:cNvSpPr>
            <a:spLocks/>
          </p:cNvSpPr>
          <p:nvPr/>
        </p:nvSpPr>
        <p:spPr bwMode="auto">
          <a:xfrm>
            <a:off x="4953000" y="4328160"/>
            <a:ext cx="4023360" cy="14630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0" hangingPunct="0">
              <a:lnSpc>
                <a:spcPts val="2200"/>
              </a:lnSpc>
              <a:buFont typeface="Courier New" pitchFamily="49" charset="0"/>
              <a:buNone/>
            </a:pPr>
            <a:r>
              <a:rPr lang="en-US" sz="2000" dirty="0">
                <a:solidFill>
                  <a:srgbClr val="008080"/>
                </a:solidFill>
              </a:rPr>
              <a:t>Complete the square: the coefficient </a:t>
            </a:r>
          </a:p>
          <a:p>
            <a:pPr eaLnBrk="0" hangingPunct="0">
              <a:lnSpc>
                <a:spcPct val="150000"/>
              </a:lnSpc>
              <a:spcBef>
                <a:spcPts val="600"/>
              </a:spcBef>
              <a:buFont typeface="Courier New" pitchFamily="49" charset="0"/>
              <a:buNone/>
            </a:pPr>
            <a:r>
              <a:rPr lang="en-US" sz="2000" dirty="0">
                <a:solidFill>
                  <a:srgbClr val="008080"/>
                </a:solidFill>
              </a:rPr>
              <a:t>of </a:t>
            </a:r>
            <a:r>
              <a:rPr lang="en-US" sz="2000" i="1" dirty="0">
                <a:solidFill>
                  <a:srgbClr val="008080"/>
                </a:solidFill>
              </a:rPr>
              <a:t>x </a:t>
            </a:r>
            <a:r>
              <a:rPr lang="en-US" sz="2000" dirty="0">
                <a:solidFill>
                  <a:srgbClr val="008080"/>
                </a:solidFill>
              </a:rPr>
              <a:t>is 1 and</a:t>
            </a:r>
          </a:p>
        </p:txBody>
      </p:sp>
      <p:sp>
        <p:nvSpPr>
          <p:cNvPr id="2765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3200" dirty="0">
                <a:solidFill>
                  <a:schemeClr val="accent1"/>
                </a:solidFill>
              </a:rPr>
              <a:t>Example 5: Solving Quadratic Equations by Completing the Square (cont.)</a:t>
            </a:r>
          </a:p>
        </p:txBody>
      </p:sp>
      <p:sp>
        <p:nvSpPr>
          <p:cNvPr id="27651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255728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en-US" dirty="0"/>
          </a:p>
          <a:p>
            <a:pPr>
              <a:lnSpc>
                <a:spcPct val="150000"/>
              </a:lnSpc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</p:txBody>
      </p:sp>
      <p:graphicFrame>
        <p:nvGraphicFramePr>
          <p:cNvPr id="27652" name="Object 4"/>
          <p:cNvGraphicFramePr>
            <a:graphicFrameLocks noChangeAspect="1"/>
          </p:cNvGraphicFramePr>
          <p:nvPr/>
        </p:nvGraphicFramePr>
        <p:xfrm>
          <a:off x="530352" y="1371600"/>
          <a:ext cx="26543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01" name="Equation" r:id="rId3" imgW="2654300" imgH="381000" progId="Equation.DSMT4">
                  <p:embed/>
                </p:oleObj>
              </mc:Choice>
              <mc:Fallback>
                <p:oleObj name="Equation" r:id="rId3" imgW="2654300" imgH="3810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1371600"/>
                        <a:ext cx="265430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654" name="Rectangle 6"/>
          <p:cNvSpPr>
            <a:spLocks/>
          </p:cNvSpPr>
          <p:nvPr/>
        </p:nvSpPr>
        <p:spPr bwMode="auto">
          <a:xfrm>
            <a:off x="4953000" y="2573592"/>
            <a:ext cx="3840480" cy="7315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0" hangingPunct="0">
              <a:spcBef>
                <a:spcPct val="20000"/>
              </a:spcBef>
              <a:buFont typeface="Courier New" pitchFamily="49" charset="0"/>
              <a:buNone/>
            </a:pPr>
            <a:r>
              <a:rPr lang="en-US" sz="2000" dirty="0">
                <a:solidFill>
                  <a:srgbClr val="008080"/>
                </a:solidFill>
              </a:rPr>
              <a:t>Divide each term by </a:t>
            </a:r>
            <a:r>
              <a:rPr lang="en-US" sz="2000" dirty="0">
                <a:solidFill>
                  <a:srgbClr val="FF00FF"/>
                </a:solidFill>
              </a:rPr>
              <a:t>2</a:t>
            </a:r>
            <a:r>
              <a:rPr lang="en-US" sz="2000" dirty="0">
                <a:solidFill>
                  <a:srgbClr val="008080"/>
                </a:solidFill>
              </a:rPr>
              <a:t> so that the leading coefficient will be 1.</a:t>
            </a:r>
          </a:p>
          <a:p>
            <a:pPr eaLnBrk="0" hangingPunct="0">
              <a:spcBef>
                <a:spcPct val="20000"/>
              </a:spcBef>
              <a:buFont typeface="Courier New" pitchFamily="49" charset="0"/>
              <a:buNone/>
            </a:pPr>
            <a:endParaRPr lang="en-US" sz="2000" dirty="0">
              <a:solidFill>
                <a:srgbClr val="008080"/>
              </a:solidFill>
            </a:endParaRPr>
          </a:p>
        </p:txBody>
      </p:sp>
      <p:graphicFrame>
        <p:nvGraphicFramePr>
          <p:cNvPr id="27655" name="Object 7"/>
          <p:cNvGraphicFramePr>
            <a:graphicFrameLocks noChangeAspect="1"/>
          </p:cNvGraphicFramePr>
          <p:nvPr/>
        </p:nvGraphicFramePr>
        <p:xfrm>
          <a:off x="6362700" y="4609608"/>
          <a:ext cx="2476500" cy="736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02" name="Equation" r:id="rId5" imgW="2476500" imgH="736600" progId="Equation.DSMT4">
                  <p:embed/>
                </p:oleObj>
              </mc:Choice>
              <mc:Fallback>
                <p:oleObj name="Equation" r:id="rId5" imgW="2476500" imgH="73660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62700" y="4609608"/>
                        <a:ext cx="2476500" cy="736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657" name="Object 9"/>
          <p:cNvGraphicFramePr>
            <a:graphicFrameLocks noChangeAspect="1"/>
          </p:cNvGraphicFramePr>
          <p:nvPr/>
        </p:nvGraphicFramePr>
        <p:xfrm>
          <a:off x="6618288" y="5257308"/>
          <a:ext cx="2159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03" name="Equation" r:id="rId7" imgW="215806" imgH="622030" progId="Equation.DSMT4">
                  <p:embed/>
                </p:oleObj>
              </mc:Choice>
              <mc:Fallback>
                <p:oleObj name="Equation" r:id="rId7" imgW="215806" imgH="62203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18288" y="5257308"/>
                        <a:ext cx="215900" cy="622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658" name="Rectangle 10"/>
          <p:cNvSpPr>
            <a:spLocks noChangeArrowheads="1"/>
          </p:cNvSpPr>
          <p:nvPr/>
        </p:nvSpPr>
        <p:spPr bwMode="auto">
          <a:xfrm>
            <a:off x="4941888" y="5370021"/>
            <a:ext cx="3465512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spcBef>
                <a:spcPct val="20000"/>
              </a:spcBef>
              <a:buFont typeface="Courier New" pitchFamily="49" charset="0"/>
              <a:buNone/>
            </a:pPr>
            <a:r>
              <a:rPr lang="en-US" sz="2000" dirty="0">
                <a:solidFill>
                  <a:srgbClr val="008080"/>
                </a:solidFill>
              </a:rPr>
              <a:t>Therefore, add      to both sides.</a:t>
            </a:r>
          </a:p>
        </p:txBody>
      </p:sp>
      <p:graphicFrame>
        <p:nvGraphicFramePr>
          <p:cNvPr id="16390" name="Object 6"/>
          <p:cNvGraphicFramePr>
            <a:graphicFrameLocks noChangeAspect="1"/>
          </p:cNvGraphicFramePr>
          <p:nvPr/>
        </p:nvGraphicFramePr>
        <p:xfrm>
          <a:off x="2057400" y="1981200"/>
          <a:ext cx="21971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04" name="Equation" r:id="rId9" imgW="2197080" imgH="380880" progId="Equation.DSMT4">
                  <p:embed/>
                </p:oleObj>
              </mc:Choice>
              <mc:Fallback>
                <p:oleObj name="Equation" r:id="rId9" imgW="2197080" imgH="3808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7400" y="1981200"/>
                        <a:ext cx="21971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91" name="Object 7"/>
          <p:cNvGraphicFramePr>
            <a:graphicFrameLocks noChangeAspect="1"/>
          </p:cNvGraphicFramePr>
          <p:nvPr/>
        </p:nvGraphicFramePr>
        <p:xfrm>
          <a:off x="2347452" y="2529348"/>
          <a:ext cx="1917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05" name="Equation" r:id="rId11" imgW="1917360" imgH="838080" progId="Equation.DSMT4">
                  <p:embed/>
                </p:oleObj>
              </mc:Choice>
              <mc:Fallback>
                <p:oleObj name="Equation" r:id="rId11" imgW="1917360" imgH="8380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47452" y="2529348"/>
                        <a:ext cx="1917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92" name="Object 8"/>
          <p:cNvGraphicFramePr>
            <a:graphicFrameLocks noChangeAspect="1"/>
          </p:cNvGraphicFramePr>
          <p:nvPr/>
        </p:nvGraphicFramePr>
        <p:xfrm>
          <a:off x="2876756" y="3429000"/>
          <a:ext cx="1422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06" name="Equation" r:id="rId13" imgW="1422360" imgH="838080" progId="Equation.DSMT4">
                  <p:embed/>
                </p:oleObj>
              </mc:Choice>
              <mc:Fallback>
                <p:oleObj name="Equation" r:id="rId13" imgW="1422360" imgH="8380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76756" y="3429000"/>
                        <a:ext cx="1422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93" name="Object 9"/>
          <p:cNvGraphicFramePr>
            <a:graphicFrameLocks noChangeAspect="1"/>
          </p:cNvGraphicFramePr>
          <p:nvPr/>
        </p:nvGraphicFramePr>
        <p:xfrm>
          <a:off x="2315496" y="4601004"/>
          <a:ext cx="2540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07" name="Equation" r:id="rId15" imgW="2539800" imgH="838080" progId="Equation.DSMT4">
                  <p:embed/>
                </p:oleObj>
              </mc:Choice>
              <mc:Fallback>
                <p:oleObj name="Equation" r:id="rId15" imgW="2539800" imgH="8380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15496" y="4601004"/>
                        <a:ext cx="2540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Rectangle 6"/>
          <p:cNvSpPr>
            <a:spLocks/>
          </p:cNvSpPr>
          <p:nvPr/>
        </p:nvSpPr>
        <p:spPr bwMode="auto">
          <a:xfrm>
            <a:off x="4953000" y="3657600"/>
            <a:ext cx="393192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0" hangingPunct="0">
              <a:spcBef>
                <a:spcPct val="20000"/>
              </a:spcBef>
              <a:buFont typeface="Courier New" pitchFamily="49" charset="0"/>
              <a:buNone/>
            </a:pPr>
            <a:r>
              <a:rPr lang="en-US" sz="2000" dirty="0">
                <a:solidFill>
                  <a:srgbClr val="008080"/>
                </a:solidFill>
              </a:rPr>
              <a:t>Isolate the constant term.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27654" grpId="0"/>
      <p:bldP spid="27658" grpId="0"/>
      <p:bldP spid="16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3200" dirty="0">
                <a:solidFill>
                  <a:schemeClr val="accent1"/>
                </a:solidFill>
              </a:rPr>
              <a:t>Example 5: Solving Quadratic Equations by Completing the Square (cont.)</a:t>
            </a:r>
          </a:p>
        </p:txBody>
      </p:sp>
      <p:sp>
        <p:nvSpPr>
          <p:cNvPr id="5" name="Rectangle 4"/>
          <p:cNvSpPr/>
          <p:nvPr/>
        </p:nvSpPr>
        <p:spPr>
          <a:xfrm>
            <a:off x="4495800" y="1600200"/>
            <a:ext cx="252691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Factor the polynomial.</a:t>
            </a:r>
          </a:p>
        </p:txBody>
      </p:sp>
      <p:sp>
        <p:nvSpPr>
          <p:cNvPr id="7" name="Rectangle 6"/>
          <p:cNvSpPr/>
          <p:nvPr/>
        </p:nvSpPr>
        <p:spPr>
          <a:xfrm>
            <a:off x="4495800" y="2667000"/>
            <a:ext cx="326595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>
                <a:solidFill>
                  <a:srgbClr val="008080"/>
                </a:solidFill>
              </a:rPr>
              <a:t>Use the square root property.</a:t>
            </a:r>
          </a:p>
        </p:txBody>
      </p:sp>
      <p:graphicFrame>
        <p:nvGraphicFramePr>
          <p:cNvPr id="17411" name="Object 3"/>
          <p:cNvGraphicFramePr>
            <a:graphicFrameLocks noChangeAspect="1"/>
          </p:cNvGraphicFramePr>
          <p:nvPr/>
        </p:nvGraphicFramePr>
        <p:xfrm>
          <a:off x="700548" y="1339644"/>
          <a:ext cx="1968500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19" name="Equation" r:id="rId3" imgW="1968480" imgH="990360" progId="Equation.DSMT4">
                  <p:embed/>
                </p:oleObj>
              </mc:Choice>
              <mc:Fallback>
                <p:oleObj name="Equation" r:id="rId3" imgW="1968480" imgH="99036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0548" y="1339644"/>
                        <a:ext cx="1968500" cy="990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2" name="Object 4"/>
          <p:cNvGraphicFramePr>
            <a:graphicFrameLocks noChangeAspect="1"/>
          </p:cNvGraphicFramePr>
          <p:nvPr/>
        </p:nvGraphicFramePr>
        <p:xfrm>
          <a:off x="1187244" y="2438400"/>
          <a:ext cx="1968500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20" name="Equation" r:id="rId5" imgW="1968480" imgH="939600" progId="Equation.DSMT4">
                  <p:embed/>
                </p:oleObj>
              </mc:Choice>
              <mc:Fallback>
                <p:oleObj name="Equation" r:id="rId5" imgW="1968480" imgH="9396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87244" y="2438400"/>
                        <a:ext cx="1968500" cy="939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3" name="Object 5"/>
          <p:cNvGraphicFramePr>
            <a:graphicFrameLocks noChangeAspect="1"/>
          </p:cNvGraphicFramePr>
          <p:nvPr/>
        </p:nvGraphicFramePr>
        <p:xfrm>
          <a:off x="1723104" y="3475704"/>
          <a:ext cx="19939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21" name="Equation" r:id="rId7" imgW="1993680" imgH="914400" progId="Equation.DSMT4">
                  <p:embed/>
                </p:oleObj>
              </mc:Choice>
              <mc:Fallback>
                <p:oleObj name="Equation" r:id="rId7" imgW="1993680" imgH="9144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23104" y="3475704"/>
                        <a:ext cx="19939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4" name="Object 6"/>
          <p:cNvGraphicFramePr>
            <a:graphicFrameLocks noChangeAspect="1"/>
          </p:cNvGraphicFramePr>
          <p:nvPr/>
        </p:nvGraphicFramePr>
        <p:xfrm>
          <a:off x="1723104" y="4495800"/>
          <a:ext cx="19050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22" name="Equation" r:id="rId9" imgW="1904760" imgH="914400" progId="Equation.DSMT4">
                  <p:embed/>
                </p:oleObj>
              </mc:Choice>
              <mc:Fallback>
                <p:oleObj name="Equation" r:id="rId9" imgW="1904760" imgH="9144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23104" y="4495800"/>
                        <a:ext cx="19050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3200" dirty="0">
                <a:solidFill>
                  <a:schemeClr val="accent1"/>
                </a:solidFill>
              </a:rPr>
              <a:t>Example 5: Solving Quadratic Equations by Completing the Square (cont.)</a:t>
            </a:r>
          </a:p>
        </p:txBody>
      </p:sp>
      <p:sp>
        <p:nvSpPr>
          <p:cNvPr id="29699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buFont typeface="Courier New" pitchFamily="49" charset="0"/>
              <a:buNone/>
            </a:pPr>
            <a:endParaRPr lang="en-US" b="1" i="0" dirty="0"/>
          </a:p>
          <a:p>
            <a:pPr>
              <a:lnSpc>
                <a:spcPct val="150000"/>
              </a:lnSpc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  <a:r>
              <a:rPr lang="en-US" dirty="0"/>
              <a:t> </a:t>
            </a:r>
          </a:p>
        </p:txBody>
      </p:sp>
      <p:graphicFrame>
        <p:nvGraphicFramePr>
          <p:cNvPr id="29700" name="Object 4"/>
          <p:cNvGraphicFramePr>
            <a:graphicFrameLocks noChangeAspect="1"/>
          </p:cNvGraphicFramePr>
          <p:nvPr/>
        </p:nvGraphicFramePr>
        <p:xfrm>
          <a:off x="533400" y="1371600"/>
          <a:ext cx="26416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45" name="Equation" r:id="rId3" imgW="2641600" imgH="381000" progId="Equation.DSMT4">
                  <p:embed/>
                </p:oleObj>
              </mc:Choice>
              <mc:Fallback>
                <p:oleObj name="Equation" r:id="rId3" imgW="2641600" imgH="3810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1371600"/>
                        <a:ext cx="264160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9702" name="Text Box 6"/>
          <p:cNvSpPr txBox="1">
            <a:spLocks noChangeArrowheads="1"/>
          </p:cNvSpPr>
          <p:nvPr/>
        </p:nvSpPr>
        <p:spPr bwMode="auto">
          <a:xfrm>
            <a:off x="5241925" y="3477161"/>
            <a:ext cx="3657600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Complete the square:  </a:t>
            </a:r>
          </a:p>
          <a:p>
            <a:endParaRPr lang="en-US" sz="2000" dirty="0">
              <a:solidFill>
                <a:srgbClr val="008080"/>
              </a:solidFill>
            </a:endParaRPr>
          </a:p>
          <a:p>
            <a:endParaRPr lang="en-US" sz="2000" dirty="0">
              <a:solidFill>
                <a:srgbClr val="008080"/>
              </a:solidFill>
            </a:endParaRPr>
          </a:p>
          <a:p>
            <a:r>
              <a:rPr lang="en-US" sz="2000" dirty="0">
                <a:solidFill>
                  <a:srgbClr val="008080"/>
                </a:solidFill>
              </a:rPr>
              <a:t>Therefore, add </a:t>
            </a:r>
            <a:r>
              <a:rPr lang="en-US" sz="2000" dirty="0">
                <a:solidFill>
                  <a:srgbClr val="FF00FF"/>
                </a:solidFill>
              </a:rPr>
              <a:t>1</a:t>
            </a:r>
            <a:r>
              <a:rPr lang="en-US" sz="2000" dirty="0">
                <a:solidFill>
                  <a:srgbClr val="008080"/>
                </a:solidFill>
              </a:rPr>
              <a:t> to both sides.</a:t>
            </a:r>
          </a:p>
        </p:txBody>
      </p:sp>
      <p:graphicFrame>
        <p:nvGraphicFramePr>
          <p:cNvPr id="29703" name="Object 7"/>
          <p:cNvGraphicFramePr>
            <a:graphicFrameLocks noChangeAspect="1"/>
          </p:cNvGraphicFramePr>
          <p:nvPr/>
        </p:nvGraphicFramePr>
        <p:xfrm>
          <a:off x="5318125" y="3795252"/>
          <a:ext cx="26924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46" name="Equation" r:id="rId5" imgW="2692400" imgH="622300" progId="Equation.DSMT4">
                  <p:embed/>
                </p:oleObj>
              </mc:Choice>
              <mc:Fallback>
                <p:oleObj name="Equation" r:id="rId5" imgW="2692400" imgH="62230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18125" y="3795252"/>
                        <a:ext cx="2692400" cy="622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/>
          <p:cNvSpPr/>
          <p:nvPr/>
        </p:nvSpPr>
        <p:spPr>
          <a:xfrm>
            <a:off x="5241925" y="2724090"/>
            <a:ext cx="292823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Isolate the constant term. </a:t>
            </a:r>
          </a:p>
        </p:txBody>
      </p:sp>
      <p:graphicFrame>
        <p:nvGraphicFramePr>
          <p:cNvPr id="18437" name="Object 5"/>
          <p:cNvGraphicFramePr>
            <a:graphicFrameLocks noChangeAspect="1"/>
          </p:cNvGraphicFramePr>
          <p:nvPr/>
        </p:nvGraphicFramePr>
        <p:xfrm>
          <a:off x="2041525" y="1955800"/>
          <a:ext cx="21844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47" name="Equation" r:id="rId7" imgW="2184120" imgH="380880" progId="Equation.DSMT4">
                  <p:embed/>
                </p:oleObj>
              </mc:Choice>
              <mc:Fallback>
                <p:oleObj name="Equation" r:id="rId7" imgW="2184120" imgH="3808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41525" y="1955800"/>
                        <a:ext cx="21844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38" name="Object 6"/>
          <p:cNvGraphicFramePr>
            <a:graphicFrameLocks noChangeAspect="1"/>
          </p:cNvGraphicFramePr>
          <p:nvPr/>
        </p:nvGraphicFramePr>
        <p:xfrm>
          <a:off x="2683081" y="2741298"/>
          <a:ext cx="19177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48" name="Equation" r:id="rId9" imgW="1917360" imgH="380880" progId="Equation.DSMT4">
                  <p:embed/>
                </p:oleObj>
              </mc:Choice>
              <mc:Fallback>
                <p:oleObj name="Equation" r:id="rId9" imgW="1917360" imgH="3808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83081" y="2741298"/>
                        <a:ext cx="19177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39" name="Object 7"/>
          <p:cNvGraphicFramePr>
            <a:graphicFrameLocks noChangeAspect="1"/>
          </p:cNvGraphicFramePr>
          <p:nvPr/>
        </p:nvGraphicFramePr>
        <p:xfrm>
          <a:off x="2223421" y="3534696"/>
          <a:ext cx="28575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49" name="Equation" r:id="rId11" imgW="2857320" imgH="380880" progId="Equation.DSMT4">
                  <p:embed/>
                </p:oleObj>
              </mc:Choice>
              <mc:Fallback>
                <p:oleObj name="Equation" r:id="rId11" imgW="2857320" imgH="3808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23421" y="3534696"/>
                        <a:ext cx="28575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702" grpId="0"/>
      <p:bldP spid="8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3200" dirty="0">
                <a:solidFill>
                  <a:schemeClr val="accent1"/>
                </a:solidFill>
              </a:rPr>
              <a:t>Example 5: Solving Quadratic Equations by Completing the Square (cont.)</a:t>
            </a:r>
          </a:p>
        </p:txBody>
      </p:sp>
      <p:sp>
        <p:nvSpPr>
          <p:cNvPr id="5" name="Rectangle 4"/>
          <p:cNvSpPr/>
          <p:nvPr/>
        </p:nvSpPr>
        <p:spPr>
          <a:xfrm>
            <a:off x="4419601" y="1654314"/>
            <a:ext cx="252691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Factor the polynomial.</a:t>
            </a:r>
          </a:p>
        </p:txBody>
      </p:sp>
      <p:sp>
        <p:nvSpPr>
          <p:cNvPr id="6" name="Rectangle 5"/>
          <p:cNvSpPr/>
          <p:nvPr/>
        </p:nvSpPr>
        <p:spPr>
          <a:xfrm>
            <a:off x="4419601" y="2239296"/>
            <a:ext cx="326595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ts val="2500"/>
              </a:spcBef>
              <a:spcAft>
                <a:spcPts val="5400"/>
              </a:spcAft>
            </a:pPr>
            <a:r>
              <a:rPr lang="en-US" sz="2000" dirty="0">
                <a:solidFill>
                  <a:srgbClr val="008080"/>
                </a:solidFill>
              </a:rPr>
              <a:t>Use the square root property.</a:t>
            </a:r>
          </a:p>
        </p:txBody>
      </p:sp>
      <p:sp>
        <p:nvSpPr>
          <p:cNvPr id="7" name="Rectangle 6"/>
          <p:cNvSpPr/>
          <p:nvPr/>
        </p:nvSpPr>
        <p:spPr>
          <a:xfrm>
            <a:off x="4419601" y="3436410"/>
            <a:ext cx="3352799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The solutions are nonreal complex conjugates.</a:t>
            </a:r>
          </a:p>
        </p:txBody>
      </p:sp>
      <p:graphicFrame>
        <p:nvGraphicFramePr>
          <p:cNvPr id="19459" name="Object 3"/>
          <p:cNvGraphicFramePr>
            <a:graphicFrameLocks noChangeAspect="1"/>
          </p:cNvGraphicFramePr>
          <p:nvPr/>
        </p:nvGraphicFramePr>
        <p:xfrm>
          <a:off x="609600" y="1524000"/>
          <a:ext cx="19558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67" name="Equation" r:id="rId3" imgW="1955520" imgH="533160" progId="Equation.DSMT4">
                  <p:embed/>
                </p:oleObj>
              </mc:Choice>
              <mc:Fallback>
                <p:oleObj name="Equation" r:id="rId3" imgW="1955520" imgH="53316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1524000"/>
                        <a:ext cx="19558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60" name="Object 4"/>
          <p:cNvGraphicFramePr>
            <a:graphicFrameLocks noChangeAspect="1"/>
          </p:cNvGraphicFramePr>
          <p:nvPr/>
        </p:nvGraphicFramePr>
        <p:xfrm>
          <a:off x="990600" y="2165556"/>
          <a:ext cx="20701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68" name="Equation" r:id="rId5" imgW="2070000" imgH="444240" progId="Equation.DSMT4">
                  <p:embed/>
                </p:oleObj>
              </mc:Choice>
              <mc:Fallback>
                <p:oleObj name="Equation" r:id="rId5" imgW="2070000" imgH="44424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2165556"/>
                        <a:ext cx="20701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61" name="Object 5"/>
          <p:cNvGraphicFramePr>
            <a:graphicFrameLocks noChangeAspect="1"/>
          </p:cNvGraphicFramePr>
          <p:nvPr/>
        </p:nvGraphicFramePr>
        <p:xfrm>
          <a:off x="990600" y="2789904"/>
          <a:ext cx="32512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69" name="Equation" r:id="rId7" imgW="3251160" imgH="507960" progId="Equation.DSMT4">
                  <p:embed/>
                </p:oleObj>
              </mc:Choice>
              <mc:Fallback>
                <p:oleObj name="Equation" r:id="rId7" imgW="3251160" imgH="5079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2789904"/>
                        <a:ext cx="3251200" cy="50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62" name="Object 6"/>
          <p:cNvGraphicFramePr>
            <a:graphicFrameLocks noChangeAspect="1"/>
          </p:cNvGraphicFramePr>
          <p:nvPr/>
        </p:nvGraphicFramePr>
        <p:xfrm>
          <a:off x="1447800" y="3384756"/>
          <a:ext cx="17272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70" name="Equation" r:id="rId9" imgW="1726920" imgH="444240" progId="Equation.DSMT4">
                  <p:embed/>
                </p:oleObj>
              </mc:Choice>
              <mc:Fallback>
                <p:oleObj name="Equation" r:id="rId9" imgW="1726920" imgH="44424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7800" y="3384756"/>
                        <a:ext cx="17272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6: Equations with Known Roots</a:t>
            </a:r>
          </a:p>
        </p:txBody>
      </p:sp>
      <p:sp>
        <p:nvSpPr>
          <p:cNvPr id="31747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>
              <a:buFont typeface="Courier New" pitchFamily="49" charset="0"/>
              <a:buNone/>
              <a:tabLst>
                <a:tab pos="463550" algn="l"/>
              </a:tabLst>
            </a:pPr>
            <a:r>
              <a:rPr lang="en-US" i="0" dirty="0">
                <a:solidFill>
                  <a:schemeClr val="tx1"/>
                </a:solidFill>
              </a:rPr>
              <a:t>Find polynomial equations that have the given roots.</a:t>
            </a:r>
          </a:p>
          <a:p>
            <a:pPr marL="0" indent="0">
              <a:buFont typeface="Courier New" pitchFamily="49" charset="0"/>
              <a:buNone/>
              <a:tabLst>
                <a:tab pos="463550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a.	</a:t>
            </a:r>
            <a:r>
              <a:rPr lang="en-US" i="1" dirty="0">
                <a:solidFill>
                  <a:srgbClr val="0000FF"/>
                </a:solidFill>
              </a:rPr>
              <a:t>y </a:t>
            </a:r>
            <a:r>
              <a:rPr lang="en-US" i="0" dirty="0">
                <a:solidFill>
                  <a:srgbClr val="0000FF"/>
                </a:solidFill>
              </a:rPr>
              <a:t>= 3 + 2</a:t>
            </a:r>
            <a:r>
              <a:rPr lang="en-US" i="1" dirty="0">
                <a:solidFill>
                  <a:srgbClr val="0000FF"/>
                </a:solidFill>
              </a:rPr>
              <a:t>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</a:rPr>
              <a:t>and </a:t>
            </a:r>
            <a:r>
              <a:rPr lang="en-US" i="1" dirty="0">
                <a:solidFill>
                  <a:srgbClr val="0000FF"/>
                </a:solidFill>
              </a:rPr>
              <a:t>y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</a:rPr>
              <a:t>= 3 − 2</a:t>
            </a:r>
            <a:r>
              <a:rPr lang="en-US" i="1" dirty="0">
                <a:solidFill>
                  <a:srgbClr val="0000FF"/>
                </a:solidFill>
              </a:rPr>
              <a:t>i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marL="0" indent="0">
              <a:buFont typeface="Courier New" pitchFamily="49" charset="0"/>
              <a:buNone/>
              <a:tabLst>
                <a:tab pos="463550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marL="0" indent="0">
              <a:buFont typeface="Courier New" pitchFamily="49" charset="0"/>
              <a:buNone/>
              <a:tabLst>
                <a:tab pos="463550" algn="l"/>
              </a:tabLst>
            </a:pPr>
            <a:endParaRPr lang="en-US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  <a:tabLst>
                <a:tab pos="463550" algn="l"/>
              </a:tabLst>
            </a:pPr>
            <a:endParaRPr lang="en-US" dirty="0">
              <a:solidFill>
                <a:schemeClr val="tx1"/>
              </a:solidFill>
            </a:endParaRPr>
          </a:p>
          <a:p>
            <a:pPr marL="0" indent="0">
              <a:spcBef>
                <a:spcPts val="2000"/>
              </a:spcBef>
              <a:buFont typeface="Courier New" pitchFamily="49" charset="0"/>
              <a:buNone/>
              <a:tabLst>
                <a:tab pos="463550" algn="l"/>
              </a:tabLst>
            </a:pPr>
            <a:r>
              <a:rPr lang="en-US" i="0" dirty="0">
                <a:solidFill>
                  <a:schemeClr val="tx1"/>
                </a:solidFill>
              </a:rPr>
              <a:t>Set the product of the two factors equal to 0 and simplify.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marL="0" indent="0">
              <a:buFont typeface="Courier New" pitchFamily="49" charset="0"/>
              <a:buNone/>
              <a:tabLst>
                <a:tab pos="463550" algn="l"/>
              </a:tabLst>
            </a:pPr>
            <a:endParaRPr lang="en-US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AutoNum type="alphaLcPeriod"/>
              <a:tabLst>
                <a:tab pos="463550" algn="l"/>
              </a:tabLst>
            </a:pPr>
            <a:endParaRPr lang="en-US" dirty="0"/>
          </a:p>
        </p:txBody>
      </p:sp>
      <p:graphicFrame>
        <p:nvGraphicFramePr>
          <p:cNvPr id="20483" name="Object 3"/>
          <p:cNvGraphicFramePr>
            <a:graphicFrameLocks noChangeAspect="1"/>
          </p:cNvGraphicFramePr>
          <p:nvPr/>
        </p:nvGraphicFramePr>
        <p:xfrm>
          <a:off x="1524000" y="2971800"/>
          <a:ext cx="35560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89" name="Equation" r:id="rId3" imgW="3555720" imgH="355320" progId="Equation.DSMT4">
                  <p:embed/>
                </p:oleObj>
              </mc:Choice>
              <mc:Fallback>
                <p:oleObj name="Equation" r:id="rId3" imgW="3555720" imgH="35532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0" y="2971800"/>
                        <a:ext cx="35560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484" name="Object 4"/>
          <p:cNvGraphicFramePr>
            <a:graphicFrameLocks noChangeAspect="1"/>
          </p:cNvGraphicFramePr>
          <p:nvPr/>
        </p:nvGraphicFramePr>
        <p:xfrm>
          <a:off x="548640" y="3505200"/>
          <a:ext cx="40386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90" name="Equation" r:id="rId5" imgW="4038480" imgH="355320" progId="Equation.DSMT4">
                  <p:embed/>
                </p:oleObj>
              </mc:Choice>
              <mc:Fallback>
                <p:oleObj name="Equation" r:id="rId5" imgW="4038480" imgH="35532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640" y="3505200"/>
                        <a:ext cx="40386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485" name="Object 5"/>
          <p:cNvGraphicFramePr>
            <a:graphicFrameLocks noChangeAspect="1"/>
          </p:cNvGraphicFramePr>
          <p:nvPr/>
        </p:nvGraphicFramePr>
        <p:xfrm>
          <a:off x="5225844" y="3574844"/>
          <a:ext cx="37084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91" name="Equation" r:id="rId7" imgW="3708360" imgH="279360" progId="Equation.DSMT4">
                  <p:embed/>
                </p:oleObj>
              </mc:Choice>
              <mc:Fallback>
                <p:oleObj name="Equation" r:id="rId7" imgW="3708360" imgH="2793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25844" y="3574844"/>
                        <a:ext cx="37084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6: Equations with Known Roots (cont.)</a:t>
            </a:r>
          </a:p>
        </p:txBody>
      </p:sp>
      <p:sp>
        <p:nvSpPr>
          <p:cNvPr id="5" name="Rectangle 4"/>
          <p:cNvSpPr/>
          <p:nvPr/>
        </p:nvSpPr>
        <p:spPr>
          <a:xfrm>
            <a:off x="5029200" y="1554480"/>
            <a:ext cx="396240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Regroup the terms to represent the product of complex conjugates. This makes the multiplication easier.</a:t>
            </a:r>
          </a:p>
        </p:txBody>
      </p:sp>
      <p:sp>
        <p:nvSpPr>
          <p:cNvPr id="6" name="Rectangle 5"/>
          <p:cNvSpPr/>
          <p:nvPr/>
        </p:nvSpPr>
        <p:spPr>
          <a:xfrm>
            <a:off x="5029200" y="3714690"/>
            <a:ext cx="213141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ts val="2200"/>
              </a:spcBef>
            </a:pPr>
            <a:r>
              <a:rPr lang="en-US" sz="2000" dirty="0">
                <a:solidFill>
                  <a:srgbClr val="008080"/>
                </a:solidFill>
              </a:rPr>
              <a:t>Remember, </a:t>
            </a:r>
            <a:r>
              <a:rPr lang="en-US" sz="2000" i="1" dirty="0">
                <a:solidFill>
                  <a:srgbClr val="008080"/>
                </a:solidFill>
              </a:rPr>
              <a:t>i</a:t>
            </a:r>
            <a:r>
              <a:rPr lang="en-US" sz="2000" baseline="30000" dirty="0">
                <a:solidFill>
                  <a:srgbClr val="008080"/>
                </a:solidFill>
              </a:rPr>
              <a:t>2 </a:t>
            </a:r>
            <a:r>
              <a:rPr lang="en-US" sz="2000" dirty="0">
                <a:solidFill>
                  <a:srgbClr val="008080"/>
                </a:solidFill>
              </a:rPr>
              <a:t>= −1.</a:t>
            </a:r>
          </a:p>
        </p:txBody>
      </p:sp>
      <p:sp>
        <p:nvSpPr>
          <p:cNvPr id="7" name="Rectangle 6"/>
          <p:cNvSpPr/>
          <p:nvPr/>
        </p:nvSpPr>
        <p:spPr>
          <a:xfrm>
            <a:off x="5029200" y="4321314"/>
            <a:ext cx="37338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2000"/>
              </a:spcBef>
            </a:pPr>
            <a:r>
              <a:rPr lang="en-US" sz="2000" dirty="0">
                <a:solidFill>
                  <a:srgbClr val="008080"/>
                </a:solidFill>
              </a:rPr>
              <a:t>This equation has two solutions: </a:t>
            </a:r>
          </a:p>
          <a:p>
            <a:r>
              <a:rPr lang="en-US" sz="2000" i="1" dirty="0">
                <a:solidFill>
                  <a:srgbClr val="008080"/>
                </a:solidFill>
              </a:rPr>
              <a:t>y</a:t>
            </a:r>
            <a:r>
              <a:rPr lang="en-US" sz="2000" dirty="0">
                <a:solidFill>
                  <a:srgbClr val="008080"/>
                </a:solidFill>
              </a:rPr>
              <a:t> = 3 + 2</a:t>
            </a:r>
            <a:r>
              <a:rPr lang="en-US" sz="2000" i="1" dirty="0">
                <a:solidFill>
                  <a:srgbClr val="008080"/>
                </a:solidFill>
              </a:rPr>
              <a:t>i</a:t>
            </a:r>
            <a:r>
              <a:rPr lang="en-US" sz="2000" dirty="0">
                <a:solidFill>
                  <a:srgbClr val="008080"/>
                </a:solidFill>
              </a:rPr>
              <a:t> and </a:t>
            </a:r>
            <a:r>
              <a:rPr lang="en-US" sz="2000" i="1" dirty="0">
                <a:solidFill>
                  <a:srgbClr val="008080"/>
                </a:solidFill>
              </a:rPr>
              <a:t>y</a:t>
            </a:r>
            <a:r>
              <a:rPr lang="en-US" sz="2000" dirty="0">
                <a:solidFill>
                  <a:srgbClr val="008080"/>
                </a:solidFill>
              </a:rPr>
              <a:t> = 3 − 2</a:t>
            </a:r>
            <a:r>
              <a:rPr lang="en-US" sz="2000" i="1" dirty="0">
                <a:solidFill>
                  <a:srgbClr val="008080"/>
                </a:solidFill>
              </a:rPr>
              <a:t>i</a:t>
            </a:r>
            <a:r>
              <a:rPr lang="en-US" sz="2000" dirty="0">
                <a:solidFill>
                  <a:srgbClr val="008080"/>
                </a:solidFill>
              </a:rPr>
              <a:t>.</a:t>
            </a:r>
          </a:p>
        </p:txBody>
      </p:sp>
      <p:graphicFrame>
        <p:nvGraphicFramePr>
          <p:cNvPr id="21507" name="Object 3"/>
          <p:cNvGraphicFramePr>
            <a:graphicFrameLocks noChangeAspect="1"/>
          </p:cNvGraphicFramePr>
          <p:nvPr/>
        </p:nvGraphicFramePr>
        <p:xfrm>
          <a:off x="1219200" y="1524000"/>
          <a:ext cx="35433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17" name="Equation" r:id="rId3" imgW="3543120" imgH="469800" progId="Equation.DSMT4">
                  <p:embed/>
                </p:oleObj>
              </mc:Choice>
              <mc:Fallback>
                <p:oleObj name="Equation" r:id="rId3" imgW="3543120" imgH="4698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0" y="1524000"/>
                        <a:ext cx="35433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08" name="Object 4"/>
          <p:cNvGraphicFramePr>
            <a:graphicFrameLocks noChangeAspect="1"/>
          </p:cNvGraphicFramePr>
          <p:nvPr/>
        </p:nvGraphicFramePr>
        <p:xfrm>
          <a:off x="609600" y="2298700"/>
          <a:ext cx="4165600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18" name="Equation" r:id="rId5" imgW="4165560" imgH="520560" progId="Equation.DSMT4">
                  <p:embed/>
                </p:oleObj>
              </mc:Choice>
              <mc:Fallback>
                <p:oleObj name="Equation" r:id="rId5" imgW="4165560" imgH="5205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2298700"/>
                        <a:ext cx="4165600" cy="520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09" name="Object 5"/>
          <p:cNvGraphicFramePr>
            <a:graphicFrameLocks noChangeAspect="1"/>
          </p:cNvGraphicFramePr>
          <p:nvPr/>
        </p:nvGraphicFramePr>
        <p:xfrm>
          <a:off x="2438400" y="2971800"/>
          <a:ext cx="23241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19" name="Equation" r:id="rId7" imgW="2323800" imgH="533160" progId="Equation.DSMT4">
                  <p:embed/>
                </p:oleObj>
              </mc:Choice>
              <mc:Fallback>
                <p:oleObj name="Equation" r:id="rId7" imgW="2323800" imgH="5331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8400" y="2971800"/>
                        <a:ext cx="23241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10" name="Object 6"/>
          <p:cNvGraphicFramePr>
            <a:graphicFrameLocks noChangeAspect="1"/>
          </p:cNvGraphicFramePr>
          <p:nvPr/>
        </p:nvGraphicFramePr>
        <p:xfrm>
          <a:off x="2240280" y="3668970"/>
          <a:ext cx="25400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20" name="Equation" r:id="rId9" imgW="2539800" imgH="444240" progId="Equation.DSMT4">
                  <p:embed/>
                </p:oleObj>
              </mc:Choice>
              <mc:Fallback>
                <p:oleObj name="Equation" r:id="rId9" imgW="2539800" imgH="44424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40280" y="3668970"/>
                        <a:ext cx="25400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11" name="Object 7"/>
          <p:cNvGraphicFramePr>
            <a:graphicFrameLocks noChangeAspect="1"/>
          </p:cNvGraphicFramePr>
          <p:nvPr/>
        </p:nvGraphicFramePr>
        <p:xfrm>
          <a:off x="2585720" y="4290834"/>
          <a:ext cx="21844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21" name="Equation" r:id="rId11" imgW="2184120" imgH="444240" progId="Equation.DSMT4">
                  <p:embed/>
                </p:oleObj>
              </mc:Choice>
              <mc:Fallback>
                <p:oleObj name="Equation" r:id="rId11" imgW="2184120" imgH="44424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85720" y="4290834"/>
                        <a:ext cx="21844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3200" dirty="0">
                <a:solidFill>
                  <a:schemeClr val="accent1"/>
                </a:solidFill>
              </a:rPr>
              <a:t>Solving Quadratic Equations by Factoring</a:t>
            </a:r>
          </a:p>
        </p:txBody>
      </p:sp>
      <p:sp>
        <p:nvSpPr>
          <p:cNvPr id="6147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419124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3175" indent="-3175" algn="ctr">
              <a:buFont typeface="Courier New" pitchFamily="49" charset="0"/>
              <a:buNone/>
              <a:tabLst>
                <a:tab pos="457200" algn="l"/>
              </a:tabLst>
            </a:pPr>
            <a:r>
              <a:rPr lang="en-US" b="1" i="0" dirty="0">
                <a:solidFill>
                  <a:srgbClr val="000000"/>
                </a:solidFill>
              </a:rPr>
              <a:t>Zero-Factor Property</a:t>
            </a:r>
            <a:endParaRPr lang="en-US" i="0" dirty="0">
              <a:solidFill>
                <a:srgbClr val="000000"/>
              </a:solidFill>
            </a:endParaRPr>
          </a:p>
          <a:p>
            <a:pPr marL="3175" indent="-3175">
              <a:buFont typeface="Courier New" pitchFamily="49" charset="0"/>
              <a:buNone/>
              <a:tabLst>
                <a:tab pos="457200" algn="l"/>
              </a:tabLst>
            </a:pPr>
            <a:r>
              <a:rPr lang="en-US" i="0" dirty="0">
                <a:solidFill>
                  <a:srgbClr val="000000"/>
                </a:solidFill>
              </a:rPr>
              <a:t>If the product of two (or more) factors is 0, then at least one of the factors must be 0. That is, if </a:t>
            </a:r>
            <a:r>
              <a:rPr lang="en-US" i="1" dirty="0">
                <a:solidFill>
                  <a:srgbClr val="000000"/>
                </a:solidFill>
              </a:rPr>
              <a:t>a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i="0" dirty="0">
                <a:solidFill>
                  <a:srgbClr val="000000"/>
                </a:solidFill>
              </a:rPr>
              <a:t>and </a:t>
            </a:r>
            <a:r>
              <a:rPr lang="en-US" i="1" dirty="0">
                <a:solidFill>
                  <a:srgbClr val="000000"/>
                </a:solidFill>
              </a:rPr>
              <a:t>b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i="0" dirty="0">
                <a:solidFill>
                  <a:srgbClr val="000000"/>
                </a:solidFill>
              </a:rPr>
              <a:t>are real numbers, then</a:t>
            </a:r>
          </a:p>
          <a:p>
            <a:pPr marL="3175" indent="-3175" algn="ctr">
              <a:buFont typeface="Courier New" pitchFamily="49" charset="0"/>
              <a:buNone/>
              <a:tabLst>
                <a:tab pos="457200" algn="l"/>
              </a:tabLst>
            </a:pPr>
            <a:r>
              <a:rPr lang="en-US" b="1" i="0" dirty="0">
                <a:solidFill>
                  <a:srgbClr val="000000"/>
                </a:solidFill>
              </a:rPr>
              <a:t>if </a:t>
            </a:r>
            <a:r>
              <a:rPr lang="en-US" b="1" i="1" dirty="0">
                <a:solidFill>
                  <a:srgbClr val="0000FF"/>
                </a:solidFill>
              </a:rPr>
              <a:t>a</a:t>
            </a:r>
            <a:r>
              <a:rPr lang="en-US" b="1" dirty="0">
                <a:solidFill>
                  <a:srgbClr val="0000FF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  <a:sym typeface="Symbol" pitchFamily="18" charset="2"/>
              </a:rPr>
              <a:t></a:t>
            </a:r>
            <a:r>
              <a:rPr lang="en-US" i="0" dirty="0">
                <a:solidFill>
                  <a:srgbClr val="0000FF"/>
                </a:solidFill>
              </a:rPr>
              <a:t> </a:t>
            </a:r>
            <a:r>
              <a:rPr lang="en-US" b="1" i="1" dirty="0">
                <a:solidFill>
                  <a:srgbClr val="0000FF"/>
                </a:solidFill>
              </a:rPr>
              <a:t>b</a:t>
            </a:r>
            <a:r>
              <a:rPr lang="en-US" b="1" dirty="0">
                <a:solidFill>
                  <a:srgbClr val="0000FF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</a:rPr>
              <a:t>= </a:t>
            </a:r>
            <a:r>
              <a:rPr lang="en-US" b="1" i="0" dirty="0">
                <a:solidFill>
                  <a:srgbClr val="0000FF"/>
                </a:solidFill>
              </a:rPr>
              <a:t>0</a:t>
            </a:r>
            <a:r>
              <a:rPr lang="en-US" b="1" i="0" dirty="0">
                <a:solidFill>
                  <a:srgbClr val="000000"/>
                </a:solidFill>
              </a:rPr>
              <a:t>, then </a:t>
            </a:r>
            <a:r>
              <a:rPr lang="en-US" b="1" i="1" dirty="0">
                <a:solidFill>
                  <a:srgbClr val="0000FF"/>
                </a:solidFill>
              </a:rPr>
              <a:t>a</a:t>
            </a:r>
            <a:r>
              <a:rPr lang="en-US" b="1" dirty="0">
                <a:solidFill>
                  <a:srgbClr val="0000FF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</a:rPr>
              <a:t>= </a:t>
            </a:r>
            <a:r>
              <a:rPr lang="en-US" b="1" i="0" dirty="0">
                <a:solidFill>
                  <a:srgbClr val="0000FF"/>
                </a:solidFill>
              </a:rPr>
              <a:t>0 or </a:t>
            </a:r>
            <a:r>
              <a:rPr lang="en-US" b="1" i="1" dirty="0">
                <a:solidFill>
                  <a:srgbClr val="0000FF"/>
                </a:solidFill>
              </a:rPr>
              <a:t>b</a:t>
            </a:r>
            <a:r>
              <a:rPr lang="en-US" b="1" dirty="0">
                <a:solidFill>
                  <a:srgbClr val="0000FF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</a:rPr>
              <a:t>= </a:t>
            </a:r>
            <a:r>
              <a:rPr lang="en-US" b="1" i="0" dirty="0">
                <a:solidFill>
                  <a:srgbClr val="0000FF"/>
                </a:solidFill>
              </a:rPr>
              <a:t>0 </a:t>
            </a:r>
            <a:r>
              <a:rPr lang="en-US" b="1" i="0" dirty="0">
                <a:solidFill>
                  <a:srgbClr val="000000"/>
                </a:solidFill>
              </a:rPr>
              <a:t>or</a:t>
            </a:r>
            <a:r>
              <a:rPr lang="en-US" b="1" i="0" dirty="0">
                <a:solidFill>
                  <a:srgbClr val="0000FF"/>
                </a:solidFill>
              </a:rPr>
              <a:t> both</a:t>
            </a:r>
            <a:r>
              <a:rPr lang="en-US" i="0" dirty="0">
                <a:solidFill>
                  <a:srgbClr val="000000"/>
                </a:solidFill>
              </a:rPr>
              <a:t>.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6: Equations with Known Roots (cont.)</a:t>
            </a:r>
          </a:p>
        </p:txBody>
      </p:sp>
      <p:sp>
        <p:nvSpPr>
          <p:cNvPr id="33795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>
              <a:buFont typeface="Courier New" pitchFamily="49" charset="0"/>
              <a:buNone/>
            </a:pPr>
            <a:endParaRPr lang="en-US" b="1" i="0" dirty="0"/>
          </a:p>
          <a:p>
            <a:pPr marL="0" indent="0"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  <a:r>
              <a:rPr lang="en-US" dirty="0"/>
              <a:t> </a:t>
            </a:r>
          </a:p>
          <a:p>
            <a:pPr marL="0" indent="0">
              <a:buFont typeface="Courier New" pitchFamily="49" charset="0"/>
              <a:buNone/>
            </a:pPr>
            <a:endParaRPr lang="en-US" dirty="0"/>
          </a:p>
          <a:p>
            <a:pPr marL="0" indent="0">
              <a:buFont typeface="Courier New" pitchFamily="49" charset="0"/>
              <a:buNone/>
            </a:pPr>
            <a:endParaRPr lang="en-US" dirty="0"/>
          </a:p>
          <a:p>
            <a:pPr marL="0" indent="0">
              <a:buFont typeface="Courier New" pitchFamily="49" charset="0"/>
              <a:buNone/>
            </a:pPr>
            <a:endParaRPr lang="en-US" dirty="0"/>
          </a:p>
          <a:p>
            <a:pPr marL="0" indent="0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Set the product of the two factors equal to 0 and simplify.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</p:txBody>
      </p:sp>
      <p:graphicFrame>
        <p:nvGraphicFramePr>
          <p:cNvPr id="33796" name="Object 4"/>
          <p:cNvGraphicFramePr>
            <a:graphicFrameLocks noChangeAspect="1"/>
          </p:cNvGraphicFramePr>
          <p:nvPr/>
        </p:nvGraphicFramePr>
        <p:xfrm>
          <a:off x="533400" y="1219200"/>
          <a:ext cx="40640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37" name="Equation" r:id="rId3" imgW="4064000" imgH="444500" progId="Equation.DSMT4">
                  <p:embed/>
                </p:oleObj>
              </mc:Choice>
              <mc:Fallback>
                <p:oleObj name="Equation" r:id="rId3" imgW="4064000" imgH="4445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1219200"/>
                        <a:ext cx="40640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32" name="Object 4"/>
          <p:cNvGraphicFramePr>
            <a:graphicFrameLocks noChangeAspect="1"/>
          </p:cNvGraphicFramePr>
          <p:nvPr/>
        </p:nvGraphicFramePr>
        <p:xfrm>
          <a:off x="1752600" y="2332704"/>
          <a:ext cx="37719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38" name="Equation" r:id="rId5" imgW="3771720" imgH="444240" progId="Equation.DSMT4">
                  <p:embed/>
                </p:oleObj>
              </mc:Choice>
              <mc:Fallback>
                <p:oleObj name="Equation" r:id="rId5" imgW="3771720" imgH="44424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2332704"/>
                        <a:ext cx="37719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33" name="Object 5"/>
          <p:cNvGraphicFramePr>
            <a:graphicFrameLocks noChangeAspect="1"/>
          </p:cNvGraphicFramePr>
          <p:nvPr/>
        </p:nvGraphicFramePr>
        <p:xfrm>
          <a:off x="548148" y="3045540"/>
          <a:ext cx="82042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39" name="Equation" r:id="rId7" imgW="8204040" imgH="507960" progId="Equation.DSMT4">
                  <p:embed/>
                </p:oleObj>
              </mc:Choice>
              <mc:Fallback>
                <p:oleObj name="Equation" r:id="rId7" imgW="8204040" imgH="5079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148" y="3045540"/>
                        <a:ext cx="8204200" cy="50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6: Equations with Known Roots (cont.)</a:t>
            </a:r>
          </a:p>
        </p:txBody>
      </p:sp>
      <p:graphicFrame>
        <p:nvGraphicFramePr>
          <p:cNvPr id="34821" name="Object 5"/>
          <p:cNvGraphicFramePr>
            <a:graphicFrameLocks noChangeAspect="1"/>
          </p:cNvGraphicFramePr>
          <p:nvPr/>
        </p:nvGraphicFramePr>
        <p:xfrm>
          <a:off x="5456904" y="4953000"/>
          <a:ext cx="27432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67" name="Equation" r:id="rId3" imgW="2743200" imgH="330200" progId="Equation.DSMT4">
                  <p:embed/>
                </p:oleObj>
              </mc:Choice>
              <mc:Fallback>
                <p:oleObj name="Equation" r:id="rId3" imgW="2743200" imgH="33020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56904" y="4953000"/>
                        <a:ext cx="2743200" cy="330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5"/>
          <p:cNvSpPr/>
          <p:nvPr/>
        </p:nvSpPr>
        <p:spPr>
          <a:xfrm>
            <a:off x="5334000" y="2362200"/>
            <a:ext cx="35052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Regroup the terms to make the </a:t>
            </a:r>
          </a:p>
          <a:p>
            <a:r>
              <a:rPr lang="en-US" sz="2000" dirty="0">
                <a:solidFill>
                  <a:srgbClr val="008080"/>
                </a:solidFill>
              </a:rPr>
              <a:t>multiplication easier.</a:t>
            </a:r>
          </a:p>
        </p:txBody>
      </p:sp>
      <p:sp>
        <p:nvSpPr>
          <p:cNvPr id="7" name="Rectangle 6"/>
          <p:cNvSpPr/>
          <p:nvPr/>
        </p:nvSpPr>
        <p:spPr>
          <a:xfrm>
            <a:off x="5334000" y="4495800"/>
            <a:ext cx="354462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ts val="2000"/>
              </a:spcBef>
            </a:pPr>
            <a:r>
              <a:rPr lang="en-US" sz="2000" dirty="0">
                <a:solidFill>
                  <a:srgbClr val="008080"/>
                </a:solidFill>
              </a:rPr>
              <a:t>This equation has two solutions:</a:t>
            </a:r>
          </a:p>
        </p:txBody>
      </p:sp>
      <p:graphicFrame>
        <p:nvGraphicFramePr>
          <p:cNvPr id="23556" name="Object 4"/>
          <p:cNvGraphicFramePr>
            <a:graphicFrameLocks noChangeAspect="1"/>
          </p:cNvGraphicFramePr>
          <p:nvPr/>
        </p:nvGraphicFramePr>
        <p:xfrm>
          <a:off x="1081548" y="1524000"/>
          <a:ext cx="38989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68" name="Equation" r:id="rId5" imgW="3898800" imgH="622080" progId="Equation.DSMT4">
                  <p:embed/>
                </p:oleObj>
              </mc:Choice>
              <mc:Fallback>
                <p:oleObj name="Equation" r:id="rId5" imgW="3898800" imgH="622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81548" y="1524000"/>
                        <a:ext cx="38989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57" name="Object 5"/>
          <p:cNvGraphicFramePr>
            <a:graphicFrameLocks noChangeAspect="1"/>
          </p:cNvGraphicFramePr>
          <p:nvPr/>
        </p:nvGraphicFramePr>
        <p:xfrm>
          <a:off x="448596" y="2286000"/>
          <a:ext cx="45339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69" name="Equation" r:id="rId7" imgW="4533840" imgH="622080" progId="Equation.DSMT4">
                  <p:embed/>
                </p:oleObj>
              </mc:Choice>
              <mc:Fallback>
                <p:oleObj name="Equation" r:id="rId7" imgW="4533840" imgH="622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8596" y="2286000"/>
                        <a:ext cx="45339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58" name="Object 6"/>
          <p:cNvGraphicFramePr>
            <a:graphicFrameLocks noChangeAspect="1"/>
          </p:cNvGraphicFramePr>
          <p:nvPr/>
        </p:nvGraphicFramePr>
        <p:xfrm>
          <a:off x="2254044" y="3003756"/>
          <a:ext cx="271780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70" name="Equation" r:id="rId9" imgW="2717640" imgH="698400" progId="Equation.DSMT4">
                  <p:embed/>
                </p:oleObj>
              </mc:Choice>
              <mc:Fallback>
                <p:oleObj name="Equation" r:id="rId9" imgW="2717640" imgH="6984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54044" y="3003756"/>
                        <a:ext cx="2717800" cy="698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59" name="Object 7"/>
          <p:cNvGraphicFramePr>
            <a:graphicFrameLocks noChangeAspect="1"/>
          </p:cNvGraphicFramePr>
          <p:nvPr/>
        </p:nvGraphicFramePr>
        <p:xfrm>
          <a:off x="2133600" y="3810000"/>
          <a:ext cx="28575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71" name="Equation" r:id="rId11" imgW="2857320" imgH="380880" progId="Equation.DSMT4">
                  <p:embed/>
                </p:oleObj>
              </mc:Choice>
              <mc:Fallback>
                <p:oleObj name="Equation" r:id="rId11" imgW="2857320" imgH="3808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3600" y="3810000"/>
                        <a:ext cx="28575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60" name="Object 8"/>
          <p:cNvGraphicFramePr>
            <a:graphicFrameLocks noChangeAspect="1"/>
          </p:cNvGraphicFramePr>
          <p:nvPr/>
        </p:nvGraphicFramePr>
        <p:xfrm>
          <a:off x="2605548" y="4449096"/>
          <a:ext cx="23749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72" name="Equation" r:id="rId13" imgW="2374560" imgH="380880" progId="Equation.DSMT4">
                  <p:embed/>
                </p:oleObj>
              </mc:Choice>
              <mc:Fallback>
                <p:oleObj name="Equation" r:id="rId13" imgW="2374560" imgH="3808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05548" y="4449096"/>
                        <a:ext cx="23749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6: Equations with Known Roots (cont.)</a:t>
            </a:r>
          </a:p>
        </p:txBody>
      </p:sp>
      <p:sp>
        <p:nvSpPr>
          <p:cNvPr id="35843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>
              <a:buFont typeface="Courier New" pitchFamily="49" charset="0"/>
              <a:buNone/>
            </a:pPr>
            <a:endParaRPr lang="en-US" b="1" i="0" dirty="0"/>
          </a:p>
          <a:p>
            <a:pPr marL="0" indent="0"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0" indent="0">
              <a:buFont typeface="Courier New" pitchFamily="49" charset="0"/>
              <a:buNone/>
            </a:pPr>
            <a:endParaRPr lang="en-US" b="1" i="0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endParaRPr lang="en-US" b="1" i="0" dirty="0"/>
          </a:p>
          <a:p>
            <a:pPr marL="0" indent="0"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Set the product of the two factors equal to 0 and simplify.</a:t>
            </a:r>
            <a:r>
              <a:rPr lang="en-US" dirty="0">
                <a:solidFill>
                  <a:schemeClr val="tx1"/>
                </a:solidFill>
              </a:rPr>
              <a:t>  </a:t>
            </a:r>
          </a:p>
        </p:txBody>
      </p:sp>
      <p:graphicFrame>
        <p:nvGraphicFramePr>
          <p:cNvPr id="35844" name="Object 4"/>
          <p:cNvGraphicFramePr>
            <a:graphicFrameLocks noChangeAspect="1"/>
          </p:cNvGraphicFramePr>
          <p:nvPr/>
        </p:nvGraphicFramePr>
        <p:xfrm>
          <a:off x="530352" y="1295400"/>
          <a:ext cx="44577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585" name="Equation" r:id="rId3" imgW="4457520" imgH="444240" progId="Equation.DSMT4">
                  <p:embed/>
                </p:oleObj>
              </mc:Choice>
              <mc:Fallback>
                <p:oleObj name="Equation" r:id="rId3" imgW="4457520" imgH="44424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1295400"/>
                        <a:ext cx="44577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80" name="Object 4"/>
          <p:cNvGraphicFramePr>
            <a:graphicFrameLocks noChangeAspect="1"/>
          </p:cNvGraphicFramePr>
          <p:nvPr/>
        </p:nvGraphicFramePr>
        <p:xfrm>
          <a:off x="1875504" y="2362200"/>
          <a:ext cx="38862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586" name="Equation" r:id="rId5" imgW="3886200" imgH="444240" progId="Equation.DSMT4">
                  <p:embed/>
                </p:oleObj>
              </mc:Choice>
              <mc:Fallback>
                <p:oleObj name="Equation" r:id="rId5" imgW="3886200" imgH="44424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75504" y="2362200"/>
                        <a:ext cx="38862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81" name="Object 5"/>
          <p:cNvGraphicFramePr>
            <a:graphicFrameLocks noChangeAspect="1"/>
          </p:cNvGraphicFramePr>
          <p:nvPr/>
        </p:nvGraphicFramePr>
        <p:xfrm>
          <a:off x="541592" y="3048000"/>
          <a:ext cx="82804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587" name="Equation" r:id="rId7" imgW="8280360" imgH="457200" progId="Equation.DSMT4">
                  <p:embed/>
                </p:oleObj>
              </mc:Choice>
              <mc:Fallback>
                <p:oleObj name="Equation" r:id="rId7" imgW="8280360" imgH="4572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1592" y="3048000"/>
                        <a:ext cx="82804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6: Equations with Known Roots (cont.)</a:t>
            </a:r>
          </a:p>
        </p:txBody>
      </p:sp>
      <p:sp>
        <p:nvSpPr>
          <p:cNvPr id="36867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>
              <a:buFont typeface="Courier New" pitchFamily="49" charset="0"/>
              <a:buNone/>
            </a:pPr>
            <a:endParaRPr lang="en-US" sz="2000" i="0" dirty="0">
              <a:solidFill>
                <a:srgbClr val="008080"/>
              </a:solidFill>
            </a:endParaRPr>
          </a:p>
          <a:p>
            <a:pPr marL="0" indent="0">
              <a:buFont typeface="Courier New" pitchFamily="49" charset="0"/>
              <a:buNone/>
            </a:pPr>
            <a:endParaRPr lang="en-US" sz="2000" i="0" dirty="0">
              <a:solidFill>
                <a:srgbClr val="008080"/>
              </a:solidFill>
            </a:endParaRPr>
          </a:p>
          <a:p>
            <a:pPr marL="0" indent="0">
              <a:buFont typeface="Courier New" pitchFamily="49" charset="0"/>
              <a:buNone/>
            </a:pPr>
            <a:endParaRPr lang="en-US" sz="2000" i="0" dirty="0">
              <a:solidFill>
                <a:srgbClr val="008080"/>
              </a:solidFill>
            </a:endParaRPr>
          </a:p>
          <a:p>
            <a:pPr marL="0" indent="0">
              <a:buFont typeface="Courier New" pitchFamily="49" charset="0"/>
              <a:buNone/>
            </a:pPr>
            <a:endParaRPr lang="en-US" sz="2000" i="0" dirty="0">
              <a:solidFill>
                <a:srgbClr val="008080"/>
              </a:solidFill>
            </a:endParaRPr>
          </a:p>
        </p:txBody>
      </p:sp>
      <p:graphicFrame>
        <p:nvGraphicFramePr>
          <p:cNvPr id="36869" name="Object 5"/>
          <p:cNvGraphicFramePr>
            <a:graphicFrameLocks noChangeAspect="1"/>
          </p:cNvGraphicFramePr>
          <p:nvPr/>
        </p:nvGraphicFramePr>
        <p:xfrm>
          <a:off x="5459263" y="5566696"/>
          <a:ext cx="28829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17" name="Equation" r:id="rId3" imgW="2882900" imgH="330200" progId="Equation.DSMT4">
                  <p:embed/>
                </p:oleObj>
              </mc:Choice>
              <mc:Fallback>
                <p:oleObj name="Equation" r:id="rId3" imgW="2882900" imgH="33020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59263" y="5566696"/>
                        <a:ext cx="2882900" cy="330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5"/>
          <p:cNvSpPr/>
          <p:nvPr/>
        </p:nvSpPr>
        <p:spPr>
          <a:xfrm>
            <a:off x="5370775" y="2241756"/>
            <a:ext cx="34290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Regroup the terms to make the multiplication easier.</a:t>
            </a:r>
          </a:p>
        </p:txBody>
      </p:sp>
      <p:sp>
        <p:nvSpPr>
          <p:cNvPr id="7" name="Rectangle 6"/>
          <p:cNvSpPr/>
          <p:nvPr/>
        </p:nvSpPr>
        <p:spPr>
          <a:xfrm>
            <a:off x="5370775" y="4582386"/>
            <a:ext cx="213141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ts val="2000"/>
              </a:spcBef>
            </a:pPr>
            <a:r>
              <a:rPr lang="en-US" sz="2000" dirty="0">
                <a:solidFill>
                  <a:srgbClr val="008080"/>
                </a:solidFill>
              </a:rPr>
              <a:t>Remember, </a:t>
            </a:r>
            <a:r>
              <a:rPr lang="en-US" sz="2000" i="1" dirty="0">
                <a:solidFill>
                  <a:srgbClr val="008080"/>
                </a:solidFill>
              </a:rPr>
              <a:t>i</a:t>
            </a:r>
            <a:r>
              <a:rPr lang="en-US" sz="2000" baseline="30000" dirty="0">
                <a:solidFill>
                  <a:srgbClr val="008080"/>
                </a:solidFill>
              </a:rPr>
              <a:t>2 </a:t>
            </a:r>
            <a:r>
              <a:rPr lang="en-US" sz="2000" dirty="0">
                <a:solidFill>
                  <a:srgbClr val="008080"/>
                </a:solidFill>
              </a:rPr>
              <a:t>= −1.</a:t>
            </a:r>
          </a:p>
        </p:txBody>
      </p:sp>
      <p:sp>
        <p:nvSpPr>
          <p:cNvPr id="8" name="Rectangle 7"/>
          <p:cNvSpPr/>
          <p:nvPr/>
        </p:nvSpPr>
        <p:spPr>
          <a:xfrm>
            <a:off x="5370775" y="5206734"/>
            <a:ext cx="354462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ts val="2200"/>
              </a:spcBef>
            </a:pPr>
            <a:r>
              <a:rPr lang="en-US" sz="2000" dirty="0">
                <a:solidFill>
                  <a:srgbClr val="008080"/>
                </a:solidFill>
              </a:rPr>
              <a:t>This equation has two solutions:</a:t>
            </a:r>
          </a:p>
        </p:txBody>
      </p:sp>
      <p:graphicFrame>
        <p:nvGraphicFramePr>
          <p:cNvPr id="25604" name="Object 4"/>
          <p:cNvGraphicFramePr>
            <a:graphicFrameLocks noChangeAspect="1"/>
          </p:cNvGraphicFramePr>
          <p:nvPr/>
        </p:nvGraphicFramePr>
        <p:xfrm>
          <a:off x="1143000" y="1327356"/>
          <a:ext cx="41021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18" name="Equation" r:id="rId5" imgW="4101840" imgH="622080" progId="Equation.DSMT4">
                  <p:embed/>
                </p:oleObj>
              </mc:Choice>
              <mc:Fallback>
                <p:oleObj name="Equation" r:id="rId5" imgW="4101840" imgH="622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1327356"/>
                        <a:ext cx="41021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05" name="Object 5"/>
          <p:cNvGraphicFramePr>
            <a:graphicFrameLocks noChangeAspect="1"/>
          </p:cNvGraphicFramePr>
          <p:nvPr/>
        </p:nvGraphicFramePr>
        <p:xfrm>
          <a:off x="533400" y="2150808"/>
          <a:ext cx="47244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19" name="Equation" r:id="rId7" imgW="4724280" imgH="622080" progId="Equation.DSMT4">
                  <p:embed/>
                </p:oleObj>
              </mc:Choice>
              <mc:Fallback>
                <p:oleObj name="Equation" r:id="rId7" imgW="4724280" imgH="622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2150808"/>
                        <a:ext cx="47244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06" name="Object 6"/>
          <p:cNvGraphicFramePr>
            <a:graphicFrameLocks noChangeAspect="1"/>
          </p:cNvGraphicFramePr>
          <p:nvPr/>
        </p:nvGraphicFramePr>
        <p:xfrm>
          <a:off x="2453148" y="2895600"/>
          <a:ext cx="281940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20" name="Equation" r:id="rId9" imgW="2819160" imgH="698400" progId="Equation.DSMT4">
                  <p:embed/>
                </p:oleObj>
              </mc:Choice>
              <mc:Fallback>
                <p:oleObj name="Equation" r:id="rId9" imgW="2819160" imgH="6984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53148" y="2895600"/>
                        <a:ext cx="2819400" cy="698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07" name="Object 7"/>
          <p:cNvGraphicFramePr>
            <a:graphicFrameLocks noChangeAspect="1"/>
          </p:cNvGraphicFramePr>
          <p:nvPr/>
        </p:nvGraphicFramePr>
        <p:xfrm>
          <a:off x="1828800" y="3691604"/>
          <a:ext cx="344170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21" name="Equation" r:id="rId11" imgW="3441600" imgH="698400" progId="Equation.DSMT4">
                  <p:embed/>
                </p:oleObj>
              </mc:Choice>
              <mc:Fallback>
                <p:oleObj name="Equation" r:id="rId11" imgW="3441600" imgH="6984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800" y="3691604"/>
                        <a:ext cx="3441700" cy="698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08" name="Object 8"/>
          <p:cNvGraphicFramePr>
            <a:graphicFrameLocks noChangeAspect="1"/>
          </p:cNvGraphicFramePr>
          <p:nvPr/>
        </p:nvGraphicFramePr>
        <p:xfrm>
          <a:off x="1858296" y="4540044"/>
          <a:ext cx="34163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22" name="Equation" r:id="rId13" imgW="3416040" imgH="482400" progId="Equation.DSMT4">
                  <p:embed/>
                </p:oleObj>
              </mc:Choice>
              <mc:Fallback>
                <p:oleObj name="Equation" r:id="rId13" imgW="3416040" imgH="4824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58296" y="4540044"/>
                        <a:ext cx="34163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09" name="Object 9"/>
          <p:cNvGraphicFramePr>
            <a:graphicFrameLocks noChangeAspect="1"/>
          </p:cNvGraphicFramePr>
          <p:nvPr/>
        </p:nvGraphicFramePr>
        <p:xfrm>
          <a:off x="3048000" y="5164392"/>
          <a:ext cx="22098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23" name="Equation" r:id="rId15" imgW="2209680" imgH="380880" progId="Equation.DSMT4">
                  <p:embed/>
                </p:oleObj>
              </mc:Choice>
              <mc:Fallback>
                <p:oleObj name="Equation" r:id="rId15" imgW="2209680" imgH="3808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0" y="5164392"/>
                        <a:ext cx="22098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Practice Problems</a:t>
            </a:r>
          </a:p>
        </p:txBody>
      </p:sp>
      <p:sp>
        <p:nvSpPr>
          <p:cNvPr id="37891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970318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0" indent="0">
              <a:spcBef>
                <a:spcPct val="0"/>
              </a:spcBef>
              <a:buFont typeface="Courier New" pitchFamily="49" charset="0"/>
              <a:buNone/>
              <a:tabLst>
                <a:tab pos="463550" algn="l"/>
              </a:tabLst>
            </a:pPr>
            <a:r>
              <a:rPr lang="en-US" i="0" dirty="0">
                <a:solidFill>
                  <a:srgbClr val="000000"/>
                </a:solidFill>
              </a:rPr>
              <a:t>Solve each of the following quadratic equations by completing the square. </a:t>
            </a:r>
          </a:p>
          <a:p>
            <a:pPr marL="0" indent="0">
              <a:buFont typeface="Courier New" pitchFamily="49" charset="0"/>
              <a:buNone/>
              <a:tabLst>
                <a:tab pos="463550" algn="l"/>
              </a:tabLst>
            </a:pPr>
            <a:endParaRPr lang="en-US" b="1" i="0" dirty="0">
              <a:solidFill>
                <a:srgbClr val="000000"/>
              </a:solidFill>
            </a:endParaRPr>
          </a:p>
          <a:p>
            <a:pPr marL="0" indent="0">
              <a:buFont typeface="Courier New" pitchFamily="49" charset="0"/>
              <a:buNone/>
              <a:tabLst>
                <a:tab pos="463550" algn="l"/>
              </a:tabLst>
            </a:pPr>
            <a:endParaRPr lang="en-US" b="1" i="0" dirty="0">
              <a:solidFill>
                <a:srgbClr val="000000"/>
              </a:solidFill>
            </a:endParaRPr>
          </a:p>
          <a:p>
            <a:pPr marL="0" indent="0">
              <a:buFont typeface="Courier New" pitchFamily="49" charset="0"/>
              <a:buNone/>
              <a:tabLst>
                <a:tab pos="463550" algn="l"/>
              </a:tabLst>
            </a:pPr>
            <a:endParaRPr lang="en-US" b="1" i="0" dirty="0">
              <a:solidFill>
                <a:srgbClr val="000000"/>
              </a:solidFill>
            </a:endParaRPr>
          </a:p>
          <a:p>
            <a:pPr marL="0" indent="0">
              <a:buFont typeface="Courier New" pitchFamily="49" charset="0"/>
              <a:buNone/>
              <a:tabLst>
                <a:tab pos="463550" algn="l"/>
              </a:tabLst>
            </a:pPr>
            <a:endParaRPr lang="en-US" b="1" i="0" dirty="0">
              <a:solidFill>
                <a:srgbClr val="000000"/>
              </a:solidFill>
            </a:endParaRPr>
          </a:p>
          <a:p>
            <a:pPr marL="0" indent="0">
              <a:buFont typeface="Courier New" pitchFamily="49" charset="0"/>
              <a:buNone/>
              <a:tabLst>
                <a:tab pos="463550" algn="l"/>
              </a:tabLst>
            </a:pPr>
            <a:r>
              <a:rPr lang="en-US" b="1" i="0" dirty="0">
                <a:solidFill>
                  <a:srgbClr val="000000"/>
                </a:solidFill>
              </a:rPr>
              <a:t>6.	</a:t>
            </a:r>
            <a:r>
              <a:rPr lang="en-US" i="0" dirty="0">
                <a:solidFill>
                  <a:srgbClr val="000000"/>
                </a:solidFill>
              </a:rPr>
              <a:t>Find a quadratic equation that has the roots 2 + 3</a:t>
            </a:r>
            <a:r>
              <a:rPr lang="en-US" i="1" dirty="0">
                <a:solidFill>
                  <a:srgbClr val="000000"/>
                </a:solidFill>
              </a:rPr>
              <a:t>i</a:t>
            </a:r>
            <a:r>
              <a:rPr lang="en-US" dirty="0">
                <a:solidFill>
                  <a:srgbClr val="000000"/>
                </a:solidFill>
              </a:rPr>
              <a:t> 	</a:t>
            </a:r>
            <a:r>
              <a:rPr lang="en-US" i="0" dirty="0">
                <a:solidFill>
                  <a:srgbClr val="000000"/>
                </a:solidFill>
              </a:rPr>
              <a:t>and 2 </a:t>
            </a:r>
            <a:r>
              <a:rPr lang="en-US" i="0" dirty="0">
                <a:solidFill>
                  <a:srgbClr val="000000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rgbClr val="000000"/>
                </a:solidFill>
              </a:rPr>
              <a:t>3</a:t>
            </a:r>
            <a:r>
              <a:rPr lang="en-US" i="1" dirty="0">
                <a:solidFill>
                  <a:srgbClr val="000000"/>
                </a:solidFill>
              </a:rPr>
              <a:t>i</a:t>
            </a:r>
            <a:r>
              <a:rPr lang="en-US" i="0" dirty="0">
                <a:solidFill>
                  <a:srgbClr val="000000"/>
                </a:solidFill>
              </a:rPr>
              <a:t>.</a:t>
            </a:r>
            <a:endParaRPr lang="en-US" dirty="0">
              <a:solidFill>
                <a:srgbClr val="000000"/>
              </a:solidFill>
            </a:endParaRPr>
          </a:p>
        </p:txBody>
      </p:sp>
      <p:graphicFrame>
        <p:nvGraphicFramePr>
          <p:cNvPr id="37892" name="Object 4"/>
          <p:cNvGraphicFramePr>
            <a:graphicFrameLocks noChangeAspect="1"/>
          </p:cNvGraphicFramePr>
          <p:nvPr/>
        </p:nvGraphicFramePr>
        <p:xfrm>
          <a:off x="548640" y="2347452"/>
          <a:ext cx="6248400" cy="175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28" name="Equation" r:id="rId3" imgW="6248400" imgH="1752600" progId="Equation.DSMT4">
                  <p:embed/>
                </p:oleObj>
              </mc:Choice>
              <mc:Fallback>
                <p:oleObj name="Equation" r:id="rId3" imgW="6248400" imgH="17526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640" y="2347452"/>
                        <a:ext cx="6248400" cy="175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Practice Problem Answers</a:t>
            </a:r>
          </a:p>
        </p:txBody>
      </p:sp>
      <p:graphicFrame>
        <p:nvGraphicFramePr>
          <p:cNvPr id="38915" name="Object 4"/>
          <p:cNvGraphicFramePr>
            <a:graphicFrameLocks noChangeAspect="1"/>
          </p:cNvGraphicFramePr>
          <p:nvPr/>
        </p:nvGraphicFramePr>
        <p:xfrm>
          <a:off x="548640" y="1333500"/>
          <a:ext cx="5867400" cy="2552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652" name="Equation" r:id="rId3" imgW="7818120" imgH="3388320" progId="Equation.DSMT4">
                  <p:embed/>
                </p:oleObj>
              </mc:Choice>
              <mc:Fallback>
                <p:oleObj name="Equation" r:id="rId3" imgW="7818120" imgH="338832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640" y="1333500"/>
                        <a:ext cx="5867400" cy="2552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Solving Quadratic Equations by Factoring</a:t>
            </a:r>
          </a:p>
        </p:txBody>
      </p:sp>
      <p:sp>
        <p:nvSpPr>
          <p:cNvPr id="7171" name="Rectangle 4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419124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3175" indent="-3175" algn="ctr">
              <a:buFont typeface="Courier New" pitchFamily="49" charset="0"/>
              <a:buNone/>
              <a:tabLst>
                <a:tab pos="1828800" algn="l"/>
              </a:tabLst>
            </a:pPr>
            <a:r>
              <a:rPr lang="en-US" b="1" i="0" dirty="0">
                <a:solidFill>
                  <a:srgbClr val="000000"/>
                </a:solidFill>
              </a:rPr>
              <a:t>Quadratic Equations</a:t>
            </a:r>
            <a:endParaRPr lang="en-US" i="0" dirty="0">
              <a:solidFill>
                <a:srgbClr val="000000"/>
              </a:solidFill>
            </a:endParaRPr>
          </a:p>
          <a:p>
            <a:pPr marL="3175" indent="-3175">
              <a:buFont typeface="Courier New" pitchFamily="49" charset="0"/>
              <a:buNone/>
              <a:tabLst>
                <a:tab pos="1828800" algn="l"/>
              </a:tabLst>
            </a:pPr>
            <a:r>
              <a:rPr lang="en-US" b="1" i="0" dirty="0">
                <a:solidFill>
                  <a:srgbClr val="C00000"/>
                </a:solidFill>
              </a:rPr>
              <a:t>Quadratic equations</a:t>
            </a:r>
            <a:r>
              <a:rPr lang="en-US" b="1" i="0" dirty="0">
                <a:solidFill>
                  <a:srgbClr val="000000"/>
                </a:solidFill>
              </a:rPr>
              <a:t> </a:t>
            </a:r>
            <a:r>
              <a:rPr lang="en-US" i="0" dirty="0">
                <a:solidFill>
                  <a:srgbClr val="000000"/>
                </a:solidFill>
              </a:rPr>
              <a:t>are equations that can be written in the form</a:t>
            </a:r>
          </a:p>
          <a:p>
            <a:pPr marL="3175" indent="-3175">
              <a:buFont typeface="Courier New" pitchFamily="49" charset="0"/>
              <a:buNone/>
              <a:tabLst>
                <a:tab pos="1828800" algn="l"/>
              </a:tabLst>
            </a:pPr>
            <a:r>
              <a:rPr lang="en-US" b="1" dirty="0">
                <a:solidFill>
                  <a:srgbClr val="0000FF"/>
                </a:solidFill>
              </a:rPr>
              <a:t>		</a:t>
            </a:r>
            <a:r>
              <a:rPr lang="en-US" b="1" i="1" dirty="0">
                <a:solidFill>
                  <a:srgbClr val="0000FF"/>
                </a:solidFill>
              </a:rPr>
              <a:t>ax</a:t>
            </a:r>
            <a:r>
              <a:rPr lang="en-US" b="1" i="0" baseline="30000" dirty="0">
                <a:solidFill>
                  <a:srgbClr val="0000FF"/>
                </a:solidFill>
              </a:rPr>
              <a:t>2</a:t>
            </a:r>
            <a:r>
              <a:rPr lang="en-US" b="1" i="0" dirty="0">
                <a:solidFill>
                  <a:srgbClr val="0000FF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  <a:latin typeface="Symbol" pitchFamily="18" charset="2"/>
              </a:rPr>
              <a:t>+</a:t>
            </a:r>
            <a:r>
              <a:rPr lang="en-US" b="1" i="0" dirty="0">
                <a:solidFill>
                  <a:srgbClr val="0000FF"/>
                </a:solidFill>
              </a:rPr>
              <a:t> </a:t>
            </a:r>
            <a:r>
              <a:rPr lang="en-US" b="1" i="1" dirty="0">
                <a:solidFill>
                  <a:srgbClr val="0000FF"/>
                </a:solidFill>
              </a:rPr>
              <a:t>bx</a:t>
            </a:r>
            <a:r>
              <a:rPr lang="en-US" b="1" dirty="0">
                <a:solidFill>
                  <a:srgbClr val="0000FF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  <a:latin typeface="Symbol" pitchFamily="18" charset="2"/>
              </a:rPr>
              <a:t>+</a:t>
            </a:r>
            <a:r>
              <a:rPr lang="en-US" b="1" dirty="0">
                <a:solidFill>
                  <a:srgbClr val="0000FF"/>
                </a:solidFill>
              </a:rPr>
              <a:t> </a:t>
            </a:r>
            <a:r>
              <a:rPr lang="en-US" b="1" i="1" dirty="0">
                <a:solidFill>
                  <a:srgbClr val="0000FF"/>
                </a:solidFill>
              </a:rPr>
              <a:t>c </a:t>
            </a:r>
            <a:r>
              <a:rPr lang="en-US" i="0" dirty="0">
                <a:solidFill>
                  <a:srgbClr val="0000FF"/>
                </a:solidFill>
                <a:latin typeface="Symbol" pitchFamily="18" charset="2"/>
              </a:rPr>
              <a:t>=</a:t>
            </a:r>
            <a:r>
              <a:rPr lang="en-US" b="1" i="0" dirty="0">
                <a:solidFill>
                  <a:srgbClr val="0000FF"/>
                </a:solidFill>
              </a:rPr>
              <a:t> 0</a:t>
            </a:r>
            <a:r>
              <a:rPr lang="en-US" i="0" dirty="0">
                <a:solidFill>
                  <a:srgbClr val="000000"/>
                </a:solidFill>
              </a:rPr>
              <a:t>   where </a:t>
            </a:r>
            <a:r>
              <a:rPr lang="en-US" i="1" dirty="0">
                <a:solidFill>
                  <a:srgbClr val="000000"/>
                </a:solidFill>
              </a:rPr>
              <a:t>a</a:t>
            </a:r>
            <a:r>
              <a:rPr lang="en-US" i="0" dirty="0">
                <a:solidFill>
                  <a:srgbClr val="000000"/>
                </a:solidFill>
              </a:rPr>
              <a:t>, </a:t>
            </a:r>
            <a:r>
              <a:rPr lang="en-US" i="1" dirty="0">
                <a:solidFill>
                  <a:srgbClr val="000000"/>
                </a:solidFill>
              </a:rPr>
              <a:t>b</a:t>
            </a:r>
            <a:r>
              <a:rPr lang="en-US" i="0" dirty="0">
                <a:solidFill>
                  <a:srgbClr val="000000"/>
                </a:solidFill>
              </a:rPr>
              <a:t>, and </a:t>
            </a:r>
            <a:r>
              <a:rPr lang="en-US" i="1" dirty="0">
                <a:solidFill>
                  <a:srgbClr val="000000"/>
                </a:solidFill>
              </a:rPr>
              <a:t>c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i="0" dirty="0">
                <a:solidFill>
                  <a:srgbClr val="000000"/>
                </a:solidFill>
              </a:rPr>
              <a:t>are real            			        numbers and </a:t>
            </a:r>
            <a:r>
              <a:rPr lang="en-US" i="1" dirty="0">
                <a:solidFill>
                  <a:srgbClr val="000000"/>
                </a:solidFill>
              </a:rPr>
              <a:t>a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i="0" dirty="0">
                <a:solidFill>
                  <a:srgbClr val="000000"/>
                </a:solidFill>
              </a:rPr>
              <a:t>≠ 0.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Solving Quadratic Equations by Factoring</a:t>
            </a:r>
          </a:p>
        </p:txBody>
      </p:sp>
      <p:sp>
        <p:nvSpPr>
          <p:cNvPr id="8195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142673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3175" indent="-3175" algn="ctr">
              <a:buFont typeface="Courier New" pitchFamily="49" charset="0"/>
              <a:buNone/>
              <a:tabLst>
                <a:tab pos="457200" algn="l"/>
              </a:tabLst>
            </a:pPr>
            <a:r>
              <a:rPr lang="en-US" b="1" i="0" dirty="0">
                <a:solidFill>
                  <a:srgbClr val="000000"/>
                </a:solidFill>
              </a:rPr>
              <a:t>To Solve a Quadratic Equation by Factoring</a:t>
            </a:r>
          </a:p>
          <a:p>
            <a:pPr marL="3175" indent="-3175">
              <a:buFont typeface="Courier New" pitchFamily="49" charset="0"/>
              <a:buNone/>
              <a:tabLst>
                <a:tab pos="457200" algn="l"/>
              </a:tabLst>
            </a:pPr>
            <a:r>
              <a:rPr lang="en-US" b="1" i="0" dirty="0">
                <a:solidFill>
                  <a:srgbClr val="000000"/>
                </a:solidFill>
              </a:rPr>
              <a:t>1.	</a:t>
            </a:r>
            <a:r>
              <a:rPr lang="en-US" i="0" dirty="0">
                <a:solidFill>
                  <a:srgbClr val="000000"/>
                </a:solidFill>
              </a:rPr>
              <a:t>Add or subtract terms as necessary so that 0 is on 	one side of the equation and the equation is in the 	standard form </a:t>
            </a:r>
            <a:r>
              <a:rPr lang="en-US" b="1" i="1" dirty="0">
                <a:solidFill>
                  <a:srgbClr val="0000FF"/>
                </a:solidFill>
              </a:rPr>
              <a:t>ax</a:t>
            </a:r>
            <a:r>
              <a:rPr lang="en-US" b="1" i="0" baseline="30000" dirty="0">
                <a:solidFill>
                  <a:srgbClr val="0000FF"/>
                </a:solidFill>
              </a:rPr>
              <a:t>2</a:t>
            </a:r>
            <a:r>
              <a:rPr lang="en-US" b="1" i="0" dirty="0">
                <a:solidFill>
                  <a:srgbClr val="0000FF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  <a:latin typeface="Symbol" pitchFamily="18" charset="2"/>
              </a:rPr>
              <a:t>+</a:t>
            </a:r>
            <a:r>
              <a:rPr lang="en-US" b="1" i="0" dirty="0">
                <a:solidFill>
                  <a:srgbClr val="0000FF"/>
                </a:solidFill>
              </a:rPr>
              <a:t> </a:t>
            </a:r>
            <a:r>
              <a:rPr lang="en-US" b="1" i="1" dirty="0">
                <a:solidFill>
                  <a:srgbClr val="0000FF"/>
                </a:solidFill>
              </a:rPr>
              <a:t>bx</a:t>
            </a:r>
            <a:r>
              <a:rPr lang="en-US" b="1" dirty="0">
                <a:solidFill>
                  <a:srgbClr val="0000FF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  <a:latin typeface="Symbol" pitchFamily="18" charset="2"/>
              </a:rPr>
              <a:t>+</a:t>
            </a:r>
            <a:r>
              <a:rPr lang="en-US" b="1" dirty="0">
                <a:solidFill>
                  <a:srgbClr val="0000FF"/>
                </a:solidFill>
              </a:rPr>
              <a:t> </a:t>
            </a:r>
            <a:r>
              <a:rPr lang="en-US" b="1" i="1" dirty="0">
                <a:solidFill>
                  <a:srgbClr val="0000FF"/>
                </a:solidFill>
              </a:rPr>
              <a:t>c</a:t>
            </a:r>
            <a:r>
              <a:rPr lang="en-US" b="1" dirty="0">
                <a:solidFill>
                  <a:srgbClr val="0000FF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  <a:latin typeface="Symbol" pitchFamily="18" charset="2"/>
              </a:rPr>
              <a:t>=</a:t>
            </a:r>
            <a:r>
              <a:rPr lang="en-US" b="1" i="0" dirty="0">
                <a:solidFill>
                  <a:srgbClr val="0000FF"/>
                </a:solidFill>
              </a:rPr>
              <a:t> 0</a:t>
            </a:r>
            <a:r>
              <a:rPr lang="en-US" i="0" dirty="0">
                <a:solidFill>
                  <a:srgbClr val="000000"/>
                </a:solidFill>
              </a:rPr>
              <a:t> where </a:t>
            </a:r>
            <a:r>
              <a:rPr lang="en-US" i="1" dirty="0">
                <a:solidFill>
                  <a:srgbClr val="000000"/>
                </a:solidFill>
              </a:rPr>
              <a:t>a</a:t>
            </a:r>
            <a:r>
              <a:rPr lang="en-US" i="0" dirty="0">
                <a:solidFill>
                  <a:srgbClr val="000000"/>
                </a:solidFill>
              </a:rPr>
              <a:t>, </a:t>
            </a:r>
            <a:r>
              <a:rPr lang="en-US" i="1" dirty="0">
                <a:solidFill>
                  <a:srgbClr val="000000"/>
                </a:solidFill>
              </a:rPr>
              <a:t>b</a:t>
            </a:r>
            <a:r>
              <a:rPr lang="en-US" i="0" dirty="0">
                <a:solidFill>
                  <a:srgbClr val="000000"/>
                </a:solidFill>
              </a:rPr>
              <a:t>, and </a:t>
            </a:r>
            <a:r>
              <a:rPr lang="en-US" i="1" dirty="0">
                <a:solidFill>
                  <a:srgbClr val="000000"/>
                </a:solidFill>
              </a:rPr>
              <a:t>c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i="0" dirty="0">
                <a:solidFill>
                  <a:srgbClr val="000000"/>
                </a:solidFill>
              </a:rPr>
              <a:t>are 	real numbers and </a:t>
            </a:r>
            <a:r>
              <a:rPr lang="en-US" b="1" i="1" dirty="0">
                <a:solidFill>
                  <a:srgbClr val="000000"/>
                </a:solidFill>
              </a:rPr>
              <a:t>a</a:t>
            </a:r>
            <a:r>
              <a:rPr lang="en-US" b="1" dirty="0">
                <a:solidFill>
                  <a:srgbClr val="000000"/>
                </a:solidFill>
              </a:rPr>
              <a:t> </a:t>
            </a:r>
            <a:r>
              <a:rPr lang="en-US" b="1" i="0" dirty="0">
                <a:solidFill>
                  <a:srgbClr val="000000"/>
                </a:solidFill>
              </a:rPr>
              <a:t>≠ 0</a:t>
            </a:r>
            <a:r>
              <a:rPr lang="en-US" i="0" dirty="0">
                <a:solidFill>
                  <a:srgbClr val="000000"/>
                </a:solidFill>
              </a:rPr>
              <a:t>.</a:t>
            </a:r>
          </a:p>
          <a:p>
            <a:pPr marL="3175" indent="-3175">
              <a:buFont typeface="Courier New" pitchFamily="49" charset="0"/>
              <a:buNone/>
              <a:tabLst>
                <a:tab pos="457200" algn="l"/>
              </a:tabLst>
            </a:pPr>
            <a:r>
              <a:rPr lang="en-US" b="1" i="0" dirty="0">
                <a:solidFill>
                  <a:srgbClr val="000000"/>
                </a:solidFill>
              </a:rPr>
              <a:t>2.	</a:t>
            </a:r>
            <a:r>
              <a:rPr lang="en-US" i="0" dirty="0">
                <a:solidFill>
                  <a:srgbClr val="000000"/>
                </a:solidFill>
              </a:rPr>
              <a:t>Factor completely.  (If there are any fractional 	coefficients, multiply each term by the least 	common denominator so that all coefficients will be 	integers.)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Solving Quadratic Equations by Factoring</a:t>
            </a:r>
          </a:p>
        </p:txBody>
      </p:sp>
      <p:sp>
        <p:nvSpPr>
          <p:cNvPr id="9219" name="Rectangle 4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419124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3175" indent="-3175" algn="ctr">
              <a:buFont typeface="Courier New" pitchFamily="49" charset="0"/>
              <a:buNone/>
              <a:tabLst>
                <a:tab pos="457200" algn="l"/>
              </a:tabLst>
            </a:pPr>
            <a:r>
              <a:rPr lang="en-US" b="1" i="0" dirty="0">
                <a:solidFill>
                  <a:srgbClr val="000000"/>
                </a:solidFill>
              </a:rPr>
              <a:t>To Solve a Quadratic Equation by Factoring (cont.)</a:t>
            </a:r>
          </a:p>
          <a:p>
            <a:pPr marL="3175" indent="-3175">
              <a:buFont typeface="Courier New" pitchFamily="49" charset="0"/>
              <a:buNone/>
              <a:tabLst>
                <a:tab pos="457200" algn="l"/>
              </a:tabLst>
            </a:pPr>
            <a:r>
              <a:rPr lang="en-US" b="1" i="0" dirty="0">
                <a:solidFill>
                  <a:srgbClr val="000000"/>
                </a:solidFill>
              </a:rPr>
              <a:t>3.	</a:t>
            </a:r>
            <a:r>
              <a:rPr lang="en-US" i="0" dirty="0">
                <a:solidFill>
                  <a:srgbClr val="000000"/>
                </a:solidFill>
              </a:rPr>
              <a:t>Set each nonconstant factor equal to 0 and solve 	each linear equation for the unknown.</a:t>
            </a:r>
          </a:p>
          <a:p>
            <a:pPr marL="3175" indent="-3175">
              <a:buFont typeface="Courier New" pitchFamily="49" charset="0"/>
              <a:buNone/>
              <a:tabLst>
                <a:tab pos="457200" algn="l"/>
              </a:tabLst>
            </a:pPr>
            <a:r>
              <a:rPr lang="en-US" b="1" i="0" dirty="0">
                <a:solidFill>
                  <a:srgbClr val="000000"/>
                </a:solidFill>
              </a:rPr>
              <a:t>4.	</a:t>
            </a:r>
            <a:r>
              <a:rPr lang="en-US" i="0" dirty="0">
                <a:solidFill>
                  <a:srgbClr val="000000"/>
                </a:solidFill>
              </a:rPr>
              <a:t>Check each solution, one at a time, in the 	original equation.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3200" dirty="0">
                <a:solidFill>
                  <a:schemeClr val="accent1"/>
                </a:solidFill>
              </a:rPr>
              <a:t>Example 1: Solving Quadratic Equations by Factoring</a:t>
            </a:r>
          </a:p>
        </p:txBody>
      </p:sp>
      <p:sp>
        <p:nvSpPr>
          <p:cNvPr id="10243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3175" indent="-3175">
              <a:buFont typeface="Courier New" pitchFamily="49" charset="0"/>
              <a:buNone/>
              <a:tabLst>
                <a:tab pos="457200" algn="l"/>
              </a:tabLst>
            </a:pPr>
            <a:r>
              <a:rPr lang="en-US" i="0" dirty="0">
                <a:solidFill>
                  <a:schemeClr val="tx1"/>
                </a:solidFill>
              </a:rPr>
              <a:t>Solve the following quadratic equations by factoring.</a:t>
            </a:r>
          </a:p>
          <a:p>
            <a:pPr marL="3175" indent="-3175">
              <a:buFont typeface="Courier New" pitchFamily="49" charset="0"/>
              <a:buNone/>
              <a:tabLst>
                <a:tab pos="457200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a.</a:t>
            </a:r>
            <a:r>
              <a:rPr lang="en-US" b="1" i="0" dirty="0"/>
              <a:t>	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i="0" baseline="30000" dirty="0">
                <a:solidFill>
                  <a:srgbClr val="0000FF"/>
                </a:solidFill>
              </a:rPr>
              <a:t>2</a:t>
            </a:r>
            <a:r>
              <a:rPr lang="en-US" i="0" dirty="0">
                <a:solidFill>
                  <a:srgbClr val="0000FF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rgbClr val="0000FF"/>
                </a:solidFill>
              </a:rPr>
              <a:t> 15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</a:rPr>
              <a:t>= </a:t>
            </a:r>
            <a:r>
              <a:rPr lang="en-US" i="0" dirty="0">
                <a:solidFill>
                  <a:srgbClr val="0000FF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rgbClr val="0000FF"/>
                </a:solidFill>
              </a:rPr>
              <a:t>50</a:t>
            </a:r>
          </a:p>
          <a:p>
            <a:pPr marL="3175" indent="-3175">
              <a:spcBef>
                <a:spcPts val="1800"/>
              </a:spcBef>
              <a:buFont typeface="Courier New" pitchFamily="49" charset="0"/>
              <a:buNone/>
              <a:tabLst>
                <a:tab pos="457200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3175" indent="-3175">
              <a:buFont typeface="Courier New" pitchFamily="49" charset="0"/>
              <a:buNone/>
              <a:tabLst>
                <a:tab pos="457200" algn="l"/>
              </a:tabLst>
            </a:pPr>
            <a:endParaRPr lang="en-US" b="1" i="0" dirty="0">
              <a:solidFill>
                <a:schemeClr val="tx1"/>
              </a:solidFill>
            </a:endParaRPr>
          </a:p>
        </p:txBody>
      </p:sp>
      <p:graphicFrame>
        <p:nvGraphicFramePr>
          <p:cNvPr id="1028" name="Object 4"/>
          <p:cNvGraphicFramePr>
            <a:graphicFrameLocks noChangeAspect="1"/>
          </p:cNvGraphicFramePr>
          <p:nvPr/>
        </p:nvGraphicFramePr>
        <p:xfrm>
          <a:off x="2256504" y="2463800"/>
          <a:ext cx="20955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0" name="Equation" r:id="rId3" imgW="2095200" imgH="380880" progId="Equation.DSMT4">
                  <p:embed/>
                </p:oleObj>
              </mc:Choice>
              <mc:Fallback>
                <p:oleObj name="Equation" r:id="rId3" imgW="2095200" imgH="3808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56504" y="2463800"/>
                        <a:ext cx="20955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1" name="Object 7"/>
          <p:cNvGraphicFramePr>
            <a:graphicFrameLocks noChangeAspect="1"/>
          </p:cNvGraphicFramePr>
          <p:nvPr/>
        </p:nvGraphicFramePr>
        <p:xfrm>
          <a:off x="1371600" y="3095625"/>
          <a:ext cx="74422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1" name="Equation" r:id="rId5" imgW="7441920" imgH="380880" progId="Equation.DSMT4">
                  <p:embed/>
                </p:oleObj>
              </mc:Choice>
              <mc:Fallback>
                <p:oleObj name="Equation" r:id="rId5" imgW="7441920" imgH="3808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1600" y="3095625"/>
                        <a:ext cx="74422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2" name="Object 8"/>
          <p:cNvGraphicFramePr>
            <a:graphicFrameLocks noChangeAspect="1"/>
          </p:cNvGraphicFramePr>
          <p:nvPr/>
        </p:nvGraphicFramePr>
        <p:xfrm>
          <a:off x="1371600" y="3778250"/>
          <a:ext cx="58166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2" name="Equation" r:id="rId7" imgW="5816520" imgH="469800" progId="Equation.DSMT4">
                  <p:embed/>
                </p:oleObj>
              </mc:Choice>
              <mc:Fallback>
                <p:oleObj name="Equation" r:id="rId7" imgW="5816520" imgH="4698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1600" y="3778250"/>
                        <a:ext cx="58166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3" name="Object 9"/>
          <p:cNvGraphicFramePr>
            <a:graphicFrameLocks noChangeAspect="1"/>
          </p:cNvGraphicFramePr>
          <p:nvPr/>
        </p:nvGraphicFramePr>
        <p:xfrm>
          <a:off x="732504" y="4498975"/>
          <a:ext cx="65405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3" name="Equation" r:id="rId9" imgW="6540480" imgH="330120" progId="Equation.DSMT4">
                  <p:embed/>
                </p:oleObj>
              </mc:Choice>
              <mc:Fallback>
                <p:oleObj name="Equation" r:id="rId9" imgW="6540480" imgH="33012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2504" y="4498975"/>
                        <a:ext cx="6540500" cy="330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4" name="Object 10"/>
          <p:cNvGraphicFramePr>
            <a:graphicFrameLocks noChangeAspect="1"/>
          </p:cNvGraphicFramePr>
          <p:nvPr/>
        </p:nvGraphicFramePr>
        <p:xfrm>
          <a:off x="730044" y="5080000"/>
          <a:ext cx="66421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4" name="Equation" r:id="rId11" imgW="6642000" imgH="330120" progId="Equation.DSMT4">
                  <p:embed/>
                </p:oleObj>
              </mc:Choice>
              <mc:Fallback>
                <p:oleObj name="Equation" r:id="rId11" imgW="6642000" imgH="33012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0044" y="5080000"/>
                        <a:ext cx="6642100" cy="330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3200" dirty="0">
                <a:solidFill>
                  <a:schemeClr val="accent1"/>
                </a:solidFill>
              </a:rPr>
              <a:t>Example 1: Solving Quadratic Equations by Factoring (cont.)</a:t>
            </a:r>
          </a:p>
        </p:txBody>
      </p:sp>
      <p:sp>
        <p:nvSpPr>
          <p:cNvPr id="11267" name="Rectangle 3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1040285"/>
          </a:xfrm>
          <a:prstGeom prst="rect">
            <a:avLst/>
          </a:prstGeom>
        </p:spPr>
        <p:txBody>
          <a:bodyPr>
            <a:spAutoFit/>
          </a:bodyPr>
          <a:lstStyle/>
          <a:p>
            <a:pPr marL="3175" indent="-3175"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Check</a:t>
            </a:r>
          </a:p>
          <a:p>
            <a:pPr marL="3175" indent="-3175">
              <a:buFont typeface="Courier New" pitchFamily="49" charset="0"/>
              <a:buNone/>
            </a:pPr>
            <a:endParaRPr lang="en-US" b="1" i="0" dirty="0">
              <a:solidFill>
                <a:schemeClr val="tx1"/>
              </a:solidFill>
            </a:endParaRPr>
          </a:p>
        </p:txBody>
      </p:sp>
      <p:graphicFrame>
        <p:nvGraphicFramePr>
          <p:cNvPr id="2053" name="Object 5"/>
          <p:cNvGraphicFramePr>
            <a:graphicFrameLocks noChangeAspect="1"/>
          </p:cNvGraphicFramePr>
          <p:nvPr/>
        </p:nvGraphicFramePr>
        <p:xfrm>
          <a:off x="1587500" y="1193800"/>
          <a:ext cx="2743200" cy="800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5" name="Equation" r:id="rId3" imgW="2743200" imgH="799920" progId="Equation.DSMT4">
                  <p:embed/>
                </p:oleObj>
              </mc:Choice>
              <mc:Fallback>
                <p:oleObj name="Equation" r:id="rId3" imgW="2743200" imgH="79992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7500" y="1193800"/>
                        <a:ext cx="2743200" cy="800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4" name="Object 6"/>
          <p:cNvGraphicFramePr>
            <a:graphicFrameLocks noChangeAspect="1"/>
          </p:cNvGraphicFramePr>
          <p:nvPr/>
        </p:nvGraphicFramePr>
        <p:xfrm>
          <a:off x="4800600" y="1193800"/>
          <a:ext cx="3098800" cy="800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6" name="Equation" r:id="rId5" imgW="3098520" imgH="799920" progId="Equation.DSMT4">
                  <p:embed/>
                </p:oleObj>
              </mc:Choice>
              <mc:Fallback>
                <p:oleObj name="Equation" r:id="rId5" imgW="3098520" imgH="79992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00600" y="1193800"/>
                        <a:ext cx="3098800" cy="800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5" name="Object 7"/>
          <p:cNvGraphicFramePr>
            <a:graphicFrameLocks noChangeAspect="1"/>
          </p:cNvGraphicFramePr>
          <p:nvPr/>
        </p:nvGraphicFramePr>
        <p:xfrm>
          <a:off x="2349500" y="2089150"/>
          <a:ext cx="1981200" cy="78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7" name="Equation" r:id="rId7" imgW="1981080" imgH="787320" progId="Equation.DSMT4">
                  <p:embed/>
                </p:oleObj>
              </mc:Choice>
              <mc:Fallback>
                <p:oleObj name="Equation" r:id="rId7" imgW="1981080" imgH="78732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49500" y="2089150"/>
                        <a:ext cx="1981200" cy="787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6" name="Object 8"/>
          <p:cNvGraphicFramePr>
            <a:graphicFrameLocks noChangeAspect="1"/>
          </p:cNvGraphicFramePr>
          <p:nvPr/>
        </p:nvGraphicFramePr>
        <p:xfrm>
          <a:off x="5549900" y="2089150"/>
          <a:ext cx="2349500" cy="78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8" name="Equation" r:id="rId9" imgW="2349360" imgH="787320" progId="Equation.DSMT4">
                  <p:embed/>
                </p:oleObj>
              </mc:Choice>
              <mc:Fallback>
                <p:oleObj name="Equation" r:id="rId9" imgW="2349360" imgH="78732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49900" y="2089150"/>
                        <a:ext cx="2349500" cy="787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7" name="Object 9"/>
          <p:cNvGraphicFramePr>
            <a:graphicFrameLocks noChangeAspect="1"/>
          </p:cNvGraphicFramePr>
          <p:nvPr/>
        </p:nvGraphicFramePr>
        <p:xfrm>
          <a:off x="2794000" y="3187700"/>
          <a:ext cx="15367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9" name="Equation" r:id="rId11" imgW="1536480" imgH="380880" progId="Equation.DSMT4">
                  <p:embed/>
                </p:oleObj>
              </mc:Choice>
              <mc:Fallback>
                <p:oleObj name="Equation" r:id="rId11" imgW="1536480" imgH="3808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94000" y="3187700"/>
                        <a:ext cx="15367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8" name="Object 10"/>
          <p:cNvGraphicFramePr>
            <a:graphicFrameLocks noChangeAspect="1"/>
          </p:cNvGraphicFramePr>
          <p:nvPr/>
        </p:nvGraphicFramePr>
        <p:xfrm>
          <a:off x="6400800" y="3276600"/>
          <a:ext cx="1498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0" name="Equation" r:id="rId13" imgW="1498320" imgH="291960" progId="Equation.DSMT4">
                  <p:embed/>
                </p:oleObj>
              </mc:Choice>
              <mc:Fallback>
                <p:oleObj name="Equation" r:id="rId13" imgW="1498320" imgH="29196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00800" y="3276600"/>
                        <a:ext cx="14986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3200" dirty="0">
                <a:solidFill>
                  <a:schemeClr val="accent1"/>
                </a:solidFill>
              </a:rPr>
              <a:t>Example 1: Solving Quadratic Equations by Factoring (cont.)</a:t>
            </a:r>
          </a:p>
        </p:txBody>
      </p:sp>
      <p:sp>
        <p:nvSpPr>
          <p:cNvPr id="12291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3175" indent="-3175">
              <a:buFont typeface="Courier New" pitchFamily="49" charset="0"/>
              <a:buNone/>
              <a:tabLst>
                <a:tab pos="457200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b.	</a:t>
            </a:r>
            <a:r>
              <a:rPr lang="en-US" i="0" dirty="0">
                <a:solidFill>
                  <a:srgbClr val="0000FF"/>
                </a:solidFill>
              </a:rPr>
              <a:t>3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i="0" baseline="30000" dirty="0">
                <a:solidFill>
                  <a:srgbClr val="0000FF"/>
                </a:solidFill>
              </a:rPr>
              <a:t>2</a:t>
            </a:r>
            <a:r>
              <a:rPr lang="en-US" i="0" dirty="0">
                <a:solidFill>
                  <a:srgbClr val="0000FF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rgbClr val="0000FF"/>
                </a:solidFill>
              </a:rPr>
              <a:t> 24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</a:rPr>
              <a:t>= </a:t>
            </a:r>
            <a:r>
              <a:rPr lang="en-US" i="0" dirty="0">
                <a:solidFill>
                  <a:srgbClr val="0000FF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rgbClr val="0000FF"/>
                </a:solidFill>
              </a:rPr>
              <a:t>48</a:t>
            </a:r>
          </a:p>
          <a:p>
            <a:pPr marL="3175" indent="-3175">
              <a:buFont typeface="Courier New" pitchFamily="49" charset="0"/>
              <a:buNone/>
              <a:tabLst>
                <a:tab pos="457200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3175" indent="-3175">
              <a:buFont typeface="Courier New" pitchFamily="49" charset="0"/>
              <a:buNone/>
              <a:tabLst>
                <a:tab pos="457200" algn="l"/>
              </a:tabLst>
            </a:pP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3075" name="Object 3"/>
          <p:cNvGraphicFramePr>
            <a:graphicFrameLocks noChangeAspect="1"/>
          </p:cNvGraphicFramePr>
          <p:nvPr/>
        </p:nvGraphicFramePr>
        <p:xfrm>
          <a:off x="2120900" y="1841500"/>
          <a:ext cx="22860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7" name="Equation" r:id="rId3" imgW="2286000" imgH="380880" progId="Equation.DSMT4">
                  <p:embed/>
                </p:oleObj>
              </mc:Choice>
              <mc:Fallback>
                <p:oleObj name="Equation" r:id="rId3" imgW="2286000" imgH="3808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20900" y="1841500"/>
                        <a:ext cx="22860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6" name="Object 4"/>
          <p:cNvGraphicFramePr>
            <a:graphicFrameLocks noChangeAspect="1"/>
          </p:cNvGraphicFramePr>
          <p:nvPr/>
        </p:nvGraphicFramePr>
        <p:xfrm>
          <a:off x="1358900" y="2419144"/>
          <a:ext cx="74803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8" name="Equation" r:id="rId5" imgW="7480080" imgH="380880" progId="Equation.DSMT4">
                  <p:embed/>
                </p:oleObj>
              </mc:Choice>
              <mc:Fallback>
                <p:oleObj name="Equation" r:id="rId5" imgW="7480080" imgH="3808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58900" y="2419144"/>
                        <a:ext cx="74803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7" name="Object 5"/>
          <p:cNvGraphicFramePr>
            <a:graphicFrameLocks noChangeAspect="1"/>
          </p:cNvGraphicFramePr>
          <p:nvPr/>
        </p:nvGraphicFramePr>
        <p:xfrm>
          <a:off x="1358900" y="2984500"/>
          <a:ext cx="54737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9" name="Equation" r:id="rId7" imgW="5473440" imgH="571320" progId="Equation.DSMT4">
                  <p:embed/>
                </p:oleObj>
              </mc:Choice>
              <mc:Fallback>
                <p:oleObj name="Equation" r:id="rId7" imgW="5473440" imgH="57132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58900" y="2984500"/>
                        <a:ext cx="54737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8" name="Object 6"/>
          <p:cNvGraphicFramePr>
            <a:graphicFrameLocks noChangeAspect="1"/>
          </p:cNvGraphicFramePr>
          <p:nvPr/>
        </p:nvGraphicFramePr>
        <p:xfrm>
          <a:off x="1358900" y="3670300"/>
          <a:ext cx="66675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0" name="Equation" r:id="rId9" imgW="6667200" imgH="533160" progId="Equation.DSMT4">
                  <p:embed/>
                </p:oleObj>
              </mc:Choice>
              <mc:Fallback>
                <p:oleObj name="Equation" r:id="rId9" imgW="6667200" imgH="5331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58900" y="3670300"/>
                        <a:ext cx="66675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9" name="Object 7"/>
          <p:cNvGraphicFramePr>
            <a:graphicFrameLocks noChangeAspect="1"/>
          </p:cNvGraphicFramePr>
          <p:nvPr/>
        </p:nvGraphicFramePr>
        <p:xfrm>
          <a:off x="1358900" y="4356100"/>
          <a:ext cx="5930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1" name="Equation" r:id="rId11" imgW="5930640" imgH="291960" progId="Equation.DSMT4">
                  <p:embed/>
                </p:oleObj>
              </mc:Choice>
              <mc:Fallback>
                <p:oleObj name="Equation" r:id="rId11" imgW="5930640" imgH="2919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58900" y="4356100"/>
                        <a:ext cx="5930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0" name="Object 8"/>
          <p:cNvGraphicFramePr>
            <a:graphicFrameLocks noChangeAspect="1"/>
          </p:cNvGraphicFramePr>
          <p:nvPr/>
        </p:nvGraphicFramePr>
        <p:xfrm>
          <a:off x="1358900" y="4889500"/>
          <a:ext cx="62611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2" name="Equation" r:id="rId13" imgW="6260760" imgH="291960" progId="Equation.DSMT4">
                  <p:embed/>
                </p:oleObj>
              </mc:Choice>
              <mc:Fallback>
                <p:oleObj name="Equation" r:id="rId13" imgW="6260760" imgH="2919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58900" y="4889500"/>
                        <a:ext cx="62611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348</TotalTime>
  <Words>921</Words>
  <Application>Microsoft Office PowerPoint</Application>
  <PresentationFormat>On-screen Show (4:3)</PresentationFormat>
  <Paragraphs>158</Paragraphs>
  <Slides>35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35</vt:i4>
      </vt:variant>
    </vt:vector>
  </HeadingPairs>
  <TitlesOfParts>
    <vt:vector size="41" baseType="lpstr">
      <vt:lpstr>Calibri</vt:lpstr>
      <vt:lpstr>Symbol</vt:lpstr>
      <vt:lpstr>Courier New</vt:lpstr>
      <vt:lpstr>Arial</vt:lpstr>
      <vt:lpstr>Office Theme</vt:lpstr>
      <vt:lpstr>Equation</vt:lpstr>
      <vt:lpstr>Section 10.1</vt:lpstr>
      <vt:lpstr>Objectives</vt:lpstr>
      <vt:lpstr>Solving Quadratic Equations by Factoring</vt:lpstr>
      <vt:lpstr>Solving Quadratic Equations by Factoring</vt:lpstr>
      <vt:lpstr>Solving Quadratic Equations by Factoring</vt:lpstr>
      <vt:lpstr>Solving Quadratic Equations by Factoring</vt:lpstr>
      <vt:lpstr>Example 1: Solving Quadratic Equations by Factoring</vt:lpstr>
      <vt:lpstr>Example 1: Solving Quadratic Equations by Factoring (cont.)</vt:lpstr>
      <vt:lpstr>Example 1: Solving Quadratic Equations by Factoring (cont.)</vt:lpstr>
      <vt:lpstr>Example 1: Solving Quadratic Equations by Factoring (cont.)</vt:lpstr>
      <vt:lpstr>Example 2: Quadratic Equations Involving the Sum of Two Squares</vt:lpstr>
      <vt:lpstr>Example 2: Quadratic Equations Involving the Sum of Two Squares (cont.)</vt:lpstr>
      <vt:lpstr>Using the Definition of Square Root and the Square Root Property</vt:lpstr>
      <vt:lpstr>Example 3: Using the Square Root Property to Solve Quadratic Equations</vt:lpstr>
      <vt:lpstr>Example 3: Using the Square Root Property to Solve Quadratic Equations (cont.)</vt:lpstr>
      <vt:lpstr>Example 4: Completing the Square</vt:lpstr>
      <vt:lpstr>Example 4: Completing the Square (cont.)</vt:lpstr>
      <vt:lpstr>Solving Quadratic Equations by  Completing the Square</vt:lpstr>
      <vt:lpstr>Solving Quadratic Equations by  Completing the Square</vt:lpstr>
      <vt:lpstr>Example 5: Solving Quadratic Equations by Completing the Square</vt:lpstr>
      <vt:lpstr>Example 5: Solving Quadratic Equations by Completing the Square (cont.)</vt:lpstr>
      <vt:lpstr>Example 5: Solving Quadratic Equations by Completing the Square (cont.)</vt:lpstr>
      <vt:lpstr>Example 5: Solving Quadratic Equations by Completing the Square (cont.)</vt:lpstr>
      <vt:lpstr>Example 5: Solving Quadratic Equations by Completing the Square (cont.)</vt:lpstr>
      <vt:lpstr>Example 5: Solving Quadratic Equations by Completing the Square (cont.)</vt:lpstr>
      <vt:lpstr>Example 5: Solving Quadratic Equations by Completing the Square (cont.)</vt:lpstr>
      <vt:lpstr>Example 5: Solving Quadratic Equations by Completing the Square (cont.)</vt:lpstr>
      <vt:lpstr>Example 6: Equations with Known Roots</vt:lpstr>
      <vt:lpstr>Example 6: Equations with Known Roots (cont.)</vt:lpstr>
      <vt:lpstr>Example 6: Equations with Known Roots (cont.)</vt:lpstr>
      <vt:lpstr>Example 6: Equations with Known Roots (cont.)</vt:lpstr>
      <vt:lpstr>Example 6: Equations with Known Roots (cont.)</vt:lpstr>
      <vt:lpstr>Example 6: Equations with Known Roots (cont.)</vt:lpstr>
      <vt:lpstr>Practice Problems</vt:lpstr>
      <vt:lpstr>Practice Problem Answers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Introductory and Intermediate Algebra</dc:title>
  <dc:creator>Hawkes Learning Systems</dc:creator>
  <cp:lastModifiedBy>Nakita Jean-Charles</cp:lastModifiedBy>
  <cp:revision>2</cp:revision>
  <dcterms:created xsi:type="dcterms:W3CDTF">2013-04-26T14:43:13Z</dcterms:created>
  <dcterms:modified xsi:type="dcterms:W3CDTF">2016-10-04T19:56:32Z</dcterms:modified>
</cp:coreProperties>
</file>