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8" r:id="rId20"/>
    <p:sldId id="275" r:id="rId21"/>
    <p:sldId id="276" r:id="rId22"/>
    <p:sldId id="277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9900FF"/>
    <a:srgbClr val="0000FF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4" Type="http://schemas.openxmlformats.org/officeDocument/2006/relationships/image" Target="../media/image8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87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C7BD2-B95E-43D4-8226-2E94A748A214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31819-4AB6-4DF1-B7C8-536F0BFBF7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49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78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80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Quadratic Formula:</a:t>
            </a:r>
          </a:p>
        </p:txBody>
      </p:sp>
      <p:graphicFrame>
        <p:nvGraphicFramePr>
          <p:cNvPr id="21506" name="Object 6"/>
          <p:cNvGraphicFramePr>
            <a:graphicFrameLocks noChangeAspect="1"/>
          </p:cNvGraphicFramePr>
          <p:nvPr/>
        </p:nvGraphicFramePr>
        <p:xfrm>
          <a:off x="3168650" y="4038600"/>
          <a:ext cx="2806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3" imgW="2806560" imgH="965160" progId="Equation.DSMT4">
                  <p:embed/>
                </p:oleObj>
              </mc:Choice>
              <mc:Fallback>
                <p:oleObj name="Equation" r:id="rId3" imgW="2806560" imgH="965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4038600"/>
                        <a:ext cx="28067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Developing the Quadratic Formula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>
              <a:lnSpc>
                <a:spcPct val="145000"/>
              </a:lnSpc>
            </a:pP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COMMON ERROR</a:t>
            </a:r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Many students make a mistake when simplifying fractions by dividing the denominator into only one of the terms in the numerator.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eaLnBrk="0" hangingPunct="0"/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/>
            <a:r>
              <a:rPr lang="en-US" dirty="0">
                <a:solidFill>
                  <a:srgbClr val="C00C08"/>
                </a:solidFill>
                <a:latin typeface="Calibri" pitchFamily="34" charset="0"/>
              </a:rPr>
              <a:t>						</a:t>
            </a:r>
            <a:r>
              <a:rPr lang="en-US" b="1" dirty="0">
                <a:solidFill>
                  <a:srgbClr val="FF0000"/>
                </a:solidFill>
                <a:latin typeface="Calibri" pitchFamily="34" charset="0"/>
              </a:rPr>
              <a:t>INCORRECT</a:t>
            </a:r>
            <a:endParaRPr lang="en-US" b="1" i="1" dirty="0">
              <a:solidFill>
                <a:srgbClr val="FF0000"/>
              </a:solidFill>
              <a:latin typeface="Calibri" pitchFamily="34" charset="0"/>
            </a:endParaRPr>
          </a:p>
          <a:p>
            <a:pPr eaLnBrk="0" hangingPunct="0"/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7" name="Rectangle 49"/>
          <p:cNvSpPr>
            <a:spLocks noChangeArrowheads="1"/>
          </p:cNvSpPr>
          <p:nvPr/>
        </p:nvSpPr>
        <p:spPr bwMode="auto">
          <a:xfrm rot="1735604">
            <a:off x="1600200" y="4538383"/>
            <a:ext cx="2971800" cy="304800"/>
          </a:xfrm>
          <a:prstGeom prst="rect">
            <a:avLst/>
          </a:prstGeom>
          <a:solidFill>
            <a:srgbClr val="FFABA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318" name="Rectangle 50"/>
          <p:cNvSpPr>
            <a:spLocks noChangeArrowheads="1"/>
          </p:cNvSpPr>
          <p:nvPr/>
        </p:nvSpPr>
        <p:spPr bwMode="auto">
          <a:xfrm rot="-1855913">
            <a:off x="1600200" y="4538383"/>
            <a:ext cx="2908300" cy="268288"/>
          </a:xfrm>
          <a:prstGeom prst="rect">
            <a:avLst/>
          </a:prstGeom>
          <a:solidFill>
            <a:srgbClr val="FFABA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aphicFrame>
        <p:nvGraphicFramePr>
          <p:cNvPr id="13319" name="Object 51"/>
          <p:cNvGraphicFramePr>
            <a:graphicFrameLocks noChangeAspect="1"/>
          </p:cNvGraphicFramePr>
          <p:nvPr/>
        </p:nvGraphicFramePr>
        <p:xfrm>
          <a:off x="1676400" y="4233583"/>
          <a:ext cx="2578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2578100" imgH="977900" progId="Equation.DSMT4">
                  <p:embed/>
                </p:oleObj>
              </mc:Choice>
              <mc:Fallback>
                <p:oleObj name="Equation" r:id="rId3" imgW="2578100" imgH="97790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233583"/>
                        <a:ext cx="25781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Developing the Quadratic Formula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 (cont.)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correct method is to divide both terms by the denominator or to factor out a common factor in the numerator and then reduce.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341" name="Oval 29"/>
          <p:cNvSpPr>
            <a:spLocks noChangeArrowheads="1"/>
          </p:cNvSpPr>
          <p:nvPr/>
        </p:nvSpPr>
        <p:spPr bwMode="auto">
          <a:xfrm>
            <a:off x="1143000" y="3253248"/>
            <a:ext cx="4419600" cy="990600"/>
          </a:xfrm>
          <a:prstGeom prst="ellipse">
            <a:avLst/>
          </a:prstGeom>
          <a:noFill/>
          <a:ln w="190500">
            <a:solidFill>
              <a:srgbClr val="B3B3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14342" name="Oval 30"/>
          <p:cNvSpPr>
            <a:spLocks noChangeArrowheads="1"/>
          </p:cNvSpPr>
          <p:nvPr/>
        </p:nvSpPr>
        <p:spPr bwMode="auto">
          <a:xfrm>
            <a:off x="1143000" y="4548648"/>
            <a:ext cx="4419600" cy="990600"/>
          </a:xfrm>
          <a:prstGeom prst="ellipse">
            <a:avLst/>
          </a:prstGeom>
          <a:noFill/>
          <a:ln w="190500">
            <a:solidFill>
              <a:srgbClr val="B3B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3" name="Rectangle 31"/>
          <p:cNvSpPr>
            <a:spLocks noChangeArrowheads="1"/>
          </p:cNvSpPr>
          <p:nvPr/>
        </p:nvSpPr>
        <p:spPr bwMode="auto">
          <a:xfrm>
            <a:off x="6477000" y="3405648"/>
            <a:ext cx="15586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CORRECT</a:t>
            </a:r>
          </a:p>
        </p:txBody>
      </p:sp>
      <p:sp>
        <p:nvSpPr>
          <p:cNvPr id="14344" name="Rectangle 32"/>
          <p:cNvSpPr>
            <a:spLocks noChangeArrowheads="1"/>
          </p:cNvSpPr>
          <p:nvPr/>
        </p:nvSpPr>
        <p:spPr bwMode="auto">
          <a:xfrm>
            <a:off x="6477000" y="4777248"/>
            <a:ext cx="15586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CORRECT</a:t>
            </a:r>
          </a:p>
        </p:txBody>
      </p:sp>
      <p:graphicFrame>
        <p:nvGraphicFramePr>
          <p:cNvPr id="14345" name="Object 33"/>
          <p:cNvGraphicFramePr>
            <a:graphicFrameLocks noChangeAspect="1"/>
          </p:cNvGraphicFramePr>
          <p:nvPr/>
        </p:nvGraphicFramePr>
        <p:xfrm>
          <a:off x="1295400" y="3329448"/>
          <a:ext cx="3987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3987800" imgH="914400" progId="Equation.DSMT4">
                  <p:embed/>
                </p:oleObj>
              </mc:Choice>
              <mc:Fallback>
                <p:oleObj name="Equation" r:id="rId3" imgW="3987800" imgH="9144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29448"/>
                        <a:ext cx="3987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34"/>
          <p:cNvGraphicFramePr>
            <a:graphicFrameLocks noChangeAspect="1"/>
          </p:cNvGraphicFramePr>
          <p:nvPr/>
        </p:nvGraphicFramePr>
        <p:xfrm>
          <a:off x="1295400" y="4548648"/>
          <a:ext cx="4305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4305300" imgH="1104900" progId="Equation.DSMT4">
                  <p:embed/>
                </p:oleObj>
              </mc:Choice>
              <mc:Fallback>
                <p:oleObj name="Equation" r:id="rId5" imgW="4305300" imgH="11049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548648"/>
                        <a:ext cx="43053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Cubic Equation</a:t>
            </a:r>
          </a:p>
        </p:txBody>
      </p:sp>
      <p:sp>
        <p:nvSpPr>
          <p:cNvPr id="15363" name="AutoShape 3"/>
          <p:cNvSpPr>
            <a:spLocks noGrp="1" noChangeAspect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cubic equation by factoring and using the quadratic formula.</a:t>
            </a: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20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4" name="Object 20"/>
          <p:cNvGraphicFramePr>
            <a:graphicFrameLocks noChangeAspect="1"/>
          </p:cNvGraphicFramePr>
          <p:nvPr/>
        </p:nvGraphicFramePr>
        <p:xfrm>
          <a:off x="2857500" y="2420937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2705100" imgH="381000" progId="Equation.DSMT4">
                  <p:embed/>
                </p:oleObj>
              </mc:Choice>
              <mc:Fallback>
                <p:oleObj name="Equation" r:id="rId3" imgW="2705100" imgH="3810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2420937"/>
                        <a:ext cx="2705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22"/>
          <p:cNvSpPr>
            <a:spLocks noChangeArrowheads="1"/>
          </p:cNvSpPr>
          <p:nvPr/>
        </p:nvSpPr>
        <p:spPr bwMode="auto">
          <a:xfrm>
            <a:off x="6019800" y="3862593"/>
            <a:ext cx="2926080" cy="517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5000"/>
              </a:lnSpc>
            </a:pP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Factor out </a:t>
            </a:r>
            <a:r>
              <a:rPr lang="en-US" sz="2000" b="0" dirty="0">
                <a:solidFill>
                  <a:srgbClr val="FF0008"/>
                </a:solidFill>
                <a:latin typeface="Calibri" pitchFamily="34" charset="0"/>
              </a:rPr>
              <a:t>2</a:t>
            </a:r>
            <a:r>
              <a:rPr lang="en-US" sz="2000" b="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981200" y="3213100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5" imgW="2705040" imgH="380880" progId="Equation.DSMT4">
                  <p:embed/>
                </p:oleObj>
              </mc:Choice>
              <mc:Fallback>
                <p:oleObj name="Equation" r:id="rId5" imgW="2705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13100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981200" y="3924300"/>
          <a:ext cx="2730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7" imgW="2730240" imgH="571320" progId="Equation.DSMT4">
                  <p:embed/>
                </p:oleObj>
              </mc:Choice>
              <mc:Fallback>
                <p:oleObj name="Equation" r:id="rId7" imgW="27302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24300"/>
                        <a:ext cx="2730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981200" y="4711700"/>
          <a:ext cx="378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9" imgW="3784320" imgH="469800" progId="Equation.DSMT4">
                  <p:embed/>
                </p:oleObj>
              </mc:Choice>
              <mc:Fallback>
                <p:oleObj name="Equation" r:id="rId9" imgW="37843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711700"/>
                        <a:ext cx="378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019800" y="4726448"/>
            <a:ext cx="29080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Set each factor equal to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Cubic Equation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3 solutions: 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15"/>
          <p:cNvGraphicFramePr>
            <a:graphicFrameLocks noChangeAspect="1"/>
          </p:cNvGraphicFramePr>
          <p:nvPr/>
        </p:nvGraphicFramePr>
        <p:xfrm>
          <a:off x="3276600" y="1259348"/>
          <a:ext cx="9144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3" imgW="443345" imgH="738909" progId="Equation.DSMT4">
                  <p:embed/>
                </p:oleObj>
              </mc:Choice>
              <mc:Fallback>
                <p:oleObj name="Equation" r:id="rId3" imgW="443345" imgH="73890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59348"/>
                        <a:ext cx="9144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19"/>
          <p:cNvGraphicFramePr>
            <a:graphicFrameLocks noChangeAspect="1"/>
          </p:cNvGraphicFramePr>
          <p:nvPr/>
        </p:nvGraphicFramePr>
        <p:xfrm>
          <a:off x="1066800" y="1297448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5" imgW="3556000" imgH="914400" progId="Equation.DSMT4">
                  <p:embed/>
                </p:oleObj>
              </mc:Choice>
              <mc:Fallback>
                <p:oleObj name="Equation" r:id="rId5" imgW="3556000" imgH="914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97448"/>
                        <a:ext cx="3556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20"/>
          <p:cNvGraphicFramePr>
            <a:graphicFrameLocks noChangeAspect="1"/>
          </p:cNvGraphicFramePr>
          <p:nvPr/>
        </p:nvGraphicFramePr>
        <p:xfrm>
          <a:off x="3759200" y="3138948"/>
          <a:ext cx="3632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7" imgW="3632200" imgH="914400" progId="Equation.DSMT4">
                  <p:embed/>
                </p:oleObj>
              </mc:Choice>
              <mc:Fallback>
                <p:oleObj name="Equation" r:id="rId7" imgW="3632200" imgH="914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138948"/>
                        <a:ext cx="3632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Rectangle 23"/>
          <p:cNvSpPr>
            <a:spLocks noChangeArrowheads="1"/>
          </p:cNvSpPr>
          <p:nvPr/>
        </p:nvSpPr>
        <p:spPr bwMode="auto">
          <a:xfrm>
            <a:off x="5105400" y="1373648"/>
            <a:ext cx="365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Solve each equation. (The quadratic equation was solved in Example 1a using the quadratic formula.)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Finding the Discriminant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8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discriminant and determine the nature of the solutions to each of the following quadratic equations.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15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9900FF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FF"/>
                </a:solidFill>
              </a:rPr>
              <a:t>11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00CC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CC00"/>
                </a:solidFill>
              </a:rPr>
              <a:t>7</a:t>
            </a:r>
            <a:r>
              <a:rPr lang="en-US" i="0" dirty="0">
                <a:solidFill>
                  <a:schemeClr val="tx1"/>
                </a:solidFill>
              </a:rPr>
              <a:t> into the discriminant: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32"/>
          <p:cNvGraphicFramePr>
            <a:graphicFrameLocks noChangeAspect="1"/>
          </p:cNvGraphicFramePr>
          <p:nvPr/>
        </p:nvGraphicFramePr>
        <p:xfrm>
          <a:off x="533400" y="2362200"/>
          <a:ext cx="284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3" imgW="2844800" imgH="381000" progId="Equation.DSMT4">
                  <p:embed/>
                </p:oleObj>
              </mc:Choice>
              <mc:Fallback>
                <p:oleObj name="Equation" r:id="rId3" imgW="2844800" imgH="3810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62200"/>
                        <a:ext cx="2844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371600" y="4343400"/>
          <a:ext cx="358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5" imgW="3581280" imgH="482400" progId="Equation.DSMT4">
                  <p:embed/>
                </p:oleObj>
              </mc:Choice>
              <mc:Fallback>
                <p:oleObj name="Equation" r:id="rId5" imgW="35812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3581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590800" y="4982496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7" imgW="1485720" imgH="291960" progId="Equation.DSMT4">
                  <p:embed/>
                </p:oleObj>
              </mc:Choice>
              <mc:Fallback>
                <p:oleObj name="Equation" r:id="rId7" imgW="1485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82496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590800" y="5515896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9" imgW="1320480" imgH="291960" progId="Equation.DSMT4">
                  <p:embed/>
                </p:oleObj>
              </mc:Choice>
              <mc:Fallback>
                <p:oleObj name="Equation" r:id="rId9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515896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743450" y="5518150"/>
          <a:ext cx="2997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11" imgW="2997000" imgH="241200" progId="Equation.DSMT4">
                  <p:embed/>
                </p:oleObj>
              </mc:Choice>
              <mc:Fallback>
                <p:oleObj name="Equation" r:id="rId11" imgW="299700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5518150"/>
                        <a:ext cx="2997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Finding the Discriminant (cont.)</a:t>
            </a:r>
          </a:p>
        </p:txBody>
      </p:sp>
      <p:sp>
        <p:nvSpPr>
          <p:cNvPr id="18435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94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35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99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FF"/>
                </a:solidFill>
              </a:rPr>
              <a:t>6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00CC00"/>
                </a:solidFill>
              </a:rPr>
              <a:t>9</a:t>
            </a:r>
            <a:r>
              <a:rPr lang="en-US" i="0" dirty="0">
                <a:solidFill>
                  <a:schemeClr val="tx1"/>
                </a:solidFill>
              </a:rPr>
              <a:t> into the discriminant: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8436" name="Object 23"/>
          <p:cNvGraphicFramePr>
            <a:graphicFrameLocks noChangeAspect="1"/>
          </p:cNvGraphicFramePr>
          <p:nvPr/>
        </p:nvGraphicFramePr>
        <p:xfrm>
          <a:off x="558800" y="1460500"/>
          <a:ext cx="252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3" imgW="2527300" imgH="381000" progId="Equation.DSMT4">
                  <p:embed/>
                </p:oleObj>
              </mc:Choice>
              <mc:Fallback>
                <p:oleObj name="Equation" r:id="rId3" imgW="2527300" imgH="3810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460500"/>
                        <a:ext cx="2527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77644" y="3327400"/>
          <a:ext cx="321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5" imgW="3213000" imgH="482400" progId="Equation.DSMT4">
                  <p:embed/>
                </p:oleObj>
              </mc:Choice>
              <mc:Fallback>
                <p:oleObj name="Equation" r:id="rId5" imgW="321300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44" y="3327400"/>
                        <a:ext cx="321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796844" y="3962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7" imgW="1333440" imgH="291960" progId="Equation.DSMT4">
                  <p:embed/>
                </p:oleObj>
              </mc:Choice>
              <mc:Fallback>
                <p:oleObj name="Equation" r:id="rId7" imgW="1333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844" y="3962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799304" y="44958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9" imgW="482400" imgH="291960" progId="Equation.DSMT4">
                  <p:embed/>
                </p:oleObj>
              </mc:Choice>
              <mc:Fallback>
                <p:oleObj name="Equation" r:id="rId9" imgW="482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9304" y="44958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681413" y="4525963"/>
          <a:ext cx="4241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1" imgW="4241520" imgH="266400" progId="Equation.DSMT4">
                  <p:embed/>
                </p:oleObj>
              </mc:Choice>
              <mc:Fallback>
                <p:oleObj name="Equation" r:id="rId11" imgW="424152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1413" y="4525963"/>
                        <a:ext cx="4241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Finding the Discriminant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898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Here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0. We could write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1" name="Object 20"/>
          <p:cNvGraphicFramePr>
            <a:graphicFrameLocks noChangeAspect="1"/>
          </p:cNvGraphicFramePr>
          <p:nvPr/>
        </p:nvGraphicFramePr>
        <p:xfrm>
          <a:off x="533400" y="1333500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" imgW="1828800" imgH="380880" progId="Equation.DSMT4">
                  <p:embed/>
                </p:oleObj>
              </mc:Choice>
              <mc:Fallback>
                <p:oleObj name="Equation" r:id="rId3" imgW="1828800" imgH="3808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33500"/>
                        <a:ext cx="1828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21"/>
          <p:cNvGraphicFramePr>
            <a:graphicFrameLocks noChangeAspect="1"/>
          </p:cNvGraphicFramePr>
          <p:nvPr/>
        </p:nvGraphicFramePr>
        <p:xfrm>
          <a:off x="4445000" y="2540000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5" imgW="2108200" imgH="381000" progId="Equation.DSMT4">
                  <p:embed/>
                </p:oleObj>
              </mc:Choice>
              <mc:Fallback>
                <p:oleObj name="Equation" r:id="rId5" imgW="2108200" imgH="381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2540000"/>
                        <a:ext cx="210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295400" y="3276600"/>
          <a:ext cx="3187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7" imgW="3187440" imgH="482400" progId="Equation.DSMT4">
                  <p:embed/>
                </p:oleObj>
              </mc:Choice>
              <mc:Fallback>
                <p:oleObj name="Equation" r:id="rId7" imgW="318744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76600"/>
                        <a:ext cx="3187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514600" y="3900948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9" imgW="990360" imgH="291960" progId="Equation.DSMT4">
                  <p:embed/>
                </p:oleObj>
              </mc:Choice>
              <mc:Fallback>
                <p:oleObj name="Equation" r:id="rId9" imgW="9903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00948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514600" y="4434348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1" imgW="698400" imgH="279360" progId="Equation.DSMT4">
                  <p:embed/>
                </p:oleObj>
              </mc:Choice>
              <mc:Fallback>
                <p:oleObj name="Equation" r:id="rId11" imgW="6984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34348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4311650" y="4465638"/>
          <a:ext cx="3403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13" imgW="3403440" imgH="241200" progId="Equation.DSMT4">
                  <p:embed/>
                </p:oleObj>
              </mc:Choice>
              <mc:Fallback>
                <p:oleObj name="Equation" r:id="rId13" imgW="340344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4465638"/>
                        <a:ext cx="3403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Discriminant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21040" cy="4572000"/>
          </a:xfrm>
          <a:prstGeom prst="rect">
            <a:avLst/>
          </a:prstGeom>
          <a:noFill/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Determine the value (s) for </a:t>
            </a:r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such that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 = 0 </a:t>
            </a:r>
            <a:r>
              <a:rPr lang="en-US" i="0" dirty="0">
                <a:solidFill>
                  <a:schemeClr val="tx1"/>
                </a:solidFill>
              </a:rPr>
              <a:t>will have one real solution. (</a:t>
            </a:r>
            <a:r>
              <a:rPr lang="en-US" b="1" i="0" dirty="0">
                <a:solidFill>
                  <a:schemeClr val="tx1"/>
                </a:solidFill>
              </a:rPr>
              <a:t>Hint: </a:t>
            </a:r>
            <a:r>
              <a:rPr lang="en-US" i="0" dirty="0">
                <a:solidFill>
                  <a:schemeClr val="tx1"/>
                </a:solidFill>
              </a:rPr>
              <a:t>Set the discriminant equal to 0 and solve the equation for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marL="463550" indent="-463550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311400" y="2794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794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778000" y="3378200"/>
          <a:ext cx="2209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5" imgW="2209680" imgH="482400" progId="Equation.DSMT4">
                  <p:embed/>
                </p:oleObj>
              </mc:Choice>
              <mc:Fallback>
                <p:oleObj name="Equation" r:id="rId5" imgW="22096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378200"/>
                        <a:ext cx="2209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434304" y="401320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7" imgW="1574640" imgH="291960" progId="Equation.DSMT4">
                  <p:embed/>
                </p:oleObj>
              </mc:Choice>
              <mc:Fallback>
                <p:oleObj name="Equation" r:id="rId7" imgW="1574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4304" y="4013200"/>
                        <a:ext cx="1574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895600" y="45466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9" imgW="1485720" imgH="291960" progId="Equation.DSMT4">
                  <p:embed/>
                </p:oleObj>
              </mc:Choice>
              <mc:Fallback>
                <p:oleObj name="Equation" r:id="rId9" imgW="1485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5466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302000" y="50800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11" imgW="863280" imgH="291960" progId="Equation.DSMT4">
                  <p:embed/>
                </p:oleObj>
              </mc:Choice>
              <mc:Fallback>
                <p:oleObj name="Equation" r:id="rId11" imgW="863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50800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Discriminant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55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rgbClr val="FF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FF0000"/>
                </a:solidFill>
              </a:rPr>
              <a:t>There is only one real solution.</a:t>
            </a:r>
            <a:r>
              <a:rPr lang="en-US" i="0" dirty="0">
                <a:solidFill>
                  <a:schemeClr val="tx1"/>
                </a:solidFill>
              </a:rPr>
              <a:t> (Thus −4 is a double root.)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27050" y="1371600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3" imgW="1054080" imgH="304560" progId="Equation.DSMT4">
                  <p:embed/>
                </p:oleObj>
              </mc:Choice>
              <mc:Fallback>
                <p:oleObj name="Equation" r:id="rId3" imgW="105408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371600"/>
                        <a:ext cx="1054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966452" y="1320800"/>
          <a:ext cx="2451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5" imgW="2450880" imgH="482400" progId="Equation.DSMT4">
                  <p:embed/>
                </p:oleObj>
              </mc:Choice>
              <mc:Fallback>
                <p:oleObj name="Equation" r:id="rId5" imgW="24508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320800"/>
                        <a:ext cx="2451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180304" y="2051119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7" imgW="2209680" imgH="380880" progId="Equation.DSMT4">
                  <p:embed/>
                </p:oleObj>
              </mc:Choice>
              <mc:Fallback>
                <p:oleObj name="Equation" r:id="rId7" imgW="2209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304" y="2051119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2787444" y="2679838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9" imgW="1612800" imgH="533160" progId="Equation.DSMT4">
                  <p:embed/>
                </p:oleObj>
              </mc:Choice>
              <mc:Fallback>
                <p:oleObj name="Equation" r:id="rId9" imgW="16128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444" y="2679838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672348" y="3460956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11" imgW="939600" imgH="279360" progId="Equation.DSMT4">
                  <p:embed/>
                </p:oleObj>
              </mc:Choice>
              <mc:Fallback>
                <p:oleObj name="Equation" r:id="rId11" imgW="9396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2348" y="3460956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Discriminant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Determine the values for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such that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will have two nonreal solutions.  (</a:t>
            </a:r>
            <a:r>
              <a:rPr lang="en-US" b="1" i="0" dirty="0">
                <a:solidFill>
                  <a:schemeClr val="tx1"/>
                </a:solidFill>
              </a:rPr>
              <a:t>Hint:</a:t>
            </a:r>
            <a:r>
              <a:rPr lang="en-US" i="0" dirty="0">
                <a:solidFill>
                  <a:schemeClr val="tx1"/>
                </a:solidFill>
              </a:rPr>
              <a:t> Set the 	discriminant less than 0 and solve for </a:t>
            </a:r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6324600" y="1324896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Equation" r:id="rId3" imgW="2209680" imgH="380880" progId="Equation.DSMT4">
                  <p:embed/>
                </p:oleObj>
              </mc:Choice>
              <mc:Fallback>
                <p:oleObj name="Equation" r:id="rId3" imgW="220968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324896"/>
                        <a:ext cx="2209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2698956" y="2779252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quation" r:id="rId5" imgW="1701720" imgH="380880" progId="Equation.DSMT4">
                  <p:embed/>
                </p:oleObj>
              </mc:Choice>
              <mc:Fallback>
                <p:oleObj name="Equation" r:id="rId5" imgW="17017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956" y="2779252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676400" y="3342148"/>
          <a:ext cx="2705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Equation" r:id="rId7" imgW="2705040" imgH="533160" progId="Equation.DSMT4">
                  <p:embed/>
                </p:oleObj>
              </mc:Choice>
              <mc:Fallback>
                <p:oleObj name="Equation" r:id="rId7" imgW="27050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42148"/>
                        <a:ext cx="2705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2637504" y="4027948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1" name="Equation" r:id="rId9" imgW="1739880" imgH="291960" progId="Equation.DSMT4">
                  <p:embed/>
                </p:oleObj>
              </mc:Choice>
              <mc:Fallback>
                <p:oleObj name="Equation" r:id="rId9" imgW="1739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504" y="4027948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3094704" y="4561348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" name="Equation" r:id="rId11" imgW="1676160" imgH="291960" progId="Equation.DSMT4">
                  <p:embed/>
                </p:oleObj>
              </mc:Choice>
              <mc:Fallback>
                <p:oleObj name="Equation" r:id="rId11" imgW="16761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704" y="4561348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3674808" y="509474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3" name="Equation" r:id="rId13" imgW="723600" imgH="291960" progId="Equation.DSMT4">
                  <p:embed/>
                </p:oleObj>
              </mc:Choice>
              <mc:Fallback>
                <p:oleObj name="Equation" r:id="rId13" imgW="723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808" y="509474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433524"/>
            <a:ext cx="8229600" cy="3511731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Develop the quadratic Formula:</a:t>
            </a:r>
          </a:p>
          <a:p>
            <a:pPr marL="457200" indent="-457200">
              <a:spcBef>
                <a:spcPts val="180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quadratic formula to solve quadratic equations.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the discriminant: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discriminant to determine the nature of the solutions (one real, two real, or two nonreal) of a quadratic equation.</a:t>
            </a:r>
          </a:p>
        </p:txBody>
      </p:sp>
      <p:graphicFrame>
        <p:nvGraphicFramePr>
          <p:cNvPr id="5124" name="Object 9"/>
          <p:cNvGraphicFramePr>
            <a:graphicFrameLocks noChangeAspect="1"/>
          </p:cNvGraphicFramePr>
          <p:nvPr/>
        </p:nvGraphicFramePr>
        <p:xfrm>
          <a:off x="5562600" y="1158712"/>
          <a:ext cx="2755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2755900" imgH="965200" progId="Equation.DSMT4">
                  <p:embed/>
                </p:oleObj>
              </mc:Choice>
              <mc:Fallback>
                <p:oleObj name="Equation" r:id="rId3" imgW="2755900" imgH="965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158712"/>
                        <a:ext cx="27559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10"/>
          <p:cNvGraphicFramePr>
            <a:graphicFrameLocks noChangeAspect="1"/>
          </p:cNvGraphicFramePr>
          <p:nvPr/>
        </p:nvGraphicFramePr>
        <p:xfrm>
          <a:off x="4876800" y="3076412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193800" imgH="381000" progId="Equation.DSMT4">
                  <p:embed/>
                </p:oleObj>
              </mc:Choice>
              <mc:Fallback>
                <p:oleObj name="Equation" r:id="rId5" imgW="1193800" imgH="38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076412"/>
                        <a:ext cx="119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Discriminant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if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any real number greater than 4, the discriminant will be negative and the equation will have</a:t>
            </a:r>
            <a:r>
              <a:rPr lang="en-US" i="0" dirty="0">
                <a:solidFill>
                  <a:srgbClr val="FF0000"/>
                </a:solidFill>
              </a:rPr>
              <a:t> two nonreal solutions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each of the following quadratic equations using the quadratic formula. </a:t>
            </a:r>
          </a:p>
          <a:p>
            <a:pPr marL="533400" indent="-533400"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spcBef>
                <a:spcPts val="0"/>
              </a:spcBef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6.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Determine the values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such that  </a:t>
            </a:r>
          </a:p>
          <a:p>
            <a:pPr marL="533400" indent="-533400" defTabSz="863600">
              <a:spcBef>
                <a:spcPts val="0"/>
              </a:spcBef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will have two real solutions.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/>
        </p:nvGraphicFramePr>
        <p:xfrm>
          <a:off x="548640" y="2423652"/>
          <a:ext cx="252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3" imgW="2527300" imgH="381000" progId="Equation.DSMT4">
                  <p:embed/>
                </p:oleObj>
              </mc:Choice>
              <mc:Fallback>
                <p:oleObj name="Equation" r:id="rId3" imgW="2527300" imgH="3810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423652"/>
                        <a:ext cx="2527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14"/>
          <p:cNvGraphicFramePr>
            <a:graphicFrameLocks noChangeAspect="1"/>
          </p:cNvGraphicFramePr>
          <p:nvPr/>
        </p:nvGraphicFramePr>
        <p:xfrm>
          <a:off x="4470400" y="2436352"/>
          <a:ext cx="269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5" imgW="2692400" imgH="381000" progId="Equation.DSMT4">
                  <p:embed/>
                </p:oleObj>
              </mc:Choice>
              <mc:Fallback>
                <p:oleObj name="Equation" r:id="rId5" imgW="2692400" imgH="381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2436352"/>
                        <a:ext cx="2692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5"/>
          <p:cNvGraphicFramePr>
            <a:graphicFrameLocks noChangeAspect="1"/>
          </p:cNvGraphicFramePr>
          <p:nvPr/>
        </p:nvGraphicFramePr>
        <p:xfrm>
          <a:off x="548640" y="3274552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7" imgW="2540000" imgH="381000" progId="Equation.DSMT4">
                  <p:embed/>
                </p:oleObj>
              </mc:Choice>
              <mc:Fallback>
                <p:oleObj name="Equation" r:id="rId7" imgW="2540000" imgH="3810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274552"/>
                        <a:ext cx="2540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6"/>
          <p:cNvGraphicFramePr>
            <a:graphicFrameLocks noChangeAspect="1"/>
          </p:cNvGraphicFramePr>
          <p:nvPr/>
        </p:nvGraphicFramePr>
        <p:xfrm>
          <a:off x="4457700" y="3109452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9" imgW="2692400" imgH="838200" progId="Equation.DSMT4">
                  <p:embed/>
                </p:oleObj>
              </mc:Choice>
              <mc:Fallback>
                <p:oleObj name="Equation" r:id="rId9" imgW="26924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3109452"/>
                        <a:ext cx="269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7"/>
          <p:cNvGraphicFramePr>
            <a:graphicFrameLocks noChangeAspect="1"/>
          </p:cNvGraphicFramePr>
          <p:nvPr/>
        </p:nvGraphicFramePr>
        <p:xfrm>
          <a:off x="548640" y="4100052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11" imgW="2006600" imgH="381000" progId="Equation.DSMT4">
                  <p:embed/>
                </p:oleObj>
              </mc:Choice>
              <mc:Fallback>
                <p:oleObj name="Equation" r:id="rId11" imgW="2006600" imgH="381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100052"/>
                        <a:ext cx="2006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956698"/>
              </p:ext>
            </p:extLst>
          </p:nvPr>
        </p:nvGraphicFramePr>
        <p:xfrm>
          <a:off x="6458156" y="4724400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13" imgW="2032000" imgH="381000" progId="Equation.DSMT4">
                  <p:embed/>
                </p:oleObj>
              </mc:Choice>
              <mc:Fallback>
                <p:oleObj name="Equation" r:id="rId13" imgW="2032000" imgH="381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8156" y="4724400"/>
                        <a:ext cx="2032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				2. 			 3. 	</a:t>
            </a:r>
          </a:p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4.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i="0" dirty="0">
                <a:solidFill>
                  <a:srgbClr val="FF0008"/>
                </a:solidFill>
              </a:rPr>
              <a:t> = 1</a:t>
            </a:r>
            <a:r>
              <a:rPr lang="en-US" b="1" i="0" dirty="0">
                <a:solidFill>
                  <a:schemeClr val="tx1"/>
                </a:solidFill>
              </a:rPr>
              <a:t>       5. 		 </a:t>
            </a:r>
            <a:r>
              <a:rPr lang="en-US" i="0" dirty="0">
                <a:solidFill>
                  <a:srgbClr val="FF0008"/>
                </a:solidFill>
              </a:rPr>
              <a:t>   </a:t>
            </a:r>
            <a:r>
              <a:rPr lang="en-US" b="1" i="0" dirty="0">
                <a:solidFill>
                  <a:schemeClr val="tx1"/>
                </a:solidFill>
              </a:rPr>
              <a:t>6. </a:t>
            </a:r>
            <a:r>
              <a:rPr lang="en-US" i="1" dirty="0">
                <a:solidFill>
                  <a:srgbClr val="FF0008"/>
                </a:solidFill>
              </a:rPr>
              <a:t>c</a:t>
            </a:r>
            <a:r>
              <a:rPr lang="en-US" i="0" dirty="0">
                <a:solidFill>
                  <a:srgbClr val="FF0008"/>
                </a:solidFill>
              </a:rPr>
              <a:t> &lt; 9</a:t>
            </a:r>
            <a:r>
              <a:rPr lang="en-US" b="1" i="0" dirty="0">
                <a:solidFill>
                  <a:schemeClr val="tx1"/>
                </a:solidFill>
              </a:rPr>
              <a:t>    </a:t>
            </a:r>
          </a:p>
        </p:txBody>
      </p:sp>
      <p:graphicFrame>
        <p:nvGraphicFramePr>
          <p:cNvPr id="24580" name="Object 16"/>
          <p:cNvGraphicFramePr>
            <a:graphicFrameLocks noChangeAspect="1"/>
          </p:cNvGraphicFramePr>
          <p:nvPr/>
        </p:nvGraphicFramePr>
        <p:xfrm>
          <a:off x="914400" y="1282700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3" imgW="1688367" imgH="444307" progId="Equation.DSMT4">
                  <p:embed/>
                </p:oleObj>
              </mc:Choice>
              <mc:Fallback>
                <p:oleObj name="Equation" r:id="rId3" imgW="1688367" imgH="44430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82700"/>
                        <a:ext cx="1689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17"/>
          <p:cNvGraphicFramePr>
            <a:graphicFrameLocks noChangeAspect="1"/>
          </p:cNvGraphicFramePr>
          <p:nvPr/>
        </p:nvGraphicFramePr>
        <p:xfrm>
          <a:off x="3657600" y="1054100"/>
          <a:ext cx="1790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5" imgW="1790700" imgH="914400" progId="Equation.DSMT4">
                  <p:embed/>
                </p:oleObj>
              </mc:Choice>
              <mc:Fallback>
                <p:oleObj name="Equation" r:id="rId5" imgW="1790700" imgH="914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054100"/>
                        <a:ext cx="17907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18"/>
          <p:cNvGraphicFramePr>
            <a:graphicFrameLocks noChangeAspect="1"/>
          </p:cNvGraphicFramePr>
          <p:nvPr/>
        </p:nvGraphicFramePr>
        <p:xfrm>
          <a:off x="6515100" y="11430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7" imgW="1346200" imgH="838200" progId="Equation.DSMT4">
                  <p:embed/>
                </p:oleObj>
              </mc:Choice>
              <mc:Fallback>
                <p:oleObj name="Equation" r:id="rId7" imgW="13462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1143000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19"/>
          <p:cNvGraphicFramePr>
            <a:graphicFrameLocks noChangeAspect="1"/>
          </p:cNvGraphicFramePr>
          <p:nvPr/>
        </p:nvGraphicFramePr>
        <p:xfrm>
          <a:off x="2527300" y="2082800"/>
          <a:ext cx="1524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9" imgW="1524000" imgH="914400" progId="Equation.DSMT4">
                  <p:embed/>
                </p:oleObj>
              </mc:Choice>
              <mc:Fallback>
                <p:oleObj name="Equation" r:id="rId9" imgW="1524000" imgH="914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2082800"/>
                        <a:ext cx="1524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Developing the Quadratic Formula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36572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>
              <a:lnSpc>
                <a:spcPct val="145000"/>
              </a:lnSpc>
            </a:pPr>
            <a:r>
              <a:rPr lang="en-US" b="1" dirty="0">
                <a:solidFill>
                  <a:srgbClr val="C00C08"/>
                </a:solidFill>
                <a:latin typeface="Calibri" pitchFamily="34" charset="0"/>
              </a:rPr>
              <a:t>Note about the coefficient </a:t>
            </a:r>
            <a:r>
              <a:rPr lang="en-US" b="1" i="1" dirty="0">
                <a:solidFill>
                  <a:srgbClr val="C00C08"/>
                </a:solidFill>
                <a:latin typeface="Calibri" pitchFamily="34" charset="0"/>
              </a:rPr>
              <a:t>a</a:t>
            </a:r>
            <a:endParaRPr lang="en-US" b="1" i="1" dirty="0">
              <a:solidFill>
                <a:srgbClr val="10253F"/>
              </a:solidFill>
              <a:latin typeface="Calibri" pitchFamily="34" charset="0"/>
            </a:endParaRP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positive. 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negative number, we can multiply both sides of the equation by −1. This will make the leading coefficient positive without changing any solutions of the original equation.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Developing the Quadratic Formula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The Quadratic Formula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general quadratic equation 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					where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solutions are</a:t>
            </a:r>
          </a:p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b="1" i="0" dirty="0"/>
          </a:p>
        </p:txBody>
      </p:sp>
      <p:graphicFrame>
        <p:nvGraphicFramePr>
          <p:cNvPr id="7173" name="Object 58"/>
          <p:cNvGraphicFramePr>
            <a:graphicFrameLocks noChangeAspect="1"/>
          </p:cNvGraphicFramePr>
          <p:nvPr/>
        </p:nvGraphicFramePr>
        <p:xfrm>
          <a:off x="2647950" y="23622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2171700" imgH="381000" progId="Equation.DSMT4">
                  <p:embed/>
                </p:oleObj>
              </mc:Choice>
              <mc:Fallback>
                <p:oleObj name="Equation" r:id="rId3" imgW="2171700" imgH="38100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0" y="2362200"/>
                        <a:ext cx="2171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59"/>
          <p:cNvGraphicFramePr>
            <a:graphicFrameLocks noChangeAspect="1"/>
          </p:cNvGraphicFramePr>
          <p:nvPr/>
        </p:nvGraphicFramePr>
        <p:xfrm>
          <a:off x="6210300" y="24384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723586" imgH="291973" progId="Equation.DSMT4">
                  <p:embed/>
                </p:oleObj>
              </mc:Choice>
              <mc:Fallback>
                <p:oleObj name="Equation" r:id="rId5" imgW="723586" imgH="291973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2438400"/>
                        <a:ext cx="723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60"/>
          <p:cNvGraphicFramePr>
            <a:graphicFrameLocks noChangeAspect="1"/>
          </p:cNvGraphicFramePr>
          <p:nvPr/>
        </p:nvGraphicFramePr>
        <p:xfrm>
          <a:off x="3009900" y="3454400"/>
          <a:ext cx="2933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2933700" imgH="965200" progId="Equation.DSMT4">
                  <p:embed/>
                </p:oleObj>
              </mc:Choice>
              <mc:Fallback>
                <p:oleObj name="Equation" r:id="rId7" imgW="2933700" imgH="96520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3454400"/>
                        <a:ext cx="29337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The Quadratic Formula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quadratic equations using the quadratic formula.</a:t>
            </a:r>
          </a:p>
          <a:p>
            <a:pPr algn="just">
              <a:spcBef>
                <a:spcPts val="672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99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FF"/>
                </a:solidFill>
              </a:rPr>
              <a:t>−5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33CC33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 into the formula: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ts val="672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6"/>
          <p:cNvGraphicFramePr>
            <a:graphicFrameLocks noChangeAspect="1"/>
          </p:cNvGraphicFramePr>
          <p:nvPr/>
        </p:nvGraphicFramePr>
        <p:xfrm>
          <a:off x="548640" y="2267156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2514600" imgH="380880" progId="Equation.DSMT4">
                  <p:embed/>
                </p:oleObj>
              </mc:Choice>
              <mc:Fallback>
                <p:oleObj name="Equation" r:id="rId3" imgW="2514600" imgH="3808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67156"/>
                        <a:ext cx="2514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98344" y="3901154"/>
          <a:ext cx="2755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2755800" imgH="965160" progId="Equation.DSMT4">
                  <p:embed/>
                </p:oleObj>
              </mc:Choice>
              <mc:Fallback>
                <p:oleObj name="Equation" r:id="rId5" imgW="27558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344" y="3901154"/>
                        <a:ext cx="2755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962400" y="3856704"/>
          <a:ext cx="36957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3695400" imgH="1054080" progId="Equation.DSMT4">
                  <p:embed/>
                </p:oleObj>
              </mc:Choice>
              <mc:Fallback>
                <p:oleObj name="Equation" r:id="rId7" imgW="3695400" imgH="1054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56704"/>
                        <a:ext cx="36957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962400" y="5075904"/>
          <a:ext cx="2108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2108160" imgH="914400" progId="Equation.DSMT4">
                  <p:embed/>
                </p:oleObj>
              </mc:Choice>
              <mc:Fallback>
                <p:oleObj name="Equation" r:id="rId9" imgW="21081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075904"/>
                        <a:ext cx="2108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224588" y="5043488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588" y="5043488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The Quadratic Formula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9900"/>
                </a:solidFill>
              </a:rPr>
              <a:t>7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FF"/>
                </a:solidFill>
              </a:rPr>
              <a:t>−2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33CC33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into the formula.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43"/>
          <p:cNvGraphicFramePr>
            <a:graphicFrameLocks noChangeAspect="1"/>
          </p:cNvGraphicFramePr>
          <p:nvPr/>
        </p:nvGraphicFramePr>
        <p:xfrm>
          <a:off x="548640" y="137160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2667000" imgH="381000" progId="Equation.DSMT4">
                  <p:embed/>
                </p:oleObj>
              </mc:Choice>
              <mc:Fallback>
                <p:oleObj name="Equation" r:id="rId3" imgW="2667000" imgH="38100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2667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824748" y="3276600"/>
          <a:ext cx="3708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3708360" imgH="1054080" progId="Equation.DSMT4">
                  <p:embed/>
                </p:oleObj>
              </mc:Choice>
              <mc:Fallback>
                <p:oleObj name="Equation" r:id="rId5" imgW="370836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748" y="3276600"/>
                        <a:ext cx="3708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990600" y="3321050"/>
          <a:ext cx="2755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2755800" imgH="965160" progId="Equation.DSMT4">
                  <p:embed/>
                </p:oleObj>
              </mc:Choice>
              <mc:Fallback>
                <p:oleObj name="Equation" r:id="rId7" imgW="2755800" imgH="965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21050"/>
                        <a:ext cx="2755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824748" y="4495800"/>
          <a:ext cx="1968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9" imgW="1968480" imgH="914400" progId="Equation.DSMT4">
                  <p:embed/>
                </p:oleObj>
              </mc:Choice>
              <mc:Fallback>
                <p:oleObj name="Equation" r:id="rId9" imgW="196848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748" y="4495800"/>
                        <a:ext cx="1968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The Quadratic Formula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0245" name="Rectangle 40"/>
          <p:cNvSpPr>
            <a:spLocks noChangeArrowheads="1"/>
          </p:cNvSpPr>
          <p:nvPr/>
        </p:nvSpPr>
        <p:spPr bwMode="auto">
          <a:xfrm>
            <a:off x="4724400" y="4005517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Factor and reduce.</a:t>
            </a:r>
          </a:p>
        </p:txBody>
      </p:sp>
      <p:sp>
        <p:nvSpPr>
          <p:cNvPr id="10246" name="Rectangle 41"/>
          <p:cNvSpPr>
            <a:spLocks noChangeArrowheads="1"/>
          </p:cNvSpPr>
          <p:nvPr/>
        </p:nvSpPr>
        <p:spPr bwMode="auto">
          <a:xfrm>
            <a:off x="4711700" y="4579477"/>
            <a:ext cx="3733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The solutions are nonreal complex conjugates.  In standard </a:t>
            </a:r>
          </a:p>
          <a:p>
            <a:endParaRPr lang="en-US" sz="2000" b="0" dirty="0">
              <a:solidFill>
                <a:srgbClr val="008080"/>
              </a:solidFill>
              <a:latin typeface="Calibri" pitchFamily="34" charset="0"/>
            </a:endParaRPr>
          </a:p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form: </a:t>
            </a:r>
          </a:p>
        </p:txBody>
      </p:sp>
      <p:graphicFrame>
        <p:nvGraphicFramePr>
          <p:cNvPr id="10247" name="Object 42"/>
          <p:cNvGraphicFramePr>
            <a:graphicFrameLocks noChangeAspect="1"/>
          </p:cNvGraphicFramePr>
          <p:nvPr/>
        </p:nvGraphicFramePr>
        <p:xfrm>
          <a:off x="5448300" y="5331952"/>
          <a:ext cx="2260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2260440" imgH="672840" progId="Equation.DSMT4">
                  <p:embed/>
                </p:oleObj>
              </mc:Choice>
              <mc:Fallback>
                <p:oleObj name="Equation" r:id="rId3" imgW="2260440" imgH="67284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5331952"/>
                        <a:ext cx="22606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286000" y="11430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1676160" imgH="914400" progId="Equation.DSMT4">
                  <p:embed/>
                </p:oleObj>
              </mc:Choice>
              <mc:Fallback>
                <p:oleObj name="Equation" r:id="rId5" imgW="167616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1430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286000" y="2362200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1549080" imgH="914400" progId="Equation.DSMT4">
                  <p:embed/>
                </p:oleObj>
              </mc:Choice>
              <mc:Fallback>
                <p:oleObj name="Equation" r:id="rId7" imgW="154908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62200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286000" y="3605213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1815840" imgH="1041120" progId="Equation.DSMT4">
                  <p:embed/>
                </p:oleObj>
              </mc:Choice>
              <mc:Fallback>
                <p:oleObj name="Equation" r:id="rId9" imgW="1815840" imgH="1041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05213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286000" y="487434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1371600" imgH="914400" progId="Equation.DSMT4">
                  <p:embed/>
                </p:oleObj>
              </mc:Choice>
              <mc:Fallback>
                <p:oleObj name="Equation" r:id="rId11" imgW="13716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87434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2476500" y="3801396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948448" y="4413456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The Quadratic Formula (cont.)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The quadratic formula is easier to use with integer coefficients. Multiply each term by the LCD, </a:t>
            </a:r>
            <a:r>
              <a:rPr lang="en-US" i="0" dirty="0">
                <a:solidFill>
                  <a:srgbClr val="FF00FF"/>
                </a:solidFill>
              </a:rPr>
              <a:t>12</a:t>
            </a:r>
            <a:r>
              <a:rPr lang="en-US" i="0" dirty="0">
                <a:solidFill>
                  <a:schemeClr val="tx1"/>
                </a:solidFill>
              </a:rPr>
              <a:t>, so that the coefficients will be integers.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45"/>
          <p:cNvGraphicFramePr>
            <a:graphicFrameLocks noChangeAspect="1"/>
          </p:cNvGraphicFramePr>
          <p:nvPr/>
        </p:nvGraphicFramePr>
        <p:xfrm>
          <a:off x="530352" y="1371600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2425700" imgH="838200" progId="Equation.DSMT4">
                  <p:embed/>
                </p:oleObj>
              </mc:Choice>
              <mc:Fallback>
                <p:oleObj name="Equation" r:id="rId3" imgW="2425700" imgH="8382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425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47"/>
          <p:cNvSpPr>
            <a:spLocks noChangeArrowheads="1"/>
          </p:cNvSpPr>
          <p:nvPr/>
        </p:nvSpPr>
        <p:spPr bwMode="auto">
          <a:xfrm>
            <a:off x="5003800" y="5241925"/>
            <a:ext cx="384048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To apply the formula, one side must be 0.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948926" y="3705225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3377880" imgH="838080" progId="Equation.DSMT4">
                  <p:embed/>
                </p:oleObj>
              </mc:Choice>
              <mc:Fallback>
                <p:oleObj name="Equation" r:id="rId5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8926" y="3705225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077496" y="4651581"/>
          <a:ext cx="173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1739880" imgH="380880" progId="Equation.DSMT4">
                  <p:embed/>
                </p:oleObj>
              </mc:Choice>
              <mc:Fallback>
                <p:oleObj name="Equation" r:id="rId7" imgW="17398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7496" y="4651581"/>
                        <a:ext cx="173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73592" y="5229225"/>
          <a:ext cx="223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2234880" imgH="380880" progId="Equation.DSMT4">
                  <p:embed/>
                </p:oleObj>
              </mc:Choice>
              <mc:Fallback>
                <p:oleObj name="Equation" r:id="rId9" imgW="22348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592" y="5229225"/>
                        <a:ext cx="223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The Quadratic Formula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292" name="Rectangle 28"/>
          <p:cNvSpPr>
            <a:spLocks noChangeArrowheads="1"/>
          </p:cNvSpPr>
          <p:nvPr/>
        </p:nvSpPr>
        <p:spPr bwMode="auto">
          <a:xfrm>
            <a:off x="5486400" y="5162490"/>
            <a:ext cx="215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Factor and reduce.</a:t>
            </a:r>
          </a:p>
        </p:txBody>
      </p:sp>
      <p:sp>
        <p:nvSpPr>
          <p:cNvPr id="12294" name="Rectangle 31"/>
          <p:cNvSpPr>
            <a:spLocks noChangeArrowheads="1"/>
          </p:cNvSpPr>
          <p:nvPr/>
        </p:nvSpPr>
        <p:spPr bwMode="auto">
          <a:xfrm>
            <a:off x="5486400" y="1600200"/>
            <a:ext cx="299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Substitute </a:t>
            </a:r>
            <a:r>
              <a:rPr lang="en-US" sz="2000" b="0" i="1" dirty="0">
                <a:solidFill>
                  <a:srgbClr val="008080"/>
                </a:solidFill>
                <a:latin typeface="Calibri" pitchFamily="34" charset="0"/>
              </a:rPr>
              <a:t>a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 = </a:t>
            </a:r>
            <a:r>
              <a:rPr lang="en-US" sz="2000" b="0" dirty="0">
                <a:solidFill>
                  <a:srgbClr val="9900FF"/>
                </a:solidFill>
                <a:latin typeface="Calibri" pitchFamily="34" charset="0"/>
              </a:rPr>
              <a:t>9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, </a:t>
            </a:r>
            <a:r>
              <a:rPr lang="en-US" sz="2000" b="0" i="1" dirty="0">
                <a:solidFill>
                  <a:srgbClr val="008080"/>
                </a:solidFill>
                <a:latin typeface="Calibri" pitchFamily="34" charset="0"/>
              </a:rPr>
              <a:t>b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 = </a:t>
            </a:r>
            <a:r>
              <a:rPr lang="en-US" sz="2000" b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000" b="0" dirty="0">
                <a:solidFill>
                  <a:srgbClr val="FF00FF"/>
                </a:solidFill>
                <a:latin typeface="Calibri" pitchFamily="34" charset="0"/>
              </a:rPr>
              <a:t>6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, and </a:t>
            </a:r>
            <a:r>
              <a:rPr lang="en-US" sz="2000" b="0" i="1" dirty="0">
                <a:solidFill>
                  <a:srgbClr val="008080"/>
                </a:solidFill>
                <a:latin typeface="Calibri" pitchFamily="34" charset="0"/>
              </a:rPr>
              <a:t>c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 = </a:t>
            </a:r>
            <a:r>
              <a:rPr lang="en-US" sz="2000" b="0" dirty="0">
                <a:solidFill>
                  <a:srgbClr val="00B050"/>
                </a:solidFill>
                <a:latin typeface="Symbol" pitchFamily="18" charset="2"/>
              </a:rPr>
              <a:t>-</a:t>
            </a:r>
            <a:r>
              <a:rPr lang="en-US" sz="2000" b="0" dirty="0">
                <a:solidFill>
                  <a:srgbClr val="00B050"/>
                </a:solidFill>
                <a:latin typeface="Calibri" pitchFamily="34" charset="0"/>
              </a:rPr>
              <a:t>4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812800" y="1231900"/>
          <a:ext cx="4216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" imgW="4216320" imgH="1054080" progId="Equation.DSMT4">
                  <p:embed/>
                </p:oleObj>
              </mc:Choice>
              <mc:Fallback>
                <p:oleObj name="Equation" r:id="rId3" imgW="4216320" imgH="1054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1231900"/>
                        <a:ext cx="4216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066800" y="2514600"/>
          <a:ext cx="2324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5" imgW="2323800" imgH="914400" progId="Equation.DSMT4">
                  <p:embed/>
                </p:oleObj>
              </mc:Choice>
              <mc:Fallback>
                <p:oleObj name="Equation" r:id="rId5" imgW="232380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14600"/>
                        <a:ext cx="2324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066800" y="3610896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7" imgW="1638000" imgH="914400" progId="Equation.DSMT4">
                  <p:embed/>
                </p:oleObj>
              </mc:Choice>
              <mc:Fallback>
                <p:oleObj name="Equation" r:id="rId7" imgW="163800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10896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834148" y="3657600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9" imgW="1473120" imgH="914400" progId="Equation.DSMT4">
                  <p:embed/>
                </p:oleObj>
              </mc:Choice>
              <mc:Fallback>
                <p:oleObj name="Equation" r:id="rId9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4148" y="3657600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066800" y="474980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1" imgW="1714320" imgH="1041120" progId="Equation.DSMT4">
                  <p:embed/>
                </p:oleObj>
              </mc:Choice>
              <mc:Fallback>
                <p:oleObj name="Equation" r:id="rId11" imgW="1714320" imgH="1041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74980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942304" y="4891548"/>
          <a:ext cx="1270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3" imgW="1269720" imgH="914400" progId="Equation.DSMT4">
                  <p:embed/>
                </p:oleObj>
              </mc:Choice>
              <mc:Fallback>
                <p:oleObj name="Equation" r:id="rId13" imgW="1269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04" y="4891548"/>
                        <a:ext cx="1270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257300" y="49911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714500" y="55245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616</Words>
  <Application>Microsoft Office PowerPoint</Application>
  <PresentationFormat>On-screen Show (4:3)</PresentationFormat>
  <Paragraphs>107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Symbol</vt:lpstr>
      <vt:lpstr>Courier New</vt:lpstr>
      <vt:lpstr>Arial</vt:lpstr>
      <vt:lpstr>Office Theme</vt:lpstr>
      <vt:lpstr>Equation</vt:lpstr>
      <vt:lpstr>Section 10.2</vt:lpstr>
      <vt:lpstr>Objectives</vt:lpstr>
      <vt:lpstr>Developing the Quadratic Formula</vt:lpstr>
      <vt:lpstr>Developing the Quadratic Formula</vt:lpstr>
      <vt:lpstr>Example 1: The Quadratic Formula</vt:lpstr>
      <vt:lpstr>Example 1: The Quadratic Formula (cont.)</vt:lpstr>
      <vt:lpstr>Example 1: The Quadratic Formula (cont.)</vt:lpstr>
      <vt:lpstr>Example 1: The Quadratic Formula (cont.)</vt:lpstr>
      <vt:lpstr>Example 1: The Quadratic Formula (cont.)</vt:lpstr>
      <vt:lpstr>Developing the Quadratic Formula</vt:lpstr>
      <vt:lpstr>Developing the Quadratic Formula</vt:lpstr>
      <vt:lpstr>Example 2: Cubic Equation</vt:lpstr>
      <vt:lpstr>Example 2: Cubic Equation (cont.)</vt:lpstr>
      <vt:lpstr>Example 3: Finding the Discriminant</vt:lpstr>
      <vt:lpstr>Example 3: Finding the Discriminant (cont.)</vt:lpstr>
      <vt:lpstr>Example 3: Finding the Discriminant (cont.)</vt:lpstr>
      <vt:lpstr>Example 4: Using the Discriminant</vt:lpstr>
      <vt:lpstr>Example 4: Using the Discriminant (cont.)</vt:lpstr>
      <vt:lpstr>Example 4: Using the Discriminant (cont.)</vt:lpstr>
      <vt:lpstr>Example 4: Using the Discriminant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2016-10-04T19:57:49Z</dcterms:modified>
</cp:coreProperties>
</file>