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2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4"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5" Type="http://schemas.openxmlformats.org/officeDocument/2006/relationships/image" Target="../media/image53.wmf"/><Relationship Id="rId4" Type="http://schemas.openxmlformats.org/officeDocument/2006/relationships/image" Target="../media/image52.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575742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E7E5F3-68D2-4A64-998D-82EE895C0749}"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83662B-458F-4661-95E1-98E3F8262466}" type="slidenum">
              <a:rPr lang="en-US" smtClean="0"/>
              <a:pPr/>
              <a:t>‹#›</a:t>
            </a:fld>
            <a:endParaRPr lang="en-US" dirty="0"/>
          </a:p>
        </p:txBody>
      </p:sp>
    </p:spTree>
    <p:extLst>
      <p:ext uri="{BB962C8B-B14F-4D97-AF65-F5344CB8AC3E}">
        <p14:creationId xmlns:p14="http://schemas.microsoft.com/office/powerpoint/2010/main" val="713961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3.bin"/><Relationship Id="rId14"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2.bin"/><Relationship Id="rId18" Type="http://schemas.openxmlformats.org/officeDocument/2006/relationships/image" Target="../media/image27.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4.wmf"/><Relationship Id="rId17" Type="http://schemas.openxmlformats.org/officeDocument/2006/relationships/oleObject" Target="../embeddings/oleObject24.bin"/><Relationship Id="rId2" Type="http://schemas.openxmlformats.org/officeDocument/2006/relationships/slideLayout" Target="../slideLayouts/slideLayout2.xml"/><Relationship Id="rId16" Type="http://schemas.openxmlformats.org/officeDocument/2006/relationships/image" Target="../media/image26.wmf"/><Relationship Id="rId1" Type="http://schemas.openxmlformats.org/officeDocument/2006/relationships/vmlDrawing" Target="../drawings/vmlDrawing5.vml"/><Relationship Id="rId6" Type="http://schemas.openxmlformats.org/officeDocument/2006/relationships/image" Target="../media/image21.wmf"/><Relationship Id="rId11" Type="http://schemas.openxmlformats.org/officeDocument/2006/relationships/oleObject" Target="../embeddings/oleObject21.bin"/><Relationship Id="rId5" Type="http://schemas.openxmlformats.org/officeDocument/2006/relationships/oleObject" Target="../embeddings/oleObject18.bin"/><Relationship Id="rId15" Type="http://schemas.openxmlformats.org/officeDocument/2006/relationships/oleObject" Target="../embeddings/oleObject23.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0.bin"/><Relationship Id="rId14" Type="http://schemas.openxmlformats.org/officeDocument/2006/relationships/image" Target="../media/image25.wmf"/></Relationships>
</file>

<file path=ppt/slides/_rels/slide1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26.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28.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7.wmf"/><Relationship Id="rId3" Type="http://schemas.openxmlformats.org/officeDocument/2006/relationships/oleObject" Target="../embeddings/oleObject29.bin"/><Relationship Id="rId7" Type="http://schemas.openxmlformats.org/officeDocument/2006/relationships/image" Target="../media/image34.wmf"/><Relationship Id="rId12"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0.bin"/><Relationship Id="rId11" Type="http://schemas.openxmlformats.org/officeDocument/2006/relationships/image" Target="../media/image36.wmf"/><Relationship Id="rId5" Type="http://schemas.openxmlformats.org/officeDocument/2006/relationships/image" Target="../media/image38.png"/><Relationship Id="rId10" Type="http://schemas.openxmlformats.org/officeDocument/2006/relationships/oleObject" Target="../embeddings/oleObject32.bin"/><Relationship Id="rId4" Type="http://schemas.openxmlformats.org/officeDocument/2006/relationships/image" Target="../media/image33.wmf"/><Relationship Id="rId9" Type="http://schemas.openxmlformats.org/officeDocument/2006/relationships/image" Target="../media/image35.wmf"/></Relationships>
</file>

<file path=ppt/slides/_rels/slide16.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7.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4.emf"/></Relationships>
</file>

<file path=ppt/slides/_rels/slide19.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6.wmf"/><Relationship Id="rId5" Type="http://schemas.openxmlformats.org/officeDocument/2006/relationships/oleObject" Target="../embeddings/oleObject41.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0.wmf"/><Relationship Id="rId11" Type="http://schemas.openxmlformats.org/officeDocument/2006/relationships/oleObject" Target="../embeddings/oleObject48.bin"/><Relationship Id="rId5" Type="http://schemas.openxmlformats.org/officeDocument/2006/relationships/oleObject" Target="../embeddings/oleObject45.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5.wmf"/><Relationship Id="rId5" Type="http://schemas.openxmlformats.org/officeDocument/2006/relationships/oleObject" Target="../embeddings/oleObject50.bin"/><Relationship Id="rId4" Type="http://schemas.openxmlformats.org/officeDocument/2006/relationships/image" Target="../media/image5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Projectiles</a:t>
            </a:r>
          </a:p>
        </p:txBody>
      </p:sp>
      <p:sp>
        <p:nvSpPr>
          <p:cNvPr id="13315" name="Rectangle 4"/>
          <p:cNvSpPr>
            <a:spLocks noGrp="1"/>
          </p:cNvSpPr>
          <p:nvPr>
            <p:ph idx="1"/>
          </p:nvPr>
        </p:nvSpPr>
        <p:spPr>
          <a:prstGeom prst="rect">
            <a:avLst/>
          </a:prstGeom>
        </p:spPr>
        <p:txBody>
          <a:bodyPr/>
          <a:lstStyle/>
          <a:p>
            <a:pPr marL="3175" indent="-3175">
              <a:buFont typeface="Courier New" pitchFamily="49" charset="0"/>
              <a:buNone/>
              <a:tabLst>
                <a:tab pos="457200" algn="l"/>
                <a:tab pos="1711325" algn="l"/>
              </a:tabLst>
            </a:pPr>
            <a:r>
              <a:rPr lang="en-US" i="0" dirty="0">
                <a:solidFill>
                  <a:schemeClr val="tx1"/>
                </a:solidFill>
              </a:rPr>
              <a:t>A bullet is fired straight up from ground level with a muzzle velocity of </a:t>
            </a:r>
            <a:r>
              <a:rPr lang="en-US" i="0" dirty="0">
                <a:solidFill>
                  <a:srgbClr val="0000FF"/>
                </a:solidFill>
              </a:rPr>
              <a:t>320 feet </a:t>
            </a:r>
            <a:r>
              <a:rPr lang="en-US" i="0" dirty="0">
                <a:solidFill>
                  <a:schemeClr val="tx1"/>
                </a:solidFill>
              </a:rPr>
              <a:t>per</a:t>
            </a:r>
            <a:r>
              <a:rPr lang="en-US" dirty="0">
                <a:solidFill>
                  <a:schemeClr val="tx1"/>
                </a:solidFill>
              </a:rPr>
              <a:t> </a:t>
            </a:r>
            <a:r>
              <a:rPr lang="en-US" i="0" dirty="0">
                <a:solidFill>
                  <a:schemeClr val="tx1"/>
                </a:solidFill>
              </a:rPr>
              <a:t>second.</a:t>
            </a:r>
          </a:p>
          <a:p>
            <a:pPr marL="3175" indent="-3175">
              <a:buFont typeface="Courier New" pitchFamily="49" charset="0"/>
              <a:buNone/>
              <a:tabLst>
                <a:tab pos="457200" algn="l"/>
                <a:tab pos="1711325" algn="l"/>
              </a:tabLst>
            </a:pPr>
            <a:r>
              <a:rPr lang="en-US" b="1" i="0" dirty="0">
                <a:solidFill>
                  <a:schemeClr val="tx1"/>
                </a:solidFill>
              </a:rPr>
              <a:t>a.	</a:t>
            </a:r>
            <a:r>
              <a:rPr lang="en-US" i="0" dirty="0">
                <a:solidFill>
                  <a:schemeClr val="tx1"/>
                </a:solidFill>
              </a:rPr>
              <a:t>When will the bullet hit the ground?</a:t>
            </a:r>
            <a:r>
              <a:rPr lang="en-US" dirty="0">
                <a:solidFill>
                  <a:schemeClr val="tx1"/>
                </a:solidFill>
              </a:rPr>
              <a:t> </a:t>
            </a:r>
          </a:p>
          <a:p>
            <a:pPr marL="3175" indent="-3175">
              <a:buFont typeface="Courier New" pitchFamily="49" charset="0"/>
              <a:buNone/>
              <a:tabLst>
                <a:tab pos="457200" algn="l"/>
                <a:tab pos="1711325" algn="l"/>
              </a:tabLst>
            </a:pPr>
            <a:r>
              <a:rPr lang="en-US" b="1" i="0" dirty="0">
                <a:solidFill>
                  <a:schemeClr val="tx1"/>
                </a:solidFill>
              </a:rPr>
              <a:t>b.	</a:t>
            </a:r>
            <a:r>
              <a:rPr lang="en-US" i="0" dirty="0">
                <a:solidFill>
                  <a:schemeClr val="tx1"/>
                </a:solidFill>
              </a:rPr>
              <a:t>When will the bullet be </a:t>
            </a:r>
            <a:r>
              <a:rPr lang="en-US" i="0" dirty="0">
                <a:solidFill>
                  <a:srgbClr val="0000FF"/>
                </a:solidFill>
              </a:rPr>
              <a:t>1200 feet </a:t>
            </a:r>
            <a:r>
              <a:rPr lang="en-US" i="0" dirty="0">
                <a:solidFill>
                  <a:schemeClr val="tx1"/>
                </a:solidFill>
              </a:rPr>
              <a:t>above the 	ground?</a:t>
            </a:r>
          </a:p>
          <a:p>
            <a:pPr marL="3175" indent="-3175">
              <a:buFont typeface="Courier New" pitchFamily="49" charset="0"/>
              <a:buNone/>
              <a:tabLst>
                <a:tab pos="457200" algn="l"/>
                <a:tab pos="1711325" algn="l"/>
              </a:tabLst>
            </a:pPr>
            <a:r>
              <a:rPr lang="en-US" b="1" i="0" dirty="0">
                <a:solidFill>
                  <a:schemeClr val="tx1"/>
                </a:solidFill>
              </a:rPr>
              <a:t>Solution</a:t>
            </a:r>
          </a:p>
          <a:p>
            <a:pPr marL="3175" indent="-3175">
              <a:buFont typeface="Courier New" pitchFamily="49" charset="0"/>
              <a:buNone/>
              <a:tabLst>
                <a:tab pos="457200" algn="l"/>
                <a:tab pos="1711325" algn="l"/>
              </a:tabLst>
            </a:pPr>
            <a:r>
              <a:rPr lang="en-US" i="0" dirty="0">
                <a:solidFill>
                  <a:schemeClr val="tx1"/>
                </a:solidFill>
              </a:rPr>
              <a:t>In this problem, </a:t>
            </a:r>
            <a:r>
              <a:rPr lang="en-US" i="1" dirty="0">
                <a:solidFill>
                  <a:srgbClr val="0000FF"/>
                </a:solidFill>
              </a:rPr>
              <a:t>v</a:t>
            </a:r>
            <a:r>
              <a:rPr lang="en-US" i="0" baseline="-25000" dirty="0">
                <a:solidFill>
                  <a:srgbClr val="0000FF"/>
                </a:solidFill>
              </a:rPr>
              <a:t>0</a:t>
            </a:r>
            <a:r>
              <a:rPr lang="en-US" i="0" dirty="0">
                <a:solidFill>
                  <a:srgbClr val="0000FF"/>
                </a:solidFill>
              </a:rPr>
              <a:t> = 320 feet</a:t>
            </a:r>
            <a:r>
              <a:rPr lang="en-US" i="0" dirty="0">
                <a:solidFill>
                  <a:schemeClr val="tx1"/>
                </a:solidFill>
              </a:rPr>
              <a:t> per second</a:t>
            </a:r>
            <a:r>
              <a:rPr lang="en-US" dirty="0">
                <a:solidFill>
                  <a:schemeClr val="tx1"/>
                </a:solidFill>
              </a:rPr>
              <a:t> </a:t>
            </a:r>
          </a:p>
          <a:p>
            <a:pPr marL="3175" indent="-3175">
              <a:buFont typeface="Courier New" pitchFamily="49" charset="0"/>
              <a:buNone/>
              <a:tabLst>
                <a:tab pos="457200" algn="l"/>
                <a:tab pos="1711325" algn="l"/>
              </a:tabLst>
            </a:pPr>
            <a:r>
              <a:rPr lang="en-US" i="0" dirty="0">
                <a:solidFill>
                  <a:schemeClr val="tx1"/>
                </a:solidFill>
              </a:rPr>
              <a:t>			and </a:t>
            </a:r>
            <a:r>
              <a:rPr lang="en-US" i="1" dirty="0">
                <a:solidFill>
                  <a:srgbClr val="0000FF"/>
                </a:solidFill>
              </a:rPr>
              <a:t>h</a:t>
            </a:r>
            <a:r>
              <a:rPr lang="en-US" i="0" baseline="-25000" dirty="0">
                <a:solidFill>
                  <a:srgbClr val="0000FF"/>
                </a:solidFill>
              </a:rPr>
              <a:t>0</a:t>
            </a:r>
            <a:r>
              <a:rPr lang="en-US" i="0" dirty="0">
                <a:solidFill>
                  <a:srgbClr val="0000FF"/>
                </a:solidFill>
              </a:rPr>
              <a:t> = 0 feet</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Projectiles (cont.)</a:t>
            </a:r>
          </a:p>
        </p:txBody>
      </p:sp>
      <p:sp>
        <p:nvSpPr>
          <p:cNvPr id="14339" name="Rectangle 3"/>
          <p:cNvSpPr>
            <a:spLocks noGrp="1"/>
          </p:cNvSpPr>
          <p:nvPr>
            <p:ph idx="1"/>
          </p:nvPr>
        </p:nvSpPr>
        <p:spPr>
          <a:xfrm>
            <a:off x="457200" y="1280160"/>
            <a:ext cx="8321040" cy="3108543"/>
          </a:xfrm>
          <a:prstGeom prst="rect">
            <a:avLst/>
          </a:prstGeom>
          <a:noFill/>
        </p:spPr>
        <p:txBody>
          <a:bodyPr>
            <a:spAutoFit/>
          </a:bodyPr>
          <a:lstStyle/>
          <a:p>
            <a:pPr marL="3175" indent="-3175">
              <a:buFont typeface="Courier New" pitchFamily="49" charset="0"/>
              <a:buNone/>
              <a:tabLst>
                <a:tab pos="457200" algn="l"/>
              </a:tabLst>
            </a:pPr>
            <a:r>
              <a:rPr lang="en-US" b="1" i="0" dirty="0">
                <a:solidFill>
                  <a:schemeClr val="tx1"/>
                </a:solidFill>
              </a:rPr>
              <a:t>a.	</a:t>
            </a:r>
            <a:r>
              <a:rPr lang="en-US" i="0" dirty="0">
                <a:solidFill>
                  <a:schemeClr val="tx1"/>
                </a:solidFill>
              </a:rPr>
              <a:t>The bullet hits the ground when its height </a:t>
            </a:r>
            <a:r>
              <a:rPr lang="en-US" i="1" dirty="0">
                <a:solidFill>
                  <a:schemeClr val="tx1"/>
                </a:solidFill>
              </a:rPr>
              <a:t>h</a:t>
            </a:r>
            <a:r>
              <a:rPr lang="en-US" dirty="0">
                <a:solidFill>
                  <a:schemeClr val="tx1"/>
                </a:solidFill>
              </a:rPr>
              <a:t> </a:t>
            </a:r>
            <a:r>
              <a:rPr lang="en-US" i="0" dirty="0">
                <a:solidFill>
                  <a:schemeClr val="tx1"/>
                </a:solidFill>
              </a:rPr>
              <a:t>equals 0.</a:t>
            </a: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p:txBody>
      </p:sp>
      <p:sp>
        <p:nvSpPr>
          <p:cNvPr id="5" name="Rectangle 4"/>
          <p:cNvSpPr/>
          <p:nvPr/>
        </p:nvSpPr>
        <p:spPr>
          <a:xfrm>
            <a:off x="457200" y="4635913"/>
            <a:ext cx="8229600" cy="1384995"/>
          </a:xfrm>
          <a:prstGeom prst="rect">
            <a:avLst/>
          </a:prstGeom>
        </p:spPr>
        <p:txBody>
          <a:bodyPr wrap="square">
            <a:spAutoFit/>
          </a:bodyPr>
          <a:lstStyle/>
          <a:p>
            <a:r>
              <a:rPr lang="en-US" sz="2800" dirty="0"/>
              <a:t>The bullet hits the ground in 20 seconds. The solution </a:t>
            </a:r>
          </a:p>
          <a:p>
            <a:r>
              <a:rPr lang="en-US" sz="2800" i="1" dirty="0"/>
              <a:t>t</a:t>
            </a:r>
            <a:r>
              <a:rPr lang="en-US" sz="2800" dirty="0"/>
              <a:t> = 0 confirms the fact that the bullet was fired from the ground.</a:t>
            </a:r>
          </a:p>
        </p:txBody>
      </p:sp>
      <p:graphicFrame>
        <p:nvGraphicFramePr>
          <p:cNvPr id="4099" name="Object 3"/>
          <p:cNvGraphicFramePr>
            <a:graphicFrameLocks noChangeAspect="1"/>
          </p:cNvGraphicFramePr>
          <p:nvPr/>
        </p:nvGraphicFramePr>
        <p:xfrm>
          <a:off x="1752600" y="1880012"/>
          <a:ext cx="2692400" cy="469900"/>
        </p:xfrm>
        <a:graphic>
          <a:graphicData uri="http://schemas.openxmlformats.org/presentationml/2006/ole">
            <mc:AlternateContent xmlns:mc="http://schemas.openxmlformats.org/markup-compatibility/2006">
              <mc:Choice xmlns:v="urn:schemas-microsoft-com:vml" Requires="v">
                <p:oleObj spid="_x0000_s4113" name="Equation" r:id="rId3" imgW="2692080" imgH="469800" progId="Equation.DSMT4">
                  <p:embed/>
                </p:oleObj>
              </mc:Choice>
              <mc:Fallback>
                <p:oleObj name="Equation" r:id="rId3" imgW="26920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880012"/>
                        <a:ext cx="269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752600" y="2426112"/>
          <a:ext cx="2857500" cy="381000"/>
        </p:xfrm>
        <a:graphic>
          <a:graphicData uri="http://schemas.openxmlformats.org/presentationml/2006/ole">
            <mc:AlternateContent xmlns:mc="http://schemas.openxmlformats.org/markup-compatibility/2006">
              <mc:Choice xmlns:v="urn:schemas-microsoft-com:vml" Requires="v">
                <p:oleObj spid="_x0000_s4114" name="Equation" r:id="rId5" imgW="2857320" imgH="380880" progId="Equation.DSMT4">
                  <p:embed/>
                </p:oleObj>
              </mc:Choice>
              <mc:Fallback>
                <p:oleObj name="Equation" r:id="rId5" imgW="28573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2426112"/>
                        <a:ext cx="2857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752600" y="3035712"/>
          <a:ext cx="1612900" cy="381000"/>
        </p:xfrm>
        <a:graphic>
          <a:graphicData uri="http://schemas.openxmlformats.org/presentationml/2006/ole">
            <mc:AlternateContent xmlns:mc="http://schemas.openxmlformats.org/markup-compatibility/2006">
              <mc:Choice xmlns:v="urn:schemas-microsoft-com:vml" Requires="v">
                <p:oleObj spid="_x0000_s4115" name="Equation" r:id="rId7" imgW="1612800" imgH="380880" progId="Equation.DSMT4">
                  <p:embed/>
                </p:oleObj>
              </mc:Choice>
              <mc:Fallback>
                <p:oleObj name="Equation" r:id="rId7" imgW="16128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3035712"/>
                        <a:ext cx="161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752600" y="3585908"/>
          <a:ext cx="1739900" cy="469900"/>
        </p:xfrm>
        <a:graphic>
          <a:graphicData uri="http://schemas.openxmlformats.org/presentationml/2006/ole">
            <mc:AlternateContent xmlns:mc="http://schemas.openxmlformats.org/markup-compatibility/2006">
              <mc:Choice xmlns:v="urn:schemas-microsoft-com:vml" Requires="v">
                <p:oleObj spid="_x0000_s4116" name="Equation" r:id="rId9" imgW="1739880" imgH="469800" progId="Equation.DSMT4">
                  <p:embed/>
                </p:oleObj>
              </mc:Choice>
              <mc:Fallback>
                <p:oleObj name="Equation" r:id="rId9" imgW="17398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3585908"/>
                        <a:ext cx="173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1808020" y="4222956"/>
          <a:ext cx="2095500" cy="381000"/>
        </p:xfrm>
        <a:graphic>
          <a:graphicData uri="http://schemas.openxmlformats.org/presentationml/2006/ole">
            <mc:AlternateContent xmlns:mc="http://schemas.openxmlformats.org/markup-compatibility/2006">
              <mc:Choice xmlns:v="urn:schemas-microsoft-com:vml" Requires="v">
                <p:oleObj spid="_x0000_s4117" name="Equation" r:id="rId11" imgW="2095200" imgH="380880" progId="Equation.DSMT4">
                  <p:embed/>
                </p:oleObj>
              </mc:Choice>
              <mc:Fallback>
                <p:oleObj name="Equation" r:id="rId11" imgW="209520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8020" y="4222956"/>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800600" y="3170904"/>
          <a:ext cx="2667000" cy="304800"/>
        </p:xfrm>
        <a:graphic>
          <a:graphicData uri="http://schemas.openxmlformats.org/presentationml/2006/ole">
            <mc:AlternateContent xmlns:mc="http://schemas.openxmlformats.org/markup-compatibility/2006">
              <mc:Choice xmlns:v="urn:schemas-microsoft-com:vml" Requires="v">
                <p:oleObj spid="_x0000_s4118" name="Equation" r:id="rId13" imgW="2666880" imgH="304560" progId="Equation.DSMT4">
                  <p:embed/>
                </p:oleObj>
              </mc:Choice>
              <mc:Fallback>
                <p:oleObj name="Equation" r:id="rId13" imgW="266688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600" y="3170904"/>
                        <a:ext cx="266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4800600" y="3721512"/>
          <a:ext cx="736600" cy="228600"/>
        </p:xfrm>
        <a:graphic>
          <a:graphicData uri="http://schemas.openxmlformats.org/presentationml/2006/ole">
            <mc:AlternateContent xmlns:mc="http://schemas.openxmlformats.org/markup-compatibility/2006">
              <mc:Choice xmlns:v="urn:schemas-microsoft-com:vml" Requires="v">
                <p:oleObj spid="_x0000_s4119" name="Equation" r:id="rId15" imgW="736560" imgH="228600" progId="Equation.DSMT4">
                  <p:embed/>
                </p:oleObj>
              </mc:Choice>
              <mc:Fallback>
                <p:oleObj name="Equation" r:id="rId15" imgW="736560" imgH="228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0600" y="3721512"/>
                        <a:ext cx="736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0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2: Projectiles (cont.)</a:t>
            </a:r>
          </a:p>
        </p:txBody>
      </p:sp>
      <p:sp>
        <p:nvSpPr>
          <p:cNvPr id="15363" name="Rectangle 3"/>
          <p:cNvSpPr>
            <a:spLocks noGrp="1"/>
          </p:cNvSpPr>
          <p:nvPr>
            <p:ph idx="1"/>
          </p:nvPr>
        </p:nvSpPr>
        <p:spPr>
          <a:xfrm>
            <a:off x="457200" y="4572000"/>
            <a:ext cx="8229600" cy="1384995"/>
          </a:xfrm>
          <a:prstGeom prst="rect">
            <a:avLst/>
          </a:prstGeom>
          <a:noFill/>
        </p:spPr>
        <p:txBody>
          <a:bodyPr wrap="square">
            <a:spAutoFit/>
          </a:bodyPr>
          <a:lstStyle/>
          <a:p>
            <a:pPr marL="3175" indent="-3175">
              <a:buFont typeface="Courier New" pitchFamily="49" charset="0"/>
              <a:buNone/>
            </a:pPr>
            <a:r>
              <a:rPr lang="en-US" i="0" dirty="0">
                <a:solidFill>
                  <a:schemeClr val="tx1"/>
                </a:solidFill>
              </a:rPr>
              <a:t>Both solutions are meaningful. The bullet is at a height of 1200 feet twice; once at 5 seconds while going up and once at 15 seconds while coming down.</a:t>
            </a:r>
          </a:p>
        </p:txBody>
      </p:sp>
      <p:graphicFrame>
        <p:nvGraphicFramePr>
          <p:cNvPr id="5123" name="Object 3"/>
          <p:cNvGraphicFramePr>
            <a:graphicFrameLocks noChangeAspect="1"/>
          </p:cNvGraphicFramePr>
          <p:nvPr/>
        </p:nvGraphicFramePr>
        <p:xfrm>
          <a:off x="533400" y="1310148"/>
          <a:ext cx="2286000" cy="304800"/>
        </p:xfrm>
        <a:graphic>
          <a:graphicData uri="http://schemas.openxmlformats.org/presentationml/2006/ole">
            <mc:AlternateContent xmlns:mc="http://schemas.openxmlformats.org/markup-compatibility/2006">
              <mc:Choice xmlns:v="urn:schemas-microsoft-com:vml" Requires="v">
                <p:oleObj spid="_x0000_s5139" name="Equation" r:id="rId3" imgW="2286000" imgH="304560" progId="Equation.DSMT4">
                  <p:embed/>
                </p:oleObj>
              </mc:Choice>
              <mc:Fallback>
                <p:oleObj name="Equation" r:id="rId3" imgW="228600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10148"/>
                        <a:ext cx="2286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020096" y="1846008"/>
          <a:ext cx="2882900" cy="381000"/>
        </p:xfrm>
        <a:graphic>
          <a:graphicData uri="http://schemas.openxmlformats.org/presentationml/2006/ole">
            <mc:AlternateContent xmlns:mc="http://schemas.openxmlformats.org/markup-compatibility/2006">
              <mc:Choice xmlns:v="urn:schemas-microsoft-com:vml" Requires="v">
                <p:oleObj spid="_x0000_s5140" name="Equation" r:id="rId5" imgW="2882880" imgH="380880" progId="Equation.DSMT4">
                  <p:embed/>
                </p:oleObj>
              </mc:Choice>
              <mc:Fallback>
                <p:oleObj name="Equation" r:id="rId5" imgW="28828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0096" y="1846008"/>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524000" y="2438400"/>
          <a:ext cx="3378200" cy="381000"/>
        </p:xfrm>
        <a:graphic>
          <a:graphicData uri="http://schemas.openxmlformats.org/presentationml/2006/ole">
            <mc:AlternateContent xmlns:mc="http://schemas.openxmlformats.org/markup-compatibility/2006">
              <mc:Choice xmlns:v="urn:schemas-microsoft-com:vml" Requires="v">
                <p:oleObj spid="_x0000_s5141" name="Equation" r:id="rId7" imgW="3377880" imgH="380880" progId="Equation.DSMT4">
                  <p:embed/>
                </p:oleObj>
              </mc:Choice>
              <mc:Fallback>
                <p:oleObj name="Equation" r:id="rId7" imgW="337788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438400"/>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524000" y="2971800"/>
          <a:ext cx="2273300" cy="381000"/>
        </p:xfrm>
        <a:graphic>
          <a:graphicData uri="http://schemas.openxmlformats.org/presentationml/2006/ole">
            <mc:AlternateContent xmlns:mc="http://schemas.openxmlformats.org/markup-compatibility/2006">
              <mc:Choice xmlns:v="urn:schemas-microsoft-com:vml" Requires="v">
                <p:oleObj spid="_x0000_s5142" name="Equation" r:id="rId9" imgW="2273040" imgH="380880" progId="Equation.DSMT4">
                  <p:embed/>
                </p:oleObj>
              </mc:Choice>
              <mc:Fallback>
                <p:oleObj name="Equation" r:id="rId9" imgW="227304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2971800"/>
                        <a:ext cx="227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524000" y="3551904"/>
          <a:ext cx="2451100" cy="469900"/>
        </p:xfrm>
        <a:graphic>
          <a:graphicData uri="http://schemas.openxmlformats.org/presentationml/2006/ole">
            <mc:AlternateContent xmlns:mc="http://schemas.openxmlformats.org/markup-compatibility/2006">
              <mc:Choice xmlns:v="urn:schemas-microsoft-com:vml" Requires="v">
                <p:oleObj spid="_x0000_s5143" name="Equation" r:id="rId11" imgW="2450880" imgH="469800" progId="Equation.DSMT4">
                  <p:embed/>
                </p:oleObj>
              </mc:Choice>
              <mc:Fallback>
                <p:oleObj name="Equation" r:id="rId11" imgW="24508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0" y="3551904"/>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568244" y="4191000"/>
          <a:ext cx="2070100" cy="381000"/>
        </p:xfrm>
        <a:graphic>
          <a:graphicData uri="http://schemas.openxmlformats.org/presentationml/2006/ole">
            <mc:AlternateContent xmlns:mc="http://schemas.openxmlformats.org/markup-compatibility/2006">
              <mc:Choice xmlns:v="urn:schemas-microsoft-com:vml" Requires="v">
                <p:oleObj spid="_x0000_s5144" name="Equation" r:id="rId13" imgW="2070000" imgH="380880" progId="Equation.DSMT4">
                  <p:embed/>
                </p:oleObj>
              </mc:Choice>
              <mc:Fallback>
                <p:oleObj name="Equation" r:id="rId13" imgW="207000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68244" y="4191000"/>
                        <a:ext cx="2070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5122196" y="3124200"/>
          <a:ext cx="2679700" cy="304800"/>
        </p:xfrm>
        <a:graphic>
          <a:graphicData uri="http://schemas.openxmlformats.org/presentationml/2006/ole">
            <mc:AlternateContent xmlns:mc="http://schemas.openxmlformats.org/markup-compatibility/2006">
              <mc:Choice xmlns:v="urn:schemas-microsoft-com:vml" Requires="v">
                <p:oleObj spid="_x0000_s5145" name="Equation" r:id="rId15" imgW="2679480" imgH="304560" progId="Equation.DSMT4">
                  <p:embed/>
                </p:oleObj>
              </mc:Choice>
              <mc:Fallback>
                <p:oleObj name="Equation" r:id="rId15" imgW="267948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22196" y="3124200"/>
                        <a:ext cx="2679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5105400" y="3689556"/>
          <a:ext cx="736600" cy="228600"/>
        </p:xfrm>
        <a:graphic>
          <a:graphicData uri="http://schemas.openxmlformats.org/presentationml/2006/ole">
            <mc:AlternateContent xmlns:mc="http://schemas.openxmlformats.org/markup-compatibility/2006">
              <mc:Choice xmlns:v="urn:schemas-microsoft-com:vml" Requires="v">
                <p:oleObj spid="_x0000_s5146" name="Equation" r:id="rId17" imgW="736560" imgH="228600" progId="Equation.DSMT4">
                  <p:embed/>
                </p:oleObj>
              </mc:Choice>
              <mc:Fallback>
                <p:oleObj name="Equation" r:id="rId17" imgW="736560" imgH="2286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05400" y="3689556"/>
                        <a:ext cx="736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Geometry</a:t>
            </a:r>
          </a:p>
        </p:txBody>
      </p:sp>
      <p:sp>
        <p:nvSpPr>
          <p:cNvPr id="16387"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A rectangular sheet of copper was </a:t>
            </a:r>
            <a:r>
              <a:rPr lang="en-US" i="0" dirty="0">
                <a:solidFill>
                  <a:srgbClr val="0000FF"/>
                </a:solidFill>
              </a:rPr>
              <a:t>6 in.</a:t>
            </a:r>
            <a:r>
              <a:rPr lang="en-US" i="0" dirty="0">
                <a:solidFill>
                  <a:schemeClr val="tx1"/>
                </a:solidFill>
              </a:rPr>
              <a:t> longer than it was wide. Three inch by three inch squares were cut from each corner and the sides were folded up to form an open box. If the box has a volume of </a:t>
            </a:r>
            <a:r>
              <a:rPr lang="en-US" i="0" dirty="0">
                <a:solidFill>
                  <a:srgbClr val="0000FF"/>
                </a:solidFill>
              </a:rPr>
              <a:t>336 in.</a:t>
            </a:r>
            <a:r>
              <a:rPr lang="en-US" i="0" baseline="30000" dirty="0">
                <a:solidFill>
                  <a:srgbClr val="0000FF"/>
                </a:solidFill>
              </a:rPr>
              <a:t>3</a:t>
            </a:r>
            <a:r>
              <a:rPr lang="en-US" i="0" dirty="0">
                <a:solidFill>
                  <a:schemeClr val="tx1"/>
                </a:solidFill>
              </a:rPr>
              <a:t>, what were the dimensions of the original sheet of copper?</a:t>
            </a:r>
            <a:r>
              <a:rPr lang="en-US" dirty="0">
                <a:solidFill>
                  <a:schemeClr val="tx1"/>
                </a:solidFill>
              </a:rPr>
              <a:t> </a:t>
            </a:r>
          </a:p>
        </p:txBody>
      </p:sp>
      <p:pic>
        <p:nvPicPr>
          <p:cNvPr id="16388" name="Picture 4" descr="7-3-example-3"/>
          <p:cNvPicPr>
            <a:picLocks noChangeAspect="1" noChangeArrowheads="1"/>
          </p:cNvPicPr>
          <p:nvPr/>
        </p:nvPicPr>
        <p:blipFill>
          <a:blip r:embed="rId2"/>
          <a:srcRect/>
          <a:stretch>
            <a:fillRect/>
          </a:stretch>
        </p:blipFill>
        <p:spPr bwMode="auto">
          <a:xfrm>
            <a:off x="2971800" y="3429000"/>
            <a:ext cx="3352800" cy="249396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Geometry (cont.)</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tabLst>
                <a:tab pos="1254125" algn="l"/>
                <a:tab pos="1776413" algn="l"/>
              </a:tabLst>
            </a:pPr>
            <a:r>
              <a:rPr lang="en-US" b="1" i="0" dirty="0">
                <a:solidFill>
                  <a:schemeClr val="tx1"/>
                </a:solidFill>
              </a:rPr>
              <a:t>Solution</a:t>
            </a:r>
          </a:p>
          <a:p>
            <a:pPr marL="3175" indent="-3175">
              <a:buFont typeface="Courier New" pitchFamily="49" charset="0"/>
              <a:buNone/>
              <a:tabLst>
                <a:tab pos="1254125" algn="l"/>
                <a:tab pos="1776413" algn="l"/>
              </a:tabLst>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rPr>
              <a:t>= width of copper sheet (before the squares 		are cut out),</a:t>
            </a:r>
            <a:r>
              <a:rPr lang="en-US" dirty="0">
                <a:solidFill>
                  <a:schemeClr val="tx1"/>
                </a:solidFill>
              </a:rPr>
              <a:t> </a:t>
            </a:r>
          </a:p>
          <a:p>
            <a:pPr marL="3175" indent="-3175">
              <a:buFont typeface="Courier New" pitchFamily="49" charset="0"/>
              <a:buNone/>
              <a:tabLst>
                <a:tab pos="1254125" algn="l"/>
                <a:tab pos="1776413" algn="l"/>
              </a:tabLst>
            </a:pPr>
            <a:r>
              <a:rPr lang="en-US" i="0" dirty="0">
                <a:solidFill>
                  <a:schemeClr val="tx1"/>
                </a:solidFill>
              </a:rPr>
              <a:t>then </a:t>
            </a:r>
            <a:r>
              <a:rPr lang="en-US" i="1" dirty="0">
                <a:solidFill>
                  <a:schemeClr val="tx1"/>
                </a:solidFill>
              </a:rPr>
              <a:t>x</a:t>
            </a:r>
            <a:r>
              <a:rPr lang="en-US" dirty="0">
                <a:solidFill>
                  <a:schemeClr val="tx1"/>
                </a:solidFill>
              </a:rPr>
              <a:t> </a:t>
            </a:r>
            <a:r>
              <a:rPr lang="en-US" i="0" dirty="0">
                <a:solidFill>
                  <a:schemeClr val="tx1"/>
                </a:solidFill>
              </a:rPr>
              <a:t>+ 6 = length of copper sheet (before the squares 		are cut out).</a:t>
            </a:r>
            <a:r>
              <a:rPr lang="en-US" dirty="0">
                <a:solidFill>
                  <a:schemeClr val="tx1"/>
                </a:solidFill>
              </a:rPr>
              <a:t> </a:t>
            </a:r>
          </a:p>
          <a:p>
            <a:pPr marL="3175" indent="-3175">
              <a:buFont typeface="Courier New" pitchFamily="49" charset="0"/>
              <a:buNone/>
              <a:tabLst>
                <a:tab pos="1254125" algn="l"/>
                <a:tab pos="1776413" algn="l"/>
              </a:tabLst>
            </a:pPr>
            <a:r>
              <a:rPr lang="en-US" i="0" dirty="0">
                <a:solidFill>
                  <a:schemeClr val="tx1"/>
                </a:solidFill>
              </a:rPr>
              <a:t>After the box has been folded:</a:t>
            </a:r>
            <a:r>
              <a:rPr lang="en-US" dirty="0">
                <a:solidFill>
                  <a:schemeClr val="tx1"/>
                </a:solidFill>
              </a:rPr>
              <a:t> </a:t>
            </a:r>
          </a:p>
        </p:txBody>
      </p:sp>
      <p:graphicFrame>
        <p:nvGraphicFramePr>
          <p:cNvPr id="6147" name="Object 3"/>
          <p:cNvGraphicFramePr>
            <a:graphicFrameLocks noChangeAspect="1"/>
          </p:cNvGraphicFramePr>
          <p:nvPr/>
        </p:nvGraphicFramePr>
        <p:xfrm>
          <a:off x="3352800" y="4318000"/>
          <a:ext cx="2552700" cy="406400"/>
        </p:xfrm>
        <a:graphic>
          <a:graphicData uri="http://schemas.openxmlformats.org/presentationml/2006/ole">
            <mc:AlternateContent xmlns:mc="http://schemas.openxmlformats.org/markup-compatibility/2006">
              <mc:Choice xmlns:v="urn:schemas-microsoft-com:vml" Requires="v">
                <p:oleObj spid="_x0000_s6155" name="Equation" r:id="rId3" imgW="2552400" imgH="406080" progId="Equation.DSMT4">
                  <p:embed/>
                </p:oleObj>
              </mc:Choice>
              <mc:Fallback>
                <p:oleObj name="Equation" r:id="rId3" imgW="255240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4318000"/>
                        <a:ext cx="2552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71052" y="4815348"/>
          <a:ext cx="5194300" cy="469900"/>
        </p:xfrm>
        <a:graphic>
          <a:graphicData uri="http://schemas.openxmlformats.org/presentationml/2006/ole">
            <mc:AlternateContent xmlns:mc="http://schemas.openxmlformats.org/markup-compatibility/2006">
              <mc:Choice xmlns:v="urn:schemas-microsoft-com:vml" Requires="v">
                <p:oleObj spid="_x0000_s6156" name="Equation" r:id="rId5" imgW="5194080" imgH="469800" progId="Equation.DSMT4">
                  <p:embed/>
                </p:oleObj>
              </mc:Choice>
              <mc:Fallback>
                <p:oleObj name="Equation" r:id="rId5" imgW="51940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1052" y="4815348"/>
                        <a:ext cx="519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418304" y="5410200"/>
          <a:ext cx="4457700" cy="406400"/>
        </p:xfrm>
        <a:graphic>
          <a:graphicData uri="http://schemas.openxmlformats.org/presentationml/2006/ole">
            <mc:AlternateContent xmlns:mc="http://schemas.openxmlformats.org/markup-compatibility/2006">
              <mc:Choice xmlns:v="urn:schemas-microsoft-com:vml" Requires="v">
                <p:oleObj spid="_x0000_s6157" name="Equation" r:id="rId7" imgW="4457520" imgH="406080" progId="Equation.DSMT4">
                  <p:embed/>
                </p:oleObj>
              </mc:Choice>
              <mc:Fallback>
                <p:oleObj name="Equation" r:id="rId7" imgW="445752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8304" y="5410200"/>
                        <a:ext cx="4457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6553200" y="4953000"/>
          <a:ext cx="2159000" cy="304800"/>
        </p:xfrm>
        <a:graphic>
          <a:graphicData uri="http://schemas.openxmlformats.org/presentationml/2006/ole">
            <mc:AlternateContent xmlns:mc="http://schemas.openxmlformats.org/markup-compatibility/2006">
              <mc:Choice xmlns:v="urn:schemas-microsoft-com:vml" Requires="v">
                <p:oleObj spid="_x0000_s6158" name="Equation" r:id="rId9" imgW="2158920" imgH="304560" progId="Equation.DSMT4">
                  <p:embed/>
                </p:oleObj>
              </mc:Choice>
              <mc:Fallback>
                <p:oleObj name="Equation" r:id="rId9" imgW="215892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4953000"/>
                        <a:ext cx="215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Geometry (cont.)</a:t>
            </a:r>
          </a:p>
        </p:txBody>
      </p:sp>
      <p:sp>
        <p:nvSpPr>
          <p:cNvPr id="18435"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The volume of the box is </a:t>
            </a:r>
            <a:r>
              <a:rPr lang="en-US" i="0" dirty="0">
                <a:solidFill>
                  <a:srgbClr val="0000FF"/>
                </a:solidFill>
              </a:rPr>
              <a:t>length × width × height</a:t>
            </a:r>
            <a:r>
              <a:rPr lang="en-US" i="0" dirty="0">
                <a:solidFill>
                  <a:schemeClr val="tx1"/>
                </a:solidFill>
              </a:rPr>
              <a:t>:          </a:t>
            </a:r>
          </a:p>
          <a:p>
            <a:pPr marL="3175" indent="-3175" algn="ctr">
              <a:buFont typeface="Courier New" pitchFamily="49" charset="0"/>
              <a:buNone/>
            </a:pPr>
            <a:r>
              <a:rPr lang="en-US" i="1" dirty="0">
                <a:solidFill>
                  <a:srgbClr val="0000FF"/>
                </a:solidFill>
              </a:rPr>
              <a:t>V</a:t>
            </a:r>
            <a:r>
              <a:rPr lang="en-US" dirty="0">
                <a:solidFill>
                  <a:srgbClr val="0000FF"/>
                </a:solidFill>
              </a:rPr>
              <a:t> </a:t>
            </a:r>
            <a:r>
              <a:rPr lang="en-US" i="0" dirty="0">
                <a:solidFill>
                  <a:srgbClr val="0000FF"/>
                </a:solidFill>
              </a:rPr>
              <a:t>= </a:t>
            </a:r>
            <a:r>
              <a:rPr lang="en-US" i="1" dirty="0">
                <a:solidFill>
                  <a:srgbClr val="0000FF"/>
                </a:solidFill>
              </a:rPr>
              <a:t>lwh</a:t>
            </a:r>
            <a:r>
              <a:rPr lang="en-US" dirty="0">
                <a:solidFill>
                  <a:schemeClr val="tx1"/>
                </a:solidFill>
              </a:rPr>
              <a:t>.</a:t>
            </a:r>
          </a:p>
          <a:p>
            <a:pPr marL="3175" indent="-3175">
              <a:buFont typeface="Courier New" pitchFamily="49" charset="0"/>
              <a:buNone/>
            </a:pPr>
            <a:r>
              <a:rPr lang="en-US" i="0" dirty="0">
                <a:solidFill>
                  <a:schemeClr val="tx1"/>
                </a:solidFill>
              </a:rPr>
              <a:t>Thus</a:t>
            </a:r>
            <a:r>
              <a:rPr lang="en-US" dirty="0">
                <a:solidFill>
                  <a:schemeClr val="tx1"/>
                </a:solidFill>
              </a:rPr>
              <a:t> </a:t>
            </a:r>
          </a:p>
        </p:txBody>
      </p:sp>
      <p:graphicFrame>
        <p:nvGraphicFramePr>
          <p:cNvPr id="18437" name="Object 5"/>
          <p:cNvGraphicFramePr>
            <a:graphicFrameLocks noChangeAspect="1"/>
          </p:cNvGraphicFramePr>
          <p:nvPr/>
        </p:nvGraphicFramePr>
        <p:xfrm>
          <a:off x="3937000" y="2476500"/>
          <a:ext cx="914400" cy="336550"/>
        </p:xfrm>
        <a:graphic>
          <a:graphicData uri="http://schemas.openxmlformats.org/presentationml/2006/ole">
            <mc:AlternateContent xmlns:mc="http://schemas.openxmlformats.org/markup-compatibility/2006">
              <mc:Choice xmlns:v="urn:schemas-microsoft-com:vml" Requires="v">
                <p:oleObj spid="_x0000_s7181" name="Equation" r:id="rId3" imgW="457677" imgH="793306" progId="Equation.DSMT4">
                  <p:embed/>
                </p:oleObj>
              </mc:Choice>
              <mc:Fallback>
                <p:oleObj name="Equation" r:id="rId3" imgW="457677" imgH="79330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7000" y="2476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8438" name="Picture 6" descr="7-3-example-3a"/>
          <p:cNvPicPr>
            <a:picLocks noChangeAspect="1" noChangeArrowheads="1"/>
          </p:cNvPicPr>
          <p:nvPr/>
        </p:nvPicPr>
        <p:blipFill>
          <a:blip r:embed="rId5"/>
          <a:srcRect/>
          <a:stretch>
            <a:fillRect/>
          </a:stretch>
        </p:blipFill>
        <p:spPr bwMode="auto">
          <a:xfrm>
            <a:off x="5486400" y="2667000"/>
            <a:ext cx="3505200" cy="1709737"/>
          </a:xfrm>
          <a:prstGeom prst="rect">
            <a:avLst/>
          </a:prstGeom>
          <a:noFill/>
          <a:ln w="9525">
            <a:noFill/>
            <a:miter lim="800000"/>
            <a:headEnd/>
            <a:tailEnd/>
          </a:ln>
        </p:spPr>
      </p:pic>
      <p:graphicFrame>
        <p:nvGraphicFramePr>
          <p:cNvPr id="7172" name="Object 4"/>
          <p:cNvGraphicFramePr>
            <a:graphicFrameLocks noChangeAspect="1"/>
          </p:cNvGraphicFramePr>
          <p:nvPr/>
        </p:nvGraphicFramePr>
        <p:xfrm>
          <a:off x="762000" y="2959100"/>
          <a:ext cx="4991100" cy="393700"/>
        </p:xfrm>
        <a:graphic>
          <a:graphicData uri="http://schemas.openxmlformats.org/presentationml/2006/ole">
            <mc:AlternateContent xmlns:mc="http://schemas.openxmlformats.org/markup-compatibility/2006">
              <mc:Choice xmlns:v="urn:schemas-microsoft-com:vml" Requires="v">
                <p:oleObj spid="_x0000_s7182" name="Equation" r:id="rId6" imgW="4991040" imgH="393480" progId="Equation.DSMT4">
                  <p:embed/>
                </p:oleObj>
              </mc:Choice>
              <mc:Fallback>
                <p:oleObj name="Equation" r:id="rId6" imgW="4991040" imgH="393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2959100"/>
                        <a:ext cx="499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140952" y="4006644"/>
          <a:ext cx="4406900" cy="469900"/>
        </p:xfrm>
        <a:graphic>
          <a:graphicData uri="http://schemas.openxmlformats.org/presentationml/2006/ole">
            <mc:AlternateContent xmlns:mc="http://schemas.openxmlformats.org/markup-compatibility/2006">
              <mc:Choice xmlns:v="urn:schemas-microsoft-com:vml" Requires="v">
                <p:oleObj spid="_x0000_s7183" name="Equation" r:id="rId8" imgW="4406760" imgH="469800" progId="Equation.DSMT4">
                  <p:embed/>
                </p:oleObj>
              </mc:Choice>
              <mc:Fallback>
                <p:oleObj name="Equation" r:id="rId8" imgW="440676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0952" y="4006644"/>
                        <a:ext cx="440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971800" y="4648200"/>
          <a:ext cx="2222500" cy="381000"/>
        </p:xfrm>
        <a:graphic>
          <a:graphicData uri="http://schemas.openxmlformats.org/presentationml/2006/ole">
            <mc:AlternateContent xmlns:mc="http://schemas.openxmlformats.org/markup-compatibility/2006">
              <mc:Choice xmlns:v="urn:schemas-microsoft-com:vml" Requires="v">
                <p:oleObj spid="_x0000_s7184" name="Equation" r:id="rId10" imgW="2222280" imgH="380880" progId="Equation.DSMT4">
                  <p:embed/>
                </p:oleObj>
              </mc:Choice>
              <mc:Fallback>
                <p:oleObj name="Equation" r:id="rId10" imgW="22222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46482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159000" y="5211096"/>
          <a:ext cx="2717800" cy="381000"/>
        </p:xfrm>
        <a:graphic>
          <a:graphicData uri="http://schemas.openxmlformats.org/presentationml/2006/ole">
            <mc:AlternateContent xmlns:mc="http://schemas.openxmlformats.org/markup-compatibility/2006">
              <mc:Choice xmlns:v="urn:schemas-microsoft-com:vml" Requires="v">
                <p:oleObj spid="_x0000_s7185" name="Equation" r:id="rId12" imgW="2717640" imgH="380880" progId="Equation.DSMT4">
                  <p:embed/>
                </p:oleObj>
              </mc:Choice>
              <mc:Fallback>
                <p:oleObj name="Equation" r:id="rId12" imgW="271764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0" y="5211096"/>
                        <a:ext cx="271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Arrow Connector 11"/>
          <p:cNvCxnSpPr/>
          <p:nvPr/>
        </p:nvCxnSpPr>
        <p:spPr>
          <a:xfrm rot="5400000">
            <a:off x="990600" y="36568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2362994" y="36568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3810794" y="36568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953794" y="36568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Geometry (cont.)</a:t>
            </a:r>
          </a:p>
        </p:txBody>
      </p:sp>
      <p:sp>
        <p:nvSpPr>
          <p:cNvPr id="19459"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i="0" dirty="0">
              <a:solidFill>
                <a:schemeClr val="tx1"/>
              </a:solidFill>
            </a:endParaRPr>
          </a:p>
          <a:p>
            <a:pPr marL="3175" indent="-3175">
              <a:buFont typeface="Courier New" pitchFamily="49" charset="0"/>
              <a:buNone/>
            </a:pPr>
            <a:r>
              <a:rPr lang="en-US" i="0" dirty="0">
                <a:solidFill>
                  <a:schemeClr val="tx1"/>
                </a:solidFill>
              </a:rPr>
              <a:t>The length of the sheet was </a:t>
            </a:r>
            <a:r>
              <a:rPr lang="en-US" i="0" dirty="0">
                <a:solidFill>
                  <a:srgbClr val="FF0000"/>
                </a:solidFill>
              </a:rPr>
              <a:t>20 in.</a:t>
            </a:r>
            <a:r>
              <a:rPr lang="en-US" i="0" dirty="0">
                <a:solidFill>
                  <a:schemeClr val="tx1"/>
                </a:solidFill>
              </a:rPr>
              <a:t> and the width was </a:t>
            </a:r>
            <a:r>
              <a:rPr lang="en-US" i="0" dirty="0">
                <a:solidFill>
                  <a:srgbClr val="FF0000"/>
                </a:solidFill>
              </a:rPr>
              <a:t>14 in.</a:t>
            </a:r>
          </a:p>
        </p:txBody>
      </p:sp>
      <p:graphicFrame>
        <p:nvGraphicFramePr>
          <p:cNvPr id="8195" name="Object 3"/>
          <p:cNvGraphicFramePr>
            <a:graphicFrameLocks noChangeAspect="1"/>
          </p:cNvGraphicFramePr>
          <p:nvPr/>
        </p:nvGraphicFramePr>
        <p:xfrm>
          <a:off x="1265904" y="1371600"/>
          <a:ext cx="5892800" cy="419100"/>
        </p:xfrm>
        <a:graphic>
          <a:graphicData uri="http://schemas.openxmlformats.org/presentationml/2006/ole">
            <mc:AlternateContent xmlns:mc="http://schemas.openxmlformats.org/markup-compatibility/2006">
              <mc:Choice xmlns:v="urn:schemas-microsoft-com:vml" Requires="v">
                <p:oleObj spid="_x0000_s8205" name="Equation" r:id="rId3" imgW="5892480" imgH="419040" progId="Equation.DSMT4">
                  <p:embed/>
                </p:oleObj>
              </mc:Choice>
              <mc:Fallback>
                <p:oleObj name="Equation" r:id="rId3" imgW="5892480" imgH="419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5904" y="1371600"/>
                        <a:ext cx="5892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1219200" y="1934496"/>
          <a:ext cx="2578100" cy="469900"/>
        </p:xfrm>
        <a:graphic>
          <a:graphicData uri="http://schemas.openxmlformats.org/presentationml/2006/ole">
            <mc:AlternateContent xmlns:mc="http://schemas.openxmlformats.org/markup-compatibility/2006">
              <mc:Choice xmlns:v="urn:schemas-microsoft-com:vml" Requires="v">
                <p:oleObj spid="_x0000_s8206" name="Equation" r:id="rId5" imgW="2577960" imgH="469800" progId="Equation.DSMT4">
                  <p:embed/>
                </p:oleObj>
              </mc:Choice>
              <mc:Fallback>
                <p:oleObj name="Equation" r:id="rId5" imgW="25779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1934496"/>
                        <a:ext cx="257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310640" y="2590800"/>
          <a:ext cx="2705100" cy="381000"/>
        </p:xfrm>
        <a:graphic>
          <a:graphicData uri="http://schemas.openxmlformats.org/presentationml/2006/ole">
            <mc:AlternateContent xmlns:mc="http://schemas.openxmlformats.org/markup-compatibility/2006">
              <mc:Choice xmlns:v="urn:schemas-microsoft-com:vml" Requires="v">
                <p:oleObj spid="_x0000_s8207" name="Equation" r:id="rId7" imgW="2705040" imgH="380880" progId="Equation.DSMT4">
                  <p:embed/>
                </p:oleObj>
              </mc:Choice>
              <mc:Fallback>
                <p:oleObj name="Equation" r:id="rId7" imgW="27050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10640" y="2590800"/>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263936" y="3185160"/>
          <a:ext cx="6438900" cy="381000"/>
        </p:xfrm>
        <a:graphic>
          <a:graphicData uri="http://schemas.openxmlformats.org/presentationml/2006/ole">
            <mc:AlternateContent xmlns:mc="http://schemas.openxmlformats.org/markup-compatibility/2006">
              <mc:Choice xmlns:v="urn:schemas-microsoft-com:vml" Requires="v">
                <p:oleObj spid="_x0000_s8208" name="Equation" r:id="rId9" imgW="6438600" imgH="380880" progId="Equation.DSMT4">
                  <p:embed/>
                </p:oleObj>
              </mc:Choice>
              <mc:Fallback>
                <p:oleObj name="Equation" r:id="rId9" imgW="643860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63936" y="3185160"/>
                        <a:ext cx="643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876800" y="2667000"/>
          <a:ext cx="2730500" cy="304800"/>
        </p:xfrm>
        <a:graphic>
          <a:graphicData uri="http://schemas.openxmlformats.org/presentationml/2006/ole">
            <mc:AlternateContent xmlns:mc="http://schemas.openxmlformats.org/markup-compatibility/2006">
              <mc:Choice xmlns:v="urn:schemas-microsoft-com:vml" Requires="v">
                <p:oleObj spid="_x0000_s8209" name="Equation" r:id="rId11" imgW="2730240" imgH="304560" progId="Equation.DSMT4">
                  <p:embed/>
                </p:oleObj>
              </mc:Choice>
              <mc:Fallback>
                <p:oleObj name="Equation" r:id="rId11" imgW="273024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76800" y="2667000"/>
                        <a:ext cx="273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Cost Per Person </a:t>
            </a:r>
          </a:p>
        </p:txBody>
      </p:sp>
      <p:sp>
        <p:nvSpPr>
          <p:cNvPr id="20483"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The members of a bowling club were going to rent a bus to drive them to a tournament at a total cost of </a:t>
            </a:r>
            <a:r>
              <a:rPr lang="en-US" i="0" dirty="0">
                <a:solidFill>
                  <a:srgbClr val="0000FF"/>
                </a:solidFill>
              </a:rPr>
              <a:t>$2420</a:t>
            </a:r>
            <a:r>
              <a:rPr lang="en-US" i="0" dirty="0">
                <a:solidFill>
                  <a:schemeClr val="tx1"/>
                </a:solidFill>
              </a:rPr>
              <a:t>, which was to be divided equally among the members. At the last minute, two of the members decided to drive their own cars. The cost to the remaining members increased </a:t>
            </a:r>
            <a:r>
              <a:rPr lang="en-US" i="0" dirty="0">
                <a:solidFill>
                  <a:srgbClr val="0000FF"/>
                </a:solidFill>
              </a:rPr>
              <a:t>$11 </a:t>
            </a:r>
            <a:r>
              <a:rPr lang="en-US" i="0" dirty="0">
                <a:solidFill>
                  <a:schemeClr val="tx1"/>
                </a:solidFill>
              </a:rPr>
              <a:t>each. How many members rode the bus?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Cost Per Person (cont.)</a:t>
            </a:r>
          </a:p>
        </p:txBody>
      </p:sp>
      <p:sp>
        <p:nvSpPr>
          <p:cNvPr id="21507" name="Rectangle 4"/>
          <p:cNvSpPr>
            <a:spLocks noGrp="1"/>
          </p:cNvSpPr>
          <p:nvPr>
            <p:ph idx="1"/>
          </p:nvPr>
        </p:nvSpPr>
        <p:spPr>
          <a:prstGeom prst="rect">
            <a:avLst/>
          </a:prstGeom>
        </p:spPr>
        <p:txBody>
          <a:bodyPr/>
          <a:lstStyle/>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rPr>
              <a:t>= number of club members,</a:t>
            </a:r>
            <a:r>
              <a:rPr lang="en-US" dirty="0">
                <a:solidFill>
                  <a:schemeClr val="tx1"/>
                </a:solidFill>
              </a:rPr>
              <a:t> </a:t>
            </a:r>
          </a:p>
          <a:p>
            <a:pPr marL="3175" indent="-3175">
              <a:buFont typeface="Courier New" pitchFamily="49" charset="0"/>
              <a:buNone/>
            </a:pPr>
            <a:r>
              <a:rPr lang="en-US" i="0" dirty="0">
                <a:solidFill>
                  <a:schemeClr val="tx1"/>
                </a:solidFill>
              </a:rPr>
              <a:t>then </a:t>
            </a:r>
            <a:r>
              <a:rPr lang="en-US" i="1" dirty="0">
                <a:solidFill>
                  <a:schemeClr val="tx1"/>
                </a:solidFill>
              </a:rPr>
              <a:t>x</a:t>
            </a:r>
            <a:r>
              <a:rPr lang="en-US" dirty="0">
                <a:solidFill>
                  <a:schemeClr val="tx1"/>
                </a:solidFill>
              </a:rPr>
              <a:t> </a:t>
            </a:r>
            <a:r>
              <a:rPr lang="en-US" i="0" dirty="0">
                <a:solidFill>
                  <a:schemeClr val="tx1"/>
                </a:solidFill>
              </a:rPr>
              <a:t>− 2 = number of club members that rode the bus.</a:t>
            </a:r>
            <a:r>
              <a:rPr lang="en-US" dirty="0">
                <a:solidFill>
                  <a:schemeClr val="tx1"/>
                </a:solidFill>
              </a:rPr>
              <a:t> </a:t>
            </a:r>
          </a:p>
        </p:txBody>
      </p:sp>
      <p:graphicFrame>
        <p:nvGraphicFramePr>
          <p:cNvPr id="21508" name="Object 5"/>
          <p:cNvGraphicFramePr>
            <a:graphicFrameLocks noChangeAspect="1"/>
          </p:cNvGraphicFramePr>
          <p:nvPr/>
        </p:nvGraphicFramePr>
        <p:xfrm>
          <a:off x="812800" y="3441700"/>
          <a:ext cx="7162800" cy="2197100"/>
        </p:xfrm>
        <a:graphic>
          <a:graphicData uri="http://schemas.openxmlformats.org/presentationml/2006/ole">
            <mc:AlternateContent xmlns:mc="http://schemas.openxmlformats.org/markup-compatibility/2006">
              <mc:Choice xmlns:v="urn:schemas-microsoft-com:vml" Requires="v">
                <p:oleObj spid="_x0000_s9220" name="Equation" r:id="rId3" imgW="9543240" imgH="2917800" progId="Equation.DSMT4">
                  <p:embed/>
                </p:oleObj>
              </mc:Choice>
              <mc:Fallback>
                <p:oleObj name="Equation" r:id="rId3" imgW="9543240" imgH="2917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00" y="3441700"/>
                        <a:ext cx="7162800" cy="219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Cost Per Person (cont.)</a:t>
            </a:r>
          </a:p>
        </p:txBody>
      </p:sp>
      <p:graphicFrame>
        <p:nvGraphicFramePr>
          <p:cNvPr id="10243" name="Object 3"/>
          <p:cNvGraphicFramePr>
            <a:graphicFrameLocks noChangeAspect="1"/>
          </p:cNvGraphicFramePr>
          <p:nvPr/>
        </p:nvGraphicFramePr>
        <p:xfrm>
          <a:off x="471948" y="1420813"/>
          <a:ext cx="8394700" cy="838200"/>
        </p:xfrm>
        <a:graphic>
          <a:graphicData uri="http://schemas.openxmlformats.org/presentationml/2006/ole">
            <mc:AlternateContent xmlns:mc="http://schemas.openxmlformats.org/markup-compatibility/2006">
              <mc:Choice xmlns:v="urn:schemas-microsoft-com:vml" Requires="v">
                <p:oleObj spid="_x0000_s10251" name="Equation" r:id="rId3" imgW="8394480" imgH="838080" progId="Equation.DSMT4">
                  <p:embed/>
                </p:oleObj>
              </mc:Choice>
              <mc:Fallback>
                <p:oleObj name="Equation" r:id="rId3" imgW="8394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948" y="1420813"/>
                        <a:ext cx="839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767348" y="2568575"/>
          <a:ext cx="4673600" cy="469900"/>
        </p:xfrm>
        <a:graphic>
          <a:graphicData uri="http://schemas.openxmlformats.org/presentationml/2006/ole">
            <mc:AlternateContent xmlns:mc="http://schemas.openxmlformats.org/markup-compatibility/2006">
              <mc:Choice xmlns:v="urn:schemas-microsoft-com:vml" Requires="v">
                <p:oleObj spid="_x0000_s10252" name="Equation" r:id="rId5" imgW="4673520" imgH="469800" progId="Equation.DSMT4">
                  <p:embed/>
                </p:oleObj>
              </mc:Choice>
              <mc:Fallback>
                <p:oleObj name="Equation" r:id="rId5" imgW="46735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7348" y="2568575"/>
                        <a:ext cx="467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509252" y="3348037"/>
          <a:ext cx="5003800" cy="381000"/>
        </p:xfrm>
        <a:graphic>
          <a:graphicData uri="http://schemas.openxmlformats.org/presentationml/2006/ole">
            <mc:AlternateContent xmlns:mc="http://schemas.openxmlformats.org/markup-compatibility/2006">
              <mc:Choice xmlns:v="urn:schemas-microsoft-com:vml" Requires="v">
                <p:oleObj spid="_x0000_s10253" name="Equation" r:id="rId7" imgW="5003640" imgH="380880" progId="Equation.DSMT4">
                  <p:embed/>
                </p:oleObj>
              </mc:Choice>
              <mc:Fallback>
                <p:oleObj name="Equation" r:id="rId7" imgW="50036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9252" y="3348037"/>
                        <a:ext cx="500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442952" y="4038600"/>
          <a:ext cx="3086100" cy="381000"/>
        </p:xfrm>
        <a:graphic>
          <a:graphicData uri="http://schemas.openxmlformats.org/presentationml/2006/ole">
            <mc:AlternateContent xmlns:mc="http://schemas.openxmlformats.org/markup-compatibility/2006">
              <mc:Choice xmlns:v="urn:schemas-microsoft-com:vml" Requires="v">
                <p:oleObj spid="_x0000_s10254" name="Equation" r:id="rId9" imgW="3085920" imgH="380880" progId="Equation.DSMT4">
                  <p:embed/>
                </p:oleObj>
              </mc:Choice>
              <mc:Fallback>
                <p:oleObj name="Equation" r:id="rId9" imgW="30859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2952" y="4038600"/>
                        <a:ext cx="308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10800000" flipV="1">
            <a:off x="685800" y="16002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1600200" y="19812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628900" y="1743996"/>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4091448" y="20193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a:t>
            </a:r>
          </a:p>
        </p:txBody>
      </p:sp>
      <p:sp>
        <p:nvSpPr>
          <p:cNvPr id="5123" name="Content Placeholder 2"/>
          <p:cNvSpPr>
            <a:spLocks noGrp="1"/>
          </p:cNvSpPr>
          <p:nvPr>
            <p:ph idx="1"/>
          </p:nvPr>
        </p:nvSpPr>
        <p:spPr>
          <a:xfrm>
            <a:off x="457200" y="1280160"/>
            <a:ext cx="8229600" cy="523220"/>
          </a:xfrm>
        </p:spPr>
        <p:txBody>
          <a:bodyPr>
            <a:spAutoFit/>
          </a:bodyPr>
          <a:lstStyle/>
          <a:p>
            <a:pPr marL="457200" indent="-457200">
              <a:buFont typeface="Courier New" pitchFamily="49" charset="0"/>
              <a:buChar char="o"/>
            </a:pPr>
            <a:r>
              <a:rPr lang="en-US" i="0" dirty="0">
                <a:solidFill>
                  <a:schemeClr val="tx1"/>
                </a:solidFill>
              </a:rPr>
              <a:t>Use quadratic equations to solve </a:t>
            </a:r>
            <a:r>
              <a:rPr lang="en-US" b="1" i="0" dirty="0">
                <a:solidFill>
                  <a:schemeClr val="tx1"/>
                </a:solidFill>
              </a:rPr>
              <a:t>applied problems</a:t>
            </a:r>
            <a:r>
              <a:rPr lang="en-US" i="0" dirty="0">
                <a:solidFill>
                  <a:schemeClr val="tx1"/>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Cost Per Person (cont.)</a:t>
            </a:r>
          </a:p>
        </p:txBody>
      </p:sp>
      <p:sp>
        <p:nvSpPr>
          <p:cNvPr id="23556" name="Rectangle 5"/>
          <p:cNvSpPr>
            <a:spLocks noChangeArrowheads="1"/>
          </p:cNvSpPr>
          <p:nvPr/>
        </p:nvSpPr>
        <p:spPr bwMode="auto">
          <a:xfrm>
            <a:off x="5105400" y="2574925"/>
            <a:ext cx="2590800" cy="1616075"/>
          </a:xfrm>
          <a:prstGeom prst="rect">
            <a:avLst/>
          </a:prstGeom>
          <a:noFill/>
          <a:ln w="9525">
            <a:noFill/>
            <a:miter lim="800000"/>
            <a:headEnd/>
            <a:tailEnd/>
          </a:ln>
        </p:spPr>
        <p:txBody>
          <a:bodyPr>
            <a:spAutoFit/>
          </a:bodyPr>
          <a:lstStyle/>
          <a:p>
            <a:r>
              <a:rPr lang="en-US" sz="2000" dirty="0">
                <a:solidFill>
                  <a:srgbClr val="008080"/>
                </a:solidFill>
              </a:rPr>
              <a:t>−20 does not fit the conditions. That is, the number of people in a club is a positive number.</a:t>
            </a:r>
          </a:p>
        </p:txBody>
      </p:sp>
      <p:graphicFrame>
        <p:nvGraphicFramePr>
          <p:cNvPr id="11267" name="Object 3"/>
          <p:cNvGraphicFramePr>
            <a:graphicFrameLocks noChangeAspect="1"/>
          </p:cNvGraphicFramePr>
          <p:nvPr/>
        </p:nvGraphicFramePr>
        <p:xfrm>
          <a:off x="1574800" y="1386348"/>
          <a:ext cx="2387600" cy="381000"/>
        </p:xfrm>
        <a:graphic>
          <a:graphicData uri="http://schemas.openxmlformats.org/presentationml/2006/ole">
            <mc:AlternateContent xmlns:mc="http://schemas.openxmlformats.org/markup-compatibility/2006">
              <mc:Choice xmlns:v="urn:schemas-microsoft-com:vml" Requires="v">
                <p:oleObj spid="_x0000_s11277" name="Equation" r:id="rId3" imgW="2387520" imgH="380880" progId="Equation.DSMT4">
                  <p:embed/>
                </p:oleObj>
              </mc:Choice>
              <mc:Fallback>
                <p:oleObj name="Equation" r:id="rId3" imgW="238752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800" y="1386348"/>
                        <a:ext cx="238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211096" y="1519904"/>
          <a:ext cx="2463800" cy="279400"/>
        </p:xfrm>
        <a:graphic>
          <a:graphicData uri="http://schemas.openxmlformats.org/presentationml/2006/ole">
            <mc:AlternateContent xmlns:mc="http://schemas.openxmlformats.org/markup-compatibility/2006">
              <mc:Choice xmlns:v="urn:schemas-microsoft-com:vml" Requires="v">
                <p:oleObj spid="_x0000_s11278" name="Equation" r:id="rId5" imgW="2463480" imgH="279360" progId="Equation.DSMT4">
                  <p:embed/>
                </p:oleObj>
              </mc:Choice>
              <mc:Fallback>
                <p:oleObj name="Equation" r:id="rId5" imgW="246348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1096" y="1519904"/>
                        <a:ext cx="2463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570704" y="2064808"/>
          <a:ext cx="2743200" cy="469900"/>
        </p:xfrm>
        <a:graphic>
          <a:graphicData uri="http://schemas.openxmlformats.org/presentationml/2006/ole">
            <mc:AlternateContent xmlns:mc="http://schemas.openxmlformats.org/markup-compatibility/2006">
              <mc:Choice xmlns:v="urn:schemas-microsoft-com:vml" Requires="v">
                <p:oleObj spid="_x0000_s11279" name="Equation" r:id="rId7" imgW="2743200" imgH="469800" progId="Equation.DSMT4">
                  <p:embed/>
                </p:oleObj>
              </mc:Choice>
              <mc:Fallback>
                <p:oleObj name="Equation" r:id="rId7" imgW="27432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0704" y="2064808"/>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602248" y="2832168"/>
          <a:ext cx="2451100" cy="292100"/>
        </p:xfrm>
        <a:graphic>
          <a:graphicData uri="http://schemas.openxmlformats.org/presentationml/2006/ole">
            <mc:AlternateContent xmlns:mc="http://schemas.openxmlformats.org/markup-compatibility/2006">
              <mc:Choice xmlns:v="urn:schemas-microsoft-com:vml" Requires="v">
                <p:oleObj spid="_x0000_s11280" name="Equation" r:id="rId9" imgW="2450880" imgH="291960" progId="Equation.DSMT4">
                  <p:embed/>
                </p:oleObj>
              </mc:Choice>
              <mc:Fallback>
                <p:oleObj name="Equation" r:id="rId9" imgW="24508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2248" y="2832168"/>
                        <a:ext cx="245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115552" y="3421729"/>
          <a:ext cx="1384300" cy="292100"/>
        </p:xfrm>
        <a:graphic>
          <a:graphicData uri="http://schemas.openxmlformats.org/presentationml/2006/ole">
            <mc:AlternateContent xmlns:mc="http://schemas.openxmlformats.org/markup-compatibility/2006">
              <mc:Choice xmlns:v="urn:schemas-microsoft-com:vml" Requires="v">
                <p:oleObj spid="_x0000_s11281" name="Equation" r:id="rId11" imgW="1384200" imgH="291960" progId="Equation.DSMT4">
                  <p:embed/>
                </p:oleObj>
              </mc:Choice>
              <mc:Fallback>
                <p:oleObj name="Equation" r:id="rId11" imgW="13842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15552" y="3421729"/>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2939844" y="2847109"/>
            <a:ext cx="1143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016044" y="2847109"/>
            <a:ext cx="1143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4: Cost Per Person (cont.)</a:t>
            </a:r>
          </a:p>
        </p:txBody>
      </p:sp>
      <p:sp>
        <p:nvSpPr>
          <p:cNvPr id="24579" name="Rectangle 3"/>
          <p:cNvSpPr>
            <a:spLocks noGrp="1"/>
          </p:cNvSpPr>
          <p:nvPr>
            <p:ph idx="1"/>
          </p:nvPr>
        </p:nvSpPr>
        <p:spPr>
          <a:prstGeom prst="rect">
            <a:avLst/>
          </a:prstGeom>
        </p:spPr>
        <p:txBody>
          <a:bodyPr/>
          <a:lstStyle/>
          <a:p>
            <a:pPr marL="3175" indent="-3175">
              <a:buFont typeface="Courier New" pitchFamily="49" charset="0"/>
              <a:buNone/>
            </a:pPr>
            <a:r>
              <a:rPr lang="en-US" b="1" i="0" dirty="0">
                <a:solidFill>
                  <a:schemeClr val="tx1"/>
                </a:solidFill>
              </a:rPr>
              <a:t>Check</a:t>
            </a:r>
          </a:p>
          <a:p>
            <a:pPr marL="3175" indent="-3175">
              <a:buFont typeface="Courier New" pitchFamily="49" charset="0"/>
              <a:buNone/>
            </a:pPr>
            <a:endParaRPr lang="en-US" i="0" dirty="0">
              <a:solidFill>
                <a:schemeClr val="tx1"/>
              </a:solidFill>
            </a:endParaRPr>
          </a:p>
          <a:p>
            <a:pPr marL="3175" indent="-3175">
              <a:buFont typeface="Courier New" pitchFamily="49" charset="0"/>
              <a:buNone/>
            </a:pPr>
            <a:endParaRPr lang="en-US" i="0" dirty="0">
              <a:solidFill>
                <a:schemeClr val="tx1"/>
              </a:solidFill>
            </a:endParaRPr>
          </a:p>
          <a:p>
            <a:pPr marL="3175" indent="-3175">
              <a:buFont typeface="Courier New" pitchFamily="49" charset="0"/>
              <a:buNone/>
            </a:pPr>
            <a:endParaRPr lang="en-US" i="0" dirty="0">
              <a:solidFill>
                <a:schemeClr val="tx1"/>
              </a:solidFill>
            </a:endParaRPr>
          </a:p>
          <a:p>
            <a:pPr marL="3175" indent="-3175">
              <a:buFont typeface="Courier New" pitchFamily="49" charset="0"/>
              <a:buNone/>
            </a:pPr>
            <a:endParaRPr lang="en-US" i="0" dirty="0">
              <a:solidFill>
                <a:schemeClr val="tx1"/>
              </a:solidFill>
            </a:endParaRPr>
          </a:p>
          <a:p>
            <a:pPr marL="3175" indent="-3175">
              <a:buFont typeface="Courier New" pitchFamily="49" charset="0"/>
              <a:buNone/>
            </a:pPr>
            <a:r>
              <a:rPr lang="en-US" i="0" dirty="0">
                <a:solidFill>
                  <a:srgbClr val="000099"/>
                </a:solidFill>
              </a:rPr>
              <a:t>$121 − $110 = $11</a:t>
            </a:r>
            <a:r>
              <a:rPr lang="en-US" dirty="0">
                <a:solidFill>
                  <a:srgbClr val="000099"/>
                </a:solidFill>
              </a:rPr>
              <a:t> </a:t>
            </a:r>
            <a:r>
              <a:rPr lang="en-US" dirty="0">
                <a:solidFill>
                  <a:schemeClr val="tx1"/>
                </a:solidFill>
              </a:rPr>
              <a:t>		</a:t>
            </a:r>
            <a:r>
              <a:rPr lang="en-US" sz="2000" i="0" dirty="0">
                <a:solidFill>
                  <a:srgbClr val="008080"/>
                </a:solidFill>
              </a:rPr>
              <a:t>Difference in cost per member</a:t>
            </a:r>
            <a:r>
              <a:rPr lang="en-US" dirty="0">
                <a:solidFill>
                  <a:schemeClr val="tx1"/>
                </a:solidFill>
              </a:rPr>
              <a:t> </a:t>
            </a:r>
          </a:p>
          <a:p>
            <a:pPr marL="3175" indent="-3175">
              <a:buFont typeface="Courier New" pitchFamily="49" charset="0"/>
              <a:buNone/>
            </a:pPr>
            <a:r>
              <a:rPr lang="en-US" i="0" dirty="0">
                <a:solidFill>
                  <a:srgbClr val="FF0000"/>
                </a:solidFill>
              </a:rPr>
              <a:t>Twenty members rode the bus.</a:t>
            </a:r>
          </a:p>
        </p:txBody>
      </p:sp>
      <p:graphicFrame>
        <p:nvGraphicFramePr>
          <p:cNvPr id="24580" name="Object 4"/>
          <p:cNvGraphicFramePr>
            <a:graphicFrameLocks noChangeAspect="1"/>
          </p:cNvGraphicFramePr>
          <p:nvPr/>
        </p:nvGraphicFramePr>
        <p:xfrm>
          <a:off x="548640" y="1905000"/>
          <a:ext cx="5422900" cy="838200"/>
        </p:xfrm>
        <a:graphic>
          <a:graphicData uri="http://schemas.openxmlformats.org/presentationml/2006/ole">
            <mc:AlternateContent xmlns:mc="http://schemas.openxmlformats.org/markup-compatibility/2006">
              <mc:Choice xmlns:v="urn:schemas-microsoft-com:vml" Requires="v">
                <p:oleObj spid="_x0000_s12294" name="Equation" r:id="rId3" imgW="5422680" imgH="838080" progId="Equation.DSMT4">
                  <p:embed/>
                </p:oleObj>
              </mc:Choice>
              <mc:Fallback>
                <p:oleObj name="Equation" r:id="rId3" imgW="542268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05000"/>
                        <a:ext cx="542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1" name="Object 3"/>
          <p:cNvGraphicFramePr>
            <a:graphicFrameLocks noChangeAspect="1"/>
          </p:cNvGraphicFramePr>
          <p:nvPr/>
        </p:nvGraphicFramePr>
        <p:xfrm>
          <a:off x="548640" y="2895600"/>
          <a:ext cx="5562600" cy="838200"/>
        </p:xfrm>
        <a:graphic>
          <a:graphicData uri="http://schemas.openxmlformats.org/presentationml/2006/ole">
            <mc:AlternateContent xmlns:mc="http://schemas.openxmlformats.org/markup-compatibility/2006">
              <mc:Choice xmlns:v="urn:schemas-microsoft-com:vml" Requires="v">
                <p:oleObj spid="_x0000_s12295" name="Equation" r:id="rId5" imgW="5562360" imgH="838080" progId="Equation.DSMT4">
                  <p:embed/>
                </p:oleObj>
              </mc:Choice>
              <mc:Fallback>
                <p:oleObj name="Equation" r:id="rId5" imgW="5562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8956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Strategy for Solving Word Problems</a:t>
            </a:r>
          </a:p>
        </p:txBody>
      </p:sp>
      <p:sp>
        <p:nvSpPr>
          <p:cNvPr id="6147" name="Rectangle 3"/>
          <p:cNvSpPr>
            <a:spLocks noGrp="1"/>
          </p:cNvSpPr>
          <p:nvPr>
            <p:ph idx="1"/>
          </p:nvPr>
        </p:nvSpPr>
        <p:spPr>
          <a:xfrm>
            <a:off x="457200" y="1280160"/>
            <a:ext cx="8229600" cy="4434840"/>
          </a:xfrm>
          <a:prstGeom prst="rect">
            <a:avLst/>
          </a:prstGeom>
          <a:solidFill>
            <a:srgbClr val="FFFFCC"/>
          </a:solidFill>
          <a:ln w="28575">
            <a:solidFill>
              <a:srgbClr val="000000"/>
            </a:solidFill>
          </a:ln>
        </p:spPr>
        <p:txBody>
          <a:bodyPr>
            <a:noAutofit/>
          </a:bodyPr>
          <a:lstStyle/>
          <a:p>
            <a:pPr marL="3175" indent="-3175" algn="ctr">
              <a:lnSpc>
                <a:spcPct val="90000"/>
              </a:lnSpc>
              <a:spcBef>
                <a:spcPct val="0"/>
              </a:spcBef>
              <a:buFont typeface="Courier New" pitchFamily="49" charset="0"/>
              <a:buNone/>
              <a:tabLst>
                <a:tab pos="457200" algn="l"/>
                <a:tab pos="914400" algn="l"/>
              </a:tabLst>
            </a:pPr>
            <a:r>
              <a:rPr lang="en-US" b="1" i="0" dirty="0">
                <a:solidFill>
                  <a:srgbClr val="000000"/>
                </a:solidFill>
              </a:rPr>
              <a:t>Strategy for Solving Word Problems</a:t>
            </a:r>
          </a:p>
          <a:p>
            <a:pPr marL="3175" indent="-3175">
              <a:lnSpc>
                <a:spcPct val="90000"/>
              </a:lnSpc>
              <a:buFont typeface="Courier New" pitchFamily="49" charset="0"/>
              <a:buNone/>
              <a:tabLst>
                <a:tab pos="457200" algn="l"/>
                <a:tab pos="914400" algn="l"/>
              </a:tabLst>
            </a:pPr>
            <a:r>
              <a:rPr lang="en-US" b="1" i="0" dirty="0">
                <a:solidFill>
                  <a:srgbClr val="000000"/>
                </a:solidFill>
              </a:rPr>
              <a:t>1.	</a:t>
            </a:r>
            <a:r>
              <a:rPr lang="en-US" i="0" dirty="0">
                <a:solidFill>
                  <a:srgbClr val="000000"/>
                </a:solidFill>
              </a:rPr>
              <a:t>Understand the problem.</a:t>
            </a:r>
          </a:p>
          <a:p>
            <a:pPr marL="3175" indent="-3175">
              <a:lnSpc>
                <a:spcPct val="90000"/>
              </a:lnSpc>
              <a:buFont typeface="Courier New" pitchFamily="49" charset="0"/>
              <a:buNone/>
              <a:tabLst>
                <a:tab pos="457200" algn="l"/>
                <a:tab pos="914400" algn="l"/>
              </a:tabLst>
            </a:pPr>
            <a:r>
              <a:rPr lang="en-US" b="1" i="0" dirty="0">
                <a:solidFill>
                  <a:srgbClr val="000000"/>
                </a:solidFill>
              </a:rPr>
              <a:t>		a.	</a:t>
            </a:r>
            <a:r>
              <a:rPr lang="en-US" i="0" dirty="0">
                <a:solidFill>
                  <a:srgbClr val="000000"/>
                </a:solidFill>
              </a:rPr>
              <a:t>Read the problem carefully. (Read it several 			times if necessary.)</a:t>
            </a:r>
          </a:p>
          <a:p>
            <a:pPr marL="3175" indent="-3175">
              <a:lnSpc>
                <a:spcPct val="90000"/>
              </a:lnSpc>
              <a:buFont typeface="Courier New" pitchFamily="49" charset="0"/>
              <a:buNone/>
              <a:tabLst>
                <a:tab pos="457200" algn="l"/>
                <a:tab pos="914400" algn="l"/>
              </a:tabLst>
            </a:pPr>
            <a:r>
              <a:rPr lang="en-US" b="1" i="0" dirty="0">
                <a:solidFill>
                  <a:srgbClr val="000000"/>
                </a:solidFill>
              </a:rPr>
              <a:t>		b.	</a:t>
            </a:r>
            <a:r>
              <a:rPr lang="en-US" i="0" dirty="0">
                <a:solidFill>
                  <a:srgbClr val="000000"/>
                </a:solidFill>
              </a:rPr>
              <a:t>If it helps, restate the problem in your own 			words.</a:t>
            </a:r>
          </a:p>
          <a:p>
            <a:pPr marL="3175" indent="-3175">
              <a:lnSpc>
                <a:spcPct val="90000"/>
              </a:lnSpc>
              <a:buFont typeface="Courier New" pitchFamily="49" charset="0"/>
              <a:buNone/>
              <a:tabLst>
                <a:tab pos="457200" algn="l"/>
                <a:tab pos="914400" algn="l"/>
              </a:tabLst>
            </a:pPr>
            <a:r>
              <a:rPr lang="en-US" b="1" i="0" dirty="0">
                <a:solidFill>
                  <a:srgbClr val="000000"/>
                </a:solidFill>
              </a:rPr>
              <a:t>2.	</a:t>
            </a:r>
            <a:r>
              <a:rPr lang="en-US" i="0" dirty="0">
                <a:solidFill>
                  <a:srgbClr val="000000"/>
                </a:solidFill>
              </a:rPr>
              <a:t>Devise a plan.</a:t>
            </a:r>
          </a:p>
          <a:p>
            <a:pPr marL="3175" indent="-3175">
              <a:lnSpc>
                <a:spcPct val="90000"/>
              </a:lnSpc>
              <a:buFont typeface="Courier New" pitchFamily="49" charset="0"/>
              <a:buNone/>
              <a:tabLst>
                <a:tab pos="457200" algn="l"/>
                <a:tab pos="914400" algn="l"/>
              </a:tabLst>
            </a:pPr>
            <a:r>
              <a:rPr lang="en-US" b="1" i="0" dirty="0">
                <a:solidFill>
                  <a:srgbClr val="000000"/>
                </a:solidFill>
              </a:rPr>
              <a:t>		a.	</a:t>
            </a:r>
            <a:r>
              <a:rPr lang="en-US" i="0" dirty="0">
                <a:solidFill>
                  <a:srgbClr val="000000"/>
                </a:solidFill>
              </a:rPr>
              <a:t>Decide what is asked for; assign a variable to the 		unknown quantity. Label this variable so you 		know exactly what it represents.</a:t>
            </a:r>
            <a:endParaRPr lang="en-US" b="1"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Strategy for Solving Word Problems</a:t>
            </a:r>
          </a:p>
        </p:txBody>
      </p:sp>
      <p:sp>
        <p:nvSpPr>
          <p:cNvPr id="7171" name="Rectangle 4"/>
          <p:cNvSpPr>
            <a:spLocks noGrp="1"/>
          </p:cNvSpPr>
          <p:nvPr>
            <p:ph idx="1"/>
          </p:nvPr>
        </p:nvSpPr>
        <p:spPr>
          <a:xfrm>
            <a:off x="457200" y="1280160"/>
            <a:ext cx="8229600" cy="3539430"/>
          </a:xfrm>
          <a:prstGeom prst="rect">
            <a:avLst/>
          </a:prstGeom>
          <a:solidFill>
            <a:srgbClr val="FFFFCC"/>
          </a:solidFill>
          <a:ln w="28575">
            <a:solidFill>
              <a:srgbClr val="000000"/>
            </a:solidFill>
          </a:ln>
        </p:spPr>
        <p:txBody>
          <a:bodyPr>
            <a:spAutoFit/>
          </a:bodyPr>
          <a:lstStyle/>
          <a:p>
            <a:pPr marL="3175" indent="-3175">
              <a:lnSpc>
                <a:spcPct val="90000"/>
              </a:lnSpc>
              <a:buFont typeface="Courier New" pitchFamily="49" charset="0"/>
              <a:buNone/>
              <a:tabLst>
                <a:tab pos="457200" algn="l"/>
                <a:tab pos="914400" algn="l"/>
              </a:tabLst>
            </a:pPr>
            <a:r>
              <a:rPr lang="en-US" b="1" i="0" dirty="0">
                <a:solidFill>
                  <a:srgbClr val="000000"/>
                </a:solidFill>
              </a:rPr>
              <a:t>		b.	</a:t>
            </a:r>
            <a:r>
              <a:rPr lang="en-US" i="0" dirty="0">
                <a:solidFill>
                  <a:srgbClr val="000000"/>
                </a:solidFill>
              </a:rPr>
              <a:t>Draw a diagram or set up a chart whenever 			possible.</a:t>
            </a:r>
          </a:p>
          <a:p>
            <a:pPr marL="3175" indent="-3175">
              <a:lnSpc>
                <a:spcPct val="90000"/>
              </a:lnSpc>
              <a:buFont typeface="Courier New" pitchFamily="49" charset="0"/>
              <a:buNone/>
              <a:tabLst>
                <a:tab pos="457200" algn="l"/>
                <a:tab pos="914400" algn="l"/>
              </a:tabLst>
            </a:pPr>
            <a:r>
              <a:rPr lang="en-US" i="0" dirty="0">
                <a:solidFill>
                  <a:srgbClr val="000000"/>
                </a:solidFill>
              </a:rPr>
              <a:t>		</a:t>
            </a:r>
            <a:r>
              <a:rPr lang="en-US" b="1" i="0" dirty="0">
                <a:solidFill>
                  <a:srgbClr val="000000"/>
                </a:solidFill>
              </a:rPr>
              <a:t>c.	</a:t>
            </a:r>
            <a:r>
              <a:rPr lang="en-US" i="0" dirty="0">
                <a:solidFill>
                  <a:srgbClr val="000000"/>
                </a:solidFill>
              </a:rPr>
              <a:t>Write an equation that relates the information 		provided.</a:t>
            </a:r>
            <a:endParaRPr lang="en-US" b="1" i="0" dirty="0">
              <a:solidFill>
                <a:srgbClr val="000000"/>
              </a:solidFill>
            </a:endParaRPr>
          </a:p>
          <a:p>
            <a:pPr marL="3175" indent="-3175">
              <a:lnSpc>
                <a:spcPct val="90000"/>
              </a:lnSpc>
              <a:buFont typeface="Courier New" pitchFamily="49" charset="0"/>
              <a:buNone/>
              <a:tabLst>
                <a:tab pos="457200" algn="l"/>
                <a:tab pos="914400" algn="l"/>
              </a:tabLst>
            </a:pPr>
            <a:r>
              <a:rPr lang="en-US" b="1" i="0" dirty="0">
                <a:solidFill>
                  <a:srgbClr val="000000"/>
                </a:solidFill>
              </a:rPr>
              <a:t>	3.	</a:t>
            </a:r>
            <a:r>
              <a:rPr lang="en-US" i="0" dirty="0">
                <a:solidFill>
                  <a:srgbClr val="000000"/>
                </a:solidFill>
              </a:rPr>
              <a:t>Carry out the plan.</a:t>
            </a:r>
          </a:p>
          <a:p>
            <a:pPr marL="3175" indent="-3175">
              <a:lnSpc>
                <a:spcPct val="90000"/>
              </a:lnSpc>
              <a:buFont typeface="Courier New" pitchFamily="49" charset="0"/>
              <a:buNone/>
              <a:tabLst>
                <a:tab pos="457200" algn="l"/>
                <a:tab pos="914400" algn="l"/>
              </a:tabLst>
            </a:pPr>
            <a:r>
              <a:rPr lang="en-US" b="1" i="0" dirty="0">
                <a:solidFill>
                  <a:srgbClr val="000000"/>
                </a:solidFill>
              </a:rPr>
              <a:t>		a.	</a:t>
            </a:r>
            <a:r>
              <a:rPr lang="en-US" i="0" dirty="0">
                <a:solidFill>
                  <a:srgbClr val="000000"/>
                </a:solidFill>
              </a:rPr>
              <a:t>Study your picture or diagram for insight into the 		solution.</a:t>
            </a:r>
          </a:p>
          <a:p>
            <a:pPr marL="3175" indent="-3175">
              <a:lnSpc>
                <a:spcPct val="90000"/>
              </a:lnSpc>
              <a:buFont typeface="Courier New" pitchFamily="49" charset="0"/>
              <a:buNone/>
              <a:tabLst>
                <a:tab pos="457200" algn="l"/>
                <a:tab pos="914400" algn="l"/>
              </a:tabLst>
            </a:pPr>
            <a:r>
              <a:rPr lang="en-US" b="1" i="0" dirty="0">
                <a:solidFill>
                  <a:srgbClr val="000000"/>
                </a:solidFill>
              </a:rPr>
              <a:t>		b.	</a:t>
            </a:r>
            <a:r>
              <a:rPr lang="en-US" i="0" dirty="0">
                <a:solidFill>
                  <a:srgbClr val="000000"/>
                </a:solidFill>
              </a:rPr>
              <a:t>Solve the equation.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Strategy for Solving Word Problems</a:t>
            </a:r>
          </a:p>
        </p:txBody>
      </p:sp>
      <p:sp>
        <p:nvSpPr>
          <p:cNvPr id="8195" name="Rectangle 4"/>
          <p:cNvSpPr>
            <a:spLocks noGrp="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pPr marL="0" indent="0">
              <a:buFont typeface="Courier New" pitchFamily="49" charset="0"/>
              <a:buNone/>
              <a:tabLst>
                <a:tab pos="457200" algn="l"/>
                <a:tab pos="862013" algn="l"/>
              </a:tabLst>
            </a:pPr>
            <a:r>
              <a:rPr lang="en-US" b="1" i="0" dirty="0">
                <a:solidFill>
                  <a:srgbClr val="000000"/>
                </a:solidFill>
              </a:rPr>
              <a:t>4.	</a:t>
            </a:r>
            <a:r>
              <a:rPr lang="en-US" i="0" dirty="0">
                <a:solidFill>
                  <a:srgbClr val="000000"/>
                </a:solidFill>
              </a:rPr>
              <a:t>Look back over the results.</a:t>
            </a:r>
          </a:p>
          <a:p>
            <a:pPr marL="0" indent="0">
              <a:buFont typeface="Courier New" pitchFamily="49" charset="0"/>
              <a:buNone/>
              <a:tabLst>
                <a:tab pos="457200" algn="l"/>
                <a:tab pos="862013" algn="l"/>
              </a:tabLst>
            </a:pPr>
            <a:r>
              <a:rPr lang="en-US" b="1" i="0" dirty="0">
                <a:solidFill>
                  <a:srgbClr val="000000"/>
                </a:solidFill>
              </a:rPr>
              <a:t>	a.	</a:t>
            </a:r>
            <a:r>
              <a:rPr lang="en-US" i="0" dirty="0">
                <a:solidFill>
                  <a:srgbClr val="000000"/>
                </a:solidFill>
              </a:rPr>
              <a:t>Does your solution make sense in terms of 			the wording of the problem?</a:t>
            </a:r>
          </a:p>
          <a:p>
            <a:pPr marL="0" indent="0">
              <a:buFont typeface="Courier New" pitchFamily="49" charset="0"/>
              <a:buNone/>
              <a:tabLst>
                <a:tab pos="457200" algn="l"/>
                <a:tab pos="862013" algn="l"/>
              </a:tabLst>
            </a:pPr>
            <a:r>
              <a:rPr lang="en-US" b="1" i="0" dirty="0">
                <a:solidFill>
                  <a:srgbClr val="000000"/>
                </a:solidFill>
              </a:rPr>
              <a:t>	b.	</a:t>
            </a:r>
            <a:r>
              <a:rPr lang="en-US" i="0" dirty="0">
                <a:solidFill>
                  <a:srgbClr val="000000"/>
                </a:solidFill>
              </a:rPr>
              <a:t>Check your solution in the equation.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The Pythagorean Theorem</a:t>
            </a:r>
          </a:p>
        </p:txBody>
      </p:sp>
      <p:sp>
        <p:nvSpPr>
          <p:cNvPr id="9219" name="Rectangle 3"/>
          <p:cNvSpPr>
            <a:spLocks noGrp="1"/>
          </p:cNvSpPr>
          <p:nvPr>
            <p:ph idx="1"/>
          </p:nvPr>
        </p:nvSpPr>
        <p:spPr>
          <a:xfrm>
            <a:off x="457200" y="1280160"/>
            <a:ext cx="8229600" cy="3444240"/>
          </a:xfrm>
          <a:prstGeom prst="rect">
            <a:avLst/>
          </a:prstGeom>
          <a:solidFill>
            <a:srgbClr val="FFFFCC"/>
          </a:solidFill>
          <a:ln w="28575">
            <a:solidFill>
              <a:srgbClr val="000000"/>
            </a:solidFill>
          </a:ln>
        </p:spPr>
        <p:txBody>
          <a:bodyPr>
            <a:noAutofit/>
          </a:bodyPr>
          <a:lstStyle/>
          <a:p>
            <a:pPr marL="3175" indent="-3175" algn="ctr">
              <a:buFont typeface="Courier New" pitchFamily="49" charset="0"/>
              <a:buNone/>
            </a:pPr>
            <a:r>
              <a:rPr lang="en-US" b="1" i="0" dirty="0">
                <a:solidFill>
                  <a:srgbClr val="000000"/>
                </a:solidFill>
              </a:rPr>
              <a:t>The Pythagorean Theorem</a:t>
            </a:r>
          </a:p>
          <a:p>
            <a:pPr marL="3175" indent="-3175">
              <a:buFont typeface="Courier New" pitchFamily="49" charset="0"/>
              <a:buNone/>
            </a:pPr>
            <a:r>
              <a:rPr lang="en-US" i="0" dirty="0">
                <a:solidFill>
                  <a:srgbClr val="000000"/>
                </a:solidFill>
              </a:rPr>
              <a:t>In a right triangle, if </a:t>
            </a:r>
            <a:r>
              <a:rPr lang="en-US" i="1" dirty="0">
                <a:solidFill>
                  <a:srgbClr val="000000"/>
                </a:solidFill>
              </a:rPr>
              <a:t>c</a:t>
            </a:r>
            <a:r>
              <a:rPr lang="en-US" dirty="0">
                <a:solidFill>
                  <a:srgbClr val="000000"/>
                </a:solidFill>
              </a:rPr>
              <a:t> </a:t>
            </a:r>
            <a:r>
              <a:rPr lang="en-US" i="0" dirty="0">
                <a:solidFill>
                  <a:srgbClr val="000000"/>
                </a:solidFill>
              </a:rPr>
              <a:t>is the length of the hypotenuse and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the lengths of the legs, then</a:t>
            </a:r>
            <a:r>
              <a:rPr lang="en-US" dirty="0">
                <a:solidFill>
                  <a:srgbClr val="000000"/>
                </a:solidFill>
              </a:rPr>
              <a:t> </a:t>
            </a:r>
          </a:p>
        </p:txBody>
      </p:sp>
      <p:pic>
        <p:nvPicPr>
          <p:cNvPr id="9220" name="Picture 15" descr="7_3_Pythagorean-theorem"/>
          <p:cNvPicPr>
            <a:picLocks noChangeAspect="1" noChangeArrowheads="1"/>
          </p:cNvPicPr>
          <p:nvPr/>
        </p:nvPicPr>
        <p:blipFill>
          <a:blip r:embed="rId3"/>
          <a:srcRect/>
          <a:stretch>
            <a:fillRect/>
          </a:stretch>
        </p:blipFill>
        <p:spPr bwMode="auto">
          <a:xfrm>
            <a:off x="3733800" y="2819400"/>
            <a:ext cx="3052763" cy="1706563"/>
          </a:xfrm>
          <a:prstGeom prst="rect">
            <a:avLst/>
          </a:prstGeom>
          <a:noFill/>
          <a:ln w="9525">
            <a:noFill/>
            <a:miter lim="800000"/>
            <a:headEnd/>
            <a:tailEnd/>
          </a:ln>
        </p:spPr>
      </p:pic>
      <p:graphicFrame>
        <p:nvGraphicFramePr>
          <p:cNvPr id="9221" name="Object 16"/>
          <p:cNvGraphicFramePr>
            <a:graphicFrameLocks noChangeAspect="1"/>
          </p:cNvGraphicFramePr>
          <p:nvPr/>
        </p:nvGraphicFramePr>
        <p:xfrm>
          <a:off x="1689100" y="3124200"/>
          <a:ext cx="1739900" cy="381000"/>
        </p:xfrm>
        <a:graphic>
          <a:graphicData uri="http://schemas.openxmlformats.org/presentationml/2006/ole">
            <mc:AlternateContent xmlns:mc="http://schemas.openxmlformats.org/markup-compatibility/2006">
              <mc:Choice xmlns:v="urn:schemas-microsoft-com:vml" Requires="v">
                <p:oleObj spid="_x0000_s1028" name="Equation" r:id="rId4" imgW="1739900" imgH="381000" progId="Equation.DSMT4">
                  <p:embed/>
                </p:oleObj>
              </mc:Choice>
              <mc:Fallback>
                <p:oleObj name="Equation" r:id="rId4" imgW="1739900" imgH="38100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89100" y="3124200"/>
                        <a:ext cx="1739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The Pythagorean Theorem</a:t>
            </a:r>
          </a:p>
        </p:txBody>
      </p:sp>
      <p:sp>
        <p:nvSpPr>
          <p:cNvPr id="10243"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The length of a rectangular field is </a:t>
            </a:r>
            <a:r>
              <a:rPr lang="en-US" i="0" dirty="0">
                <a:solidFill>
                  <a:srgbClr val="0000FF"/>
                </a:solidFill>
              </a:rPr>
              <a:t>6 meters </a:t>
            </a:r>
            <a:r>
              <a:rPr lang="en-US" i="0" dirty="0">
                <a:solidFill>
                  <a:schemeClr val="tx1"/>
                </a:solidFill>
              </a:rPr>
              <a:t>longer than its width. If a diagonal foot path stretching from one corner of the field to the opposite corner is </a:t>
            </a:r>
            <a:r>
              <a:rPr lang="en-US" i="0" dirty="0">
                <a:solidFill>
                  <a:srgbClr val="0000FF"/>
                </a:solidFill>
              </a:rPr>
              <a:t>30 meters</a:t>
            </a:r>
            <a:r>
              <a:rPr lang="en-US" i="0" dirty="0">
                <a:solidFill>
                  <a:schemeClr val="tx1"/>
                </a:solidFill>
              </a:rPr>
              <a:t> long, what are the dimensions of the field?</a:t>
            </a:r>
          </a:p>
        </p:txBody>
      </p:sp>
      <p:pic>
        <p:nvPicPr>
          <p:cNvPr id="10244" name="Picture 4" descr="7-3-example-1a"/>
          <p:cNvPicPr>
            <a:picLocks noChangeAspect="1" noChangeArrowheads="1"/>
          </p:cNvPicPr>
          <p:nvPr/>
        </p:nvPicPr>
        <p:blipFill>
          <a:blip r:embed="rId2"/>
          <a:srcRect/>
          <a:stretch>
            <a:fillRect/>
          </a:stretch>
        </p:blipFill>
        <p:spPr bwMode="auto">
          <a:xfrm>
            <a:off x="2286000" y="3276600"/>
            <a:ext cx="4414838" cy="2300288"/>
          </a:xfrm>
          <a:prstGeom prst="round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The Pythagorean Theorem</a:t>
            </a:r>
          </a:p>
        </p:txBody>
      </p:sp>
      <p:sp>
        <p:nvSpPr>
          <p:cNvPr id="11267" name="Rectangle 3"/>
          <p:cNvSpPr>
            <a:spLocks noGrp="1"/>
          </p:cNvSpPr>
          <p:nvPr>
            <p:ph idx="1"/>
          </p:nvPr>
        </p:nvSpPr>
        <p:spPr>
          <a:prstGeom prst="rect">
            <a:avLst/>
          </a:prstGeom>
        </p:spPr>
        <p:txBody>
          <a:bodyPr/>
          <a:lstStyle/>
          <a:p>
            <a:pPr marL="3175" indent="-3175">
              <a:buFont typeface="Courier New" pitchFamily="49" charset="0"/>
              <a:buNone/>
              <a:tabLst>
                <a:tab pos="1711325" algn="l"/>
                <a:tab pos="2690813" algn="l"/>
                <a:tab pos="3200400" algn="l"/>
              </a:tabLst>
            </a:pPr>
            <a:r>
              <a:rPr lang="en-US" b="1" i="0" dirty="0">
                <a:solidFill>
                  <a:schemeClr val="tx1"/>
                </a:solidFill>
              </a:rPr>
              <a:t>Solution	</a:t>
            </a:r>
          </a:p>
        </p:txBody>
      </p:sp>
      <p:sp>
        <p:nvSpPr>
          <p:cNvPr id="11269" name="Rectangle 5"/>
          <p:cNvSpPr>
            <a:spLocks noChangeArrowheads="1"/>
          </p:cNvSpPr>
          <p:nvPr/>
        </p:nvSpPr>
        <p:spPr bwMode="auto">
          <a:xfrm>
            <a:off x="5287963" y="2628900"/>
            <a:ext cx="3365500" cy="396875"/>
          </a:xfrm>
          <a:prstGeom prst="rect">
            <a:avLst/>
          </a:prstGeom>
          <a:noFill/>
          <a:ln w="9525">
            <a:noFill/>
            <a:miter lim="800000"/>
            <a:headEnd/>
            <a:tailEnd/>
          </a:ln>
        </p:spPr>
        <p:txBody>
          <a:bodyPr wrap="none">
            <a:spAutoFit/>
          </a:bodyPr>
          <a:lstStyle/>
          <a:p>
            <a:r>
              <a:rPr lang="en-US" sz="2000" dirty="0">
                <a:solidFill>
                  <a:srgbClr val="008080"/>
                </a:solidFill>
              </a:rPr>
              <a:t>Use the Pythagorean theorem.</a:t>
            </a:r>
          </a:p>
        </p:txBody>
      </p:sp>
      <p:sp>
        <p:nvSpPr>
          <p:cNvPr id="11270" name="Rectangle 6"/>
          <p:cNvSpPr>
            <a:spLocks noChangeArrowheads="1"/>
          </p:cNvSpPr>
          <p:nvPr/>
        </p:nvSpPr>
        <p:spPr bwMode="auto">
          <a:xfrm>
            <a:off x="5257800" y="4419600"/>
            <a:ext cx="2562225" cy="396875"/>
          </a:xfrm>
          <a:prstGeom prst="rect">
            <a:avLst/>
          </a:prstGeom>
          <a:noFill/>
          <a:ln w="9525">
            <a:noFill/>
            <a:miter lim="800000"/>
            <a:headEnd/>
            <a:tailEnd/>
          </a:ln>
        </p:spPr>
        <p:txBody>
          <a:bodyPr wrap="none">
            <a:spAutoFit/>
          </a:bodyPr>
          <a:lstStyle/>
          <a:p>
            <a:r>
              <a:rPr lang="en-US" sz="2000" dirty="0">
                <a:solidFill>
                  <a:srgbClr val="008080"/>
                </a:solidFill>
              </a:rPr>
              <a:t>Divide both sides by </a:t>
            </a:r>
            <a:r>
              <a:rPr lang="en-US" sz="2000" dirty="0">
                <a:solidFill>
                  <a:srgbClr val="FF00FF"/>
                </a:solidFill>
              </a:rPr>
              <a:t>2</a:t>
            </a:r>
            <a:r>
              <a:rPr lang="en-US" sz="2000" dirty="0">
                <a:solidFill>
                  <a:srgbClr val="008080"/>
                </a:solidFill>
              </a:rPr>
              <a:t>. </a:t>
            </a:r>
          </a:p>
        </p:txBody>
      </p:sp>
      <p:graphicFrame>
        <p:nvGraphicFramePr>
          <p:cNvPr id="2051" name="Object 3"/>
          <p:cNvGraphicFramePr>
            <a:graphicFrameLocks noChangeAspect="1"/>
          </p:cNvGraphicFramePr>
          <p:nvPr/>
        </p:nvGraphicFramePr>
        <p:xfrm>
          <a:off x="2180304" y="2514600"/>
          <a:ext cx="2667000" cy="533400"/>
        </p:xfrm>
        <a:graphic>
          <a:graphicData uri="http://schemas.openxmlformats.org/presentationml/2006/ole">
            <mc:AlternateContent xmlns:mc="http://schemas.openxmlformats.org/markup-compatibility/2006">
              <mc:Choice xmlns:v="urn:schemas-microsoft-com:vml" Requires="v">
                <p:oleObj spid="_x0000_s2061" name="Equation" r:id="rId3" imgW="2666880" imgH="533160" progId="Equation.DSMT4">
                  <p:embed/>
                </p:oleObj>
              </mc:Choice>
              <mc:Fallback>
                <p:oleObj name="Equation" r:id="rId3" imgW="2666880" imgH="5331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0304" y="2514600"/>
                        <a:ext cx="2667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327356" y="3185652"/>
          <a:ext cx="3594100" cy="381000"/>
        </p:xfrm>
        <a:graphic>
          <a:graphicData uri="http://schemas.openxmlformats.org/presentationml/2006/ole">
            <mc:AlternateContent xmlns:mc="http://schemas.openxmlformats.org/markup-compatibility/2006">
              <mc:Choice xmlns:v="urn:schemas-microsoft-com:vml" Requires="v">
                <p:oleObj spid="_x0000_s2062" name="Equation" r:id="rId5" imgW="3593880" imgH="380880" progId="Equation.DSMT4">
                  <p:embed/>
                </p:oleObj>
              </mc:Choice>
              <mc:Fallback>
                <p:oleObj name="Equation" r:id="rId5" imgW="35938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7356" y="3185652"/>
                        <a:ext cx="359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76400" y="3733800"/>
          <a:ext cx="2882900" cy="381000"/>
        </p:xfrm>
        <a:graphic>
          <a:graphicData uri="http://schemas.openxmlformats.org/presentationml/2006/ole">
            <mc:AlternateContent xmlns:mc="http://schemas.openxmlformats.org/markup-compatibility/2006">
              <mc:Choice xmlns:v="urn:schemas-microsoft-com:vml" Requires="v">
                <p:oleObj spid="_x0000_s2063" name="Equation" r:id="rId7" imgW="2882880" imgH="380880" progId="Equation.DSMT4">
                  <p:embed/>
                </p:oleObj>
              </mc:Choice>
              <mc:Fallback>
                <p:oleObj name="Equation" r:id="rId7" imgW="288288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733800"/>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025444" y="4299156"/>
          <a:ext cx="2540000" cy="381000"/>
        </p:xfrm>
        <a:graphic>
          <a:graphicData uri="http://schemas.openxmlformats.org/presentationml/2006/ole">
            <mc:AlternateContent xmlns:mc="http://schemas.openxmlformats.org/markup-compatibility/2006">
              <mc:Choice xmlns:v="urn:schemas-microsoft-com:vml" Requires="v">
                <p:oleObj spid="_x0000_s2064" name="Equation" r:id="rId9" imgW="2539800" imgH="380880" progId="Equation.DSMT4">
                  <p:embed/>
                </p:oleObj>
              </mc:Choice>
              <mc:Fallback>
                <p:oleObj name="Equation" r:id="rId9" imgW="253980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5444" y="4299156"/>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676400" y="4876800"/>
          <a:ext cx="2895600" cy="469900"/>
        </p:xfrm>
        <a:graphic>
          <a:graphicData uri="http://schemas.openxmlformats.org/presentationml/2006/ole">
            <mc:AlternateContent xmlns:mc="http://schemas.openxmlformats.org/markup-compatibility/2006">
              <mc:Choice xmlns:v="urn:schemas-microsoft-com:vml" Requires="v">
                <p:oleObj spid="_x0000_s2065" name="Equation" r:id="rId11" imgW="2895480" imgH="469800" progId="Equation.DSMT4">
                  <p:embed/>
                </p:oleObj>
              </mc:Choice>
              <mc:Fallback>
                <p:oleObj name="Equation" r:id="rId11" imgW="28954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4876800"/>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1902540" y="1310148"/>
            <a:ext cx="4572000" cy="954107"/>
          </a:xfrm>
          <a:prstGeom prst="rect">
            <a:avLst/>
          </a:prstGeom>
        </p:spPr>
        <p:txBody>
          <a:bodyPr>
            <a:spAutoFit/>
          </a:bodyPr>
          <a:lstStyle/>
          <a:p>
            <a:pPr marL="3175" indent="-3175">
              <a:buFont typeface="Courier New" pitchFamily="49" charset="0"/>
              <a:buNone/>
              <a:tabLst>
                <a:tab pos="1711325" algn="l"/>
                <a:tab pos="2690813" algn="l"/>
                <a:tab pos="3200400" algn="l"/>
              </a:tabLst>
            </a:pPr>
            <a:r>
              <a:rPr lang="en-US" sz="2800" dirty="0"/>
              <a:t>Let	</a:t>
            </a:r>
            <a:r>
              <a:rPr lang="en-US" sz="2800" i="1" dirty="0"/>
              <a:t>w</a:t>
            </a:r>
            <a:r>
              <a:rPr lang="en-US" sz="2800" dirty="0"/>
              <a:t> </a:t>
            </a:r>
            <a:r>
              <a:rPr lang="en-US" sz="2800" dirty="0">
                <a:latin typeface="Symbol" pitchFamily="18" charset="2"/>
              </a:rPr>
              <a:t>=</a:t>
            </a:r>
            <a:r>
              <a:rPr lang="en-US" sz="2800" dirty="0"/>
              <a:t> width,</a:t>
            </a:r>
          </a:p>
          <a:p>
            <a:pPr marL="3175" indent="-3175">
              <a:buFont typeface="Courier New" pitchFamily="49" charset="0"/>
              <a:buNone/>
              <a:tabLst>
                <a:tab pos="1711325" algn="l"/>
                <a:tab pos="2690813" algn="l"/>
                <a:tab pos="3200400" algn="l"/>
              </a:tabLst>
            </a:pPr>
            <a:r>
              <a:rPr lang="en-US" sz="2800" dirty="0"/>
              <a:t>	then	</a:t>
            </a:r>
            <a:r>
              <a:rPr lang="en-US" sz="2800" i="1" dirty="0"/>
              <a:t>w</a:t>
            </a:r>
            <a:r>
              <a:rPr lang="en-US" sz="2800" dirty="0"/>
              <a:t> + 6 </a:t>
            </a:r>
            <a:r>
              <a:rPr lang="en-US" sz="2800" dirty="0">
                <a:latin typeface="Symbol" pitchFamily="18" charset="2"/>
              </a:rPr>
              <a:t>=</a:t>
            </a:r>
            <a:r>
              <a:rPr lang="en-US" sz="2800" dirty="0"/>
              <a:t> length.</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2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The Pythagorean Theorem (cont.)</a:t>
            </a:r>
          </a:p>
        </p:txBody>
      </p:sp>
      <p:sp>
        <p:nvSpPr>
          <p:cNvPr id="12291" name="Rectangle 3"/>
          <p:cNvSpPr>
            <a:spLocks noGrp="1"/>
          </p:cNvSpPr>
          <p:nvPr>
            <p:ph idx="1"/>
          </p:nvPr>
        </p:nvSpPr>
        <p:spPr>
          <a:xfrm>
            <a:off x="457200" y="3195832"/>
            <a:ext cx="8229600" cy="523220"/>
          </a:xfrm>
          <a:prstGeom prst="rect">
            <a:avLst/>
          </a:prstGeom>
          <a:noFill/>
        </p:spPr>
        <p:txBody>
          <a:bodyPr wrap="square">
            <a:spAutoFit/>
          </a:bodyPr>
          <a:lstStyle/>
          <a:p>
            <a:pPr>
              <a:buFont typeface="Courier New" pitchFamily="49" charset="0"/>
              <a:buNone/>
            </a:pPr>
            <a:r>
              <a:rPr lang="en-US" i="0" dirty="0">
                <a:solidFill>
                  <a:schemeClr val="tx1"/>
                </a:solidFill>
              </a:rPr>
              <a:t>The length is </a:t>
            </a:r>
            <a:r>
              <a:rPr lang="en-US" i="0" dirty="0">
                <a:solidFill>
                  <a:srgbClr val="FF0000"/>
                </a:solidFill>
              </a:rPr>
              <a:t>24</a:t>
            </a:r>
            <a:r>
              <a:rPr lang="en-US" i="0" dirty="0">
                <a:solidFill>
                  <a:schemeClr val="tx1"/>
                </a:solidFill>
              </a:rPr>
              <a:t> meters and the width is </a:t>
            </a:r>
            <a:r>
              <a:rPr lang="en-US" i="0" dirty="0">
                <a:solidFill>
                  <a:srgbClr val="FF0000"/>
                </a:solidFill>
              </a:rPr>
              <a:t>18</a:t>
            </a:r>
            <a:r>
              <a:rPr lang="en-US" i="0" dirty="0">
                <a:solidFill>
                  <a:schemeClr val="tx1"/>
                </a:solidFill>
              </a:rPr>
              <a:t> meters.</a:t>
            </a:r>
          </a:p>
        </p:txBody>
      </p:sp>
      <p:graphicFrame>
        <p:nvGraphicFramePr>
          <p:cNvPr id="12292" name="Object 4"/>
          <p:cNvGraphicFramePr>
            <a:graphicFrameLocks noChangeAspect="1"/>
          </p:cNvGraphicFramePr>
          <p:nvPr/>
        </p:nvGraphicFramePr>
        <p:xfrm>
          <a:off x="2660650" y="2106613"/>
          <a:ext cx="2514600" cy="927100"/>
        </p:xfrm>
        <a:graphic>
          <a:graphicData uri="http://schemas.openxmlformats.org/presentationml/2006/ole">
            <mc:AlternateContent xmlns:mc="http://schemas.openxmlformats.org/markup-compatibility/2006">
              <mc:Choice xmlns:v="urn:schemas-microsoft-com:vml" Requires="v">
                <p:oleObj spid="_x0000_s3081" name="Equation" r:id="rId3" imgW="2514600" imgH="927000" progId="Equation.DSMT4">
                  <p:embed/>
                </p:oleObj>
              </mc:Choice>
              <mc:Fallback>
                <p:oleObj name="Equation" r:id="rId3" imgW="251460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0650" y="2106613"/>
                        <a:ext cx="25146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4" name="Rectangle 6"/>
          <p:cNvSpPr>
            <a:spLocks noChangeArrowheads="1"/>
          </p:cNvSpPr>
          <p:nvPr/>
        </p:nvSpPr>
        <p:spPr bwMode="auto">
          <a:xfrm>
            <a:off x="5257800" y="1433052"/>
            <a:ext cx="3733800" cy="1006475"/>
          </a:xfrm>
          <a:prstGeom prst="rect">
            <a:avLst/>
          </a:prstGeom>
          <a:noFill/>
          <a:ln w="9525">
            <a:noFill/>
            <a:miter lim="800000"/>
            <a:headEnd/>
            <a:tailEnd/>
          </a:ln>
        </p:spPr>
        <p:txBody>
          <a:bodyPr>
            <a:spAutoFit/>
          </a:bodyPr>
          <a:lstStyle/>
          <a:p>
            <a:r>
              <a:rPr lang="en-US" sz="2000" dirty="0">
                <a:solidFill>
                  <a:srgbClr val="008080"/>
                </a:solidFill>
              </a:rPr>
              <a:t>A negative number does not fit the conditions of the problem as width cannot be negative. </a:t>
            </a:r>
          </a:p>
        </p:txBody>
      </p:sp>
      <p:graphicFrame>
        <p:nvGraphicFramePr>
          <p:cNvPr id="3076" name="Object 4"/>
          <p:cNvGraphicFramePr>
            <a:graphicFrameLocks noChangeAspect="1"/>
          </p:cNvGraphicFramePr>
          <p:nvPr/>
        </p:nvGraphicFramePr>
        <p:xfrm>
          <a:off x="838200" y="1447800"/>
          <a:ext cx="1193800" cy="279400"/>
        </p:xfrm>
        <a:graphic>
          <a:graphicData uri="http://schemas.openxmlformats.org/presentationml/2006/ole">
            <mc:AlternateContent xmlns:mc="http://schemas.openxmlformats.org/markup-compatibility/2006">
              <mc:Choice xmlns:v="urn:schemas-microsoft-com:vml" Requires="v">
                <p:oleObj spid="_x0000_s3082" name="Equation" r:id="rId5" imgW="1193760" imgH="279360" progId="Equation.DSMT4">
                  <p:embed/>
                </p:oleObj>
              </mc:Choice>
              <mc:Fallback>
                <p:oleObj name="Equation" r:id="rId5" imgW="119376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1447800"/>
                        <a:ext cx="1193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438400" y="1447800"/>
          <a:ext cx="1676400" cy="292100"/>
        </p:xfrm>
        <a:graphic>
          <a:graphicData uri="http://schemas.openxmlformats.org/presentationml/2006/ole">
            <mc:AlternateContent xmlns:mc="http://schemas.openxmlformats.org/markup-compatibility/2006">
              <mc:Choice xmlns:v="urn:schemas-microsoft-com:vml" Requires="v">
                <p:oleObj spid="_x0000_s3083" name="Equation" r:id="rId7" imgW="1676160" imgH="291960" progId="Equation.DSMT4">
                  <p:embed/>
                </p:oleObj>
              </mc:Choice>
              <mc:Fallback>
                <p:oleObj name="Equation" r:id="rId7" imgW="1676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14478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a:off x="762000" y="1371600"/>
            <a:ext cx="1295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899652" y="1295399"/>
            <a:ext cx="1066800" cy="533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558</Words>
  <Application>Microsoft Office PowerPoint</Application>
  <PresentationFormat>On-screen Show (4:3)</PresentationFormat>
  <Paragraphs>86</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Calibri</vt:lpstr>
      <vt:lpstr>Symbol</vt:lpstr>
      <vt:lpstr>Courier New</vt:lpstr>
      <vt:lpstr>Arial</vt:lpstr>
      <vt:lpstr>Office Theme</vt:lpstr>
      <vt:lpstr>Equation</vt:lpstr>
      <vt:lpstr>Section 10.3</vt:lpstr>
      <vt:lpstr>Objective</vt:lpstr>
      <vt:lpstr>Strategy for Solving Word Problems</vt:lpstr>
      <vt:lpstr>Strategy for Solving Word Problems</vt:lpstr>
      <vt:lpstr>Strategy for Solving Word Problems</vt:lpstr>
      <vt:lpstr>The Pythagorean Theorem</vt:lpstr>
      <vt:lpstr>Example 1: The Pythagorean Theorem</vt:lpstr>
      <vt:lpstr>Example 1: The Pythagorean Theorem</vt:lpstr>
      <vt:lpstr>Example 1: The Pythagorean Theorem (cont.)</vt:lpstr>
      <vt:lpstr>Example 2: Projectiles</vt:lpstr>
      <vt:lpstr>Example 2: Projectiles (cont.)</vt:lpstr>
      <vt:lpstr>Example 2: Projectiles (cont.)</vt:lpstr>
      <vt:lpstr>Example 3: Geometry</vt:lpstr>
      <vt:lpstr>Example 3: Geometry (cont.)</vt:lpstr>
      <vt:lpstr>Example 3: Geometry (cont.)</vt:lpstr>
      <vt:lpstr>Example 3: Geometry (cont.)</vt:lpstr>
      <vt:lpstr>Example 4: Cost Per Person </vt:lpstr>
      <vt:lpstr>Example 4: Cost Per Person (cont.)</vt:lpstr>
      <vt:lpstr>Example 4: Cost Per Person (cont.)</vt:lpstr>
      <vt:lpstr>Example 4: Cost Per Person (cont.)</vt:lpstr>
      <vt:lpstr>Example 4: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2016-10-04T19:59:05Z</dcterms:modified>
</cp:coreProperties>
</file>