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4"/>
      <p:bold r:id="rId25"/>
      <p:italic r:id="rId26"/>
      <p:boldItalic r:id="rId2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4.fntdata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0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Relationship Id="rId6" Type="http://schemas.openxmlformats.org/officeDocument/2006/relationships/image" Target="../media/image73.wmf"/><Relationship Id="rId5" Type="http://schemas.openxmlformats.org/officeDocument/2006/relationships/image" Target="../media/image72.wmf"/><Relationship Id="rId4" Type="http://schemas.openxmlformats.org/officeDocument/2006/relationships/image" Target="../media/image71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6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Relationship Id="rId5" Type="http://schemas.openxmlformats.org/officeDocument/2006/relationships/image" Target="../media/image78.wmf"/><Relationship Id="rId4" Type="http://schemas.openxmlformats.org/officeDocument/2006/relationships/image" Target="../media/image77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3.wmf"/><Relationship Id="rId1" Type="http://schemas.openxmlformats.org/officeDocument/2006/relationships/image" Target="../media/image82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91.wmf"/><Relationship Id="rId3" Type="http://schemas.openxmlformats.org/officeDocument/2006/relationships/image" Target="../media/image86.wmf"/><Relationship Id="rId7" Type="http://schemas.openxmlformats.org/officeDocument/2006/relationships/image" Target="../media/image90.wmf"/><Relationship Id="rId2" Type="http://schemas.openxmlformats.org/officeDocument/2006/relationships/image" Target="../media/image85.wmf"/><Relationship Id="rId1" Type="http://schemas.openxmlformats.org/officeDocument/2006/relationships/image" Target="../media/image84.wmf"/><Relationship Id="rId6" Type="http://schemas.openxmlformats.org/officeDocument/2006/relationships/image" Target="../media/image89.wmf"/><Relationship Id="rId5" Type="http://schemas.openxmlformats.org/officeDocument/2006/relationships/image" Target="../media/image88.wmf"/><Relationship Id="rId4" Type="http://schemas.openxmlformats.org/officeDocument/2006/relationships/image" Target="../media/image87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2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3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11" Type="http://schemas.openxmlformats.org/officeDocument/2006/relationships/image" Target="../media/image15.wmf"/><Relationship Id="rId5" Type="http://schemas.openxmlformats.org/officeDocument/2006/relationships/image" Target="../media/image9.wmf"/><Relationship Id="rId10" Type="http://schemas.openxmlformats.org/officeDocument/2006/relationships/image" Target="../media/image14.wmf"/><Relationship Id="rId4" Type="http://schemas.openxmlformats.org/officeDocument/2006/relationships/image" Target="../media/image8.wmf"/><Relationship Id="rId9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image" Target="../media/image26.wmf"/><Relationship Id="rId7" Type="http://schemas.openxmlformats.org/officeDocument/2006/relationships/image" Target="../media/image30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10" Type="http://schemas.openxmlformats.org/officeDocument/2006/relationships/image" Target="../media/image33.wmf"/><Relationship Id="rId4" Type="http://schemas.openxmlformats.org/officeDocument/2006/relationships/image" Target="../media/image27.wmf"/><Relationship Id="rId9" Type="http://schemas.openxmlformats.org/officeDocument/2006/relationships/image" Target="../media/image32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image" Target="../media/image36.wmf"/><Relationship Id="rId7" Type="http://schemas.openxmlformats.org/officeDocument/2006/relationships/image" Target="../media/image40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5" Type="http://schemas.openxmlformats.org/officeDocument/2006/relationships/image" Target="../media/image38.wmf"/><Relationship Id="rId10" Type="http://schemas.openxmlformats.org/officeDocument/2006/relationships/image" Target="../media/image43.wmf"/><Relationship Id="rId4" Type="http://schemas.openxmlformats.org/officeDocument/2006/relationships/image" Target="../media/image37.wmf"/><Relationship Id="rId9" Type="http://schemas.openxmlformats.org/officeDocument/2006/relationships/image" Target="../media/image4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4" Type="http://schemas.openxmlformats.org/officeDocument/2006/relationships/image" Target="../media/image4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13" Type="http://schemas.openxmlformats.org/officeDocument/2006/relationships/image" Target="../media/image61.wmf"/><Relationship Id="rId3" Type="http://schemas.openxmlformats.org/officeDocument/2006/relationships/image" Target="../media/image51.wmf"/><Relationship Id="rId7" Type="http://schemas.openxmlformats.org/officeDocument/2006/relationships/image" Target="../media/image55.wmf"/><Relationship Id="rId12" Type="http://schemas.openxmlformats.org/officeDocument/2006/relationships/image" Target="../media/image60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6" Type="http://schemas.openxmlformats.org/officeDocument/2006/relationships/image" Target="../media/image54.wmf"/><Relationship Id="rId11" Type="http://schemas.openxmlformats.org/officeDocument/2006/relationships/image" Target="../media/image59.wmf"/><Relationship Id="rId5" Type="http://schemas.openxmlformats.org/officeDocument/2006/relationships/image" Target="../media/image53.wmf"/><Relationship Id="rId10" Type="http://schemas.openxmlformats.org/officeDocument/2006/relationships/image" Target="../media/image58.wmf"/><Relationship Id="rId4" Type="http://schemas.openxmlformats.org/officeDocument/2006/relationships/image" Target="../media/image52.wmf"/><Relationship Id="rId9" Type="http://schemas.openxmlformats.org/officeDocument/2006/relationships/image" Target="../media/image57.wmf"/><Relationship Id="rId14" Type="http://schemas.openxmlformats.org/officeDocument/2006/relationships/image" Target="../media/image62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64.wmf"/><Relationship Id="rId1" Type="http://schemas.openxmlformats.org/officeDocument/2006/relationships/image" Target="../media/image6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32230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2FAA96-2256-4FD2-B021-3157AC523AF5}" type="datetimeFigureOut">
              <a:rPr lang="en-US" smtClean="0"/>
              <a:pPr/>
              <a:t>10/4/2016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57F66C-4DB0-468F-9143-D0DA7FF5771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098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4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oleObject" Target="../embeddings/oleObject53.bin"/><Relationship Id="rId18" Type="http://schemas.openxmlformats.org/officeDocument/2006/relationships/image" Target="../media/image56.wmf"/><Relationship Id="rId26" Type="http://schemas.openxmlformats.org/officeDocument/2006/relationships/image" Target="../media/image60.wmf"/><Relationship Id="rId3" Type="http://schemas.openxmlformats.org/officeDocument/2006/relationships/oleObject" Target="../embeddings/oleObject48.bin"/><Relationship Id="rId21" Type="http://schemas.openxmlformats.org/officeDocument/2006/relationships/oleObject" Target="../embeddings/oleObject57.bin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53.wmf"/><Relationship Id="rId17" Type="http://schemas.openxmlformats.org/officeDocument/2006/relationships/oleObject" Target="../embeddings/oleObject55.bin"/><Relationship Id="rId25" Type="http://schemas.openxmlformats.org/officeDocument/2006/relationships/oleObject" Target="../embeddings/oleObject5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5.wmf"/><Relationship Id="rId20" Type="http://schemas.openxmlformats.org/officeDocument/2006/relationships/image" Target="../media/image57.wmf"/><Relationship Id="rId29" Type="http://schemas.openxmlformats.org/officeDocument/2006/relationships/oleObject" Target="../embeddings/oleObject61.bin"/><Relationship Id="rId1" Type="http://schemas.openxmlformats.org/officeDocument/2006/relationships/vmlDrawing" Target="../drawings/vmlDrawing8.v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52.bin"/><Relationship Id="rId24" Type="http://schemas.openxmlformats.org/officeDocument/2006/relationships/image" Target="../media/image59.wmf"/><Relationship Id="rId5" Type="http://schemas.openxmlformats.org/officeDocument/2006/relationships/oleObject" Target="../embeddings/oleObject49.bin"/><Relationship Id="rId15" Type="http://schemas.openxmlformats.org/officeDocument/2006/relationships/oleObject" Target="../embeddings/oleObject54.bin"/><Relationship Id="rId23" Type="http://schemas.openxmlformats.org/officeDocument/2006/relationships/oleObject" Target="../embeddings/oleObject58.bin"/><Relationship Id="rId28" Type="http://schemas.openxmlformats.org/officeDocument/2006/relationships/image" Target="../media/image61.wmf"/><Relationship Id="rId10" Type="http://schemas.openxmlformats.org/officeDocument/2006/relationships/image" Target="../media/image52.wmf"/><Relationship Id="rId19" Type="http://schemas.openxmlformats.org/officeDocument/2006/relationships/oleObject" Target="../embeddings/oleObject56.bin"/><Relationship Id="rId4" Type="http://schemas.openxmlformats.org/officeDocument/2006/relationships/image" Target="../media/image49.wmf"/><Relationship Id="rId9" Type="http://schemas.openxmlformats.org/officeDocument/2006/relationships/oleObject" Target="../embeddings/oleObject51.bin"/><Relationship Id="rId14" Type="http://schemas.openxmlformats.org/officeDocument/2006/relationships/image" Target="../media/image54.wmf"/><Relationship Id="rId22" Type="http://schemas.openxmlformats.org/officeDocument/2006/relationships/image" Target="../media/image58.wmf"/><Relationship Id="rId27" Type="http://schemas.openxmlformats.org/officeDocument/2006/relationships/oleObject" Target="../embeddings/oleObject60.bin"/><Relationship Id="rId30" Type="http://schemas.openxmlformats.org/officeDocument/2006/relationships/image" Target="../media/image62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64.wmf"/><Relationship Id="rId5" Type="http://schemas.openxmlformats.org/officeDocument/2006/relationships/oleObject" Target="../embeddings/oleObject63.bin"/><Relationship Id="rId4" Type="http://schemas.openxmlformats.org/officeDocument/2006/relationships/image" Target="../media/image63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3" Type="http://schemas.openxmlformats.org/officeDocument/2006/relationships/oleObject" Target="../embeddings/oleObject64.bin"/><Relationship Id="rId7" Type="http://schemas.openxmlformats.org/officeDocument/2006/relationships/oleObject" Target="../embeddings/oleObject6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66.wmf"/><Relationship Id="rId5" Type="http://schemas.openxmlformats.org/officeDocument/2006/relationships/oleObject" Target="../embeddings/oleObject65.bin"/><Relationship Id="rId4" Type="http://schemas.openxmlformats.org/officeDocument/2006/relationships/image" Target="../media/image65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13" Type="http://schemas.openxmlformats.org/officeDocument/2006/relationships/oleObject" Target="../embeddings/oleObject72.bin"/><Relationship Id="rId3" Type="http://schemas.openxmlformats.org/officeDocument/2006/relationships/oleObject" Target="../embeddings/oleObject67.bin"/><Relationship Id="rId7" Type="http://schemas.openxmlformats.org/officeDocument/2006/relationships/oleObject" Target="../embeddings/oleObject69.bin"/><Relationship Id="rId12" Type="http://schemas.openxmlformats.org/officeDocument/2006/relationships/image" Target="../media/image7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69.wmf"/><Relationship Id="rId11" Type="http://schemas.openxmlformats.org/officeDocument/2006/relationships/oleObject" Target="../embeddings/oleObject71.bin"/><Relationship Id="rId5" Type="http://schemas.openxmlformats.org/officeDocument/2006/relationships/oleObject" Target="../embeddings/oleObject68.bin"/><Relationship Id="rId10" Type="http://schemas.openxmlformats.org/officeDocument/2006/relationships/image" Target="../media/image71.wmf"/><Relationship Id="rId4" Type="http://schemas.openxmlformats.org/officeDocument/2006/relationships/image" Target="../media/image68.wmf"/><Relationship Id="rId9" Type="http://schemas.openxmlformats.org/officeDocument/2006/relationships/oleObject" Target="../embeddings/oleObject70.bin"/><Relationship Id="rId14" Type="http://schemas.openxmlformats.org/officeDocument/2006/relationships/image" Target="../media/image73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3" Type="http://schemas.openxmlformats.org/officeDocument/2006/relationships/oleObject" Target="../embeddings/oleObject73.bin"/><Relationship Id="rId7" Type="http://schemas.openxmlformats.org/officeDocument/2006/relationships/oleObject" Target="../embeddings/oleObject75.bin"/><Relationship Id="rId12" Type="http://schemas.openxmlformats.org/officeDocument/2006/relationships/image" Target="../media/image7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75.wmf"/><Relationship Id="rId11" Type="http://schemas.openxmlformats.org/officeDocument/2006/relationships/oleObject" Target="../embeddings/oleObject77.bin"/><Relationship Id="rId5" Type="http://schemas.openxmlformats.org/officeDocument/2006/relationships/oleObject" Target="../embeddings/oleObject74.bin"/><Relationship Id="rId10" Type="http://schemas.openxmlformats.org/officeDocument/2006/relationships/image" Target="../media/image77.wmf"/><Relationship Id="rId4" Type="http://schemas.openxmlformats.org/officeDocument/2006/relationships/image" Target="../media/image74.wmf"/><Relationship Id="rId9" Type="http://schemas.openxmlformats.org/officeDocument/2006/relationships/oleObject" Target="../embeddings/oleObject76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3" Type="http://schemas.openxmlformats.org/officeDocument/2006/relationships/oleObject" Target="../embeddings/oleObject78.bin"/><Relationship Id="rId7" Type="http://schemas.openxmlformats.org/officeDocument/2006/relationships/oleObject" Target="../embeddings/oleObject8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80.wmf"/><Relationship Id="rId5" Type="http://schemas.openxmlformats.org/officeDocument/2006/relationships/oleObject" Target="../embeddings/oleObject79.bin"/><Relationship Id="rId4" Type="http://schemas.openxmlformats.org/officeDocument/2006/relationships/image" Target="../media/image79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83.wmf"/><Relationship Id="rId5" Type="http://schemas.openxmlformats.org/officeDocument/2006/relationships/oleObject" Target="../embeddings/oleObject82.bin"/><Relationship Id="rId4" Type="http://schemas.openxmlformats.org/officeDocument/2006/relationships/image" Target="../media/image82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wmf"/><Relationship Id="rId13" Type="http://schemas.openxmlformats.org/officeDocument/2006/relationships/oleObject" Target="../embeddings/oleObject88.bin"/><Relationship Id="rId18" Type="http://schemas.openxmlformats.org/officeDocument/2006/relationships/image" Target="../media/image91.wmf"/><Relationship Id="rId3" Type="http://schemas.openxmlformats.org/officeDocument/2006/relationships/oleObject" Target="../embeddings/oleObject83.bin"/><Relationship Id="rId7" Type="http://schemas.openxmlformats.org/officeDocument/2006/relationships/oleObject" Target="../embeddings/oleObject85.bin"/><Relationship Id="rId12" Type="http://schemas.openxmlformats.org/officeDocument/2006/relationships/image" Target="../media/image88.wmf"/><Relationship Id="rId17" Type="http://schemas.openxmlformats.org/officeDocument/2006/relationships/oleObject" Target="../embeddings/oleObject9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0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85.wmf"/><Relationship Id="rId11" Type="http://schemas.openxmlformats.org/officeDocument/2006/relationships/oleObject" Target="../embeddings/oleObject87.bin"/><Relationship Id="rId5" Type="http://schemas.openxmlformats.org/officeDocument/2006/relationships/oleObject" Target="../embeddings/oleObject84.bin"/><Relationship Id="rId15" Type="http://schemas.openxmlformats.org/officeDocument/2006/relationships/oleObject" Target="../embeddings/oleObject89.bin"/><Relationship Id="rId10" Type="http://schemas.openxmlformats.org/officeDocument/2006/relationships/image" Target="../media/image87.wmf"/><Relationship Id="rId4" Type="http://schemas.openxmlformats.org/officeDocument/2006/relationships/image" Target="../media/image84.wmf"/><Relationship Id="rId9" Type="http://schemas.openxmlformats.org/officeDocument/2006/relationships/oleObject" Target="../embeddings/oleObject86.bin"/><Relationship Id="rId14" Type="http://schemas.openxmlformats.org/officeDocument/2006/relationships/image" Target="../media/image89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9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93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9.bin"/><Relationship Id="rId18" Type="http://schemas.openxmlformats.org/officeDocument/2006/relationships/image" Target="../media/image12.wmf"/><Relationship Id="rId3" Type="http://schemas.openxmlformats.org/officeDocument/2006/relationships/oleObject" Target="../embeddings/oleObject4.bin"/><Relationship Id="rId21" Type="http://schemas.openxmlformats.org/officeDocument/2006/relationships/oleObject" Target="../embeddings/oleObject13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wmf"/><Relationship Id="rId1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.wmf"/><Relationship Id="rId20" Type="http://schemas.openxmlformats.org/officeDocument/2006/relationships/image" Target="../media/image13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24" Type="http://schemas.openxmlformats.org/officeDocument/2006/relationships/image" Target="../media/image15.wmf"/><Relationship Id="rId5" Type="http://schemas.openxmlformats.org/officeDocument/2006/relationships/oleObject" Target="../embeddings/oleObject5.bin"/><Relationship Id="rId15" Type="http://schemas.openxmlformats.org/officeDocument/2006/relationships/oleObject" Target="../embeddings/oleObject10.bin"/><Relationship Id="rId23" Type="http://schemas.openxmlformats.org/officeDocument/2006/relationships/oleObject" Target="../embeddings/oleObject14.bin"/><Relationship Id="rId10" Type="http://schemas.openxmlformats.org/officeDocument/2006/relationships/image" Target="../media/image8.wmf"/><Relationship Id="rId19" Type="http://schemas.openxmlformats.org/officeDocument/2006/relationships/oleObject" Target="../embeddings/oleObject12.bin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0.wmf"/><Relationship Id="rId22" Type="http://schemas.openxmlformats.org/officeDocument/2006/relationships/image" Target="../media/image1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20.bin"/><Relationship Id="rId18" Type="http://schemas.openxmlformats.org/officeDocument/2006/relationships/image" Target="../media/image23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0.wmf"/><Relationship Id="rId1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2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1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2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28.bin"/><Relationship Id="rId18" Type="http://schemas.openxmlformats.org/officeDocument/2006/relationships/image" Target="../media/image31.wmf"/><Relationship Id="rId3" Type="http://schemas.openxmlformats.org/officeDocument/2006/relationships/oleObject" Target="../embeddings/oleObject23.bin"/><Relationship Id="rId21" Type="http://schemas.openxmlformats.org/officeDocument/2006/relationships/oleObject" Target="../embeddings/oleObject32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8.wmf"/><Relationship Id="rId1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0.wmf"/><Relationship Id="rId20" Type="http://schemas.openxmlformats.org/officeDocument/2006/relationships/image" Target="../media/image32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29.bin"/><Relationship Id="rId10" Type="http://schemas.openxmlformats.org/officeDocument/2006/relationships/image" Target="../media/image27.wmf"/><Relationship Id="rId19" Type="http://schemas.openxmlformats.org/officeDocument/2006/relationships/oleObject" Target="../embeddings/oleObject31.bin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29.wmf"/><Relationship Id="rId22" Type="http://schemas.openxmlformats.org/officeDocument/2006/relationships/image" Target="../media/image3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oleObject" Target="../embeddings/oleObject38.bin"/><Relationship Id="rId18" Type="http://schemas.openxmlformats.org/officeDocument/2006/relationships/image" Target="../media/image41.wmf"/><Relationship Id="rId3" Type="http://schemas.openxmlformats.org/officeDocument/2006/relationships/oleObject" Target="../embeddings/oleObject33.bin"/><Relationship Id="rId21" Type="http://schemas.openxmlformats.org/officeDocument/2006/relationships/oleObject" Target="../embeddings/oleObject42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8.wmf"/><Relationship Id="rId1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0.wmf"/><Relationship Id="rId20" Type="http://schemas.openxmlformats.org/officeDocument/2006/relationships/image" Target="../media/image42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5" Type="http://schemas.openxmlformats.org/officeDocument/2006/relationships/oleObject" Target="../embeddings/oleObject39.bin"/><Relationship Id="rId10" Type="http://schemas.openxmlformats.org/officeDocument/2006/relationships/image" Target="../media/image37.wmf"/><Relationship Id="rId19" Type="http://schemas.openxmlformats.org/officeDocument/2006/relationships/oleObject" Target="../embeddings/oleObject41.bin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39.wmf"/><Relationship Id="rId22" Type="http://schemas.openxmlformats.org/officeDocument/2006/relationships/image" Target="../media/image43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44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4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10.4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Equations in Quadratic Form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1: Using Substitution to Solve Equations in Quadratic Form (cont.)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There are four solutions: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1879600" y="2057400"/>
          <a:ext cx="45339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3" imgW="4533900" imgH="914400" progId="Equation.DSMT4">
                  <p:embed/>
                </p:oleObj>
              </mc:Choice>
              <mc:Fallback>
                <p:oleObj name="Equation" r:id="rId3" imgW="4533900" imgH="914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0" y="2057400"/>
                        <a:ext cx="45339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1: Using Substitution to Solve Equations in Quadratic Form (cont.)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534988" y="1219200"/>
          <a:ext cx="3873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3" name="Equation" r:id="rId3" imgW="3873500" imgH="533400" progId="Equation.DSMT4">
                  <p:embed/>
                </p:oleObj>
              </mc:Choice>
              <mc:Fallback>
                <p:oleObj name="Equation" r:id="rId3" imgW="3873500" imgH="533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988" y="1219200"/>
                        <a:ext cx="38735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5380704"/>
            <a:ext cx="56509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There are two solutions: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= –5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and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2</a:t>
            </a:r>
            <a:r>
              <a:rPr lang="en-US" sz="2800" dirty="0"/>
              <a:t>.</a:t>
            </a: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879600" y="1902952"/>
          <a:ext cx="3467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4" name="Equation" r:id="rId5" imgW="3466800" imgH="533160" progId="Equation.DSMT4">
                  <p:embed/>
                </p:oleObj>
              </mc:Choice>
              <mc:Fallback>
                <p:oleObj name="Equation" r:id="rId5" imgW="346680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0" y="1902952"/>
                        <a:ext cx="3467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3327400" y="2590800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5" name="Equation" r:id="rId7" imgW="2006280" imgH="380880" progId="Equation.DSMT4">
                  <p:embed/>
                </p:oleObj>
              </mc:Choice>
              <mc:Fallback>
                <p:oleObj name="Equation" r:id="rId7" imgW="20062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7400" y="2590800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6096000" y="2743200"/>
          <a:ext cx="13970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6" name="Equation" r:id="rId9" imgW="1396800" imgH="228600" progId="Equation.DSMT4">
                  <p:embed/>
                </p:oleObj>
              </mc:Choice>
              <mc:Fallback>
                <p:oleObj name="Equation" r:id="rId9" imgW="1396800" imgH="228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2743200"/>
                        <a:ext cx="13970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2946400" y="3194050"/>
          <a:ext cx="238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7" name="Equation" r:id="rId11" imgW="2387520" imgH="469800" progId="Equation.DSMT4">
                  <p:embed/>
                </p:oleObj>
              </mc:Choice>
              <mc:Fallback>
                <p:oleObj name="Equation" r:id="rId11" imgW="238752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6400" y="3194050"/>
                        <a:ext cx="238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1580809"/>
              </p:ext>
            </p:extLst>
          </p:nvPr>
        </p:nvGraphicFramePr>
        <p:xfrm>
          <a:off x="6102350" y="3276600"/>
          <a:ext cx="2501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8" name="Equation" r:id="rId13" imgW="2501640" imgH="279360" progId="Equation.DSMT4">
                  <p:embed/>
                </p:oleObj>
              </mc:Choice>
              <mc:Fallback>
                <p:oleObj name="Equation" r:id="rId13" imgW="250164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2350" y="3276600"/>
                        <a:ext cx="2501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2362200" y="3810000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9" name="Equation" r:id="rId15" imgW="723600" imgH="291960" progId="Equation.DSMT4">
                  <p:embed/>
                </p:oleObj>
              </mc:Choice>
              <mc:Fallback>
                <p:oleObj name="Equation" r:id="rId15" imgW="7236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810000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1875504" y="4343400"/>
          <a:ext cx="1219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0" name="Equation" r:id="rId17" imgW="1218960" imgH="279360" progId="Equation.DSMT4">
                  <p:embed/>
                </p:oleObj>
              </mc:Choice>
              <mc:Fallback>
                <p:oleObj name="Equation" r:id="rId17" imgW="121896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5504" y="4343400"/>
                        <a:ext cx="1219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2362200" y="4876800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1" name="Equation" r:id="rId19" imgW="711000" imgH="279360" progId="Equation.DSMT4">
                  <p:embed/>
                </p:oleObj>
              </mc:Choice>
              <mc:Fallback>
                <p:oleObj name="Equation" r:id="rId19" imgW="71100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876800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3657600" y="38735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2" name="Equation" r:id="rId21" imgW="342720" imgH="241200" progId="Equation.DSMT4">
                  <p:embed/>
                </p:oleObj>
              </mc:Choice>
              <mc:Fallback>
                <p:oleObj name="Equation" r:id="rId21" imgW="342720" imgH="241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8735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13"/>
          <p:cNvGraphicFramePr>
            <a:graphicFrameLocks noChangeAspect="1"/>
          </p:cNvGraphicFramePr>
          <p:nvPr/>
        </p:nvGraphicFramePr>
        <p:xfrm>
          <a:off x="4495800" y="3810000"/>
          <a:ext cx="1016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3" name="Equation" r:id="rId23" imgW="1015920" imgH="291960" progId="Equation.DSMT4">
                  <p:embed/>
                </p:oleObj>
              </mc:Choice>
              <mc:Fallback>
                <p:oleObj name="Equation" r:id="rId23" imgW="101592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3810000"/>
                        <a:ext cx="1016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6" name="Object 14"/>
          <p:cNvGraphicFramePr>
            <a:graphicFrameLocks noChangeAspect="1"/>
          </p:cNvGraphicFramePr>
          <p:nvPr/>
        </p:nvGraphicFramePr>
        <p:xfrm>
          <a:off x="4114800" y="4343400"/>
          <a:ext cx="1409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4" name="Equation" r:id="rId25" imgW="1409400" imgH="291960" progId="Equation.DSMT4">
                  <p:embed/>
                </p:oleObj>
              </mc:Choice>
              <mc:Fallback>
                <p:oleObj name="Equation" r:id="rId25" imgW="140940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343400"/>
                        <a:ext cx="1409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7" name="Object 15"/>
          <p:cNvGraphicFramePr>
            <a:graphicFrameLocks noChangeAspect="1"/>
          </p:cNvGraphicFramePr>
          <p:nvPr/>
        </p:nvGraphicFramePr>
        <p:xfrm>
          <a:off x="4572000" y="4876800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5" name="Equation" r:id="rId27" imgW="927000" imgH="291960" progId="Equation.DSMT4">
                  <p:embed/>
                </p:oleObj>
              </mc:Choice>
              <mc:Fallback>
                <p:oleObj name="Equation" r:id="rId27" imgW="92700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876800"/>
                        <a:ext cx="92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8" name="Object 16"/>
          <p:cNvGraphicFramePr>
            <a:graphicFrameLocks noChangeAspect="1"/>
          </p:cNvGraphicFramePr>
          <p:nvPr/>
        </p:nvGraphicFramePr>
        <p:xfrm>
          <a:off x="6081252" y="4404852"/>
          <a:ext cx="2819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6" name="Equation" r:id="rId29" imgW="2819160" imgH="241200" progId="Equation.DSMT4">
                  <p:embed/>
                </p:oleObj>
              </mc:Choice>
              <mc:Fallback>
                <p:oleObj name="Equation" r:id="rId29" imgW="2819160" imgH="2412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1252" y="4404852"/>
                        <a:ext cx="2819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2: Solving Equations with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Rational Expressions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3175" indent="-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following equation containing rational </a:t>
            </a:r>
          </a:p>
          <a:p>
            <a:pPr marL="3175" indent="-3175">
              <a:buFont typeface="Courier New" pitchFamily="49" charset="0"/>
              <a:buNone/>
            </a:pPr>
            <a:endParaRPr lang="en-US" sz="1000" i="0" dirty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expressions:</a:t>
            </a:r>
          </a:p>
          <a:p>
            <a:pPr marL="3175" indent="-3175">
              <a:buFont typeface="Courier New" pitchFamily="49" charset="0"/>
              <a:buNone/>
            </a:pPr>
            <a:endParaRPr lang="en-US" sz="2000" i="0" dirty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3175" indent="-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This equation is not in quadratic form. However, multiplying both sides of the equation by the LCM of the denominators, </a:t>
            </a:r>
            <a:r>
              <a:rPr lang="en-US" i="0" dirty="0">
                <a:solidFill>
                  <a:srgbClr val="FF00FF"/>
                </a:solidFill>
              </a:rPr>
              <a:t>(</a:t>
            </a:r>
            <a:r>
              <a:rPr lang="en-US" i="1" dirty="0">
                <a:solidFill>
                  <a:srgbClr val="FF00FF"/>
                </a:solidFill>
              </a:rPr>
              <a:t>x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i="0" dirty="0">
                <a:solidFill>
                  <a:srgbClr val="FF00FF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FF00FF"/>
                </a:solidFill>
              </a:rPr>
              <a:t> 1)(3</a:t>
            </a:r>
            <a:r>
              <a:rPr lang="en-US" i="1" dirty="0">
                <a:solidFill>
                  <a:srgbClr val="FF00FF"/>
                </a:solidFill>
              </a:rPr>
              <a:t>x</a:t>
            </a:r>
            <a:r>
              <a:rPr lang="en-US" i="0" dirty="0">
                <a:solidFill>
                  <a:srgbClr val="FF00FF"/>
                </a:solidFill>
              </a:rPr>
              <a:t> </a:t>
            </a:r>
            <a:r>
              <a:rPr lang="en-US" i="0" dirty="0">
                <a:solidFill>
                  <a:srgbClr val="FF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FF"/>
                </a:solidFill>
              </a:rPr>
              <a:t> 1),</a:t>
            </a:r>
            <a:r>
              <a:rPr lang="en-US" i="0" dirty="0">
                <a:solidFill>
                  <a:schemeClr val="tx1"/>
                </a:solidFill>
              </a:rPr>
              <a:t> does give a quadratic </a:t>
            </a:r>
          </a:p>
          <a:p>
            <a:pPr marL="3175" indent="-3175">
              <a:buFont typeface="Courier New" pitchFamily="49" charset="0"/>
              <a:buNone/>
            </a:pPr>
            <a:endParaRPr lang="en-US" sz="1000" i="0" dirty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equation. The restrictions on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are: 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2755900" y="1858502"/>
          <a:ext cx="3035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3" imgW="3035300" imgH="838200" progId="Equation.DSMT4">
                  <p:embed/>
                </p:oleObj>
              </mc:Choice>
              <mc:Fallback>
                <p:oleObj name="Equation" r:id="rId3" imgW="3035300" imgH="838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1858502"/>
                        <a:ext cx="3035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5727700" y="4753578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5" imgW="1358900" imgH="838200" progId="Equation.DSMT4">
                  <p:embed/>
                </p:oleObj>
              </mc:Choice>
              <mc:Fallback>
                <p:oleObj name="Equation" r:id="rId5" imgW="1358900" imgH="838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7700" y="4753578"/>
                        <a:ext cx="1358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2: Solving Equations with Rational Expressions (cont.)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3175" indent="-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In this case, use the quadratic formula to solve the resulting quadratic equation.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1708356" y="2362200"/>
          <a:ext cx="298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3" imgW="2984400" imgH="838080" progId="Equation.DSMT4">
                  <p:embed/>
                </p:oleObj>
              </mc:Choice>
              <mc:Fallback>
                <p:oleObj name="Equation" r:id="rId3" imgW="29844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8356" y="2362200"/>
                        <a:ext cx="298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1509252" y="3422650"/>
          <a:ext cx="62230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5" imgW="6222960" imgH="1777680" progId="Equation.DSMT4">
                  <p:embed/>
                </p:oleObj>
              </mc:Choice>
              <mc:Fallback>
                <p:oleObj name="Equation" r:id="rId5" imgW="6222960" imgH="1777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9252" y="3422650"/>
                        <a:ext cx="62230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1433052" y="5380704"/>
          <a:ext cx="3873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Equation" r:id="rId7" imgW="3873240" imgH="469800" progId="Equation.DSMT4">
                  <p:embed/>
                </p:oleObj>
              </mc:Choice>
              <mc:Fallback>
                <p:oleObj name="Equation" r:id="rId7" imgW="387324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3052" y="5380704"/>
                        <a:ext cx="3873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10800000" flipV="1">
            <a:off x="2438400" y="3581400"/>
            <a:ext cx="1066800" cy="4572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0800000" flipV="1">
            <a:off x="3581400" y="4005432"/>
            <a:ext cx="9906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4844526" y="3635190"/>
            <a:ext cx="9144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0800000" flipV="1">
            <a:off x="7010400" y="3962400"/>
            <a:ext cx="685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0800000" flipV="1">
            <a:off x="3983916" y="4582758"/>
            <a:ext cx="9144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0800000" flipV="1">
            <a:off x="6161442" y="4952106"/>
            <a:ext cx="685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2: Solving Equations with Rational Expressions (cont.)</a:t>
            </a:r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1045496" y="1371600"/>
          <a:ext cx="3327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Equation" r:id="rId3" imgW="3327120" imgH="380880" progId="Equation.DSMT4">
                  <p:embed/>
                </p:oleObj>
              </mc:Choice>
              <mc:Fallback>
                <p:oleObj name="Equation" r:id="rId3" imgW="332712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5496" y="1371600"/>
                        <a:ext cx="3327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2819400" y="1981200"/>
          <a:ext cx="2184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5" imgW="2184120" imgH="380880" progId="Equation.DSMT4">
                  <p:embed/>
                </p:oleObj>
              </mc:Choice>
              <mc:Fallback>
                <p:oleObj name="Equation" r:id="rId5" imgW="218412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1981200"/>
                        <a:ext cx="2184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2819400" y="2514600"/>
          <a:ext cx="36068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7" imgW="3606480" imgH="1054080" progId="Equation.DSMT4">
                  <p:embed/>
                </p:oleObj>
              </mc:Choice>
              <mc:Fallback>
                <p:oleObj name="Equation" r:id="rId7" imgW="3606480" imgH="1054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514600"/>
                        <a:ext cx="36068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3048000" y="3704304"/>
          <a:ext cx="14859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2" name="Equation" r:id="rId9" imgW="1485720" imgH="914400" progId="Equation.DSMT4">
                  <p:embed/>
                </p:oleObj>
              </mc:Choice>
              <mc:Fallback>
                <p:oleObj name="Equation" r:id="rId9" imgW="148572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704304"/>
                        <a:ext cx="14859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3048000" y="4724400"/>
          <a:ext cx="1473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3" name="Equation" r:id="rId11" imgW="1473120" imgH="914400" progId="Equation.DSMT4">
                  <p:embed/>
                </p:oleObj>
              </mc:Choice>
              <mc:Fallback>
                <p:oleObj name="Equation" r:id="rId11" imgW="147312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724400"/>
                        <a:ext cx="1473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4648200" y="4739148"/>
          <a:ext cx="1447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4" name="Equation" r:id="rId13" imgW="1447560" imgH="914400" progId="Equation.DSMT4">
                  <p:embed/>
                </p:oleObj>
              </mc:Choice>
              <mc:Fallback>
                <p:oleObj name="Equation" r:id="rId13" imgW="1447560" imgH="914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739148"/>
                        <a:ext cx="14478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Solving Higher-Degree Equations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23813" indent="-23813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Solve the following higher-degree equations.</a:t>
            </a:r>
          </a:p>
          <a:p>
            <a:pPr marL="23813" indent="-23813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a.	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30000" dirty="0">
                <a:solidFill>
                  <a:srgbClr val="0000FF"/>
                </a:solidFill>
              </a:rPr>
              <a:t>5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16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= 0</a:t>
            </a:r>
          </a:p>
          <a:p>
            <a:pPr marL="23813" indent="-23813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23813" indent="-23813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This equation can be solved by factoring and using the square root property.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marL="23813" indent="-23813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2209800" y="3962400"/>
          <a:ext cx="172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Equation" r:id="rId3" imgW="1726920" imgH="380880" progId="Equation.DSMT4">
                  <p:embed/>
                </p:oleObj>
              </mc:Choice>
              <mc:Fallback>
                <p:oleObj name="Equation" r:id="rId3" imgW="172692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962400"/>
                        <a:ext cx="1727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1905000" y="4557252"/>
          <a:ext cx="1993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2" name="Equation" r:id="rId5" imgW="1993680" imgH="571320" progId="Equation.DSMT4">
                  <p:embed/>
                </p:oleObj>
              </mc:Choice>
              <mc:Fallback>
                <p:oleObj name="Equation" r:id="rId5" imgW="199368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557252"/>
                        <a:ext cx="1993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4677696" y="4724400"/>
          <a:ext cx="3860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3" name="Equation" r:id="rId7" imgW="3860640" imgH="266400" progId="Equation.DSMT4">
                  <p:embed/>
                </p:oleObj>
              </mc:Choice>
              <mc:Fallback>
                <p:oleObj name="Equation" r:id="rId7" imgW="3860640" imgH="266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7696" y="4724400"/>
                        <a:ext cx="38608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990600" y="5196348"/>
          <a:ext cx="2921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Equation" r:id="rId9" imgW="2920680" imgH="571320" progId="Equation.DSMT4">
                  <p:embed/>
                </p:oleObj>
              </mc:Choice>
              <mc:Fallback>
                <p:oleObj name="Equation" r:id="rId9" imgW="292068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5196348"/>
                        <a:ext cx="2921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4692444" y="5363496"/>
          <a:ext cx="3848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Equation" r:id="rId11" imgW="3848040" imgH="279360" progId="Equation.DSMT4">
                  <p:embed/>
                </p:oleObj>
              </mc:Choice>
              <mc:Fallback>
                <p:oleObj name="Equation" r:id="rId11" imgW="384804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2444" y="5363496"/>
                        <a:ext cx="3848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3: Solving Higher-Degree Equations (cont.)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There are five solutions: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= 0, 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2</a:t>
            </a:r>
            <a:r>
              <a:rPr lang="en-US" i="1" dirty="0">
                <a:solidFill>
                  <a:srgbClr val="FF0000"/>
                </a:solidFill>
              </a:rPr>
              <a:t>i</a:t>
            </a:r>
            <a:r>
              <a:rPr lang="en-US" i="0" dirty="0">
                <a:solidFill>
                  <a:srgbClr val="FF0000"/>
                </a:solidFill>
              </a:rPr>
              <a:t>, 2</a:t>
            </a:r>
            <a:r>
              <a:rPr lang="en-US" i="1" dirty="0">
                <a:solidFill>
                  <a:srgbClr val="FF0000"/>
                </a:solidFill>
              </a:rPr>
              <a:t>i</a:t>
            </a:r>
            <a:r>
              <a:rPr lang="en-US" i="0" dirty="0">
                <a:solidFill>
                  <a:srgbClr val="FF0000"/>
                </a:solidFill>
              </a:rPr>
              <a:t>, −2, 2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1668208" y="1219200"/>
          <a:ext cx="46482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0" name="Equation" r:id="rId3" imgW="4647960" imgH="1002960" progId="Equation.DSMT4">
                  <p:embed/>
                </p:oleObj>
              </mc:Choice>
              <mc:Fallback>
                <p:oleObj name="Equation" r:id="rId3" imgW="4647960" imgH="10029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8208" y="1219200"/>
                        <a:ext cx="4648200" cy="100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3460956" y="1843548"/>
          <a:ext cx="1016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Equation" r:id="rId5" imgW="1015920" imgH="380880" progId="Equation.DSMT4">
                  <p:embed/>
                </p:oleObj>
              </mc:Choice>
              <mc:Fallback>
                <p:oleObj name="Equation" r:id="rId5" imgW="101592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0956" y="1843548"/>
                        <a:ext cx="1016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5594556" y="1858296"/>
          <a:ext cx="914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Equation" r:id="rId7" imgW="914400" imgH="380880" progId="Equation.DSMT4">
                  <p:embed/>
                </p:oleObj>
              </mc:Choice>
              <mc:Fallback>
                <p:oleObj name="Equation" r:id="rId7" imgW="9144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4556" y="1858296"/>
                        <a:ext cx="914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3: Solving Higher-Degree Equations (cont.)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b.	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30000" dirty="0">
                <a:solidFill>
                  <a:srgbClr val="0000FF"/>
                </a:solidFill>
              </a:rPr>
              <a:t>3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27 = 0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The polynomial is the difference of two cubes and can be factored. In this case, complex solutions can be found using the quadratic formula.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3962400" y="3886200"/>
          <a:ext cx="1524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Equation" r:id="rId3" imgW="1523880" imgH="380880" progId="Equation.DSMT4">
                  <p:embed/>
                </p:oleObj>
              </mc:Choice>
              <mc:Fallback>
                <p:oleObj name="Equation" r:id="rId3" imgW="152388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886200"/>
                        <a:ext cx="1524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2286000" y="4463844"/>
          <a:ext cx="3200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" name="Equation" r:id="rId5" imgW="3200400" imgH="571320" progId="Equation.DSMT4">
                  <p:embed/>
                </p:oleObj>
              </mc:Choice>
              <mc:Fallback>
                <p:oleObj name="Equation" r:id="rId5" imgW="320040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463844"/>
                        <a:ext cx="3200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3: Solving Higher-Degree Equations (cont.)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There are three solutions: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4381500" y="4260432"/>
          <a:ext cx="3848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9" name="Equation" r:id="rId3" imgW="3848100" imgH="914400" progId="Equation.DSMT4">
                  <p:embed/>
                </p:oleObj>
              </mc:Choice>
              <mc:Fallback>
                <p:oleObj name="Equation" r:id="rId3" imgW="3848100" imgH="914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1500" y="4260432"/>
                        <a:ext cx="38481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1233948" y="1248696"/>
          <a:ext cx="121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0" name="Equation" r:id="rId5" imgW="1218960" imgH="291960" progId="Equation.DSMT4">
                  <p:embed/>
                </p:oleObj>
              </mc:Choice>
              <mc:Fallback>
                <p:oleObj name="Equation" r:id="rId5" imgW="121896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3948" y="1248696"/>
                        <a:ext cx="1219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1676400" y="1782096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1" name="Equation" r:id="rId7" imgW="711000" imgH="291960" progId="Equation.DSMT4">
                  <p:embed/>
                </p:oleObj>
              </mc:Choice>
              <mc:Fallback>
                <p:oleObj name="Equation" r:id="rId7" imgW="7110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782096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3170904" y="1143000"/>
          <a:ext cx="2032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2" name="Equation" r:id="rId9" imgW="2031840" imgH="380880" progId="Equation.DSMT4">
                  <p:embed/>
                </p:oleObj>
              </mc:Choice>
              <mc:Fallback>
                <p:oleObj name="Equation" r:id="rId9" imgW="203184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0904" y="1143000"/>
                        <a:ext cx="2032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3138948" y="1752600"/>
          <a:ext cx="4152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3" name="Equation" r:id="rId11" imgW="4152600" imgH="380880" progId="Equation.DSMT4">
                  <p:embed/>
                </p:oleObj>
              </mc:Choice>
              <mc:Fallback>
                <p:oleObj name="Equation" r:id="rId11" imgW="415260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8948" y="1752600"/>
                        <a:ext cx="4152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3138948" y="2271252"/>
          <a:ext cx="27051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4" name="Equation" r:id="rId13" imgW="2705040" imgH="965160" progId="Equation.DSMT4">
                  <p:embed/>
                </p:oleObj>
              </mc:Choice>
              <mc:Fallback>
                <p:oleObj name="Equation" r:id="rId13" imgW="2705040" imgH="965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8948" y="2271252"/>
                        <a:ext cx="27051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5896896" y="2330244"/>
          <a:ext cx="1879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5" name="Equation" r:id="rId15" imgW="1879560" imgH="914400" progId="Equation.DSMT4">
                  <p:embed/>
                </p:oleObj>
              </mc:Choice>
              <mc:Fallback>
                <p:oleObj name="Equation" r:id="rId15" imgW="1879560" imgH="914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6896" y="2330244"/>
                        <a:ext cx="18796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0" name="Object 10"/>
          <p:cNvGraphicFramePr>
            <a:graphicFrameLocks noChangeAspect="1"/>
          </p:cNvGraphicFramePr>
          <p:nvPr/>
        </p:nvGraphicFramePr>
        <p:xfrm>
          <a:off x="5896896" y="3244644"/>
          <a:ext cx="1752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6" name="Equation" r:id="rId17" imgW="1752480" imgH="914400" progId="Equation.DSMT4">
                  <p:embed/>
                </p:oleObj>
              </mc:Choice>
              <mc:Fallback>
                <p:oleObj name="Equation" r:id="rId17" imgW="1752480" imgH="914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6896" y="3244644"/>
                        <a:ext cx="17526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82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Solve the following equations. </a:t>
            </a:r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530225" y="1854200"/>
          <a:ext cx="7493000" cy="179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8" name="Equation" r:id="rId3" imgW="7492680" imgH="1790640" progId="Equation.DSMT4">
                  <p:embed/>
                </p:oleObj>
              </mc:Choice>
              <mc:Fallback>
                <p:oleObj name="Equation" r:id="rId3" imgW="7492680" imgH="1790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25" y="1854200"/>
                        <a:ext cx="7493000" cy="179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Make substitutions that allow equations to be written in quadratic form.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Solve equations that can be written in quadratic form.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Solve equations that contain rational expressions.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Solve higher-degree equations.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 Answers</a:t>
            </a:r>
          </a:p>
        </p:txBody>
      </p:sp>
      <p:graphicFrame>
        <p:nvGraphicFramePr>
          <p:cNvPr id="23555" name="Object 4"/>
          <p:cNvGraphicFramePr>
            <a:graphicFrameLocks noChangeAspect="1"/>
          </p:cNvGraphicFramePr>
          <p:nvPr/>
        </p:nvGraphicFramePr>
        <p:xfrm>
          <a:off x="548640" y="1371600"/>
          <a:ext cx="2578100" cy="222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2" name="Equation" r:id="rId3" imgW="2578100" imgH="2222500" progId="Equation.DSMT4">
                  <p:embed/>
                </p:oleObj>
              </mc:Choice>
              <mc:Fallback>
                <p:oleObj name="Equation" r:id="rId3" imgW="2578100" imgH="22225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371600"/>
                        <a:ext cx="2578100" cy="222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Solving Equations in Quadratic Form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0120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3175" indent="-3175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Solving Equations in Quadratic Form by Substitution</a:t>
            </a:r>
            <a:endParaRPr lang="en-US" i="0" dirty="0">
              <a:solidFill>
                <a:srgbClr val="000000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1. 	</a:t>
            </a:r>
            <a:r>
              <a:rPr lang="en-US" i="0" dirty="0">
                <a:solidFill>
                  <a:srgbClr val="000000"/>
                </a:solidFill>
              </a:rPr>
              <a:t>Look at the middle term.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2.	</a:t>
            </a:r>
            <a:r>
              <a:rPr lang="en-US" i="0" dirty="0">
                <a:solidFill>
                  <a:srgbClr val="000000"/>
                </a:solidFill>
              </a:rPr>
              <a:t>Substitute a first-degree variable, such as </a:t>
            </a:r>
            <a:r>
              <a:rPr lang="en-US" i="1" dirty="0">
                <a:solidFill>
                  <a:srgbClr val="000000"/>
                </a:solidFill>
              </a:rPr>
              <a:t>u</a:t>
            </a:r>
            <a:r>
              <a:rPr lang="en-US" i="0" dirty="0">
                <a:solidFill>
                  <a:srgbClr val="000000"/>
                </a:solidFill>
              </a:rPr>
              <a:t>, for the 	variable expression in the middle term.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3.	</a:t>
            </a:r>
            <a:r>
              <a:rPr lang="en-US" i="0" dirty="0">
                <a:solidFill>
                  <a:srgbClr val="000000"/>
                </a:solidFill>
              </a:rPr>
              <a:t>Substitute the square of this variable, </a:t>
            </a:r>
            <a:r>
              <a:rPr lang="en-US" i="1" dirty="0">
                <a:solidFill>
                  <a:srgbClr val="000000"/>
                </a:solidFill>
              </a:rPr>
              <a:t>u</a:t>
            </a:r>
            <a:r>
              <a:rPr lang="en-US" i="0" baseline="30000" dirty="0">
                <a:solidFill>
                  <a:srgbClr val="000000"/>
                </a:solidFill>
              </a:rPr>
              <a:t>2</a:t>
            </a:r>
            <a:r>
              <a:rPr lang="en-US" i="0" dirty="0">
                <a:solidFill>
                  <a:srgbClr val="000000"/>
                </a:solidFill>
              </a:rPr>
              <a:t>, for the 	variable expression in the first term.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4.	</a:t>
            </a:r>
            <a:r>
              <a:rPr lang="en-US" i="0" dirty="0">
                <a:solidFill>
                  <a:srgbClr val="000000"/>
                </a:solidFill>
              </a:rPr>
              <a:t>Solve the resulting quadratic equation for </a:t>
            </a:r>
            <a:r>
              <a:rPr lang="en-US" i="1" dirty="0">
                <a:solidFill>
                  <a:srgbClr val="000000"/>
                </a:solidFill>
              </a:rPr>
              <a:t>u</a:t>
            </a:r>
            <a:r>
              <a:rPr lang="en-US" i="0" dirty="0">
                <a:solidFill>
                  <a:srgbClr val="000000"/>
                </a:solidFill>
              </a:rPr>
              <a:t>.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5.	</a:t>
            </a:r>
            <a:r>
              <a:rPr lang="en-US" i="0" dirty="0">
                <a:solidFill>
                  <a:srgbClr val="000000"/>
                </a:solidFill>
              </a:rPr>
              <a:t>Substitute the results “back” for </a:t>
            </a:r>
            <a:r>
              <a:rPr lang="en-US" i="1" dirty="0">
                <a:solidFill>
                  <a:srgbClr val="000000"/>
                </a:solidFill>
              </a:rPr>
              <a:t>u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in the beginning 	substitution and solve for the original variable.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1: Using Substitution to Solve Equations in Quadratic Form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Solve the following equations. These equations are in quadratic form and a substitution will reveal the quadratic expression.</a:t>
            </a:r>
          </a:p>
          <a:p>
            <a:pPr marL="3175" indent="-3175"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a.</a:t>
            </a: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30000" dirty="0">
                <a:solidFill>
                  <a:srgbClr val="0000FF"/>
                </a:solidFill>
              </a:rPr>
              <a:t>4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7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30000" dirty="0">
                <a:solidFill>
                  <a:srgbClr val="0000FF"/>
                </a:solidFill>
              </a:rPr>
              <a:t>2 </a:t>
            </a:r>
            <a:r>
              <a:rPr lang="en-US" i="0" dirty="0">
                <a:solidFill>
                  <a:srgbClr val="0000FF"/>
                </a:solidFill>
              </a:rPr>
              <a:t>+ 12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=</a:t>
            </a:r>
            <a:r>
              <a:rPr lang="en-US" i="0" dirty="0">
                <a:solidFill>
                  <a:srgbClr val="0000FF"/>
                </a:solidFill>
              </a:rPr>
              <a:t> 0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1968500" y="3187700"/>
          <a:ext cx="2349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3" imgW="2349360" imgH="380880" progId="Equation.DSMT4">
                  <p:embed/>
                </p:oleObj>
              </mc:Choice>
              <mc:Fallback>
                <p:oleObj name="Equation" r:id="rId3" imgW="234936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500" y="3187700"/>
                        <a:ext cx="2349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9653137"/>
              </p:ext>
            </p:extLst>
          </p:nvPr>
        </p:nvGraphicFramePr>
        <p:xfrm>
          <a:off x="2120900" y="3848100"/>
          <a:ext cx="5727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5" imgW="5727600" imgH="431640" progId="Equation.DSMT4">
                  <p:embed/>
                </p:oleObj>
              </mc:Choice>
              <mc:Fallback>
                <p:oleObj name="Equation" r:id="rId5" imgW="572760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0900" y="3848100"/>
                        <a:ext cx="57277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1892300" y="4559300"/>
          <a:ext cx="5245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7" imgW="5244840" imgH="469800" progId="Equation.DSMT4">
                  <p:embed/>
                </p:oleObj>
              </mc:Choice>
              <mc:Fallback>
                <p:oleObj name="Equation" r:id="rId7" imgW="524484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4559300"/>
                        <a:ext cx="5245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1: Using Substitution to Solve Equations in Quadratic Form (cont.)</a:t>
            </a:r>
          </a:p>
        </p:txBody>
      </p:sp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530352" y="3302000"/>
          <a:ext cx="6985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3" imgW="6984720" imgH="507960" progId="Equation.DSMT4">
                  <p:embed/>
                </p:oleObj>
              </mc:Choice>
              <mc:Fallback>
                <p:oleObj name="Equation" r:id="rId3" imgW="6984720" imgH="507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302000"/>
                        <a:ext cx="6985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1231900" y="1968500"/>
          <a:ext cx="850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5" imgW="850680" imgH="380880" progId="Equation.DSMT4">
                  <p:embed/>
                </p:oleObj>
              </mc:Choice>
              <mc:Fallback>
                <p:oleObj name="Equation" r:id="rId5" imgW="85068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1900" y="1968500"/>
                        <a:ext cx="850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2349500" y="21082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Equation" r:id="rId7" imgW="342720" imgH="241200" progId="Equation.DSMT4">
                  <p:embed/>
                </p:oleObj>
              </mc:Choice>
              <mc:Fallback>
                <p:oleObj name="Equation" r:id="rId7" imgW="342720" imgH="241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9500" y="21082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2895600" y="1981200"/>
          <a:ext cx="876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Equation" r:id="rId9" imgW="876240" imgH="368280" progId="Equation.DSMT4">
                  <p:embed/>
                </p:oleObj>
              </mc:Choice>
              <mc:Fallback>
                <p:oleObj name="Equation" r:id="rId9" imgW="876240" imgH="3682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981200"/>
                        <a:ext cx="876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9144603"/>
              </p:ext>
            </p:extLst>
          </p:nvPr>
        </p:nvGraphicFramePr>
        <p:xfrm>
          <a:off x="4248150" y="1993900"/>
          <a:ext cx="302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name="Equation" r:id="rId11" imgW="3022560" imgH="291960" progId="Equation.DSMT4">
                  <p:embed/>
                </p:oleObj>
              </mc:Choice>
              <mc:Fallback>
                <p:oleObj name="Equation" r:id="rId11" imgW="302256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8150" y="1993900"/>
                        <a:ext cx="302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1346200" y="2590800"/>
          <a:ext cx="1206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1" name="Equation" r:id="rId13" imgW="1206360" imgH="444240" progId="Equation.DSMT4">
                  <p:embed/>
                </p:oleObj>
              </mc:Choice>
              <mc:Fallback>
                <p:oleObj name="Equation" r:id="rId13" imgW="120636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6200" y="2590800"/>
                        <a:ext cx="1206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3035300" y="26670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" name="Equation" r:id="rId15" imgW="927000" imgH="279360" progId="Equation.DSMT4">
                  <p:embed/>
                </p:oleObj>
              </mc:Choice>
              <mc:Fallback>
                <p:oleObj name="Equation" r:id="rId15" imgW="927000" imgH="279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5300" y="266700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4229100" y="2717800"/>
          <a:ext cx="331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3" name="Equation" r:id="rId17" imgW="3314520" imgH="279360" progId="Equation.DSMT4">
                  <p:embed/>
                </p:oleObj>
              </mc:Choice>
              <mc:Fallback>
                <p:oleObj name="Equation" r:id="rId17" imgW="331452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9100" y="2717800"/>
                        <a:ext cx="3314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/>
        </p:nvGraphicFramePr>
        <p:xfrm>
          <a:off x="2349500" y="14986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4" name="Equation" r:id="rId19" imgW="342720" imgH="241200" progId="Equation.DSMT4">
                  <p:embed/>
                </p:oleObj>
              </mc:Choice>
              <mc:Fallback>
                <p:oleObj name="Equation" r:id="rId19" imgW="342720" imgH="2412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9500" y="14986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3" name="Object 15"/>
          <p:cNvGraphicFramePr>
            <a:graphicFrameLocks noChangeAspect="1"/>
          </p:cNvGraphicFramePr>
          <p:nvPr/>
        </p:nvGraphicFramePr>
        <p:xfrm>
          <a:off x="1371600" y="1447800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5" name="Equation" r:id="rId21" imgW="711000" imgH="291960" progId="Equation.DSMT4">
                  <p:embed/>
                </p:oleObj>
              </mc:Choice>
              <mc:Fallback>
                <p:oleObj name="Equation" r:id="rId21" imgW="71100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447800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/>
        </p:nvGraphicFramePr>
        <p:xfrm>
          <a:off x="3048000" y="1447800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6" name="Equation" r:id="rId23" imgW="723600" imgH="291960" progId="Equation.DSMT4">
                  <p:embed/>
                </p:oleObj>
              </mc:Choice>
              <mc:Fallback>
                <p:oleObj name="Equation" r:id="rId23" imgW="72360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1447800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1: Using Substitution to Solve Equations in Quadratic Form 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lnSpc>
                <a:spcPct val="200000"/>
              </a:lnSpc>
              <a:spcBef>
                <a:spcPts val="2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530352" y="1371600"/>
          <a:ext cx="28448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3" imgW="2844800" imgH="711200" progId="Equation.DSMT4">
                  <p:embed/>
                </p:oleObj>
              </mc:Choice>
              <mc:Fallback>
                <p:oleObj name="Equation" r:id="rId3" imgW="2844800" imgH="711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2844800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1947196" y="2044700"/>
          <a:ext cx="2413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5" imgW="2412720" imgH="622080" progId="Equation.DSMT4">
                  <p:embed/>
                </p:oleObj>
              </mc:Choice>
              <mc:Fallback>
                <p:oleObj name="Equation" r:id="rId5" imgW="2412720" imgH="622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7196" y="2044700"/>
                        <a:ext cx="2413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173748" y="3048000"/>
          <a:ext cx="2197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7" imgW="2197080" imgH="380880" progId="Equation.DSMT4">
                  <p:embed/>
                </p:oleObj>
              </mc:Choice>
              <mc:Fallback>
                <p:oleObj name="Equation" r:id="rId7" imgW="21970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3748" y="3048000"/>
                        <a:ext cx="2197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1995948" y="3873500"/>
          <a:ext cx="2374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9" imgW="2374560" imgH="469800" progId="Equation.DSMT4">
                  <p:embed/>
                </p:oleObj>
              </mc:Choice>
              <mc:Fallback>
                <p:oleObj name="Equation" r:id="rId9" imgW="23745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5948" y="3873500"/>
                        <a:ext cx="2374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4675648" y="2912808"/>
          <a:ext cx="2476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11" imgW="2476440" imgH="507960" progId="Equation.DSMT4">
                  <p:embed/>
                </p:oleObj>
              </mc:Choice>
              <mc:Fallback>
                <p:oleObj name="Equation" r:id="rId11" imgW="2476440" imgH="507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648" y="2912808"/>
                        <a:ext cx="24765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4660900" y="3952160"/>
          <a:ext cx="2501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13" imgW="2501640" imgH="279360" progId="Equation.DSMT4">
                  <p:embed/>
                </p:oleObj>
              </mc:Choice>
              <mc:Fallback>
                <p:oleObj name="Equation" r:id="rId13" imgW="250164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900" y="3952160"/>
                        <a:ext cx="2501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1955800" y="4673600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15" imgW="711000" imgH="291960" progId="Equation.DSMT4">
                  <p:embed/>
                </p:oleObj>
              </mc:Choice>
              <mc:Fallback>
                <p:oleObj name="Equation" r:id="rId15" imgW="7110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4673600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3048000" y="4648200"/>
          <a:ext cx="1524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17" imgW="1523880" imgH="380880" progId="Equation.DSMT4">
                  <p:embed/>
                </p:oleObj>
              </mc:Choice>
              <mc:Fallback>
                <p:oleObj name="Equation" r:id="rId17" imgW="152388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648200"/>
                        <a:ext cx="1524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Using Substitution to Solve Equations in Quadratic Form (cont.)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There are two solutions: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= −27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and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343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990600" y="1435100"/>
          <a:ext cx="889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Equation" r:id="rId3" imgW="888840" imgH="609480" progId="Equation.DSMT4">
                  <p:embed/>
                </p:oleObj>
              </mc:Choice>
              <mc:Fallback>
                <p:oleObj name="Equation" r:id="rId3" imgW="888840" imgH="609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435100"/>
                        <a:ext cx="8890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639096" y="2372440"/>
          <a:ext cx="13716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5" imgW="1371600" imgH="749160" progId="Equation.DSMT4">
                  <p:embed/>
                </p:oleObj>
              </mc:Choice>
              <mc:Fallback>
                <p:oleObj name="Equation" r:id="rId5" imgW="1371600" imgH="749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096" y="2372440"/>
                        <a:ext cx="13716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1189704" y="3505200"/>
          <a:ext cx="1066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Equation" r:id="rId7" imgW="1066680" imgH="291960" progId="Equation.DSMT4">
                  <p:embed/>
                </p:oleObj>
              </mc:Choice>
              <mc:Fallback>
                <p:oleObj name="Equation" r:id="rId7" imgW="106668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9704" y="3505200"/>
                        <a:ext cx="1066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4176252" y="3519948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9" imgW="1117440" imgH="279360" progId="Equation.DSMT4">
                  <p:embed/>
                </p:oleObj>
              </mc:Choice>
              <mc:Fallback>
                <p:oleObj name="Equation" r:id="rId9" imgW="111744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6252" y="3519948"/>
                        <a:ext cx="1117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2743200" y="18288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Equation" r:id="rId11" imgW="342720" imgH="241200" progId="Equation.DSMT4">
                  <p:embed/>
                </p:oleObj>
              </mc:Choice>
              <mc:Fallback>
                <p:oleObj name="Equation" r:id="rId11" imgW="342720" imgH="241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18288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4191000" y="1447800"/>
          <a:ext cx="1092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" name="Equation" r:id="rId13" imgW="1091880" imgH="622080" progId="Equation.DSMT4">
                  <p:embed/>
                </p:oleObj>
              </mc:Choice>
              <mc:Fallback>
                <p:oleObj name="Equation" r:id="rId13" imgW="1091880" imgH="622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1447800"/>
                        <a:ext cx="1092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5791200" y="1600200"/>
          <a:ext cx="25654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9" name="Equation" r:id="rId15" imgW="2565360" imgH="507960" progId="Equation.DSMT4">
                  <p:embed/>
                </p:oleObj>
              </mc:Choice>
              <mc:Fallback>
                <p:oleObj name="Equation" r:id="rId15" imgW="2565360" imgH="507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1600200"/>
                        <a:ext cx="25654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/>
        </p:nvGraphicFramePr>
        <p:xfrm>
          <a:off x="2743200" y="28194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" name="Equation" r:id="rId17" imgW="342720" imgH="241200" progId="Equation.DSMT4">
                  <p:embed/>
                </p:oleObj>
              </mc:Choice>
              <mc:Fallback>
                <p:oleObj name="Equation" r:id="rId17" imgW="342720" imgH="2412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8194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/>
        </p:nvGraphicFramePr>
        <p:xfrm>
          <a:off x="3797300" y="2362200"/>
          <a:ext cx="1816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" name="Equation" r:id="rId19" imgW="1815840" imgH="825480" progId="Equation.DSMT4">
                  <p:embed/>
                </p:oleObj>
              </mc:Choice>
              <mc:Fallback>
                <p:oleObj name="Equation" r:id="rId19" imgW="1815840" imgH="8254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7300" y="2362200"/>
                        <a:ext cx="18161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/>
        </p:nvGraphicFramePr>
        <p:xfrm>
          <a:off x="5791200" y="2870200"/>
          <a:ext cx="1739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2" name="Equation" r:id="rId21" imgW="1739880" imgH="241200" progId="Equation.DSMT4">
                  <p:embed/>
                </p:oleObj>
              </mc:Choice>
              <mc:Fallback>
                <p:oleObj name="Equation" r:id="rId21" imgW="1739880" imgH="2412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2870200"/>
                        <a:ext cx="1739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Using Substitution to Solve Equations in Quadratic Form (cont.)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c.	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30000" dirty="0">
                <a:solidFill>
                  <a:srgbClr val="0000FF"/>
                </a:solidFill>
              </a:rPr>
              <a:t>−4</a:t>
            </a:r>
            <a:r>
              <a:rPr lang="en-US" i="0" dirty="0">
                <a:solidFill>
                  <a:srgbClr val="0000FF"/>
                </a:solidFill>
              </a:rPr>
              <a:t> − 7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30000" dirty="0">
                <a:solidFill>
                  <a:srgbClr val="0000FF"/>
                </a:solidFill>
              </a:rPr>
              <a:t>−2</a:t>
            </a:r>
            <a:r>
              <a:rPr lang="en-US" i="0" dirty="0">
                <a:solidFill>
                  <a:srgbClr val="0000FF"/>
                </a:solidFill>
              </a:rPr>
              <a:t> + 10 = 0</a:t>
            </a:r>
            <a:endParaRPr lang="en-US" dirty="0">
              <a:solidFill>
                <a:srgbClr val="0000FF"/>
              </a:solidFill>
            </a:endParaRPr>
          </a:p>
          <a:p>
            <a:pPr marL="3175" indent="-3175">
              <a:spcBef>
                <a:spcPct val="65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2057400" y="2057400"/>
          <a:ext cx="2603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3" imgW="2603160" imgH="380880" progId="Equation.DSMT4">
                  <p:embed/>
                </p:oleObj>
              </mc:Choice>
              <mc:Fallback>
                <p:oleObj name="Equation" r:id="rId3" imgW="260316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057400"/>
                        <a:ext cx="2603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7976192"/>
              </p:ext>
            </p:extLst>
          </p:nvPr>
        </p:nvGraphicFramePr>
        <p:xfrm>
          <a:off x="2467896" y="2650204"/>
          <a:ext cx="5854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5" imgW="5854680" imgH="444240" progId="Equation.DSMT4">
                  <p:embed/>
                </p:oleObj>
              </mc:Choice>
              <mc:Fallback>
                <p:oleObj name="Equation" r:id="rId5" imgW="585468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7896" y="2650204"/>
                        <a:ext cx="5854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2307304" y="3223546"/>
          <a:ext cx="5892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Equation" r:id="rId7" imgW="5892480" imgH="469800" progId="Equation.DSMT4">
                  <p:embed/>
                </p:oleObj>
              </mc:Choice>
              <mc:Fallback>
                <p:oleObj name="Equation" r:id="rId7" imgW="589248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7304" y="3223546"/>
                        <a:ext cx="5892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347452" y="3839496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Equation" r:id="rId9" imgW="711000" imgH="291960" progId="Equation.DSMT4">
                  <p:embed/>
                </p:oleObj>
              </mc:Choice>
              <mc:Fallback>
                <p:oleObj name="Equation" r:id="rId9" imgW="7110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7452" y="3839496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3352800" y="3841956"/>
          <a:ext cx="166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7" name="Equation" r:id="rId11" imgW="1663560" imgH="291960" progId="Equation.DSMT4">
                  <p:embed/>
                </p:oleObj>
              </mc:Choice>
              <mc:Fallback>
                <p:oleObj name="Equation" r:id="rId11" imgW="16635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841956"/>
                        <a:ext cx="166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2057400" y="4343400"/>
          <a:ext cx="977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8" name="Equation" r:id="rId13" imgW="977760" imgH="368280" progId="Equation.DSMT4">
                  <p:embed/>
                </p:oleObj>
              </mc:Choice>
              <mc:Fallback>
                <p:oleObj name="Equation" r:id="rId13" imgW="977760" imgH="3682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343400"/>
                        <a:ext cx="977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4032456" y="4330700"/>
          <a:ext cx="4305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9" name="Equation" r:id="rId15" imgW="4305240" imgH="469800" progId="Equation.DSMT4">
                  <p:embed/>
                </p:oleObj>
              </mc:Choice>
              <mc:Fallback>
                <p:oleObj name="Equation" r:id="rId15" imgW="430524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2456" y="4330700"/>
                        <a:ext cx="4305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2057400" y="4908756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0" name="Equation" r:id="rId17" imgW="914400" imgH="838080" progId="Equation.DSMT4">
                  <p:embed/>
                </p:oleObj>
              </mc:Choice>
              <mc:Fallback>
                <p:oleObj name="Equation" r:id="rId17" imgW="91440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908756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4038600" y="4894008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1" name="Equation" r:id="rId19" imgW="914400" imgH="838080" progId="Equation.DSMT4">
                  <p:embed/>
                </p:oleObj>
              </mc:Choice>
              <mc:Fallback>
                <p:oleObj name="Equation" r:id="rId19" imgW="91440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894008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5715000" y="5029200"/>
          <a:ext cx="23114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2" name="Equation" r:id="rId21" imgW="2311200" imgH="634680" progId="Equation.DSMT4">
                  <p:embed/>
                </p:oleObj>
              </mc:Choice>
              <mc:Fallback>
                <p:oleObj name="Equation" r:id="rId21" imgW="2311200" imgH="6346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5029200"/>
                        <a:ext cx="23114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Using Substitution to Solve Equations in Quadratic Form (cont.)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Rationalizing the denominators, we have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3162300" y="4953000"/>
          <a:ext cx="2819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3" imgW="2819400" imgH="914400" progId="Equation.DSMT4">
                  <p:embed/>
                </p:oleObj>
              </mc:Choice>
              <mc:Fallback>
                <p:oleObj name="Equation" r:id="rId3" imgW="2819400" imgH="914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300" y="4953000"/>
                        <a:ext cx="28194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1752600" y="1295400"/>
          <a:ext cx="530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5" imgW="5308560" imgH="838080" progId="Equation.DSMT4">
                  <p:embed/>
                </p:oleObj>
              </mc:Choice>
              <mc:Fallback>
                <p:oleObj name="Equation" r:id="rId5" imgW="53085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295400"/>
                        <a:ext cx="530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1905000" y="2209800"/>
          <a:ext cx="29591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7" imgW="2958840" imgH="939600" progId="Equation.DSMT4">
                  <p:embed/>
                </p:oleObj>
              </mc:Choice>
              <mc:Fallback>
                <p:oleObj name="Equation" r:id="rId7" imgW="2958840" imgH="939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209800"/>
                        <a:ext cx="29591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1905000" y="3276600"/>
          <a:ext cx="29845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9" imgW="2984400" imgH="888840" progId="Equation.DSMT4">
                  <p:embed/>
                </p:oleObj>
              </mc:Choice>
              <mc:Fallback>
                <p:oleObj name="Equation" r:id="rId9" imgW="2984400" imgH="888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276600"/>
                        <a:ext cx="29845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397</Words>
  <Application>Microsoft Office PowerPoint</Application>
  <PresentationFormat>On-screen Show (4:3)</PresentationFormat>
  <Paragraphs>87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Calibri</vt:lpstr>
      <vt:lpstr>Symbol</vt:lpstr>
      <vt:lpstr>Courier New</vt:lpstr>
      <vt:lpstr>Arial</vt:lpstr>
      <vt:lpstr>Office Theme</vt:lpstr>
      <vt:lpstr>Equation</vt:lpstr>
      <vt:lpstr>Section 10.4</vt:lpstr>
      <vt:lpstr>Objectives</vt:lpstr>
      <vt:lpstr>Solving Equations in Quadratic Form</vt:lpstr>
      <vt:lpstr>Example 1: Using Substitution to Solve Equations in Quadratic Form</vt:lpstr>
      <vt:lpstr>Example 1: Using Substitution to Solve Equations in Quadratic Form (cont.)</vt:lpstr>
      <vt:lpstr>Example 1: Using Substitution to Solve Equations in Quadratic Form (cont.)</vt:lpstr>
      <vt:lpstr>Example 1: Using Substitution to Solve Equations in Quadratic Form (cont.)</vt:lpstr>
      <vt:lpstr>Example 1: Using Substitution to Solve Equations in Quadratic Form (cont.)</vt:lpstr>
      <vt:lpstr>Example 1: Using Substitution to Solve Equations in Quadratic Form (cont.)</vt:lpstr>
      <vt:lpstr>Example 1: Using Substitution to Solve Equations in Quadratic Form (cont.)</vt:lpstr>
      <vt:lpstr>Example 1: Using Substitution to Solve Equations in Quadratic Form (cont.)</vt:lpstr>
      <vt:lpstr>Example 2: Solving Equations with  Rational Expressions</vt:lpstr>
      <vt:lpstr>Example 2: Solving Equations with Rational Expressions (cont.)</vt:lpstr>
      <vt:lpstr>Example 2: Solving Equations with Rational Expressions (cont.)</vt:lpstr>
      <vt:lpstr>Example 3: Solving Higher-Degree Equations</vt:lpstr>
      <vt:lpstr>Example 3: Solving Higher-Degree Equations (cont.)</vt:lpstr>
      <vt:lpstr>Example 3: Solving Higher-Degree Equations (cont.)</vt:lpstr>
      <vt:lpstr>Example 3: Solving Higher-Degree Equations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Nakita Jean-Charles</cp:lastModifiedBy>
  <cp:revision>2</cp:revision>
  <dcterms:created xsi:type="dcterms:W3CDTF">2013-04-26T14:43:13Z</dcterms:created>
  <dcterms:modified xsi:type="dcterms:W3CDTF">2016-10-04T20:00:30Z</dcterms:modified>
</cp:coreProperties>
</file>