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8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91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B07C9-4261-47C1-BC7E-8E32C43844B0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F6F11-B4A0-4D6E-BBC0-2A23F9121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59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F6F11-B4A0-4D6E-BBC0-2A23F91212B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576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7.wmf"/><Relationship Id="rId3" Type="http://schemas.openxmlformats.org/officeDocument/2006/relationships/image" Target="../media/image38.png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54.wmf"/><Relationship Id="rId3" Type="http://schemas.openxmlformats.org/officeDocument/2006/relationships/image" Target="../media/image55.png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5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5.wmf"/><Relationship Id="rId4" Type="http://schemas.openxmlformats.org/officeDocument/2006/relationships/image" Target="../media/image62.wmf"/><Relationship Id="rId9" Type="http://schemas.openxmlformats.org/officeDocument/2006/relationships/oleObject" Target="../embeddings/oleObject6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70.wmf"/><Relationship Id="rId3" Type="http://schemas.openxmlformats.org/officeDocument/2006/relationships/image" Target="../media/image71.png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75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6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7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9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1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Functions: Parabolas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04452"/>
            <a:ext cx="8229600" cy="4572000"/>
          </a:xfrm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− 6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+ 1</a:t>
            </a:r>
            <a:r>
              <a:rPr lang="en-US" i="0" dirty="0">
                <a:solidFill>
                  <a:schemeClr val="tx1"/>
                </a:solidFill>
              </a:rPr>
              <a:t>, find the zeros of the function, the line of symmetry, the vertex, the domain, the range, and graph the parabola.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981200" y="2652252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2019240" imgH="380880" progId="Equation.DSMT4">
                  <p:embed/>
                </p:oleObj>
              </mc:Choice>
              <mc:Fallback>
                <p:oleObj name="Equation" r:id="rId3" imgW="20192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652252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265948" y="3048000"/>
          <a:ext cx="4749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4749480" imgH="1054080" progId="Equation.DSMT4">
                  <p:embed/>
                </p:oleObj>
              </mc:Choice>
              <mc:Fallback>
                <p:oleObj name="Equation" r:id="rId5" imgW="4749480" imgH="1054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948" y="3048000"/>
                        <a:ext cx="4749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505200" y="4146756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473120" imgH="914400" progId="Equation.DSMT4">
                  <p:embed/>
                </p:oleObj>
              </mc:Choice>
              <mc:Fallback>
                <p:oleObj name="Equation" r:id="rId7" imgW="147312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146756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505200" y="5075904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1473120" imgH="914400" progId="Equation.DSMT4">
                  <p:embed/>
                </p:oleObj>
              </mc:Choice>
              <mc:Fallback>
                <p:oleObj name="Equation" r:id="rId9" imgW="14731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075904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029200" y="5304504"/>
          <a:ext cx="138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1384200" imgH="444240" progId="Equation.DSMT4">
                  <p:embed/>
                </p:oleObj>
              </mc:Choice>
              <mc:Fallback>
                <p:oleObj name="Equation" r:id="rId11" imgW="1384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04504"/>
                        <a:ext cx="138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zeros are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the form of the function for easier graphing.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2590800" y="1295400"/>
          <a:ext cx="1181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1180588" imgH="444307" progId="Equation.DSMT4">
                  <p:embed/>
                </p:oleObj>
              </mc:Choice>
              <mc:Fallback>
                <p:oleObj name="Equation" r:id="rId3" imgW="1180588" imgH="444307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295400"/>
                        <a:ext cx="11811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14400" y="2438400"/>
          <a:ext cx="201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2019240" imgH="444240" progId="Equation.DSMT4">
                  <p:embed/>
                </p:oleObj>
              </mc:Choice>
              <mc:Fallback>
                <p:oleObj name="Equation" r:id="rId5" imgW="20192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201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147096" y="2986548"/>
          <a:ext cx="718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7188120" imgH="571320" progId="Equation.DSMT4">
                  <p:embed/>
                </p:oleObj>
              </mc:Choice>
              <mc:Fallback>
                <p:oleObj name="Equation" r:id="rId7" imgW="7188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096" y="2986548"/>
                        <a:ext cx="718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143000" y="3657600"/>
          <a:ext cx="299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2997000" imgH="571320" progId="Equation.DSMT4">
                  <p:embed/>
                </p:oleObj>
              </mc:Choice>
              <mc:Fallback>
                <p:oleObj name="Equation" r:id="rId9" imgW="29970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657600"/>
                        <a:ext cx="2997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157748" y="4345860"/>
          <a:ext cx="1841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1841400" imgH="533160" progId="Equation.DSMT4">
                  <p:embed/>
                </p:oleObj>
              </mc:Choice>
              <mc:Fallback>
                <p:oleObj name="Equation" r:id="rId11" imgW="184140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748" y="4345860"/>
                        <a:ext cx="1841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u="sng" dirty="0">
                <a:solidFill>
                  <a:schemeClr val="tx1"/>
                </a:solidFill>
              </a:rPr>
              <a:t>Summary: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4341" name="Picture 6" descr="8_1_Fg_2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1752600"/>
            <a:ext cx="3657600" cy="358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1981200"/>
          <a:ext cx="2057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4" imgW="2057400" imgH="507960" progId="Equation.DSMT4">
                  <p:embed/>
                </p:oleObj>
              </mc:Choice>
              <mc:Fallback>
                <p:oleObj name="Equation" r:id="rId4" imgW="205740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2057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3400" y="2590800"/>
          <a:ext cx="367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6" imgW="3670200" imgH="380880" progId="Equation.DSMT4">
                  <p:embed/>
                </p:oleObj>
              </mc:Choice>
              <mc:Fallback>
                <p:oleObj name="Equation" r:id="rId6" imgW="3670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90800"/>
                        <a:ext cx="3670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18652" y="3115596"/>
          <a:ext cx="207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8" imgW="2070000" imgH="495000" progId="Equation.DSMT4">
                  <p:embed/>
                </p:oleObj>
              </mc:Choice>
              <mc:Fallback>
                <p:oleObj name="Equation" r:id="rId8" imgW="20700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52" y="3115596"/>
                        <a:ext cx="207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33400" y="3733800"/>
          <a:ext cx="4864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10" imgW="4863960" imgH="1155600" progId="Equation.DSMT4">
                  <p:embed/>
                </p:oleObj>
              </mc:Choice>
              <mc:Fallback>
                <p:oleObj name="Equation" r:id="rId10" imgW="486396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733800"/>
                        <a:ext cx="4864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33400" y="5029200"/>
          <a:ext cx="414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2" imgW="4140000" imgH="545760" progId="Equation.DSMT4">
                  <p:embed/>
                </p:oleObj>
              </mc:Choice>
              <mc:Fallback>
                <p:oleObj name="Equation" r:id="rId12" imgW="41400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029200"/>
                        <a:ext cx="414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− 4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</a:t>
            </a:r>
            <a:r>
              <a:rPr lang="en-US" i="0" dirty="0">
                <a:solidFill>
                  <a:schemeClr val="tx1"/>
                </a:solidFill>
              </a:rPr>
              <a:t>, find the zeros of the function, the line of symmetry, the vertex, the domain, the range, and graph the parabola.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905000" y="2667000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2145960" imgH="380880" progId="Equation.DSMT4">
                  <p:embed/>
                </p:oleObj>
              </mc:Choice>
              <mc:Fallback>
                <p:oleObj name="Equation" r:id="rId3" imgW="21459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667000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3352800" y="3003756"/>
          <a:ext cx="56261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5626080" imgH="1168200" progId="Equation.DSMT4">
                  <p:embed/>
                </p:oleObj>
              </mc:Choice>
              <mc:Fallback>
                <p:oleObj name="Equation" r:id="rId5" imgW="562608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003756"/>
                        <a:ext cx="56261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79352" y="4176252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1434960" imgH="914400" progId="Equation.DSMT4">
                  <p:embed/>
                </p:oleObj>
              </mc:Choice>
              <mc:Fallback>
                <p:oleObj name="Equation" r:id="rId7" imgW="143496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352" y="4176252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566652" y="5105400"/>
          <a:ext cx="1422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1422360" imgH="914400" progId="Equation.DSMT4">
                  <p:embed/>
                </p:oleObj>
              </mc:Choice>
              <mc:Fallback>
                <p:oleObj name="Equation" r:id="rId9" imgW="14223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6652" y="5105400"/>
                        <a:ext cx="1422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984956" y="533646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1396800" imgH="444240" progId="Equation.DSMT4">
                  <p:embed/>
                </p:oleObj>
              </mc:Choice>
              <mc:Fallback>
                <p:oleObj name="Equation" r:id="rId11" imgW="13968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956" y="533646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zeros are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the form of the function for easier graphing.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603500" y="1276281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1206360" imgH="444240" progId="Equation.DSMT4">
                  <p:embed/>
                </p:oleObj>
              </mc:Choice>
              <mc:Fallback>
                <p:oleObj name="Equation" r:id="rId3" imgW="120636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1276281"/>
                        <a:ext cx="120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990600" y="2470356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5" imgW="2260440" imgH="444240" progId="Equation.DSMT4">
                  <p:embed/>
                </p:oleObj>
              </mc:Choice>
              <mc:Fallback>
                <p:oleObj name="Equation" r:id="rId5" imgW="2260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70356"/>
                        <a:ext cx="226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31900" y="3024648"/>
          <a:ext cx="7607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7" imgW="7607160" imgH="571320" progId="Equation.DSMT4">
                  <p:embed/>
                </p:oleObj>
              </mc:Choice>
              <mc:Fallback>
                <p:oleObj name="Equation" r:id="rId7" imgW="760716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3024648"/>
                        <a:ext cx="7607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233948" y="3689556"/>
          <a:ext cx="7493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9" imgW="7492680" imgH="571320" progId="Equation.DSMT4">
                  <p:embed/>
                </p:oleObj>
              </mc:Choice>
              <mc:Fallback>
                <p:oleObj name="Equation" r:id="rId9" imgW="74926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948" y="3689556"/>
                        <a:ext cx="7493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005348" y="4381500"/>
          <a:ext cx="685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11" imgW="6858000" imgH="876240" progId="Equation.DSMT4">
                  <p:embed/>
                </p:oleObj>
              </mc:Choice>
              <mc:Fallback>
                <p:oleObj name="Equation" r:id="rId11" imgW="685800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5348" y="4381500"/>
                        <a:ext cx="685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1233948" y="5225844"/>
          <a:ext cx="2082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3" imgW="2082600" imgH="533160" progId="Equation.DSMT4">
                  <p:embed/>
                </p:oleObj>
              </mc:Choice>
              <mc:Fallback>
                <p:oleObj name="Equation" r:id="rId13" imgW="20826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948" y="5225844"/>
                        <a:ext cx="2082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u="sng" dirty="0">
                <a:solidFill>
                  <a:schemeClr val="tx1"/>
                </a:solidFill>
              </a:rPr>
              <a:t>Summary: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17413" name="Picture 5" descr="8_1_Fg_2_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9644" y="1752600"/>
            <a:ext cx="3657600" cy="3315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685800" y="1981200"/>
          <a:ext cx="2159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4" imgW="2158920" imgH="507960" progId="Equation.DSMT4">
                  <p:embed/>
                </p:oleObj>
              </mc:Choice>
              <mc:Fallback>
                <p:oleObj name="Equation" r:id="rId4" imgW="215892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2159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685800" y="2590800"/>
          <a:ext cx="398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6" imgW="3987720" imgH="380880" progId="Equation.DSMT4">
                  <p:embed/>
                </p:oleObj>
              </mc:Choice>
              <mc:Fallback>
                <p:oleObj name="Equation" r:id="rId6" imgW="3987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590800"/>
                        <a:ext cx="398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03008" y="3124200"/>
          <a:ext cx="2095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8" imgW="2095200" imgH="495000" progId="Equation.DSMT4">
                  <p:embed/>
                </p:oleObj>
              </mc:Choice>
              <mc:Fallback>
                <p:oleObj name="Equation" r:id="rId8" imgW="209520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008" y="3124200"/>
                        <a:ext cx="2095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85800" y="3721100"/>
          <a:ext cx="48641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10" imgW="4863960" imgH="1155600" progId="Equation.DSMT4">
                  <p:embed/>
                </p:oleObj>
              </mc:Choice>
              <mc:Fallback>
                <p:oleObj name="Equation" r:id="rId10" imgW="486396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721100"/>
                        <a:ext cx="48641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85800" y="5029200"/>
          <a:ext cx="394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2" imgW="3949560" imgH="545760" progId="Equation.DSMT4">
                  <p:embed/>
                </p:oleObj>
              </mc:Choice>
              <mc:Fallback>
                <p:oleObj name="Equation" r:id="rId12" imgW="394956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5029200"/>
                        <a:ext cx="394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− 6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+ 5</a:t>
            </a:r>
            <a:r>
              <a:rPr lang="en-US" i="0" dirty="0">
                <a:solidFill>
                  <a:schemeClr val="tx1"/>
                </a:solidFill>
              </a:rPr>
              <a:t>, find the zeros of the function, the line of symmetry, the vertex, the domain, the range, and graph the parabola.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233948" y="3232356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2209680" imgH="380880" progId="Equation.DSMT4">
                  <p:embed/>
                </p:oleObj>
              </mc:Choice>
              <mc:Fallback>
                <p:oleObj name="Equation" r:id="rId3" imgW="22096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948" y="3232356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667000" y="3780504"/>
          <a:ext cx="5613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5" imgW="5613120" imgH="1168200" progId="Equation.DSMT4">
                  <p:embed/>
                </p:oleObj>
              </mc:Choice>
              <mc:Fallback>
                <p:oleObj name="Equation" r:id="rId5" imgW="561312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80504"/>
                        <a:ext cx="56134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942304" y="506115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7" imgW="1511280" imgH="914400" progId="Equation.DSMT4">
                  <p:embed/>
                </p:oleObj>
              </mc:Choice>
              <mc:Fallback>
                <p:oleObj name="Equation" r:id="rId7" imgW="1511280" imgH="914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2304" y="506115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</a:t>
            </a:r>
            <a:r>
              <a:rPr lang="en-US" b="1" i="0" dirty="0">
                <a:solidFill>
                  <a:schemeClr val="tx1"/>
                </a:solidFill>
              </a:rPr>
              <a:t>no real zeros </a:t>
            </a:r>
            <a:r>
              <a:rPr lang="en-US" i="0" dirty="0">
                <a:solidFill>
                  <a:schemeClr val="tx1"/>
                </a:solidFill>
              </a:rPr>
              <a:t>because the discriminant is negative. The graph will not cross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-axis. Now using another approach, the vertex is at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352800" y="2789904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1206360" imgH="838080" progId="Equation.DSMT4">
                  <p:embed/>
                </p:oleObj>
              </mc:Choice>
              <mc:Fallback>
                <p:oleObj name="Equation" r:id="rId3" imgW="12063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789904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581400" y="37338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7338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596148" y="4662948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7" imgW="520560" imgH="838080" progId="Equation.DSMT4">
                  <p:embed/>
                </p:oleObj>
              </mc:Choice>
              <mc:Fallback>
                <p:oleObj name="Equation" r:id="rId7" imgW="520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6148" y="4662948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 we have the vertex at              and the following results: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4188952" y="4191000"/>
          <a:ext cx="97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977900" imgH="927100" progId="Equation.DSMT4">
                  <p:embed/>
                </p:oleObj>
              </mc:Choice>
              <mc:Fallback>
                <p:oleObj name="Equation" r:id="rId3" imgW="977900" imgH="927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8952" y="4191000"/>
                        <a:ext cx="9779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09800" y="11430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3047760" imgH="990360" progId="Equation.DSMT4">
                  <p:embed/>
                </p:oleObj>
              </mc:Choice>
              <mc:Fallback>
                <p:oleObj name="Equation" r:id="rId5" imgW="304776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1430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467896" y="225650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1511280" imgH="838080" progId="Equation.DSMT4">
                  <p:embed/>
                </p:oleObj>
              </mc:Choice>
              <mc:Fallback>
                <p:oleObj name="Equation" r:id="rId7" imgW="1511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896" y="225650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483556" y="3200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556" y="3200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Quadratic Functions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u="sng" dirty="0">
                <a:solidFill>
                  <a:schemeClr val="tx1"/>
                </a:solidFill>
              </a:rPr>
              <a:t>Summary: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21509" name="Picture 5" descr="8_1_Fg_2_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1371600"/>
            <a:ext cx="3200400" cy="319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33400" y="1949244"/>
          <a:ext cx="285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4" imgW="2857320" imgH="393480" progId="Equation.DSMT4">
                  <p:embed/>
                </p:oleObj>
              </mc:Choice>
              <mc:Fallback>
                <p:oleObj name="Equation" r:id="rId4" imgW="2857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49244"/>
                        <a:ext cx="285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16192" y="2286000"/>
          <a:ext cx="377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6" imgW="3771720" imgH="838080" progId="Equation.DSMT4">
                  <p:embed/>
                </p:oleObj>
              </mc:Choice>
              <mc:Fallback>
                <p:oleObj name="Equation" r:id="rId6" imgW="3771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92" y="2286000"/>
                        <a:ext cx="377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33400" y="2959100"/>
          <a:ext cx="2082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8" imgW="2082600" imgH="927000" progId="Equation.DSMT4">
                  <p:embed/>
                </p:oleObj>
              </mc:Choice>
              <mc:Fallback>
                <p:oleObj name="Equation" r:id="rId8" imgW="20826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2082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33400" y="3896440"/>
          <a:ext cx="48641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10" imgW="4863960" imgH="1054080" progId="Equation.DSMT4">
                  <p:embed/>
                </p:oleObj>
              </mc:Choice>
              <mc:Fallback>
                <p:oleObj name="Equation" r:id="rId10" imgW="4863960" imgH="1054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96440"/>
                        <a:ext cx="48641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10048" y="5009532"/>
          <a:ext cx="4000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2" imgW="4000320" imgH="927000" progId="Equation.DSMT4">
                  <p:embed/>
                </p:oleObj>
              </mc:Choice>
              <mc:Fallback>
                <p:oleObj name="Equation" r:id="rId12" imgW="400032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48" y="5009532"/>
                        <a:ext cx="4000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a parabola (a quadratic function) and determine its vertex, domain, range, line of symmetry, and zeros.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applied problems using quadratic functions and the concepts of maximum and minimum.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Applications with Maximum and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Minimum Values</a:t>
            </a:r>
          </a:p>
        </p:txBody>
      </p:sp>
      <p:sp>
        <p:nvSpPr>
          <p:cNvPr id="2253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474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Minimum and Maximum Values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a parabola with its equation in the form </a:t>
            </a:r>
          </a:p>
          <a:p>
            <a:pPr marL="3175" indent="-3175" algn="ctr">
              <a:lnSpc>
                <a:spcPts val="25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b="1" i="0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b="1" i="1" dirty="0">
                <a:solidFill>
                  <a:srgbClr val="0000FF"/>
                </a:solidFill>
              </a:rPr>
              <a:t>h</a:t>
            </a:r>
            <a:r>
              <a:rPr lang="en-US" b="1" i="0" dirty="0">
                <a:solidFill>
                  <a:srgbClr val="0000FF"/>
                </a:solidFill>
              </a:rPr>
              <a:t>)</a:t>
            </a:r>
            <a:r>
              <a:rPr lang="en-US" b="1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k</a:t>
            </a:r>
            <a:r>
              <a:rPr lang="en-US" b="1" dirty="0">
                <a:solidFill>
                  <a:srgbClr val="0000FF"/>
                </a:solidFill>
              </a:rPr>
              <a:t>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&gt; 0, then the parabola opens upward and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) 	is the lowest point and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-value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	</a:t>
            </a:r>
            <a:r>
              <a:rPr lang="en-US" b="1" i="0" dirty="0">
                <a:solidFill>
                  <a:srgbClr val="C00000"/>
                </a:solidFill>
              </a:rPr>
              <a:t>minimum value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of the function.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&lt; 0, then the parabola opens downward and 	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) is the highest point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-value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called the 	</a:t>
            </a:r>
            <a:r>
              <a:rPr lang="en-US" b="1" i="0" dirty="0">
                <a:solidFill>
                  <a:srgbClr val="C00000"/>
                </a:solidFill>
              </a:rPr>
              <a:t>maximum value </a:t>
            </a:r>
            <a:r>
              <a:rPr lang="en-US" i="0" dirty="0">
                <a:solidFill>
                  <a:srgbClr val="000000"/>
                </a:solidFill>
              </a:rPr>
              <a:t>of the function.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Minimum and Maximum Values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chemeClr val="tx1"/>
                </a:solidFill>
              </a:rPr>
              <a:t>A sandwich company sells hot dogs at the local baseball stadium for </a:t>
            </a:r>
            <a:r>
              <a:rPr lang="en-US" i="0" dirty="0">
                <a:solidFill>
                  <a:srgbClr val="0000FF"/>
                </a:solidFill>
              </a:rPr>
              <a:t>$3.00 </a:t>
            </a:r>
            <a:r>
              <a:rPr lang="en-US" i="0" dirty="0">
                <a:solidFill>
                  <a:schemeClr val="tx1"/>
                </a:solidFill>
              </a:rPr>
              <a:t>each. On average they sell </a:t>
            </a:r>
            <a:r>
              <a:rPr lang="en-US" i="0" dirty="0">
                <a:solidFill>
                  <a:srgbClr val="0000FF"/>
                </a:solidFill>
              </a:rPr>
              <a:t>2000</a:t>
            </a:r>
            <a:r>
              <a:rPr lang="en-US" i="0" dirty="0">
                <a:solidFill>
                  <a:schemeClr val="tx1"/>
                </a:solidFill>
              </a:rPr>
              <a:t> hot dogs per game. The company estimates that each time the price is raised by </a:t>
            </a:r>
            <a:r>
              <a:rPr lang="en-US" i="0" dirty="0">
                <a:solidFill>
                  <a:srgbClr val="0000FF"/>
                </a:solidFill>
              </a:rPr>
              <a:t>25¢</a:t>
            </a:r>
            <a:r>
              <a:rPr lang="en-US" i="0" dirty="0">
                <a:solidFill>
                  <a:schemeClr val="tx1"/>
                </a:solidFill>
              </a:rPr>
              <a:t>, they will sell </a:t>
            </a:r>
            <a:r>
              <a:rPr lang="en-US" i="0" dirty="0">
                <a:solidFill>
                  <a:srgbClr val="0000FF"/>
                </a:solidFill>
              </a:rPr>
              <a:t>100</a:t>
            </a:r>
            <a:r>
              <a:rPr lang="en-US" i="0" dirty="0">
                <a:solidFill>
                  <a:schemeClr val="tx1"/>
                </a:solidFill>
              </a:rPr>
              <a:t> fewer hot dogs. What price should they charge to maximize their revenue (income) per game? What will be the maximum revenue?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Minimum and Maximum Values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number of </a:t>
            </a:r>
            <a:r>
              <a:rPr lang="en-US" i="0" dirty="0">
                <a:solidFill>
                  <a:srgbClr val="0000FF"/>
                </a:solidFill>
              </a:rPr>
              <a:t>25¢</a:t>
            </a:r>
            <a:r>
              <a:rPr lang="en-US" i="0" dirty="0">
                <a:solidFill>
                  <a:schemeClr val="tx1"/>
                </a:solidFill>
              </a:rPr>
              <a:t> increases in price.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0" dirty="0">
                <a:solidFill>
                  <a:srgbClr val="0000FF"/>
                </a:solidFill>
              </a:rPr>
              <a:t>3.00 + 0.25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price per hot dog,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2000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100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number of hot dogs sold.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Revenue (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(price per unit) ∙ (number of units sold)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042652" y="4038600"/>
          <a:ext cx="4533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3" imgW="4533840" imgH="469800" progId="Equation.DSMT4">
                  <p:embed/>
                </p:oleObj>
              </mc:Choice>
              <mc:Fallback>
                <p:oleObj name="Equation" r:id="rId3" imgW="45338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2652" y="4038600"/>
                        <a:ext cx="4533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300748" y="4648200"/>
          <a:ext cx="403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5" imgW="4038480" imgH="380880" progId="Equation.DSMT4">
                  <p:embed/>
                </p:oleObj>
              </mc:Choice>
              <mc:Fallback>
                <p:oleObj name="Equation" r:id="rId5" imgW="4038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4648200"/>
                        <a:ext cx="403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300748" y="5198808"/>
          <a:ext cx="3314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7" imgW="3314520" imgH="380880" progId="Equation.DSMT4">
                  <p:embed/>
                </p:oleObj>
              </mc:Choice>
              <mc:Fallback>
                <p:oleObj name="Equation" r:id="rId7" imgW="3314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5198808"/>
                        <a:ext cx="3314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Minimum and Maximum Values (cont.)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revenue is represented by a quadratic function and the maximum revenue occurs at the point where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FF"/>
                </a:solidFill>
              </a:rPr>
              <a:t>4</a:t>
            </a:r>
            <a:r>
              <a:rPr lang="en-US" dirty="0">
                <a:solidFill>
                  <a:schemeClr val="tx1"/>
                </a:solidFill>
              </a:rPr>
              <a:t>,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price per hot dog = </a:t>
            </a:r>
            <a:r>
              <a:rPr lang="en-US" i="0" dirty="0">
                <a:solidFill>
                  <a:srgbClr val="0000FF"/>
                </a:solidFill>
              </a:rPr>
              <a:t>3.00 + 0.25(</a:t>
            </a:r>
            <a:r>
              <a:rPr lang="en-US" i="0" dirty="0">
                <a:solidFill>
                  <a:srgbClr val="FF00FF"/>
                </a:solidFill>
              </a:rPr>
              <a:t>4</a:t>
            </a:r>
            <a:r>
              <a:rPr lang="en-US" i="0" dirty="0">
                <a:solidFill>
                  <a:srgbClr val="00007D"/>
                </a:solidFill>
              </a:rPr>
              <a:t>) = </a:t>
            </a:r>
            <a:r>
              <a:rPr lang="en-US" i="0" dirty="0">
                <a:solidFill>
                  <a:srgbClr val="FF0000"/>
                </a:solidFill>
              </a:rPr>
              <a:t>$4.00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</a:p>
          <a:p>
            <a:pPr marL="0" indent="0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	revenue =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FF00FF"/>
                </a:solidFill>
              </a:rPr>
              <a:t>4</a:t>
            </a:r>
            <a:r>
              <a:rPr lang="en-US" i="0" dirty="0">
                <a:solidFill>
                  <a:srgbClr val="0000FF"/>
                </a:solidFill>
              </a:rPr>
              <a:t>)(2000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100 · </a:t>
            </a:r>
            <a:r>
              <a:rPr lang="en-US" i="0" dirty="0">
                <a:solidFill>
                  <a:srgbClr val="FF00FF"/>
                </a:solidFill>
              </a:rPr>
              <a:t>4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</a:rPr>
              <a:t>= </a:t>
            </a:r>
            <a:r>
              <a:rPr lang="en-US" i="0" dirty="0">
                <a:solidFill>
                  <a:srgbClr val="FF0000"/>
                </a:solidFill>
              </a:rPr>
              <a:t>$6400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 the company will make its maximum revenue of </a:t>
            </a:r>
            <a:r>
              <a:rPr lang="en-US" i="0" dirty="0">
                <a:solidFill>
                  <a:srgbClr val="FF0000"/>
                </a:solidFill>
              </a:rPr>
              <a:t>$6400</a:t>
            </a:r>
            <a:r>
              <a:rPr lang="en-US" i="0" dirty="0">
                <a:solidFill>
                  <a:schemeClr val="tx1"/>
                </a:solidFill>
              </a:rPr>
              <a:t> by charging </a:t>
            </a:r>
            <a:r>
              <a:rPr lang="en-US" i="0" dirty="0">
                <a:solidFill>
                  <a:srgbClr val="FF0000"/>
                </a:solidFill>
              </a:rPr>
              <a:t>$4</a:t>
            </a:r>
            <a:r>
              <a:rPr lang="en-US" i="0" dirty="0">
                <a:solidFill>
                  <a:schemeClr val="tx1"/>
                </a:solidFill>
              </a:rPr>
              <a:t> per hot dog.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2514600" y="2271252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2997200" imgH="838200" progId="Equation.DSMT4">
                  <p:embed/>
                </p:oleObj>
              </mc:Choice>
              <mc:Fallback>
                <p:oleObj name="Equation" r:id="rId3" imgW="29972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71252"/>
                        <a:ext cx="299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Minimum and Maximum Values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lnSpc>
                <a:spcPts val="3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chemeClr val="tx1"/>
                </a:solidFill>
              </a:rPr>
              <a:t>A rancher is going to build three sides of a 	rectangular corral next to a river. He has </a:t>
            </a:r>
            <a:r>
              <a:rPr lang="en-US" i="0" dirty="0">
                <a:solidFill>
                  <a:srgbClr val="0000FF"/>
                </a:solidFill>
              </a:rPr>
              <a:t>240</a:t>
            </a:r>
            <a:r>
              <a:rPr lang="en-US" i="0" dirty="0">
                <a:solidFill>
                  <a:schemeClr val="tx1"/>
                </a:solidFill>
              </a:rPr>
              <a:t> feet of 	fencing and wants to enclose the maximum area 	possible inside the corral. What are the dimensions 	of the corral with the maximum area and what is 	this area?</a:t>
            </a:r>
          </a:p>
          <a:p>
            <a:pPr marL="0" indent="0">
              <a:lnSpc>
                <a:spcPts val="3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lnSpc>
                <a:spcPts val="3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one of the two equal sides of the rectangular corral. </a:t>
            </a:r>
          </a:p>
          <a:p>
            <a:pPr marL="0" indent="0">
              <a:lnSpc>
                <a:spcPts val="3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 </a:t>
            </a:r>
            <a:r>
              <a:rPr lang="en-US" i="0" dirty="0">
                <a:solidFill>
                  <a:srgbClr val="0000FF"/>
                </a:solidFill>
              </a:rPr>
              <a:t>240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third side of the rectangular corral.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Minimum and Maximum Values (cont.)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lnSpc>
                <a:spcPts val="4200"/>
              </a:lnSpc>
              <a:spcBef>
                <a:spcPct val="4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Since area equals length times width, the area,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, of the corral is represented by the quadratic function       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(240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= 240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, the maximum area occurs </a:t>
            </a:r>
          </a:p>
          <a:p>
            <a:pPr marL="0" indent="0">
              <a:lnSpc>
                <a:spcPts val="42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at the point where</a:t>
            </a:r>
          </a:p>
          <a:p>
            <a:pPr marL="0" indent="0">
              <a:lnSpc>
                <a:spcPct val="50000"/>
              </a:lnSpc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Two sides of the rectangle are 60 feet and the third side is </a:t>
            </a:r>
            <a:r>
              <a:rPr lang="en-US" i="0" dirty="0">
                <a:solidFill>
                  <a:srgbClr val="00007D"/>
                </a:solidFill>
              </a:rPr>
              <a:t>240 − 2(</a:t>
            </a:r>
            <a:r>
              <a:rPr lang="en-US" i="0" dirty="0">
                <a:solidFill>
                  <a:srgbClr val="FF00FF"/>
                </a:solidFill>
              </a:rPr>
              <a:t>60</a:t>
            </a:r>
            <a:r>
              <a:rPr lang="en-US" i="0" dirty="0">
                <a:solidFill>
                  <a:srgbClr val="00007D"/>
                </a:solidFill>
              </a:rPr>
              <a:t>) = </a:t>
            </a:r>
            <a:r>
              <a:rPr lang="en-US" i="0" dirty="0">
                <a:solidFill>
                  <a:srgbClr val="00CC00"/>
                </a:solidFill>
              </a:rPr>
              <a:t>120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maximum area possible is </a:t>
            </a:r>
            <a:r>
              <a:rPr lang="en-US" i="0" dirty="0">
                <a:solidFill>
                  <a:srgbClr val="00007D"/>
                </a:solidFill>
              </a:rPr>
              <a:t>60(</a:t>
            </a:r>
            <a:r>
              <a:rPr lang="en-US" i="0" dirty="0">
                <a:solidFill>
                  <a:srgbClr val="00CC00"/>
                </a:solidFill>
              </a:rPr>
              <a:t>120</a:t>
            </a:r>
            <a:r>
              <a:rPr lang="en-US" i="0" dirty="0">
                <a:solidFill>
                  <a:srgbClr val="00007D"/>
                </a:solidFill>
              </a:rPr>
              <a:t>) = </a:t>
            </a:r>
            <a:r>
              <a:rPr lang="en-US" i="0" dirty="0">
                <a:solidFill>
                  <a:srgbClr val="FF0000"/>
                </a:solidFill>
              </a:rPr>
              <a:t>7200 square feet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3338052" y="2880852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3136900" imgH="838200" progId="Equation.DSMT4">
                  <p:embed/>
                </p:oleObj>
              </mc:Choice>
              <mc:Fallback>
                <p:oleObj name="Equation" r:id="rId3" imgW="31369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052" y="2880852"/>
                        <a:ext cx="313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8675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Write the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00"/>
                </a:solidFill>
              </a:rPr>
              <a:t> 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</a:rPr>
              <a:t>− 4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+ 3 in the form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 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i="0" dirty="0">
                <a:solidFill>
                  <a:srgbClr val="000000"/>
                </a:solidFill>
              </a:rPr>
              <a:t>)</a:t>
            </a:r>
            <a:r>
              <a:rPr lang="en-US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i="0" dirty="0">
                <a:solidFill>
                  <a:srgbClr val="000000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Find the zeros of the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</a:rPr>
              <a:t>− 7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</a:rPr>
              <a:t>+ 10.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Find the vertex and the range of the function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 + </a:t>
            </a:r>
            <a:r>
              <a:rPr lang="en-US" i="0" dirty="0">
                <a:solidFill>
                  <a:srgbClr val="000000"/>
                </a:solidFill>
              </a:rPr>
              <a:t>4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− 5.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spcBef>
                <a:spcPts val="1800"/>
              </a:spcBef>
              <a:buFont typeface="Courier New" pitchFamily="49" charset="0"/>
              <a:buAutoNum type="arabicPeriod"/>
            </a:pPr>
            <a:r>
              <a:rPr lang="en-US" b="1" i="0" dirty="0">
                <a:solidFill>
                  <a:schemeClr val="tx1"/>
                </a:solidFill>
              </a:rPr>
              <a:t> 	</a:t>
            </a:r>
          </a:p>
          <a:p>
            <a:pPr marL="533400" indent="-533400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2.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= 2, 5</a:t>
            </a:r>
          </a:p>
          <a:p>
            <a:pPr marL="533400" indent="-533400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3. </a:t>
            </a:r>
            <a:r>
              <a:rPr lang="en-US" i="0" dirty="0">
                <a:solidFill>
                  <a:srgbClr val="FF0000"/>
                </a:solidFill>
              </a:rPr>
              <a:t>Vertex: (2,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1), Range: (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  <a:sym typeface="Symbol"/>
              </a:rPr>
              <a:t></a:t>
            </a:r>
            <a:r>
              <a:rPr lang="en-US" i="0" dirty="0">
                <a:solidFill>
                  <a:srgbClr val="FF0000"/>
                </a:solidFill>
              </a:rPr>
              <a:t>,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1]</a:t>
            </a:r>
            <a:endParaRPr lang="en-US" b="1" i="0" dirty="0">
              <a:solidFill>
                <a:srgbClr val="FF0000"/>
              </a:solidFill>
            </a:endParaRP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914400" y="12954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2247900" imgH="533400" progId="Equation.DSMT4">
                  <p:embed/>
                </p:oleObj>
              </mc:Choice>
              <mc:Fallback>
                <p:oleObj name="Equation" r:id="rId3" imgW="22479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Introduction to Quadratic Functions:</a:t>
            </a:r>
            <a:br>
              <a:rPr lang="en-US" sz="3200" dirty="0">
                <a:solidFill>
                  <a:schemeClr val="accent1"/>
                </a:solidFill>
              </a:rPr>
            </a:b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Vertical Line Test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</a:t>
            </a:r>
            <a:r>
              <a:rPr lang="en-US" b="1" i="0" dirty="0">
                <a:solidFill>
                  <a:srgbClr val="C00000"/>
                </a:solidFill>
              </a:rPr>
              <a:t>any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vertical line intersects a graph in more than one point, then the relation is </a:t>
            </a:r>
            <a:r>
              <a:rPr lang="en-US" b="1" i="0" dirty="0">
                <a:solidFill>
                  <a:srgbClr val="C00000"/>
                </a:solidFill>
              </a:rPr>
              <a:t>not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 function.</a:t>
            </a:r>
          </a:p>
        </p:txBody>
      </p:sp>
      <p:graphicFrame>
        <p:nvGraphicFramePr>
          <p:cNvPr id="61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439314"/>
              </p:ext>
            </p:extLst>
          </p:nvPr>
        </p:nvGraphicFramePr>
        <p:xfrm>
          <a:off x="2946400" y="457200"/>
          <a:ext cx="3606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606480" imgH="558720" progId="Equation.DSMT4">
                  <p:embed/>
                </p:oleObj>
              </mc:Choice>
              <mc:Fallback>
                <p:oleObj name="Equation" r:id="rId3" imgW="36064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57200"/>
                        <a:ext cx="3606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Introduction to Quadratic Functions:</a:t>
            </a:r>
            <a:br>
              <a:rPr lang="en-US" sz="3200" dirty="0">
                <a:solidFill>
                  <a:schemeClr val="accent1"/>
                </a:solidFill>
              </a:rPr>
            </a:b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Quadratic Functions</a:t>
            </a: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Any function that can be written in the form</a:t>
            </a:r>
          </a:p>
          <a:p>
            <a:pPr marL="3175" indent="-3175" eaLnBrk="0" hangingPunct="0">
              <a:tabLst>
                <a:tab pos="4572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marL="3175" indent="-3175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are real numbers and </a:t>
            </a:r>
            <a:r>
              <a:rPr lang="en-US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≠ 0</a:t>
            </a:r>
            <a:r>
              <a:rPr lang="en-US" dirty="0">
                <a:solidFill>
                  <a:srgbClr val="000000"/>
                </a:solidFill>
              </a:rPr>
              <a:t> is a </a:t>
            </a:r>
            <a:r>
              <a:rPr lang="en-US" b="1" dirty="0">
                <a:solidFill>
                  <a:srgbClr val="C00000"/>
                </a:solidFill>
              </a:rPr>
              <a:t>quadratic function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614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567309"/>
              </p:ext>
            </p:extLst>
          </p:nvPr>
        </p:nvGraphicFramePr>
        <p:xfrm>
          <a:off x="2946400" y="457200"/>
          <a:ext cx="3606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Equation" r:id="rId3" imgW="3606800" imgH="558800" progId="Equation.DSMT4">
                  <p:embed/>
                </p:oleObj>
              </mc:Choice>
              <mc:Fallback>
                <p:oleObj name="Equation" r:id="rId3" imgW="3606800" imgH="558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57200"/>
                        <a:ext cx="36068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11"/>
          <p:cNvGraphicFramePr>
            <a:graphicFrameLocks noChangeAspect="1"/>
          </p:cNvGraphicFramePr>
          <p:nvPr/>
        </p:nvGraphicFramePr>
        <p:xfrm>
          <a:off x="3251200" y="2362200"/>
          <a:ext cx="2247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Equation" r:id="rId5" imgW="2247900" imgH="444500" progId="Equation.DSMT4">
                  <p:embed/>
                </p:oleObj>
              </mc:Choice>
              <mc:Fallback>
                <p:oleObj name="Equation" r:id="rId5" imgW="2247900" imgH="444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362200"/>
                        <a:ext cx="2247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Quadratic Functions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line of symmetry, the vertex, the domain, and the range of each quadratic function. Then graph the functions, setting up a table of values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an aid and choosing values of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on each side of the line of symmetry.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3175" indent="-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b="1" i="0" dirty="0"/>
              <a:t>	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Line of symmetry is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0</a:t>
            </a:r>
            <a:r>
              <a:rPr lang="en-US" i="0" dirty="0">
                <a:solidFill>
                  <a:schemeClr val="tx1"/>
                </a:solidFill>
              </a:rPr>
              <a:t>. (The parabola opens upward since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positive.)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Quadratic Functions (cont.) </a:t>
            </a:r>
          </a:p>
        </p:txBody>
      </p:sp>
      <p:graphicFrame>
        <p:nvGraphicFramePr>
          <p:cNvPr id="1023030" name="Group 54"/>
          <p:cNvGraphicFramePr>
            <a:graphicFrameLocks noGrp="1"/>
          </p:cNvGraphicFramePr>
          <p:nvPr>
            <p:ph idx="1"/>
          </p:nvPr>
        </p:nvGraphicFramePr>
        <p:xfrm>
          <a:off x="838200" y="2209800"/>
          <a:ext cx="2895600" cy="37496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6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1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9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7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308610" marR="30861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8225" name="Picture 4" descr="8_1_Fg_1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2133600"/>
            <a:ext cx="3657600" cy="3646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26" name="Object 36"/>
          <p:cNvGraphicFramePr>
            <a:graphicFrameLocks noChangeAspect="1"/>
          </p:cNvGraphicFramePr>
          <p:nvPr/>
        </p:nvGraphicFramePr>
        <p:xfrm>
          <a:off x="2775156" y="30226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368280" imgH="622080" progId="Equation.DSMT4">
                  <p:embed/>
                </p:oleObj>
              </mc:Choice>
              <mc:Fallback>
                <p:oleObj name="Equation" r:id="rId4" imgW="368280" imgH="6220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5156" y="3022600"/>
                        <a:ext cx="368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40"/>
          <p:cNvGraphicFramePr>
            <a:graphicFrameLocks noChangeAspect="1"/>
          </p:cNvGraphicFramePr>
          <p:nvPr/>
        </p:nvGraphicFramePr>
        <p:xfrm>
          <a:off x="1452563" y="3069304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6" imgW="190440" imgH="622080" progId="Equation.DSMT4">
                  <p:embed/>
                </p:oleObj>
              </mc:Choice>
              <mc:Fallback>
                <p:oleObj name="Equation" r:id="rId6" imgW="190440" imgH="6220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2563" y="3069304"/>
                        <a:ext cx="1905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47"/>
          <p:cNvGraphicFramePr>
            <a:graphicFrameLocks noChangeAspect="1"/>
          </p:cNvGraphicFramePr>
          <p:nvPr/>
        </p:nvGraphicFramePr>
        <p:xfrm>
          <a:off x="2796048" y="3733800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8" imgW="368280" imgH="622080" progId="Equation.DSMT4">
                  <p:embed/>
                </p:oleObj>
              </mc:Choice>
              <mc:Fallback>
                <p:oleObj name="Equation" r:id="rId8" imgW="368280" imgH="6220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6048" y="3733800"/>
                        <a:ext cx="3683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800" dirty="0"/>
              <a:t>Vertex = </a:t>
            </a:r>
            <a:r>
              <a:rPr lang="en-US" sz="2800" dirty="0">
                <a:solidFill>
                  <a:srgbClr val="FF0000"/>
                </a:solidFill>
              </a:rPr>
              <a:t>(0,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3)</a:t>
            </a:r>
            <a:r>
              <a:rPr lang="en-US" sz="2800" dirty="0"/>
              <a:t>; Domain =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  <a:sym typeface="Symbol"/>
              </a:rPr>
              <a:t></a:t>
            </a:r>
            <a:r>
              <a:rPr lang="en-US" sz="2800" dirty="0">
                <a:solidFill>
                  <a:srgbClr val="FF0000"/>
                </a:solidFill>
              </a:rPr>
              <a:t>,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  <a:sym typeface="Symbol"/>
              </a:rPr>
              <a:t> </a:t>
            </a:r>
            <a:r>
              <a:rPr lang="en-US" sz="2800" dirty="0">
                <a:solidFill>
                  <a:srgbClr val="FF0000"/>
                </a:solidFill>
              </a:rPr>
              <a:t>) or {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|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any real number}</a:t>
            </a:r>
            <a:r>
              <a:rPr lang="en-US" sz="2800" dirty="0"/>
              <a:t>; Range = </a:t>
            </a:r>
            <a:r>
              <a:rPr lang="en-US" sz="2800" dirty="0">
                <a:solidFill>
                  <a:srgbClr val="FF0000"/>
                </a:solidFill>
              </a:rPr>
              <a:t>[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3,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  <a:sym typeface="Symbol"/>
              </a:rPr>
              <a:t> </a:t>
            </a:r>
            <a:r>
              <a:rPr lang="en-US" sz="2800" dirty="0">
                <a:solidFill>
                  <a:srgbClr val="FF0000"/>
                </a:solidFill>
              </a:rPr>
              <a:t>) or {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|</a:t>
            </a:r>
            <a:r>
              <a:rPr lang="en-US" sz="2800" i="1" dirty="0">
                <a:solidFill>
                  <a:srgbClr val="FF0000"/>
                </a:solidFill>
              </a:rPr>
              <a:t>y</a:t>
            </a:r>
            <a:r>
              <a:rPr lang="en-US" sz="2800" dirty="0">
                <a:solidFill>
                  <a:srgbClr val="FF0000"/>
                </a:solidFill>
              </a:rPr>
              <a:t> ≥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3}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95400" y="3751008"/>
          <a:ext cx="368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0" imgW="368280" imgH="622080" progId="Equation.DSMT4">
                  <p:embed/>
                </p:oleObj>
              </mc:Choice>
              <mc:Fallback>
                <p:oleObj name="Equation" r:id="rId10" imgW="3682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51008"/>
                        <a:ext cx="368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Quadratic Functions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Line of symmetry is             (The parabola opens down since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negative.)</a:t>
            </a:r>
            <a:r>
              <a:rPr lang="en-US" dirty="0"/>
              <a:t> </a:t>
            </a:r>
          </a:p>
          <a:p>
            <a:pPr>
              <a:lnSpc>
                <a:spcPts val="4500"/>
              </a:lnSpc>
              <a:spcBef>
                <a:spcPts val="1500"/>
              </a:spcBef>
            </a:pPr>
            <a:r>
              <a:rPr lang="en-US" i="0" dirty="0">
                <a:solidFill>
                  <a:schemeClr val="tx1"/>
                </a:solidFill>
              </a:rPr>
              <a:t>Vertex =               Domain = </a:t>
            </a:r>
            <a:r>
              <a:rPr lang="en-US" i="0" dirty="0">
                <a:solidFill>
                  <a:srgbClr val="FF0000"/>
                </a:solidFill>
              </a:rPr>
              <a:t>(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  <a:sym typeface="Symbol"/>
              </a:rPr>
              <a:t></a:t>
            </a:r>
            <a:r>
              <a:rPr lang="en-US" i="0" dirty="0">
                <a:solidFill>
                  <a:srgbClr val="FF0000"/>
                </a:solidFill>
              </a:rPr>
              <a:t>,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 </a:t>
            </a:r>
            <a:r>
              <a:rPr lang="en-US" i="0" dirty="0">
                <a:solidFill>
                  <a:srgbClr val="FF0000"/>
                </a:solidFill>
              </a:rPr>
              <a:t>) or {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|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i="0" dirty="0">
                <a:solidFill>
                  <a:srgbClr val="FF0000"/>
                </a:solidFill>
              </a:rPr>
              <a:t> is any real </a:t>
            </a:r>
          </a:p>
          <a:p>
            <a:pPr>
              <a:lnSpc>
                <a:spcPts val="4500"/>
              </a:lnSpc>
              <a:spcBef>
                <a:spcPts val="1500"/>
              </a:spcBef>
            </a:pPr>
            <a:r>
              <a:rPr lang="en-US" i="0" dirty="0">
                <a:solidFill>
                  <a:srgbClr val="FF0000"/>
                </a:solidFill>
              </a:rPr>
              <a:t>number}</a:t>
            </a:r>
            <a:r>
              <a:rPr lang="en-US" i="0" dirty="0">
                <a:solidFill>
                  <a:schemeClr val="tx1"/>
                </a:solidFill>
              </a:rPr>
              <a:t>; Range = </a:t>
            </a:r>
            <a:r>
              <a:rPr lang="en-US" i="0" dirty="0">
                <a:solidFill>
                  <a:srgbClr val="FF0000"/>
                </a:solidFill>
              </a:rPr>
              <a:t>[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  <a:sym typeface="Symbol"/>
              </a:rPr>
              <a:t> </a:t>
            </a:r>
            <a:r>
              <a:rPr lang="en-US" i="0" dirty="0">
                <a:solidFill>
                  <a:srgbClr val="FF0000"/>
                </a:solidFill>
              </a:rPr>
              <a:t>,0) or {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sz="3200" i="0" dirty="0">
                <a:solidFill>
                  <a:srgbClr val="FF0000"/>
                </a:solidFill>
              </a:rPr>
              <a:t>|</a:t>
            </a:r>
            <a:r>
              <a:rPr lang="en-US" i="1" dirty="0">
                <a:solidFill>
                  <a:srgbClr val="FF0000"/>
                </a:solidFill>
              </a:rPr>
              <a:t>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≤ 0}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943896" y="1053179"/>
          <a:ext cx="1993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993900" imgH="990600" progId="Equation.DSMT4">
                  <p:embed/>
                </p:oleObj>
              </mc:Choice>
              <mc:Fallback>
                <p:oleObj name="Equation" r:id="rId3" imgW="1993900" imgH="990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96" y="1053179"/>
                        <a:ext cx="19939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402189" y="2262148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876300" imgH="838200" progId="Equation.DSMT4">
                  <p:embed/>
                </p:oleObj>
              </mc:Choice>
              <mc:Fallback>
                <p:oleObj name="Equation" r:id="rId5" imgW="8763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189" y="2262148"/>
                        <a:ext cx="87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828800" y="3370008"/>
          <a:ext cx="1066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066800" imgH="927100" progId="Equation.DSMT4">
                  <p:embed/>
                </p:oleObj>
              </mc:Choice>
              <mc:Fallback>
                <p:oleObj name="Equation" r:id="rId7" imgW="1066800" imgH="927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70008"/>
                        <a:ext cx="1066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168" name="Group 96"/>
          <p:cNvGraphicFramePr>
            <a:graphicFrameLocks noGrp="1"/>
          </p:cNvGraphicFramePr>
          <p:nvPr/>
        </p:nvGraphicFramePr>
        <p:xfrm>
          <a:off x="1219200" y="1219200"/>
          <a:ext cx="6096000" cy="1593850"/>
        </p:xfrm>
        <a:graphic>
          <a:graphicData uri="http://schemas.openxmlformats.org/drawingml/2006/table">
            <a:tbl>
              <a:tblPr firstCol="1" bandCol="1">
                <a:tableStyleId>{21E4AEA4-8DFA-4A89-87EB-49C32662AFE0}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anchorCtr="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Quadratic Functions (cont.)</a:t>
            </a:r>
          </a:p>
        </p:txBody>
      </p:sp>
      <p:grpSp>
        <p:nvGrpSpPr>
          <p:cNvPr id="2" name="Group 98"/>
          <p:cNvGrpSpPr>
            <a:grpSpLocks/>
          </p:cNvGrpSpPr>
          <p:nvPr/>
        </p:nvGrpSpPr>
        <p:grpSpPr bwMode="auto">
          <a:xfrm>
            <a:off x="2133600" y="1241425"/>
            <a:ext cx="5080000" cy="1549400"/>
            <a:chOff x="2400" y="1166"/>
            <a:chExt cx="3200" cy="976"/>
          </a:xfrm>
        </p:grpSpPr>
        <p:graphicFrame>
          <p:nvGraphicFramePr>
            <p:cNvPr id="10274" name="Object 42"/>
            <p:cNvGraphicFramePr>
              <a:graphicFrameLocks noChangeAspect="1"/>
            </p:cNvGraphicFramePr>
            <p:nvPr/>
          </p:nvGraphicFramePr>
          <p:xfrm>
            <a:off x="3312" y="1686"/>
            <a:ext cx="288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2" name="Equation" r:id="rId3" imgW="457200" imgH="723600" progId="Equation.DSMT4">
                    <p:embed/>
                  </p:oleObj>
                </mc:Choice>
                <mc:Fallback>
                  <p:oleObj name="Equation" r:id="rId3" imgW="457200" imgH="72360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2" y="1686"/>
                          <a:ext cx="288" cy="4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5" name="Object 44"/>
            <p:cNvGraphicFramePr>
              <a:graphicFrameLocks noChangeAspect="1"/>
            </p:cNvGraphicFramePr>
            <p:nvPr/>
          </p:nvGraphicFramePr>
          <p:xfrm>
            <a:off x="3792" y="1686"/>
            <a:ext cx="288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3" name="Equation" r:id="rId5" imgW="457200" imgH="723600" progId="Equation.DSMT4">
                    <p:embed/>
                  </p:oleObj>
                </mc:Choice>
                <mc:Fallback>
                  <p:oleObj name="Equation" r:id="rId5" imgW="457200" imgH="723600" progId="Equation.DSMT4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92" y="1686"/>
                          <a:ext cx="288" cy="4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" name="Group 97"/>
            <p:cNvGrpSpPr>
              <a:grpSpLocks/>
            </p:cNvGrpSpPr>
            <p:nvPr/>
          </p:nvGrpSpPr>
          <p:grpSpPr bwMode="auto">
            <a:xfrm>
              <a:off x="2400" y="1166"/>
              <a:ext cx="672" cy="946"/>
              <a:chOff x="2400" y="1166"/>
              <a:chExt cx="672" cy="946"/>
            </a:xfrm>
          </p:grpSpPr>
          <p:graphicFrame>
            <p:nvGraphicFramePr>
              <p:cNvPr id="10280" name="Object 34"/>
              <p:cNvGraphicFramePr>
                <a:graphicFrameLocks noChangeAspect="1"/>
              </p:cNvGraphicFramePr>
              <p:nvPr/>
            </p:nvGraphicFramePr>
            <p:xfrm>
              <a:off x="2400" y="1166"/>
              <a:ext cx="144" cy="4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4" name="Equation" r:id="rId7" imgW="228600" imgH="723600" progId="Equation.DSMT4">
                      <p:embed/>
                    </p:oleObj>
                  </mc:Choice>
                  <mc:Fallback>
                    <p:oleObj name="Equation" r:id="rId7" imgW="228600" imgH="723600" progId="Equation.DSMT4">
                      <p:embed/>
                      <p:pic>
                        <p:nvPicPr>
                          <p:cNvPr id="0" name="Object 3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00" y="1166"/>
                            <a:ext cx="144" cy="4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0281" name="Object 40"/>
              <p:cNvGraphicFramePr>
                <a:graphicFrameLocks noChangeAspect="1"/>
              </p:cNvGraphicFramePr>
              <p:nvPr/>
            </p:nvGraphicFramePr>
            <p:xfrm>
              <a:off x="2784" y="1656"/>
              <a:ext cx="288" cy="45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15" name="Equation" r:id="rId9" imgW="457200" imgH="723600" progId="Equation.DSMT4">
                      <p:embed/>
                    </p:oleObj>
                  </mc:Choice>
                  <mc:Fallback>
                    <p:oleObj name="Equation" r:id="rId9" imgW="457200" imgH="723600" progId="Equation.DSMT4">
                      <p:embed/>
                      <p:pic>
                        <p:nvPicPr>
                          <p:cNvPr id="0" name="Object 4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784" y="1656"/>
                            <a:ext cx="288" cy="45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0277" name="Object 46"/>
            <p:cNvGraphicFramePr>
              <a:graphicFrameLocks noChangeAspect="1"/>
            </p:cNvGraphicFramePr>
            <p:nvPr/>
          </p:nvGraphicFramePr>
          <p:xfrm>
            <a:off x="4272" y="1686"/>
            <a:ext cx="288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11" imgW="457200" imgH="723600" progId="Equation.DSMT4">
                    <p:embed/>
                  </p:oleObj>
                </mc:Choice>
                <mc:Fallback>
                  <p:oleObj name="Equation" r:id="rId11" imgW="457200" imgH="723600" progId="Equation.DSMT4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72" y="1686"/>
                          <a:ext cx="288" cy="4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8" name="Object 49"/>
            <p:cNvGraphicFramePr>
              <a:graphicFrameLocks noChangeAspect="1"/>
            </p:cNvGraphicFramePr>
            <p:nvPr/>
          </p:nvGraphicFramePr>
          <p:xfrm>
            <a:off x="4704" y="1686"/>
            <a:ext cx="368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7" name="Equation" r:id="rId13" imgW="583920" imgH="723600" progId="Equation.DSMT4">
                    <p:embed/>
                  </p:oleObj>
                </mc:Choice>
                <mc:Fallback>
                  <p:oleObj name="Equation" r:id="rId13" imgW="583920" imgH="723600" progId="Equation.DSMT4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4" y="1686"/>
                          <a:ext cx="368" cy="4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9" name="Object 50"/>
            <p:cNvGraphicFramePr>
              <a:graphicFrameLocks noChangeAspect="1"/>
            </p:cNvGraphicFramePr>
            <p:nvPr/>
          </p:nvGraphicFramePr>
          <p:xfrm>
            <a:off x="5232" y="1686"/>
            <a:ext cx="368" cy="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8" name="Equation" r:id="rId15" imgW="583920" imgH="723600" progId="Equation.DSMT4">
                    <p:embed/>
                  </p:oleObj>
                </mc:Choice>
                <mc:Fallback>
                  <p:oleObj name="Equation" r:id="rId15" imgW="583920" imgH="723600" progId="Equation.DSMT4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32" y="1686"/>
                          <a:ext cx="368" cy="4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273" name="Picture 99" descr="8_1_Fg_1_b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819400" y="2819400"/>
            <a:ext cx="3200400" cy="319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Functions of the Form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1267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6038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ts val="4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Rather than memorize the formula for the coordinates of the vertex, you should just remember that the </a:t>
            </a:r>
            <a:br>
              <a:rPr lang="en-US" i="0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-coordinate of the vertex is                  Substituting this </a:t>
            </a:r>
          </a:p>
          <a:p>
            <a:pPr marL="3175" indent="-3175">
              <a:lnSpc>
                <a:spcPts val="4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 the function will give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-value for the vertex.</a:t>
            </a:r>
          </a:p>
        </p:txBody>
      </p:sp>
      <p:graphicFrame>
        <p:nvGraphicFramePr>
          <p:cNvPr id="1126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0331868"/>
              </p:ext>
            </p:extLst>
          </p:nvPr>
        </p:nvGraphicFramePr>
        <p:xfrm>
          <a:off x="1835150" y="381000"/>
          <a:ext cx="591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5918200" imgH="622300" progId="Equation.DSMT4">
                  <p:embed/>
                </p:oleObj>
              </mc:Choice>
              <mc:Fallback>
                <p:oleObj name="Equation" r:id="rId3" imgW="5918200" imgH="622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81000"/>
                        <a:ext cx="59182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0251575"/>
              </p:ext>
            </p:extLst>
          </p:nvPr>
        </p:nvGraphicFramePr>
        <p:xfrm>
          <a:off x="4648200" y="2702415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1295400" imgH="838200" progId="Equation.DSMT4">
                  <p:embed/>
                </p:oleObj>
              </mc:Choice>
              <mc:Fallback>
                <p:oleObj name="Equation" r:id="rId5" imgW="1295400" imgH="838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702415"/>
                        <a:ext cx="1295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724</Words>
  <Application>Microsoft Office PowerPoint</Application>
  <PresentationFormat>On-screen Show (4:3)</PresentationFormat>
  <Paragraphs>127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Symbol</vt:lpstr>
      <vt:lpstr>Courier New</vt:lpstr>
      <vt:lpstr>Arial</vt:lpstr>
      <vt:lpstr>Office Theme</vt:lpstr>
      <vt:lpstr>Equation</vt:lpstr>
      <vt:lpstr>Section 10.5</vt:lpstr>
      <vt:lpstr>Objectives</vt:lpstr>
      <vt:lpstr>Introduction to Quadratic Functions: </vt:lpstr>
      <vt:lpstr>Introduction to Quadratic Functions: </vt:lpstr>
      <vt:lpstr>Example 1: Quadratic Functions</vt:lpstr>
      <vt:lpstr>Example 1: Quadratic Functions (cont.) </vt:lpstr>
      <vt:lpstr>Example 1: Quadratic Functions (cont.)</vt:lpstr>
      <vt:lpstr>Example 1: Quadratic Functions (cont.)</vt:lpstr>
      <vt:lpstr>Functions of the Form  </vt:lpstr>
      <vt:lpstr>Example 2: Graphing Quadratic Functions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Example 2: Graphing Quadratic Functions (cont.)</vt:lpstr>
      <vt:lpstr>Applications with Maximum and  Minimum Values</vt:lpstr>
      <vt:lpstr>Example 3: Minimum and Maximum Values</vt:lpstr>
      <vt:lpstr>Example 3: Minimum and Maximum Values (cont.)</vt:lpstr>
      <vt:lpstr>Example 3: Minimum and Maximum Values (cont.)</vt:lpstr>
      <vt:lpstr>Example 3: Minimum and Maximum Values (cont.)</vt:lpstr>
      <vt:lpstr>Example 3: Minimum and Maximum Values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2016-10-04T20:02:17Z</dcterms:modified>
</cp:coreProperties>
</file>