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4"/>
  </p:notesMasterIdLst>
  <p:handoutMasterIdLst>
    <p:handoutMasterId r:id="rId55"/>
  </p:handoutMasterIdLst>
  <p:sldIdLst>
    <p:sldId id="256" r:id="rId2"/>
    <p:sldId id="258" r:id="rId3"/>
    <p:sldId id="259" r:id="rId4"/>
    <p:sldId id="260" r:id="rId5"/>
    <p:sldId id="261" r:id="rId6"/>
    <p:sldId id="262" r:id="rId7"/>
    <p:sldId id="304" r:id="rId8"/>
    <p:sldId id="263" r:id="rId9"/>
    <p:sldId id="264" r:id="rId10"/>
    <p:sldId id="265" r:id="rId11"/>
    <p:sldId id="266" r:id="rId12"/>
    <p:sldId id="267" r:id="rId13"/>
    <p:sldId id="268" r:id="rId14"/>
    <p:sldId id="269" r:id="rId15"/>
    <p:sldId id="305" r:id="rId16"/>
    <p:sldId id="270" r:id="rId17"/>
    <p:sldId id="271" r:id="rId18"/>
    <p:sldId id="272" r:id="rId19"/>
    <p:sldId id="273" r:id="rId20"/>
    <p:sldId id="306"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307" r:id="rId35"/>
    <p:sldId id="287" r:id="rId36"/>
    <p:sldId id="288" r:id="rId37"/>
    <p:sldId id="289" r:id="rId38"/>
    <p:sldId id="290" r:id="rId39"/>
    <p:sldId id="291" r:id="rId40"/>
    <p:sldId id="292" r:id="rId41"/>
    <p:sldId id="293" r:id="rId42"/>
    <p:sldId id="294" r:id="rId43"/>
    <p:sldId id="295" r:id="rId44"/>
    <p:sldId id="296" r:id="rId45"/>
    <p:sldId id="308" r:id="rId46"/>
    <p:sldId id="297" r:id="rId47"/>
    <p:sldId id="298" r:id="rId48"/>
    <p:sldId id="299" r:id="rId49"/>
    <p:sldId id="300" r:id="rId50"/>
    <p:sldId id="301" r:id="rId51"/>
    <p:sldId id="302" r:id="rId52"/>
    <p:sldId id="303" r:id="rId53"/>
  </p:sldIdLst>
  <p:sldSz cx="9144000" cy="6858000" type="screen4x3"/>
  <p:notesSz cx="6858000" cy="9144000"/>
  <p:embeddedFontLst>
    <p:embeddedFont>
      <p:font typeface="Calibri" panose="020F0502020204030204" pitchFamily="34" charset="0"/>
      <p:regular r:id="rId56"/>
      <p:bold r:id="rId57"/>
      <p:italic r:id="rId58"/>
      <p:boldItalic r:id="rId59"/>
    </p:embeddedFont>
    <p:embeddedFont>
      <p:font typeface="Ti86pc" panose="020B0609020003040203" charset="0"/>
      <p:regular r:id="rId60"/>
      <p:bold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7D9F"/>
    <a:srgbClr val="CCFFCC"/>
    <a:srgbClr val="000000"/>
    <a:srgbClr val="FFFFCC"/>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420"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5" Type="http://schemas.openxmlformats.org/officeDocument/2006/relationships/slide" Target="slides/slide4.xml"/><Relationship Id="rId61"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3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6" Type="http://schemas.openxmlformats.org/officeDocument/2006/relationships/image" Target="../media/image52.wmf"/><Relationship Id="rId5" Type="http://schemas.openxmlformats.org/officeDocument/2006/relationships/image" Target="../media/image51.wmf"/><Relationship Id="rId4" Type="http://schemas.openxmlformats.org/officeDocument/2006/relationships/image" Target="../media/image5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5" Type="http://schemas.openxmlformats.org/officeDocument/2006/relationships/image" Target="../media/image71.wmf"/><Relationship Id="rId4" Type="http://schemas.openxmlformats.org/officeDocument/2006/relationships/image" Target="../media/image7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92.wmf"/><Relationship Id="rId1" Type="http://schemas.openxmlformats.org/officeDocument/2006/relationships/image" Target="../media/image91.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98.wmf"/><Relationship Id="rId1" Type="http://schemas.openxmlformats.org/officeDocument/2006/relationships/image" Target="../media/image9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 Id="rId5" Type="http://schemas.openxmlformats.org/officeDocument/2006/relationships/image" Target="../media/image106.wmf"/><Relationship Id="rId4" Type="http://schemas.openxmlformats.org/officeDocument/2006/relationships/image" Target="../media/image105.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image" Target="../media/image107.wmf"/><Relationship Id="rId5" Type="http://schemas.openxmlformats.org/officeDocument/2006/relationships/image" Target="../media/image111.wmf"/><Relationship Id="rId4" Type="http://schemas.openxmlformats.org/officeDocument/2006/relationships/image" Target="../media/image1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5" Type="http://schemas.openxmlformats.org/officeDocument/2006/relationships/image" Target="../media/image15.wmf"/><Relationship Id="rId4"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5" Type="http://schemas.openxmlformats.org/officeDocument/2006/relationships/image" Target="../media/image25.wmf"/><Relationship Id="rId4"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10/4/2016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1727297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46CE59-E805-4801-AA22-A7D8F0E8ADB4}" type="datetimeFigureOut">
              <a:rPr lang="en-US" smtClean="0"/>
              <a:pPr/>
              <a:t>10/4/2016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928572-07C7-4CDD-9C12-046A82528229}" type="slidenum">
              <a:rPr lang="en-US" smtClean="0"/>
              <a:pPr/>
              <a:t>‹#›</a:t>
            </a:fld>
            <a:endParaRPr lang="en-US" dirty="0"/>
          </a:p>
        </p:txBody>
      </p:sp>
    </p:spTree>
    <p:extLst>
      <p:ext uri="{BB962C8B-B14F-4D97-AF65-F5344CB8AC3E}">
        <p14:creationId xmlns:p14="http://schemas.microsoft.com/office/powerpoint/2010/main" val="3054142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3.bin"/><Relationship Id="rId5" Type="http://schemas.openxmlformats.org/officeDocument/2006/relationships/image" Target="../media/image20.png"/><Relationship Id="rId4" Type="http://schemas.openxmlformats.org/officeDocument/2006/relationships/image" Target="../media/image18.wmf"/></Relationships>
</file>

<file path=ppt/slides/_rels/slide12.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2.wmf"/><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17.bin"/></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wmf"/></Relationships>
</file>

<file path=ppt/slides/_rels/slide15.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0.wmf"/><Relationship Id="rId5" Type="http://schemas.openxmlformats.org/officeDocument/2006/relationships/oleObject" Target="../embeddings/oleObject21.bin"/><Relationship Id="rId4" Type="http://schemas.openxmlformats.org/officeDocument/2006/relationships/image" Target="../media/image27.wmf"/></Relationships>
</file>

<file path=ppt/slides/_rels/slide16.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3.wmf"/><Relationship Id="rId5" Type="http://schemas.openxmlformats.org/officeDocument/2006/relationships/oleObject" Target="../embeddings/oleObject24.bin"/><Relationship Id="rId4" Type="http://schemas.openxmlformats.org/officeDocument/2006/relationships/image" Target="../media/image32.wmf"/></Relationships>
</file>

<file path=ppt/slides/_rels/slide17.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oleObject" Target="../embeddings/oleObject31.bin"/><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6.wmf"/><Relationship Id="rId11" Type="http://schemas.openxmlformats.org/officeDocument/2006/relationships/oleObject" Target="../embeddings/oleObject30.bin"/><Relationship Id="rId5" Type="http://schemas.openxmlformats.org/officeDocument/2006/relationships/oleObject" Target="../embeddings/oleObject27.bin"/><Relationship Id="rId10" Type="http://schemas.openxmlformats.org/officeDocument/2006/relationships/image" Target="../media/image38.wmf"/><Relationship Id="rId4" Type="http://schemas.openxmlformats.org/officeDocument/2006/relationships/image" Target="../media/image35.wmf"/><Relationship Id="rId9" Type="http://schemas.openxmlformats.org/officeDocument/2006/relationships/oleObject" Target="../embeddings/oleObject29.bin"/><Relationship Id="rId14" Type="http://schemas.openxmlformats.org/officeDocument/2006/relationships/image" Target="../media/image40.wmf"/></Relationships>
</file>

<file path=ppt/slides/_rels/slide18.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1.wmf"/><Relationship Id="rId5" Type="http://schemas.openxmlformats.org/officeDocument/2006/relationships/oleObject" Target="../embeddings/oleObject33.bin"/><Relationship Id="rId4" Type="http://schemas.openxmlformats.org/officeDocument/2006/relationships/image" Target="../media/image30.wmf"/></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46.png"/><Relationship Id="rId4" Type="http://schemas.openxmlformats.org/officeDocument/2006/relationships/image" Target="../media/image45.wmf"/></Relationships>
</file>

<file path=ppt/slides/_rels/slide21.xml.rels><?xml version="1.0" encoding="UTF-8" standalone="yes"?>
<Relationships xmlns="http://schemas.openxmlformats.org/package/2006/relationships"><Relationship Id="rId8" Type="http://schemas.openxmlformats.org/officeDocument/2006/relationships/image" Target="../media/image49.wmf"/><Relationship Id="rId13" Type="http://schemas.openxmlformats.org/officeDocument/2006/relationships/oleObject" Target="../embeddings/oleObject41.bin"/><Relationship Id="rId3" Type="http://schemas.openxmlformats.org/officeDocument/2006/relationships/oleObject" Target="../embeddings/oleObject36.bin"/><Relationship Id="rId7" Type="http://schemas.openxmlformats.org/officeDocument/2006/relationships/oleObject" Target="../embeddings/oleObject38.bin"/><Relationship Id="rId12"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8.wmf"/><Relationship Id="rId11" Type="http://schemas.openxmlformats.org/officeDocument/2006/relationships/oleObject" Target="../embeddings/oleObject40.bin"/><Relationship Id="rId5" Type="http://schemas.openxmlformats.org/officeDocument/2006/relationships/oleObject" Target="../embeddings/oleObject37.bin"/><Relationship Id="rId10" Type="http://schemas.openxmlformats.org/officeDocument/2006/relationships/image" Target="../media/image50.wmf"/><Relationship Id="rId4" Type="http://schemas.openxmlformats.org/officeDocument/2006/relationships/image" Target="../media/image47.wmf"/><Relationship Id="rId9" Type="http://schemas.openxmlformats.org/officeDocument/2006/relationships/oleObject" Target="../embeddings/oleObject39.bin"/><Relationship Id="rId14" Type="http://schemas.openxmlformats.org/officeDocument/2006/relationships/image" Target="../media/image52.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53.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3.bin"/><Relationship Id="rId7" Type="http://schemas.openxmlformats.org/officeDocument/2006/relationships/image" Target="../media/image56.pn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5.wmf"/><Relationship Id="rId5" Type="http://schemas.openxmlformats.org/officeDocument/2006/relationships/oleObject" Target="../embeddings/oleObject44.bin"/><Relationship Id="rId4" Type="http://schemas.openxmlformats.org/officeDocument/2006/relationships/image" Target="../media/image54.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8.wmf"/><Relationship Id="rId5" Type="http://schemas.openxmlformats.org/officeDocument/2006/relationships/oleObject" Target="../embeddings/oleObject46.bin"/><Relationship Id="rId4" Type="http://schemas.openxmlformats.org/officeDocument/2006/relationships/image" Target="../media/image57.wmf"/></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61.wmf"/><Relationship Id="rId4" Type="http://schemas.openxmlformats.org/officeDocument/2006/relationships/oleObject" Target="../embeddings/oleObject47.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8.bin"/><Relationship Id="rId7"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64.wmf"/><Relationship Id="rId5" Type="http://schemas.openxmlformats.org/officeDocument/2006/relationships/oleObject" Target="../embeddings/oleObject49.bin"/><Relationship Id="rId4" Type="http://schemas.openxmlformats.org/officeDocument/2006/relationships/image" Target="../media/image6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66.wmf"/></Relationships>
</file>

<file path=ppt/slides/_rels/slide31.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image" Target="../media/image71.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68.wmf"/><Relationship Id="rId11" Type="http://schemas.openxmlformats.org/officeDocument/2006/relationships/oleObject" Target="../embeddings/oleObject55.bin"/><Relationship Id="rId5" Type="http://schemas.openxmlformats.org/officeDocument/2006/relationships/oleObject" Target="../embeddings/oleObject52.bin"/><Relationship Id="rId10" Type="http://schemas.openxmlformats.org/officeDocument/2006/relationships/image" Target="../media/image70.wmf"/><Relationship Id="rId4" Type="http://schemas.openxmlformats.org/officeDocument/2006/relationships/image" Target="../media/image67.wmf"/><Relationship Id="rId9" Type="http://schemas.openxmlformats.org/officeDocument/2006/relationships/oleObject" Target="../embeddings/oleObject54.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72.wmf"/></Relationships>
</file>

<file path=ppt/slides/_rels/slide3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76.png"/><Relationship Id="rId4" Type="http://schemas.openxmlformats.org/officeDocument/2006/relationships/image" Target="../media/image75.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77.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80.wmf"/></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image" Target="../media/image84.png"/><Relationship Id="rId7" Type="http://schemas.openxmlformats.org/officeDocument/2006/relationships/image" Target="../media/image86.png"/><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85.png"/><Relationship Id="rId11" Type="http://schemas.openxmlformats.org/officeDocument/2006/relationships/image" Target="../media/image83.wmf"/><Relationship Id="rId5" Type="http://schemas.openxmlformats.org/officeDocument/2006/relationships/image" Target="../media/image81.wmf"/><Relationship Id="rId10" Type="http://schemas.openxmlformats.org/officeDocument/2006/relationships/oleObject" Target="../embeddings/oleObject62.bin"/><Relationship Id="rId4" Type="http://schemas.openxmlformats.org/officeDocument/2006/relationships/oleObject" Target="../embeddings/oleObject60.bin"/><Relationship Id="rId9" Type="http://schemas.openxmlformats.org/officeDocument/2006/relationships/image" Target="../media/image82.wmf"/></Relationships>
</file>

<file path=ppt/slides/_rels/slide4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88.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90.png"/><Relationship Id="rId4" Type="http://schemas.openxmlformats.org/officeDocument/2006/relationships/image" Target="../media/image89.wmf"/></Relationships>
</file>

<file path=ppt/slides/_rels/slide45.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oleObject" Target="../embeddings/oleObject65.bin"/><Relationship Id="rId7" Type="http://schemas.openxmlformats.org/officeDocument/2006/relationships/image" Target="../media/image84.png"/><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92.wmf"/><Relationship Id="rId5" Type="http://schemas.openxmlformats.org/officeDocument/2006/relationships/oleObject" Target="../embeddings/oleObject66.bin"/><Relationship Id="rId4" Type="http://schemas.openxmlformats.org/officeDocument/2006/relationships/image" Target="../media/image91.wmf"/><Relationship Id="rId9" Type="http://schemas.openxmlformats.org/officeDocument/2006/relationships/image" Target="../media/image93.png"/></Relationships>
</file>

<file path=ppt/slides/_rels/slide4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87.png"/><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47.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oleObject" Target="../embeddings/oleObject67.bin"/><Relationship Id="rId7" Type="http://schemas.openxmlformats.org/officeDocument/2006/relationships/image" Target="../media/image84.png"/><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98.wmf"/><Relationship Id="rId5" Type="http://schemas.openxmlformats.org/officeDocument/2006/relationships/oleObject" Target="../embeddings/oleObject68.bin"/><Relationship Id="rId4" Type="http://schemas.openxmlformats.org/officeDocument/2006/relationships/image" Target="../media/image97.wmf"/><Relationship Id="rId9" Type="http://schemas.openxmlformats.org/officeDocument/2006/relationships/image" Target="../media/image99.png"/></Relationships>
</file>

<file path=ppt/slides/_rels/slide4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87.png"/><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5.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4.bin"/></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101.png"/><Relationship Id="rId4" Type="http://schemas.openxmlformats.org/officeDocument/2006/relationships/image" Target="../media/image100.wmf"/></Relationships>
</file>

<file path=ppt/slides/_rels/slide51.xml.rels><?xml version="1.0" encoding="UTF-8" standalone="yes"?>
<Relationships xmlns="http://schemas.openxmlformats.org/package/2006/relationships"><Relationship Id="rId8" Type="http://schemas.openxmlformats.org/officeDocument/2006/relationships/image" Target="../media/image104.wmf"/><Relationship Id="rId3" Type="http://schemas.openxmlformats.org/officeDocument/2006/relationships/oleObject" Target="../embeddings/oleObject70.bin"/><Relationship Id="rId7" Type="http://schemas.openxmlformats.org/officeDocument/2006/relationships/oleObject" Target="../embeddings/oleObject72.bin"/><Relationship Id="rId12" Type="http://schemas.openxmlformats.org/officeDocument/2006/relationships/image" Target="../media/image106.wmf"/><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103.wmf"/><Relationship Id="rId11" Type="http://schemas.openxmlformats.org/officeDocument/2006/relationships/oleObject" Target="../embeddings/oleObject74.bin"/><Relationship Id="rId5" Type="http://schemas.openxmlformats.org/officeDocument/2006/relationships/oleObject" Target="../embeddings/oleObject71.bin"/><Relationship Id="rId10" Type="http://schemas.openxmlformats.org/officeDocument/2006/relationships/image" Target="../media/image105.wmf"/><Relationship Id="rId4" Type="http://schemas.openxmlformats.org/officeDocument/2006/relationships/image" Target="../media/image102.wmf"/><Relationship Id="rId9" Type="http://schemas.openxmlformats.org/officeDocument/2006/relationships/oleObject" Target="../embeddings/oleObject73.bin"/></Relationships>
</file>

<file path=ppt/slides/_rels/slide52.xml.rels><?xml version="1.0" encoding="UTF-8" standalone="yes"?>
<Relationships xmlns="http://schemas.openxmlformats.org/package/2006/relationships"><Relationship Id="rId8" Type="http://schemas.openxmlformats.org/officeDocument/2006/relationships/image" Target="../media/image108.wmf"/><Relationship Id="rId13" Type="http://schemas.openxmlformats.org/officeDocument/2006/relationships/image" Target="../media/image110.wmf"/><Relationship Id="rId3" Type="http://schemas.openxmlformats.org/officeDocument/2006/relationships/image" Target="../media/image112.png"/><Relationship Id="rId7" Type="http://schemas.openxmlformats.org/officeDocument/2006/relationships/oleObject" Target="../embeddings/oleObject76.bin"/><Relationship Id="rId12"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113.png"/><Relationship Id="rId11" Type="http://schemas.openxmlformats.org/officeDocument/2006/relationships/image" Target="../media/image109.wmf"/><Relationship Id="rId5" Type="http://schemas.openxmlformats.org/officeDocument/2006/relationships/image" Target="../media/image107.wmf"/><Relationship Id="rId15" Type="http://schemas.openxmlformats.org/officeDocument/2006/relationships/image" Target="../media/image111.wmf"/><Relationship Id="rId10" Type="http://schemas.openxmlformats.org/officeDocument/2006/relationships/oleObject" Target="../embeddings/oleObject77.bin"/><Relationship Id="rId4" Type="http://schemas.openxmlformats.org/officeDocument/2006/relationships/oleObject" Target="../embeddings/oleObject75.bin"/><Relationship Id="rId9" Type="http://schemas.openxmlformats.org/officeDocument/2006/relationships/image" Target="../media/image114.png"/><Relationship Id="rId14" Type="http://schemas.openxmlformats.org/officeDocument/2006/relationships/oleObject" Target="../embeddings/oleObject79.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w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2.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10.6</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 Solving Quadratic and Rational Inequalities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33"/>
          <p:cNvPicPr>
            <a:picLocks noChangeAspect="1" noChangeArrowheads="1"/>
          </p:cNvPicPr>
          <p:nvPr/>
        </p:nvPicPr>
        <p:blipFill>
          <a:blip r:embed="rId2"/>
          <a:srcRect/>
          <a:stretch>
            <a:fillRect/>
          </a:stretch>
        </p:blipFill>
        <p:spPr bwMode="auto">
          <a:xfrm>
            <a:off x="1052052" y="3370722"/>
            <a:ext cx="6583680" cy="2628312"/>
          </a:xfrm>
          <a:prstGeom prst="rect">
            <a:avLst/>
          </a:prstGeom>
          <a:noFill/>
          <a:ln w="9525">
            <a:noFill/>
            <a:miter lim="800000"/>
            <a:headEnd/>
            <a:tailEnd/>
          </a:ln>
        </p:spPr>
      </p:pic>
      <p:sp>
        <p:nvSpPr>
          <p:cNvPr id="12290" name="Rectangle 2"/>
          <p:cNvSpPr>
            <a:spLocks noGrp="1"/>
          </p:cNvSpPr>
          <p:nvPr>
            <p:ph type="title"/>
          </p:nvPr>
        </p:nvSpPr>
        <p:spPr>
          <a:prstGeom prst="rect">
            <a:avLst/>
          </a:prstGeom>
        </p:spPr>
        <p:txBody>
          <a:bodyPr/>
          <a:lstStyle/>
          <a:p>
            <a:pPr>
              <a:lnSpc>
                <a:spcPct val="80000"/>
              </a:lnSpc>
            </a:pPr>
            <a:r>
              <a:rPr lang="en-US" sz="3200" dirty="0">
                <a:solidFill>
                  <a:schemeClr val="accent1"/>
                </a:solidFill>
              </a:rPr>
              <a:t>Example 1: Solving Polynomial Inequalities by Factoring (cont.)</a:t>
            </a:r>
          </a:p>
        </p:txBody>
      </p:sp>
      <p:sp>
        <p:nvSpPr>
          <p:cNvPr id="12291" name="Rectangle 3"/>
          <p:cNvSpPr>
            <a:spLocks noGrp="1"/>
          </p:cNvSpPr>
          <p:nvPr>
            <p:ph idx="1"/>
          </p:nvPr>
        </p:nvSpPr>
        <p:spPr>
          <a:prstGeom prst="rect">
            <a:avLst/>
          </a:prstGeom>
        </p:spPr>
        <p:txBody>
          <a:bodyPr/>
          <a:lstStyle/>
          <a:p>
            <a:pPr algn="just">
              <a:buFont typeface="Courier New" pitchFamily="49" charset="0"/>
              <a:buNone/>
            </a:pPr>
            <a:r>
              <a:rPr lang="en-US" i="0" dirty="0">
                <a:solidFill>
                  <a:schemeClr val="tx1"/>
                </a:solidFill>
              </a:rPr>
              <a:t>Test one point from each interval formed.</a:t>
            </a:r>
          </a:p>
          <a:p>
            <a:pPr algn="just">
              <a:buFont typeface="Courier New" pitchFamily="49" charset="0"/>
              <a:buNone/>
            </a:pPr>
            <a:endParaRPr lang="en-US" i="0" dirty="0">
              <a:solidFill>
                <a:schemeClr val="tx1"/>
              </a:solidFill>
            </a:endParaRPr>
          </a:p>
          <a:p>
            <a:pPr algn="just">
              <a:buFont typeface="Courier New" pitchFamily="49" charset="0"/>
              <a:buNone/>
            </a:pPr>
            <a:endParaRPr lang="en-US" i="0" dirty="0">
              <a:solidFill>
                <a:schemeClr val="tx1"/>
              </a:solidFill>
            </a:endParaRPr>
          </a:p>
          <a:p>
            <a:pPr algn="just">
              <a:buFont typeface="Courier New" pitchFamily="49" charset="0"/>
              <a:buNone/>
            </a:pPr>
            <a:endParaRPr lang="en-US" i="0" dirty="0">
              <a:solidFill>
                <a:schemeClr val="tx1"/>
              </a:solidFill>
            </a:endParaRPr>
          </a:p>
          <a:p>
            <a:pPr algn="just">
              <a:buFont typeface="Courier New" pitchFamily="49" charset="0"/>
              <a:buNone/>
            </a:pPr>
            <a:endParaRPr lang="en-US" i="0" dirty="0">
              <a:solidFill>
                <a:schemeClr val="tx1"/>
              </a:solidFill>
            </a:endParaRPr>
          </a:p>
          <a:p>
            <a:pPr algn="just">
              <a:buFont typeface="Courier New" pitchFamily="49" charset="0"/>
              <a:buNone/>
            </a:pPr>
            <a:endParaRPr lang="en-US" i="0" dirty="0">
              <a:solidFill>
                <a:schemeClr val="tx1"/>
              </a:solidFill>
            </a:endParaRPr>
          </a:p>
          <a:p>
            <a:pPr algn="just">
              <a:buFont typeface="Courier New" pitchFamily="49" charset="0"/>
              <a:buNone/>
            </a:pPr>
            <a:endParaRPr lang="en-US" i="0" dirty="0">
              <a:solidFill>
                <a:schemeClr val="tx1"/>
              </a:solidFill>
            </a:endParaRPr>
          </a:p>
          <a:p>
            <a:pPr algn="just">
              <a:buFont typeface="Courier New" pitchFamily="49" charset="0"/>
              <a:buNone/>
            </a:pPr>
            <a:endParaRPr lang="en-US" i="0" dirty="0">
              <a:solidFill>
                <a:schemeClr val="tx1"/>
              </a:solidFill>
            </a:endParaRPr>
          </a:p>
          <a:p>
            <a:pPr algn="just">
              <a:buFont typeface="Courier New" pitchFamily="49" charset="0"/>
              <a:buNone/>
            </a:pPr>
            <a:endParaRPr lang="en-US" dirty="0">
              <a:solidFill>
                <a:schemeClr val="tx1"/>
              </a:solidFill>
            </a:endParaRPr>
          </a:p>
        </p:txBody>
      </p:sp>
      <p:pic>
        <p:nvPicPr>
          <p:cNvPr id="12292" name="Picture 32"/>
          <p:cNvPicPr>
            <a:picLocks noChangeAspect="1" noChangeArrowheads="1"/>
          </p:cNvPicPr>
          <p:nvPr/>
        </p:nvPicPr>
        <p:blipFill>
          <a:blip r:embed="rId3"/>
          <a:srcRect/>
          <a:stretch>
            <a:fillRect/>
          </a:stretch>
        </p:blipFill>
        <p:spPr bwMode="auto">
          <a:xfrm>
            <a:off x="1371600" y="1706562"/>
            <a:ext cx="5465763" cy="17811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pPr>
              <a:lnSpc>
                <a:spcPct val="80000"/>
              </a:lnSpc>
            </a:pPr>
            <a:r>
              <a:rPr lang="en-US" sz="3200" dirty="0">
                <a:solidFill>
                  <a:schemeClr val="accent1"/>
                </a:solidFill>
              </a:rPr>
              <a:t>Example 1: Solving Polynomial Inequalities by Factoring (cont.)</a:t>
            </a:r>
          </a:p>
        </p:txBody>
      </p:sp>
      <p:sp>
        <p:nvSpPr>
          <p:cNvPr id="13315" name="Rectangle 3"/>
          <p:cNvSpPr>
            <a:spLocks noGrp="1"/>
          </p:cNvSpPr>
          <p:nvPr>
            <p:ph idx="1"/>
          </p:nvPr>
        </p:nvSpPr>
        <p:spPr>
          <a:prstGeom prst="rect">
            <a:avLst/>
          </a:prstGeom>
        </p:spPr>
        <p:txBody>
          <a:bodyPr/>
          <a:lstStyle/>
          <a:p>
            <a:pPr marL="533400" indent="-533400" algn="just">
              <a:buFont typeface="Courier New" pitchFamily="49" charset="0"/>
              <a:buNone/>
            </a:pPr>
            <a:r>
              <a:rPr lang="en-US" i="0" dirty="0">
                <a:solidFill>
                  <a:schemeClr val="tx1"/>
                </a:solidFill>
              </a:rPr>
              <a:t>The solution includes both endpoints since the </a:t>
            </a:r>
          </a:p>
          <a:p>
            <a:pPr marL="533400" indent="-533400" algn="just">
              <a:buFont typeface="Courier New" pitchFamily="49" charset="0"/>
              <a:buNone/>
            </a:pPr>
            <a:r>
              <a:rPr lang="en-US" i="0" dirty="0">
                <a:solidFill>
                  <a:schemeClr val="tx1"/>
                </a:solidFill>
              </a:rPr>
              <a:t>inequality</a:t>
            </a:r>
            <a:r>
              <a:rPr lang="en-US" dirty="0">
                <a:solidFill>
                  <a:schemeClr val="tx1"/>
                </a:solidFill>
              </a:rPr>
              <a:t>       </a:t>
            </a:r>
            <a:r>
              <a:rPr lang="en-US" i="0" dirty="0">
                <a:solidFill>
                  <a:schemeClr val="tx1"/>
                </a:solidFill>
              </a:rPr>
              <a:t>includes 0:</a:t>
            </a:r>
          </a:p>
          <a:p>
            <a:pPr marL="533400" indent="-533400" algn="just">
              <a:buFont typeface="Courier New" pitchFamily="49" charset="0"/>
              <a:buNone/>
            </a:pPr>
            <a:endParaRPr lang="en-US" i="0" dirty="0">
              <a:solidFill>
                <a:schemeClr val="tx1"/>
              </a:solidFill>
            </a:endParaRPr>
          </a:p>
          <a:p>
            <a:pPr marL="533400" indent="-533400" algn="just">
              <a:lnSpc>
                <a:spcPct val="135000"/>
              </a:lnSpc>
              <a:buFont typeface="Courier New" pitchFamily="49" charset="0"/>
              <a:buNone/>
            </a:pPr>
            <a:endParaRPr lang="en-US" i="0" dirty="0">
              <a:solidFill>
                <a:schemeClr val="tx1"/>
              </a:solidFill>
            </a:endParaRPr>
          </a:p>
          <a:p>
            <a:pPr marL="533400" indent="-533400" algn="just">
              <a:lnSpc>
                <a:spcPct val="135000"/>
              </a:lnSpc>
              <a:buFont typeface="Courier New" pitchFamily="49" charset="0"/>
              <a:buNone/>
            </a:pPr>
            <a:r>
              <a:rPr lang="en-US" i="0" dirty="0">
                <a:solidFill>
                  <a:schemeClr val="tx1"/>
                </a:solidFill>
              </a:rPr>
              <a:t>The solution is:</a:t>
            </a:r>
            <a:r>
              <a:rPr lang="en-US" dirty="0">
                <a:solidFill>
                  <a:schemeClr val="tx1"/>
                </a:solidFill>
              </a:rPr>
              <a:t> </a:t>
            </a:r>
          </a:p>
          <a:p>
            <a:pPr marL="533400" indent="-533400" algn="just">
              <a:lnSpc>
                <a:spcPct val="135000"/>
              </a:lnSpc>
              <a:spcBef>
                <a:spcPts val="0"/>
              </a:spcBef>
              <a:buFont typeface="Courier New" pitchFamily="49" charset="0"/>
              <a:buNone/>
            </a:pPr>
            <a:r>
              <a:rPr lang="en-US" i="0" dirty="0">
                <a:solidFill>
                  <a:schemeClr val="tx1"/>
                </a:solidFill>
              </a:rPr>
              <a:t>algebraic notation 		or 		interval notation</a:t>
            </a:r>
            <a:r>
              <a:rPr lang="en-US" dirty="0">
                <a:solidFill>
                  <a:schemeClr val="tx1"/>
                </a:solidFill>
              </a:rPr>
              <a:t> </a:t>
            </a:r>
            <a:endParaRPr lang="en-US" i="0" dirty="0">
              <a:solidFill>
                <a:schemeClr val="tx1"/>
              </a:solidFill>
            </a:endParaRPr>
          </a:p>
          <a:p>
            <a:pPr marL="533400" indent="-533400" algn="just">
              <a:buFont typeface="Courier New" pitchFamily="49" charset="0"/>
              <a:buNone/>
            </a:pPr>
            <a:endParaRPr lang="en-US" i="0" dirty="0">
              <a:solidFill>
                <a:schemeClr val="tx1"/>
              </a:solidFill>
            </a:endParaRPr>
          </a:p>
          <a:p>
            <a:pPr marL="533400" indent="-533400" algn="just">
              <a:buFont typeface="Courier New" pitchFamily="49" charset="0"/>
              <a:buNone/>
            </a:pPr>
            <a:endParaRPr lang="en-US" dirty="0">
              <a:solidFill>
                <a:schemeClr val="tx1"/>
              </a:solidFill>
            </a:endParaRPr>
          </a:p>
        </p:txBody>
      </p:sp>
      <p:graphicFrame>
        <p:nvGraphicFramePr>
          <p:cNvPr id="13316" name="Object 51"/>
          <p:cNvGraphicFramePr>
            <a:graphicFrameLocks noChangeAspect="1"/>
          </p:cNvGraphicFramePr>
          <p:nvPr/>
        </p:nvGraphicFramePr>
        <p:xfrm>
          <a:off x="2019300" y="1843548"/>
          <a:ext cx="469900" cy="469900"/>
        </p:xfrm>
        <a:graphic>
          <a:graphicData uri="http://schemas.openxmlformats.org/presentationml/2006/ole">
            <mc:AlternateContent xmlns:mc="http://schemas.openxmlformats.org/markup-compatibility/2006">
              <mc:Choice xmlns:v="urn:schemas-microsoft-com:vml" Requires="v">
                <p:oleObj spid="_x0000_s5128" name="Equation" r:id="rId3" imgW="469900" imgH="469900" progId="Equation.DSMT4">
                  <p:embed/>
                </p:oleObj>
              </mc:Choice>
              <mc:Fallback>
                <p:oleObj name="Equation" r:id="rId3" imgW="469900" imgH="469900" progId="Equation.DSMT4">
                  <p:embed/>
                  <p:pic>
                    <p:nvPicPr>
                      <p:cNvPr id="0" name="Object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9300" y="1843548"/>
                        <a:ext cx="4699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317" name="Picture 52"/>
          <p:cNvPicPr>
            <a:picLocks noChangeAspect="1" noChangeArrowheads="1"/>
          </p:cNvPicPr>
          <p:nvPr/>
        </p:nvPicPr>
        <p:blipFill>
          <a:blip r:embed="rId5"/>
          <a:srcRect/>
          <a:stretch>
            <a:fillRect/>
          </a:stretch>
        </p:blipFill>
        <p:spPr bwMode="auto">
          <a:xfrm>
            <a:off x="2148840" y="2415042"/>
            <a:ext cx="4846320" cy="1134247"/>
          </a:xfrm>
          <a:prstGeom prst="rect">
            <a:avLst/>
          </a:prstGeom>
          <a:noFill/>
          <a:ln w="9525">
            <a:noFill/>
            <a:miter lim="800000"/>
            <a:headEnd/>
            <a:tailEnd/>
          </a:ln>
        </p:spPr>
      </p:pic>
      <p:graphicFrame>
        <p:nvGraphicFramePr>
          <p:cNvPr id="13318" name="Object 53"/>
          <p:cNvGraphicFramePr>
            <a:graphicFrameLocks noChangeAspect="1"/>
          </p:cNvGraphicFramePr>
          <p:nvPr/>
        </p:nvGraphicFramePr>
        <p:xfrm>
          <a:off x="1295400" y="4724400"/>
          <a:ext cx="6400800" cy="927100"/>
        </p:xfrm>
        <a:graphic>
          <a:graphicData uri="http://schemas.openxmlformats.org/presentationml/2006/ole">
            <mc:AlternateContent xmlns:mc="http://schemas.openxmlformats.org/markup-compatibility/2006">
              <mc:Choice xmlns:v="urn:schemas-microsoft-com:vml" Requires="v">
                <p:oleObj spid="_x0000_s5129" name="Equation" r:id="rId6" imgW="6400800" imgH="927000" progId="Equation.DSMT4">
                  <p:embed/>
                </p:oleObj>
              </mc:Choice>
              <mc:Fallback>
                <p:oleObj name="Equation" r:id="rId6" imgW="6400800" imgH="927000" progId="Equation.DSMT4">
                  <p:embed/>
                  <p:pic>
                    <p:nvPicPr>
                      <p:cNvPr id="0" name="Object 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4724400"/>
                        <a:ext cx="64008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pPr>
              <a:lnSpc>
                <a:spcPct val="80000"/>
              </a:lnSpc>
            </a:pPr>
            <a:r>
              <a:rPr lang="en-US" sz="3200" dirty="0">
                <a:solidFill>
                  <a:schemeClr val="accent1"/>
                </a:solidFill>
              </a:rPr>
              <a:t>Example 1: Solving Polynomial Inequalities by Factoring (cont.)</a:t>
            </a:r>
          </a:p>
        </p:txBody>
      </p:sp>
      <p:sp>
        <p:nvSpPr>
          <p:cNvPr id="14339" name="Rectangle 3"/>
          <p:cNvSpPr>
            <a:spLocks noGrp="1"/>
          </p:cNvSpPr>
          <p:nvPr>
            <p:ph idx="1"/>
          </p:nvPr>
        </p:nvSpPr>
        <p:spPr>
          <a:prstGeom prst="rect">
            <a:avLst/>
          </a:prstGeom>
        </p:spPr>
        <p:txBody>
          <a:bodyPr/>
          <a:lstStyle/>
          <a:p>
            <a:pPr>
              <a:buFont typeface="Courier New" pitchFamily="49" charset="0"/>
              <a:buNone/>
            </a:pPr>
            <a:endParaRPr lang="en-US" dirty="0">
              <a:solidFill>
                <a:schemeClr val="tx1"/>
              </a:solidFill>
            </a:endParaRPr>
          </a:p>
          <a:p>
            <a:pPr>
              <a:buFont typeface="Courier New" pitchFamily="49" charset="0"/>
              <a:buNone/>
            </a:pPr>
            <a:r>
              <a:rPr lang="en-US" b="1" i="0" dirty="0">
                <a:solidFill>
                  <a:schemeClr val="tx1"/>
                </a:solidFill>
              </a:rPr>
              <a:t>Solution</a:t>
            </a:r>
          </a:p>
          <a:p>
            <a:pPr>
              <a:buFont typeface="Courier New" pitchFamily="49" charset="0"/>
              <a:buNone/>
            </a:pPr>
            <a:endParaRPr lang="en-US" b="1" i="0" dirty="0">
              <a:solidFill>
                <a:schemeClr val="tx1"/>
              </a:solidFill>
            </a:endParaRPr>
          </a:p>
          <a:p>
            <a:pPr>
              <a:buFont typeface="Courier New" pitchFamily="49" charset="0"/>
              <a:buNone/>
            </a:pPr>
            <a:endParaRPr lang="en-US" b="1" i="0" dirty="0">
              <a:solidFill>
                <a:schemeClr val="tx1"/>
              </a:solidFill>
            </a:endParaRPr>
          </a:p>
          <a:p>
            <a:pPr>
              <a:buFont typeface="Courier New" pitchFamily="49" charset="0"/>
              <a:buNone/>
            </a:pPr>
            <a:endParaRPr lang="en-US" b="1" i="0" dirty="0">
              <a:solidFill>
                <a:schemeClr val="tx1"/>
              </a:solidFill>
            </a:endParaRPr>
          </a:p>
          <a:p>
            <a:pPr>
              <a:buFont typeface="Courier New" pitchFamily="49" charset="0"/>
              <a:buNone/>
            </a:pPr>
            <a:r>
              <a:rPr lang="en-US" i="0" dirty="0">
                <a:solidFill>
                  <a:schemeClr val="tx1"/>
                </a:solidFill>
              </a:rPr>
              <a:t>Set each factor equal to 0 to locate the interval endpoints</a:t>
            </a:r>
          </a:p>
          <a:p>
            <a:pPr>
              <a:buFont typeface="Courier New" pitchFamily="49" charset="0"/>
              <a:buNone/>
            </a:pPr>
            <a:endParaRPr lang="en-US" i="0" dirty="0">
              <a:solidFill>
                <a:schemeClr val="tx1"/>
              </a:solidFill>
            </a:endParaRPr>
          </a:p>
        </p:txBody>
      </p:sp>
      <p:graphicFrame>
        <p:nvGraphicFramePr>
          <p:cNvPr id="14340" name="Object 35"/>
          <p:cNvGraphicFramePr>
            <a:graphicFrameLocks noChangeAspect="1"/>
          </p:cNvGraphicFramePr>
          <p:nvPr/>
        </p:nvGraphicFramePr>
        <p:xfrm>
          <a:off x="533400" y="1219200"/>
          <a:ext cx="2844800" cy="381000"/>
        </p:xfrm>
        <a:graphic>
          <a:graphicData uri="http://schemas.openxmlformats.org/presentationml/2006/ole">
            <mc:AlternateContent xmlns:mc="http://schemas.openxmlformats.org/markup-compatibility/2006">
              <mc:Choice xmlns:v="urn:schemas-microsoft-com:vml" Requires="v">
                <p:oleObj spid="_x0000_s6162" name="Equation" r:id="rId3" imgW="2844800" imgH="381000" progId="Equation.DSMT4">
                  <p:embed/>
                </p:oleObj>
              </mc:Choice>
              <mc:Fallback>
                <p:oleObj name="Equation" r:id="rId3" imgW="2844800" imgH="381000" progId="Equation.DSMT4">
                  <p:embed/>
                  <p:pic>
                    <p:nvPicPr>
                      <p:cNvPr id="0" name="Object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19200"/>
                        <a:ext cx="28448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2" name="Object 37"/>
          <p:cNvGraphicFramePr>
            <a:graphicFrameLocks noChangeAspect="1"/>
          </p:cNvGraphicFramePr>
          <p:nvPr/>
        </p:nvGraphicFramePr>
        <p:xfrm>
          <a:off x="2362200" y="4876800"/>
          <a:ext cx="4406900" cy="825500"/>
        </p:xfrm>
        <a:graphic>
          <a:graphicData uri="http://schemas.openxmlformats.org/presentationml/2006/ole">
            <mc:AlternateContent xmlns:mc="http://schemas.openxmlformats.org/markup-compatibility/2006">
              <mc:Choice xmlns:v="urn:schemas-microsoft-com:vml" Requires="v">
                <p:oleObj spid="_x0000_s6163" name="Equation" r:id="rId5" imgW="4406900" imgH="825500" progId="Equation.DSMT4">
                  <p:embed/>
                </p:oleObj>
              </mc:Choice>
              <mc:Fallback>
                <p:oleObj name="Equation" r:id="rId5" imgW="4406900" imgH="825500" progId="Equation.DSMT4">
                  <p:embed/>
                  <p:pic>
                    <p:nvPicPr>
                      <p:cNvPr id="0" name="Object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4876800"/>
                        <a:ext cx="44069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9" name="Object 5"/>
          <p:cNvGraphicFramePr>
            <a:graphicFrameLocks noChangeAspect="1"/>
          </p:cNvGraphicFramePr>
          <p:nvPr/>
        </p:nvGraphicFramePr>
        <p:xfrm>
          <a:off x="2163096" y="1873044"/>
          <a:ext cx="2362200" cy="381000"/>
        </p:xfrm>
        <a:graphic>
          <a:graphicData uri="http://schemas.openxmlformats.org/presentationml/2006/ole">
            <mc:AlternateContent xmlns:mc="http://schemas.openxmlformats.org/markup-compatibility/2006">
              <mc:Choice xmlns:v="urn:schemas-microsoft-com:vml" Requires="v">
                <p:oleObj spid="_x0000_s6164" name="Equation" r:id="rId7" imgW="2361960" imgH="380880" progId="Equation.DSMT4">
                  <p:embed/>
                </p:oleObj>
              </mc:Choice>
              <mc:Fallback>
                <p:oleObj name="Equation" r:id="rId7" imgW="2361960" imgH="3808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63096" y="1873044"/>
                        <a:ext cx="236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0" name="Object 6"/>
          <p:cNvGraphicFramePr>
            <a:graphicFrameLocks noChangeAspect="1"/>
          </p:cNvGraphicFramePr>
          <p:nvPr/>
        </p:nvGraphicFramePr>
        <p:xfrm>
          <a:off x="2027904" y="2435940"/>
          <a:ext cx="2489200" cy="571500"/>
        </p:xfrm>
        <a:graphic>
          <a:graphicData uri="http://schemas.openxmlformats.org/presentationml/2006/ole">
            <mc:AlternateContent xmlns:mc="http://schemas.openxmlformats.org/markup-compatibility/2006">
              <mc:Choice xmlns:v="urn:schemas-microsoft-com:vml" Requires="v">
                <p:oleObj spid="_x0000_s6165" name="Equation" r:id="rId9" imgW="2489040" imgH="571320" progId="Equation.DSMT4">
                  <p:embed/>
                </p:oleObj>
              </mc:Choice>
              <mc:Fallback>
                <p:oleObj name="Equation" r:id="rId9" imgW="2489040" imgH="57132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27904" y="2435940"/>
                        <a:ext cx="2489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1" name="Object 7"/>
          <p:cNvGraphicFramePr>
            <a:graphicFrameLocks noChangeAspect="1"/>
          </p:cNvGraphicFramePr>
          <p:nvPr/>
        </p:nvGraphicFramePr>
        <p:xfrm>
          <a:off x="1949244" y="3109452"/>
          <a:ext cx="2590800" cy="469900"/>
        </p:xfrm>
        <a:graphic>
          <a:graphicData uri="http://schemas.openxmlformats.org/presentationml/2006/ole">
            <mc:AlternateContent xmlns:mc="http://schemas.openxmlformats.org/markup-compatibility/2006">
              <mc:Choice xmlns:v="urn:schemas-microsoft-com:vml" Requires="v">
                <p:oleObj spid="_x0000_s6166" name="Equation" r:id="rId11" imgW="2590560" imgH="469800" progId="Equation.DSMT4">
                  <p:embed/>
                </p:oleObj>
              </mc:Choice>
              <mc:Fallback>
                <p:oleObj name="Equation" r:id="rId11" imgW="2590560" imgH="4698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49244" y="3109452"/>
                        <a:ext cx="2590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pPr>
              <a:lnSpc>
                <a:spcPct val="80000"/>
              </a:lnSpc>
            </a:pPr>
            <a:r>
              <a:rPr lang="en-US" sz="3200" dirty="0">
                <a:solidFill>
                  <a:schemeClr val="accent1"/>
                </a:solidFill>
              </a:rPr>
              <a:t>Example 1: Solving Polynomial Inequalities by Factoring (cont.)</a:t>
            </a:r>
          </a:p>
        </p:txBody>
      </p:sp>
      <p:sp>
        <p:nvSpPr>
          <p:cNvPr id="15363" name="AutoShape 3"/>
          <p:cNvSpPr>
            <a:spLocks noGrp="1" noChangeAspect="1" noChangeArrowheads="1"/>
          </p:cNvSpPr>
          <p:nvPr>
            <p:ph idx="1"/>
          </p:nvPr>
        </p:nvSpPr>
        <p:spPr>
          <a:prstGeom prst="rect">
            <a:avLst/>
          </a:prstGeom>
        </p:spPr>
        <p:txBody>
          <a:bodyPr/>
          <a:lstStyle/>
          <a:p>
            <a:pPr algn="just">
              <a:buFont typeface="Courier New" pitchFamily="49" charset="0"/>
              <a:buNone/>
            </a:pPr>
            <a:r>
              <a:rPr lang="en-US" i="0" dirty="0">
                <a:solidFill>
                  <a:schemeClr val="tx1"/>
                </a:solidFill>
              </a:rPr>
              <a:t>Test one point from each interval formed.</a:t>
            </a:r>
          </a:p>
        </p:txBody>
      </p:sp>
      <p:pic>
        <p:nvPicPr>
          <p:cNvPr id="15364" name="Picture 25"/>
          <p:cNvPicPr>
            <a:picLocks noChangeAspect="1" noChangeArrowheads="1"/>
          </p:cNvPicPr>
          <p:nvPr/>
        </p:nvPicPr>
        <p:blipFill>
          <a:blip r:embed="rId2"/>
          <a:srcRect/>
          <a:stretch>
            <a:fillRect/>
          </a:stretch>
        </p:blipFill>
        <p:spPr bwMode="auto">
          <a:xfrm>
            <a:off x="868680" y="1905000"/>
            <a:ext cx="7406640" cy="394075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prstGeom prst="rect">
            <a:avLst/>
          </a:prstGeom>
        </p:spPr>
        <p:txBody>
          <a:bodyPr/>
          <a:lstStyle/>
          <a:p>
            <a:r>
              <a:rPr lang="en-US" sz="3200" dirty="0">
                <a:solidFill>
                  <a:schemeClr val="accent1"/>
                </a:solidFill>
              </a:rPr>
              <a:t>Example 1: Solving Polynomial Inequalities by Factoring (cont.)</a:t>
            </a:r>
          </a:p>
        </p:txBody>
      </p:sp>
      <p:graphicFrame>
        <p:nvGraphicFramePr>
          <p:cNvPr id="16388" name="Object 15"/>
          <p:cNvGraphicFramePr>
            <a:graphicFrameLocks noChangeAspect="1"/>
          </p:cNvGraphicFramePr>
          <p:nvPr/>
        </p:nvGraphicFramePr>
        <p:xfrm>
          <a:off x="3276600" y="1104900"/>
          <a:ext cx="914400" cy="268288"/>
        </p:xfrm>
        <a:graphic>
          <a:graphicData uri="http://schemas.openxmlformats.org/presentationml/2006/ole">
            <mc:AlternateContent xmlns:mc="http://schemas.openxmlformats.org/markup-compatibility/2006">
              <mc:Choice xmlns:v="urn:schemas-microsoft-com:vml" Requires="v">
                <p:oleObj spid="_x0000_s7173" name="Equation" r:id="rId3" imgW="443345" imgH="738909" progId="Equation.DSMT4">
                  <p:embed/>
                </p:oleObj>
              </mc:Choice>
              <mc:Fallback>
                <p:oleObj name="Equation" r:id="rId3" imgW="443345" imgH="738909" progId="Equation.DSMT4">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104900"/>
                        <a:ext cx="914400" cy="268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390" name="Picture 24"/>
          <p:cNvPicPr>
            <a:picLocks noChangeAspect="1" noChangeArrowheads="1"/>
          </p:cNvPicPr>
          <p:nvPr/>
        </p:nvPicPr>
        <p:blipFill>
          <a:blip r:embed="rId5"/>
          <a:srcRect/>
          <a:stretch>
            <a:fillRect/>
          </a:stretch>
        </p:blipFill>
        <p:spPr bwMode="auto">
          <a:xfrm>
            <a:off x="1143000" y="1447800"/>
            <a:ext cx="6858000" cy="3139921"/>
          </a:xfrm>
          <a:prstGeom prst="rect">
            <a:avLst/>
          </a:prstGeom>
          <a:noFill/>
          <a:ln w="9525">
            <a:noFill/>
            <a:miter lim="800000"/>
            <a:headEnd/>
            <a:tailEnd/>
          </a:ln>
        </p:spPr>
      </p:pic>
      <p:pic>
        <p:nvPicPr>
          <p:cNvPr id="16391" name="Picture 25"/>
          <p:cNvPicPr>
            <a:picLocks noChangeAspect="1" noChangeArrowheads="1"/>
          </p:cNvPicPr>
          <p:nvPr/>
        </p:nvPicPr>
        <p:blipFill>
          <a:blip r:embed="rId6"/>
          <a:srcRect/>
          <a:stretch>
            <a:fillRect/>
          </a:stretch>
        </p:blipFill>
        <p:spPr bwMode="auto">
          <a:xfrm>
            <a:off x="2194560" y="4695824"/>
            <a:ext cx="4754880" cy="82107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prstGeom prst="rect">
            <a:avLst/>
          </a:prstGeom>
        </p:spPr>
        <p:txBody>
          <a:bodyPr/>
          <a:lstStyle/>
          <a:p>
            <a:r>
              <a:rPr lang="en-US" sz="3200" dirty="0">
                <a:solidFill>
                  <a:schemeClr val="accent1"/>
                </a:solidFill>
              </a:rPr>
              <a:t>Example 1: Solving Polynomial Inequalities by Factoring (cont.)</a:t>
            </a:r>
          </a:p>
        </p:txBody>
      </p:sp>
      <p:sp>
        <p:nvSpPr>
          <p:cNvPr id="16387" name="Rectangle 3"/>
          <p:cNvSpPr>
            <a:spLocks noGrp="1"/>
          </p:cNvSpPr>
          <p:nvPr>
            <p:ph idx="1"/>
          </p:nvPr>
        </p:nvSpPr>
        <p:spPr>
          <a:prstGeom prst="rect">
            <a:avLst/>
          </a:prstGeom>
        </p:spPr>
        <p:txBody>
          <a:bodyPr/>
          <a:lstStyle/>
          <a:p>
            <a:pPr marL="533400" indent="-533400">
              <a:buFont typeface="Courier New" pitchFamily="49" charset="0"/>
              <a:buNone/>
            </a:pPr>
            <a:r>
              <a:rPr lang="en-US" i="0" dirty="0">
                <a:solidFill>
                  <a:schemeClr val="tx1"/>
                </a:solidFill>
              </a:rPr>
              <a:t>The solution is:</a:t>
            </a:r>
          </a:p>
          <a:p>
            <a:pPr marL="533400" indent="-533400">
              <a:buFont typeface="Courier New" pitchFamily="49" charset="0"/>
              <a:buNone/>
            </a:pPr>
            <a:r>
              <a:rPr lang="en-US" i="0" dirty="0">
                <a:solidFill>
                  <a:schemeClr val="tx1"/>
                </a:solidFill>
              </a:rPr>
              <a:t>algebraic notation 		or 	interval notation</a:t>
            </a:r>
            <a:r>
              <a:rPr lang="en-US" dirty="0">
                <a:solidFill>
                  <a:schemeClr val="tx1"/>
                </a:solidFill>
              </a:rPr>
              <a:t>  </a:t>
            </a:r>
          </a:p>
          <a:p>
            <a:pPr marL="533400" indent="-533400">
              <a:buFont typeface="Courier New" pitchFamily="49" charset="0"/>
              <a:buNone/>
            </a:pPr>
            <a:endParaRPr lang="en-US" dirty="0">
              <a:solidFill>
                <a:schemeClr val="tx1"/>
              </a:solidFill>
            </a:endParaRPr>
          </a:p>
        </p:txBody>
      </p:sp>
      <p:graphicFrame>
        <p:nvGraphicFramePr>
          <p:cNvPr id="16388" name="Object 15"/>
          <p:cNvGraphicFramePr>
            <a:graphicFrameLocks noChangeAspect="1"/>
          </p:cNvGraphicFramePr>
          <p:nvPr/>
        </p:nvGraphicFramePr>
        <p:xfrm>
          <a:off x="3276600" y="1104900"/>
          <a:ext cx="914400" cy="268288"/>
        </p:xfrm>
        <a:graphic>
          <a:graphicData uri="http://schemas.openxmlformats.org/presentationml/2006/ole">
            <mc:AlternateContent xmlns:mc="http://schemas.openxmlformats.org/markup-compatibility/2006">
              <mc:Choice xmlns:v="urn:schemas-microsoft-com:vml" Requires="v">
                <p:oleObj spid="_x0000_s55307" name="Equation" r:id="rId3" imgW="443345" imgH="738909" progId="Equation.DSMT4">
                  <p:embed/>
                </p:oleObj>
              </mc:Choice>
              <mc:Fallback>
                <p:oleObj name="Equation" r:id="rId3" imgW="443345" imgH="738909" progId="Equation.DSMT4">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104900"/>
                        <a:ext cx="914400" cy="268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9" name="Object 21"/>
          <p:cNvGraphicFramePr>
            <a:graphicFrameLocks noChangeAspect="1"/>
          </p:cNvGraphicFramePr>
          <p:nvPr/>
        </p:nvGraphicFramePr>
        <p:xfrm>
          <a:off x="3276600" y="1104900"/>
          <a:ext cx="914400" cy="336550"/>
        </p:xfrm>
        <a:graphic>
          <a:graphicData uri="http://schemas.openxmlformats.org/presentationml/2006/ole">
            <mc:AlternateContent xmlns:mc="http://schemas.openxmlformats.org/markup-compatibility/2006">
              <mc:Choice xmlns:v="urn:schemas-microsoft-com:vml" Requires="v">
                <p:oleObj spid="_x0000_s55308" name="Equation" r:id="rId5" imgW="457677" imgH="793306" progId="Equation.DSMT4">
                  <p:embed/>
                </p:oleObj>
              </mc:Choice>
              <mc:Fallback>
                <p:oleObj name="Equation" r:id="rId5" imgW="457677" imgH="793306" progId="Equation.DSMT4">
                  <p:embed/>
                  <p:pic>
                    <p:nvPicPr>
                      <p:cNvPr id="0"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1104900"/>
                        <a:ext cx="9144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92" name="Object 26"/>
          <p:cNvGraphicFramePr>
            <a:graphicFrameLocks noChangeAspect="1"/>
          </p:cNvGraphicFramePr>
          <p:nvPr/>
        </p:nvGraphicFramePr>
        <p:xfrm>
          <a:off x="717550" y="2487613"/>
          <a:ext cx="6642100" cy="469900"/>
        </p:xfrm>
        <a:graphic>
          <a:graphicData uri="http://schemas.openxmlformats.org/presentationml/2006/ole">
            <mc:AlternateContent xmlns:mc="http://schemas.openxmlformats.org/markup-compatibility/2006">
              <mc:Choice xmlns:v="urn:schemas-microsoft-com:vml" Requires="v">
                <p:oleObj spid="_x0000_s55309" name="Equation" r:id="rId7" imgW="6642000" imgH="469800" progId="Equation.DSMT4">
                  <p:embed/>
                </p:oleObj>
              </mc:Choice>
              <mc:Fallback>
                <p:oleObj name="Equation" r:id="rId7" imgW="6642000" imgH="469800" progId="Equation.DSMT4">
                  <p:embed/>
                  <p:pic>
                    <p:nvPicPr>
                      <p:cNvPr id="0" name="Object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7550" y="2487613"/>
                        <a:ext cx="66421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prstGeom prst="rect">
            <a:avLst/>
          </a:prstGeom>
        </p:spPr>
        <p:txBody>
          <a:bodyPr/>
          <a:lstStyle/>
          <a:p>
            <a:pPr>
              <a:lnSpc>
                <a:spcPct val="80000"/>
              </a:lnSpc>
            </a:pPr>
            <a:r>
              <a:rPr lang="en-US" sz="3200" dirty="0">
                <a:solidFill>
                  <a:schemeClr val="accent1"/>
                </a:solidFill>
              </a:rPr>
              <a:t>Example 2: Solving Polynomial Inequalities Using the Quadratic Formula</a:t>
            </a:r>
          </a:p>
        </p:txBody>
      </p:sp>
      <p:sp>
        <p:nvSpPr>
          <p:cNvPr id="17411" name="Rectangle 3"/>
          <p:cNvSpPr>
            <a:spLocks noGrp="1"/>
          </p:cNvSpPr>
          <p:nvPr>
            <p:ph idx="1"/>
          </p:nvPr>
        </p:nvSpPr>
        <p:spPr>
          <a:prstGeom prst="rect">
            <a:avLst/>
          </a:prstGeom>
        </p:spPr>
        <p:txBody>
          <a:bodyPr>
            <a:normAutofit lnSpcReduction="10000"/>
          </a:bodyPr>
          <a:lstStyle/>
          <a:p>
            <a:pPr algn="just">
              <a:lnSpc>
                <a:spcPct val="90000"/>
              </a:lnSpc>
              <a:buFont typeface="Courier New" pitchFamily="49" charset="0"/>
              <a:buNone/>
            </a:pPr>
            <a:r>
              <a:rPr lang="en-US" i="0" dirty="0">
                <a:solidFill>
                  <a:schemeClr val="tx1"/>
                </a:solidFill>
              </a:rPr>
              <a:t>Solve the following inequalities using the quadratic </a:t>
            </a:r>
          </a:p>
          <a:p>
            <a:pPr algn="just">
              <a:lnSpc>
                <a:spcPct val="90000"/>
              </a:lnSpc>
              <a:buFont typeface="Courier New" pitchFamily="49" charset="0"/>
              <a:buNone/>
            </a:pPr>
            <a:r>
              <a:rPr lang="en-US" i="0" dirty="0">
                <a:solidFill>
                  <a:schemeClr val="tx1"/>
                </a:solidFill>
              </a:rPr>
              <a:t>formula and a number line. Graph the solution set on a </a:t>
            </a:r>
          </a:p>
          <a:p>
            <a:pPr algn="just">
              <a:lnSpc>
                <a:spcPct val="90000"/>
              </a:lnSpc>
              <a:buFont typeface="Courier New" pitchFamily="49" charset="0"/>
              <a:buNone/>
            </a:pPr>
            <a:r>
              <a:rPr lang="en-US" i="0" dirty="0">
                <a:solidFill>
                  <a:schemeClr val="tx1"/>
                </a:solidFill>
              </a:rPr>
              <a:t>number line.</a:t>
            </a:r>
          </a:p>
          <a:p>
            <a:pPr algn="just">
              <a:lnSpc>
                <a:spcPct val="90000"/>
              </a:lnSpc>
              <a:buFont typeface="Courier New" pitchFamily="49" charset="0"/>
              <a:buNone/>
            </a:pPr>
            <a:endParaRPr lang="en-US" i="0" dirty="0">
              <a:solidFill>
                <a:schemeClr val="tx1"/>
              </a:solidFill>
            </a:endParaRPr>
          </a:p>
          <a:p>
            <a:pPr algn="just">
              <a:lnSpc>
                <a:spcPct val="90000"/>
              </a:lnSpc>
              <a:buFont typeface="Courier New" pitchFamily="49" charset="0"/>
              <a:buNone/>
            </a:pPr>
            <a:endParaRPr lang="en-US" sz="2400" i="0" dirty="0">
              <a:solidFill>
                <a:schemeClr val="tx1"/>
              </a:solidFill>
            </a:endParaRPr>
          </a:p>
          <a:p>
            <a:pPr algn="just">
              <a:lnSpc>
                <a:spcPct val="90000"/>
              </a:lnSpc>
              <a:buFont typeface="Courier New" pitchFamily="49" charset="0"/>
              <a:buNone/>
            </a:pPr>
            <a:r>
              <a:rPr lang="en-US" b="1" i="0" dirty="0">
                <a:solidFill>
                  <a:schemeClr val="tx1"/>
                </a:solidFill>
              </a:rPr>
              <a:t>Solution </a:t>
            </a:r>
            <a:r>
              <a:rPr lang="en-US" i="0" dirty="0">
                <a:solidFill>
                  <a:schemeClr val="tx1"/>
                </a:solidFill>
              </a:rPr>
              <a:t>The quadratic expression                     cannot </a:t>
            </a:r>
          </a:p>
          <a:p>
            <a:pPr algn="just">
              <a:lnSpc>
                <a:spcPct val="90000"/>
              </a:lnSpc>
              <a:buFont typeface="Courier New" pitchFamily="49" charset="0"/>
              <a:buNone/>
            </a:pPr>
            <a:r>
              <a:rPr lang="en-US" i="0" dirty="0">
                <a:solidFill>
                  <a:schemeClr val="tx1"/>
                </a:solidFill>
              </a:rPr>
              <a:t>be factored with integer coefficients. Use the quadratic </a:t>
            </a:r>
          </a:p>
          <a:p>
            <a:pPr algn="just">
              <a:lnSpc>
                <a:spcPct val="90000"/>
              </a:lnSpc>
              <a:buFont typeface="Courier New" pitchFamily="49" charset="0"/>
              <a:buNone/>
            </a:pPr>
            <a:r>
              <a:rPr lang="en-US" i="0" dirty="0">
                <a:solidFill>
                  <a:schemeClr val="tx1"/>
                </a:solidFill>
              </a:rPr>
              <a:t>formula and find the roots of the equation                          </a:t>
            </a:r>
          </a:p>
          <a:p>
            <a:pPr algn="just">
              <a:lnSpc>
                <a:spcPct val="90000"/>
              </a:lnSpc>
              <a:buFont typeface="Courier New" pitchFamily="49" charset="0"/>
              <a:buNone/>
            </a:pPr>
            <a:r>
              <a:rPr lang="en-US" i="0" dirty="0">
                <a:solidFill>
                  <a:schemeClr val="tx1"/>
                </a:solidFill>
              </a:rPr>
              <a:t>Then use these roots as endpoints for the intervals. The </a:t>
            </a:r>
          </a:p>
          <a:p>
            <a:pPr algn="just">
              <a:lnSpc>
                <a:spcPct val="90000"/>
              </a:lnSpc>
              <a:buFont typeface="Courier New" pitchFamily="49" charset="0"/>
              <a:buNone/>
            </a:pPr>
            <a:r>
              <a:rPr lang="en-US" i="0" dirty="0">
                <a:solidFill>
                  <a:schemeClr val="tx1"/>
                </a:solidFill>
              </a:rPr>
              <a:t>test points can themselves be integers.</a:t>
            </a:r>
            <a:r>
              <a:rPr lang="en-US" b="1" i="0" dirty="0">
                <a:solidFill>
                  <a:schemeClr val="tx1"/>
                </a:solidFill>
              </a:rPr>
              <a:t>	</a:t>
            </a:r>
          </a:p>
        </p:txBody>
      </p:sp>
      <p:graphicFrame>
        <p:nvGraphicFramePr>
          <p:cNvPr id="17412" name="Object 34"/>
          <p:cNvGraphicFramePr>
            <a:graphicFrameLocks noChangeAspect="1"/>
          </p:cNvGraphicFramePr>
          <p:nvPr/>
        </p:nvGraphicFramePr>
        <p:xfrm>
          <a:off x="558800" y="2728452"/>
          <a:ext cx="2489200" cy="381000"/>
        </p:xfrm>
        <a:graphic>
          <a:graphicData uri="http://schemas.openxmlformats.org/presentationml/2006/ole">
            <mc:AlternateContent xmlns:mc="http://schemas.openxmlformats.org/markup-compatibility/2006">
              <mc:Choice xmlns:v="urn:schemas-microsoft-com:vml" Requires="v">
                <p:oleObj spid="_x0000_s8203" name="Equation" r:id="rId3" imgW="2489200" imgH="381000" progId="Equation.DSMT4">
                  <p:embed/>
                </p:oleObj>
              </mc:Choice>
              <mc:Fallback>
                <p:oleObj name="Equation" r:id="rId3" imgW="2489200" imgH="381000" progId="Equation.DSMT4">
                  <p:embed/>
                  <p:pic>
                    <p:nvPicPr>
                      <p:cNvPr id="0" name="Object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 y="2728452"/>
                        <a:ext cx="24892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3" name="Object 35"/>
          <p:cNvGraphicFramePr>
            <a:graphicFrameLocks noChangeAspect="1"/>
          </p:cNvGraphicFramePr>
          <p:nvPr/>
        </p:nvGraphicFramePr>
        <p:xfrm>
          <a:off x="5575300" y="3335592"/>
          <a:ext cx="1498600" cy="368300"/>
        </p:xfrm>
        <a:graphic>
          <a:graphicData uri="http://schemas.openxmlformats.org/presentationml/2006/ole">
            <mc:AlternateContent xmlns:mc="http://schemas.openxmlformats.org/markup-compatibility/2006">
              <mc:Choice xmlns:v="urn:schemas-microsoft-com:vml" Requires="v">
                <p:oleObj spid="_x0000_s8204" name="Equation" r:id="rId5" imgW="1498600" imgH="368300" progId="Equation.DSMT4">
                  <p:embed/>
                </p:oleObj>
              </mc:Choice>
              <mc:Fallback>
                <p:oleObj name="Equation" r:id="rId5" imgW="1498600" imgH="368300" progId="Equation.DSMT4">
                  <p:embed/>
                  <p:pic>
                    <p:nvPicPr>
                      <p:cNvPr id="0" name="Object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5300" y="3335592"/>
                        <a:ext cx="14986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4" name="Object 36"/>
          <p:cNvGraphicFramePr>
            <a:graphicFrameLocks noChangeAspect="1"/>
          </p:cNvGraphicFramePr>
          <p:nvPr/>
        </p:nvGraphicFramePr>
        <p:xfrm>
          <a:off x="6705600" y="4201652"/>
          <a:ext cx="2082800" cy="381000"/>
        </p:xfrm>
        <a:graphic>
          <a:graphicData uri="http://schemas.openxmlformats.org/presentationml/2006/ole">
            <mc:AlternateContent xmlns:mc="http://schemas.openxmlformats.org/markup-compatibility/2006">
              <mc:Choice xmlns:v="urn:schemas-microsoft-com:vml" Requires="v">
                <p:oleObj spid="_x0000_s8205" name="Equation" r:id="rId7" imgW="2082800" imgH="381000" progId="Equation.DSMT4">
                  <p:embed/>
                </p:oleObj>
              </mc:Choice>
              <mc:Fallback>
                <p:oleObj name="Equation" r:id="rId7" imgW="2082800" imgH="381000" progId="Equation.DSMT4">
                  <p:embed/>
                  <p:pic>
                    <p:nvPicPr>
                      <p:cNvPr id="0" name="Object 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4201652"/>
                        <a:ext cx="20828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1">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prstGeom prst="rect">
            <a:avLst/>
          </a:prstGeom>
        </p:spPr>
        <p:txBody>
          <a:bodyPr/>
          <a:lstStyle/>
          <a:p>
            <a:pPr>
              <a:lnSpc>
                <a:spcPct val="80000"/>
              </a:lnSpc>
            </a:pPr>
            <a:r>
              <a:rPr lang="en-US" sz="3200" dirty="0">
                <a:solidFill>
                  <a:schemeClr val="accent1"/>
                </a:solidFill>
              </a:rPr>
              <a:t>Example 2: Solving Polynomial Inequalities Using the Quadratic Formula (cont.)</a:t>
            </a:r>
          </a:p>
        </p:txBody>
      </p:sp>
      <p:sp>
        <p:nvSpPr>
          <p:cNvPr id="18435" name="Rectangle 6"/>
          <p:cNvSpPr>
            <a:spLocks noGrp="1"/>
          </p:cNvSpPr>
          <p:nvPr>
            <p:ph idx="1"/>
          </p:nvPr>
        </p:nvSpPr>
        <p:spPr>
          <a:prstGeom prst="rect">
            <a:avLst/>
          </a:prstGeom>
        </p:spPr>
        <p:txBody>
          <a:bodyPr/>
          <a:lstStyle/>
          <a:p>
            <a:pPr>
              <a:buFont typeface="Courier New" pitchFamily="49" charset="0"/>
              <a:buNone/>
            </a:pPr>
            <a:endParaRPr lang="en-US" dirty="0">
              <a:solidFill>
                <a:schemeClr val="tx1"/>
              </a:solidFill>
            </a:endParaRPr>
          </a:p>
          <a:p>
            <a:pPr>
              <a:buFont typeface="Courier New" pitchFamily="49" charset="0"/>
              <a:buNone/>
            </a:pPr>
            <a:endParaRPr lang="en-US" dirty="0">
              <a:solidFill>
                <a:schemeClr val="tx1"/>
              </a:solidFill>
            </a:endParaRPr>
          </a:p>
        </p:txBody>
      </p:sp>
      <p:graphicFrame>
        <p:nvGraphicFramePr>
          <p:cNvPr id="18436" name="Object 22"/>
          <p:cNvGraphicFramePr>
            <a:graphicFrameLocks noChangeAspect="1"/>
          </p:cNvGraphicFramePr>
          <p:nvPr/>
        </p:nvGraphicFramePr>
        <p:xfrm>
          <a:off x="3276600" y="1790700"/>
          <a:ext cx="914400" cy="336550"/>
        </p:xfrm>
        <a:graphic>
          <a:graphicData uri="http://schemas.openxmlformats.org/presentationml/2006/ole">
            <mc:AlternateContent xmlns:mc="http://schemas.openxmlformats.org/markup-compatibility/2006">
              <mc:Choice xmlns:v="urn:schemas-microsoft-com:vml" Requires="v">
                <p:oleObj spid="_x0000_s9237" name="Equation" r:id="rId3" imgW="457677" imgH="793306" progId="Equation.DSMT4">
                  <p:embed/>
                </p:oleObj>
              </mc:Choice>
              <mc:Fallback>
                <p:oleObj name="Equation" r:id="rId3" imgW="457677" imgH="793306" progId="Equation.DSMT4">
                  <p:embed/>
                  <p:pic>
                    <p:nvPicPr>
                      <p:cNvPr id="0"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790700"/>
                        <a:ext cx="9144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8" name="Rectangle 26"/>
          <p:cNvSpPr>
            <a:spLocks noChangeArrowheads="1"/>
          </p:cNvSpPr>
          <p:nvPr/>
        </p:nvSpPr>
        <p:spPr bwMode="auto">
          <a:xfrm>
            <a:off x="5867400" y="2324100"/>
            <a:ext cx="3124200" cy="396875"/>
          </a:xfrm>
          <a:prstGeom prst="rect">
            <a:avLst/>
          </a:prstGeom>
          <a:noFill/>
          <a:ln w="9525">
            <a:noFill/>
            <a:miter lim="800000"/>
            <a:headEnd/>
            <a:tailEnd/>
          </a:ln>
        </p:spPr>
        <p:txBody>
          <a:bodyPr>
            <a:spAutoFit/>
          </a:bodyPr>
          <a:lstStyle/>
          <a:p>
            <a:r>
              <a:rPr lang="en-US" sz="2000" b="0" baseline="0" dirty="0">
                <a:solidFill>
                  <a:srgbClr val="008080"/>
                </a:solidFill>
                <a:latin typeface="Calibri" pitchFamily="34" charset="0"/>
              </a:rPr>
              <a:t>Use the quadratic formula.</a:t>
            </a:r>
          </a:p>
        </p:txBody>
      </p:sp>
      <p:graphicFrame>
        <p:nvGraphicFramePr>
          <p:cNvPr id="9220" name="Object 4"/>
          <p:cNvGraphicFramePr>
            <a:graphicFrameLocks noChangeAspect="1"/>
          </p:cNvGraphicFramePr>
          <p:nvPr/>
        </p:nvGraphicFramePr>
        <p:xfrm>
          <a:off x="671052" y="1342104"/>
          <a:ext cx="2006600" cy="381000"/>
        </p:xfrm>
        <a:graphic>
          <a:graphicData uri="http://schemas.openxmlformats.org/presentationml/2006/ole">
            <mc:AlternateContent xmlns:mc="http://schemas.openxmlformats.org/markup-compatibility/2006">
              <mc:Choice xmlns:v="urn:schemas-microsoft-com:vml" Requires="v">
                <p:oleObj spid="_x0000_s9238" name="Equation" r:id="rId5" imgW="2006280" imgH="380880" progId="Equation.DSMT4">
                  <p:embed/>
                </p:oleObj>
              </mc:Choice>
              <mc:Fallback>
                <p:oleObj name="Equation" r:id="rId5" imgW="2006280" imgH="3808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052" y="1342104"/>
                        <a:ext cx="2006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1" name="Object 5"/>
          <p:cNvGraphicFramePr>
            <a:graphicFrameLocks noChangeAspect="1"/>
          </p:cNvGraphicFramePr>
          <p:nvPr/>
        </p:nvGraphicFramePr>
        <p:xfrm>
          <a:off x="1966452" y="1905000"/>
          <a:ext cx="3683000" cy="1168400"/>
        </p:xfrm>
        <a:graphic>
          <a:graphicData uri="http://schemas.openxmlformats.org/presentationml/2006/ole">
            <mc:AlternateContent xmlns:mc="http://schemas.openxmlformats.org/markup-compatibility/2006">
              <mc:Choice xmlns:v="urn:schemas-microsoft-com:vml" Requires="v">
                <p:oleObj spid="_x0000_s9239" name="Equation" r:id="rId7" imgW="3682800" imgH="1168200" progId="Equation.DSMT4">
                  <p:embed/>
                </p:oleObj>
              </mc:Choice>
              <mc:Fallback>
                <p:oleObj name="Equation" r:id="rId7" imgW="3682800" imgH="11682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6452" y="1905000"/>
                        <a:ext cx="36830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2" name="Object 6"/>
          <p:cNvGraphicFramePr>
            <a:graphicFrameLocks noChangeAspect="1"/>
          </p:cNvGraphicFramePr>
          <p:nvPr/>
        </p:nvGraphicFramePr>
        <p:xfrm>
          <a:off x="1951704" y="3170904"/>
          <a:ext cx="2044700" cy="914400"/>
        </p:xfrm>
        <a:graphic>
          <a:graphicData uri="http://schemas.openxmlformats.org/presentationml/2006/ole">
            <mc:AlternateContent xmlns:mc="http://schemas.openxmlformats.org/markup-compatibility/2006">
              <mc:Choice xmlns:v="urn:schemas-microsoft-com:vml" Requires="v">
                <p:oleObj spid="_x0000_s9240" name="Equation" r:id="rId9" imgW="2044440" imgH="914400" progId="Equation.DSMT4">
                  <p:embed/>
                </p:oleObj>
              </mc:Choice>
              <mc:Fallback>
                <p:oleObj name="Equation" r:id="rId9" imgW="2044440" imgH="9144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51704" y="3170904"/>
                        <a:ext cx="2044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3" name="Object 7"/>
          <p:cNvGraphicFramePr>
            <a:graphicFrameLocks noChangeAspect="1"/>
          </p:cNvGraphicFramePr>
          <p:nvPr/>
        </p:nvGraphicFramePr>
        <p:xfrm>
          <a:off x="1966452" y="4205748"/>
          <a:ext cx="1689100" cy="914400"/>
        </p:xfrm>
        <a:graphic>
          <a:graphicData uri="http://schemas.openxmlformats.org/presentationml/2006/ole">
            <mc:AlternateContent xmlns:mc="http://schemas.openxmlformats.org/markup-compatibility/2006">
              <mc:Choice xmlns:v="urn:schemas-microsoft-com:vml" Requires="v">
                <p:oleObj spid="_x0000_s9241" name="Equation" r:id="rId11" imgW="1688760" imgH="914400" progId="Equation.DSMT4">
                  <p:embed/>
                </p:oleObj>
              </mc:Choice>
              <mc:Fallback>
                <p:oleObj name="Equation" r:id="rId11" imgW="1688760" imgH="9144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66452" y="4205748"/>
                        <a:ext cx="1689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4" name="Object 8"/>
          <p:cNvGraphicFramePr>
            <a:graphicFrameLocks noChangeAspect="1"/>
          </p:cNvGraphicFramePr>
          <p:nvPr/>
        </p:nvGraphicFramePr>
        <p:xfrm>
          <a:off x="2216725" y="5181600"/>
          <a:ext cx="1206500" cy="444500"/>
        </p:xfrm>
        <a:graphic>
          <a:graphicData uri="http://schemas.openxmlformats.org/presentationml/2006/ole">
            <mc:AlternateContent xmlns:mc="http://schemas.openxmlformats.org/markup-compatibility/2006">
              <mc:Choice xmlns:v="urn:schemas-microsoft-com:vml" Requires="v">
                <p:oleObj spid="_x0000_s9242" name="Equation" r:id="rId13" imgW="1206360" imgH="444240" progId="Equation.DSMT4">
                  <p:embed/>
                </p:oleObj>
              </mc:Choice>
              <mc:Fallback>
                <p:oleObj name="Equation" r:id="rId13" imgW="1206360" imgH="44424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16725" y="5181600"/>
                        <a:ext cx="1206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prstGeom prst="rect">
            <a:avLst/>
          </a:prstGeom>
        </p:spPr>
        <p:txBody>
          <a:bodyPr/>
          <a:lstStyle/>
          <a:p>
            <a:pPr>
              <a:lnSpc>
                <a:spcPct val="80000"/>
              </a:lnSpc>
            </a:pPr>
            <a:r>
              <a:rPr lang="en-US" sz="3200" dirty="0">
                <a:solidFill>
                  <a:schemeClr val="accent1"/>
                </a:solidFill>
              </a:rPr>
              <a:t>Example 2: Solving Polynomial Inequalities Using the Quadratic Formula (cont.)</a:t>
            </a:r>
          </a:p>
        </p:txBody>
      </p:sp>
      <p:sp>
        <p:nvSpPr>
          <p:cNvPr id="19459" name="Rectangle 3"/>
          <p:cNvSpPr>
            <a:spLocks noGrp="1"/>
          </p:cNvSpPr>
          <p:nvPr>
            <p:ph idx="1"/>
          </p:nvPr>
        </p:nvSpPr>
        <p:spPr>
          <a:prstGeom prst="rect">
            <a:avLst/>
          </a:prstGeom>
        </p:spPr>
        <p:txBody>
          <a:bodyPr/>
          <a:lstStyle/>
          <a:p>
            <a:pPr algn="just">
              <a:lnSpc>
                <a:spcPct val="80000"/>
              </a:lnSpc>
              <a:buFont typeface="Courier New" pitchFamily="49" charset="0"/>
              <a:buNone/>
            </a:pPr>
            <a:r>
              <a:rPr lang="en-US" i="0" dirty="0">
                <a:solidFill>
                  <a:schemeClr val="tx1"/>
                </a:solidFill>
              </a:rPr>
              <a:t>The endpoints are</a:t>
            </a:r>
            <a:r>
              <a:rPr lang="en-US" dirty="0">
                <a:solidFill>
                  <a:schemeClr val="tx1"/>
                </a:solidFill>
              </a:rPr>
              <a:t> </a:t>
            </a:r>
          </a:p>
          <a:p>
            <a:pPr algn="just">
              <a:lnSpc>
                <a:spcPct val="80000"/>
              </a:lnSpc>
              <a:buFont typeface="Courier New" pitchFamily="49" charset="0"/>
              <a:buNone/>
            </a:pPr>
            <a:r>
              <a:rPr lang="en-US" i="0" dirty="0">
                <a:solidFill>
                  <a:schemeClr val="tx1"/>
                </a:solidFill>
              </a:rPr>
              <a:t>Test one point from each interval formed.</a:t>
            </a:r>
          </a:p>
          <a:p>
            <a:pPr algn="just">
              <a:lnSpc>
                <a:spcPct val="80000"/>
              </a:lnSpc>
              <a:buFont typeface="Courier New" pitchFamily="49" charset="0"/>
              <a:buNone/>
            </a:pPr>
            <a:r>
              <a:rPr lang="en-US" b="1" i="0" dirty="0">
                <a:solidFill>
                  <a:schemeClr val="tx1"/>
                </a:solidFill>
              </a:rPr>
              <a:t>Note: </a:t>
            </a:r>
            <a:r>
              <a:rPr lang="en-US" i="0" dirty="0">
                <a:solidFill>
                  <a:schemeClr val="tx1"/>
                </a:solidFill>
              </a:rPr>
              <a:t>With a calculator, you can determine that</a:t>
            </a:r>
            <a:r>
              <a:rPr lang="en-US" dirty="0">
                <a:solidFill>
                  <a:schemeClr val="tx1"/>
                </a:solidFill>
              </a:rPr>
              <a:t> </a:t>
            </a:r>
          </a:p>
        </p:txBody>
      </p:sp>
      <p:graphicFrame>
        <p:nvGraphicFramePr>
          <p:cNvPr id="19460" name="Object 4"/>
          <p:cNvGraphicFramePr>
            <a:graphicFrameLocks noChangeAspect="1"/>
          </p:cNvGraphicFramePr>
          <p:nvPr/>
        </p:nvGraphicFramePr>
        <p:xfrm>
          <a:off x="3276600" y="1790700"/>
          <a:ext cx="914400" cy="336550"/>
        </p:xfrm>
        <a:graphic>
          <a:graphicData uri="http://schemas.openxmlformats.org/presentationml/2006/ole">
            <mc:AlternateContent xmlns:mc="http://schemas.openxmlformats.org/markup-compatibility/2006">
              <mc:Choice xmlns:v="urn:schemas-microsoft-com:vml" Requires="v">
                <p:oleObj spid="_x0000_s10251" name="Equation" r:id="rId3" imgW="457677" imgH="793306" progId="Equation.DSMT4">
                  <p:embed/>
                </p:oleObj>
              </mc:Choice>
              <mc:Fallback>
                <p:oleObj name="Equation" r:id="rId3" imgW="457677" imgH="793306"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790700"/>
                        <a:ext cx="9144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1" name="Object 23"/>
          <p:cNvGraphicFramePr>
            <a:graphicFrameLocks noChangeAspect="1"/>
          </p:cNvGraphicFramePr>
          <p:nvPr/>
        </p:nvGraphicFramePr>
        <p:xfrm>
          <a:off x="3251200" y="1204452"/>
          <a:ext cx="3835400" cy="444500"/>
        </p:xfrm>
        <a:graphic>
          <a:graphicData uri="http://schemas.openxmlformats.org/presentationml/2006/ole">
            <mc:AlternateContent xmlns:mc="http://schemas.openxmlformats.org/markup-compatibility/2006">
              <mc:Choice xmlns:v="urn:schemas-microsoft-com:vml" Requires="v">
                <p:oleObj spid="_x0000_s10252" name="Equation" r:id="rId5" imgW="3835400" imgH="444500" progId="Equation.DSMT4">
                  <p:embed/>
                </p:oleObj>
              </mc:Choice>
              <mc:Fallback>
                <p:oleObj name="Equation" r:id="rId5" imgW="3835400" imgH="444500" progId="Equation.DSMT4">
                  <p:embed/>
                  <p:pic>
                    <p:nvPicPr>
                      <p:cNvPr id="0"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1200" y="1204452"/>
                        <a:ext cx="38354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2" name="Object 24"/>
          <p:cNvGraphicFramePr>
            <a:graphicFrameLocks noChangeAspect="1"/>
          </p:cNvGraphicFramePr>
          <p:nvPr/>
        </p:nvGraphicFramePr>
        <p:xfrm>
          <a:off x="1447800" y="2717800"/>
          <a:ext cx="5359400" cy="508000"/>
        </p:xfrm>
        <a:graphic>
          <a:graphicData uri="http://schemas.openxmlformats.org/presentationml/2006/ole">
            <mc:AlternateContent xmlns:mc="http://schemas.openxmlformats.org/markup-compatibility/2006">
              <mc:Choice xmlns:v="urn:schemas-microsoft-com:vml" Requires="v">
                <p:oleObj spid="_x0000_s10253" name="Equation" r:id="rId7" imgW="5359400" imgH="508000" progId="Equation.DSMT4">
                  <p:embed/>
                </p:oleObj>
              </mc:Choice>
              <mc:Fallback>
                <p:oleObj name="Equation" r:id="rId7" imgW="5359400" imgH="508000" progId="Equation.DSMT4">
                  <p:embed/>
                  <p:pic>
                    <p:nvPicPr>
                      <p:cNvPr id="0" name="Object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2717800"/>
                        <a:ext cx="53594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0"/>
          <p:cNvPicPr>
            <a:picLocks noChangeAspect="1" noChangeArrowheads="1"/>
          </p:cNvPicPr>
          <p:nvPr/>
        </p:nvPicPr>
        <p:blipFill>
          <a:blip r:embed="rId2"/>
          <a:srcRect/>
          <a:stretch>
            <a:fillRect/>
          </a:stretch>
        </p:blipFill>
        <p:spPr bwMode="auto">
          <a:xfrm>
            <a:off x="502920" y="3208000"/>
            <a:ext cx="8138160" cy="2430800"/>
          </a:xfrm>
          <a:prstGeom prst="rect">
            <a:avLst/>
          </a:prstGeom>
          <a:noFill/>
          <a:ln w="9525">
            <a:noFill/>
            <a:miter lim="800000"/>
            <a:headEnd/>
            <a:tailEnd/>
          </a:ln>
        </p:spPr>
      </p:pic>
      <p:sp>
        <p:nvSpPr>
          <p:cNvPr id="20483" name="Rectangle 2"/>
          <p:cNvSpPr>
            <a:spLocks noGrp="1"/>
          </p:cNvSpPr>
          <p:nvPr>
            <p:ph type="title"/>
          </p:nvPr>
        </p:nvSpPr>
        <p:spPr>
          <a:prstGeom prst="rect">
            <a:avLst/>
          </a:prstGeom>
        </p:spPr>
        <p:txBody>
          <a:bodyPr/>
          <a:lstStyle/>
          <a:p>
            <a:pPr>
              <a:lnSpc>
                <a:spcPct val="80000"/>
              </a:lnSpc>
            </a:pPr>
            <a:r>
              <a:rPr lang="en-US" sz="3200" dirty="0">
                <a:solidFill>
                  <a:schemeClr val="accent1"/>
                </a:solidFill>
              </a:rPr>
              <a:t>Example 2: Solving Polynomial Inequalities Using the Quadratic Formula (cont.)</a:t>
            </a:r>
          </a:p>
        </p:txBody>
      </p:sp>
      <p:pic>
        <p:nvPicPr>
          <p:cNvPr id="8" name="Picture 25"/>
          <p:cNvPicPr>
            <a:picLocks noChangeAspect="1" noChangeArrowheads="1"/>
          </p:cNvPicPr>
          <p:nvPr/>
        </p:nvPicPr>
        <p:blipFill>
          <a:blip r:embed="rId3"/>
          <a:srcRect/>
          <a:stretch>
            <a:fillRect/>
          </a:stretch>
        </p:blipFill>
        <p:spPr bwMode="auto">
          <a:xfrm>
            <a:off x="1371600" y="1197905"/>
            <a:ext cx="5669280" cy="192629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z="3200" dirty="0">
                <a:solidFill>
                  <a:schemeClr val="accent1"/>
                </a:solidFill>
              </a:rPr>
              <a:t>Objectives</a:t>
            </a:r>
          </a:p>
        </p:txBody>
      </p:sp>
      <p:sp>
        <p:nvSpPr>
          <p:cNvPr id="5123" name="Content Placeholder 2"/>
          <p:cNvSpPr>
            <a:spLocks noGrp="1"/>
          </p:cNvSpPr>
          <p:nvPr>
            <p:ph idx="1"/>
          </p:nvPr>
        </p:nvSpPr>
        <p:spPr>
          <a:xfrm>
            <a:off x="457200" y="1280160"/>
            <a:ext cx="8229600" cy="3453253"/>
          </a:xfrm>
        </p:spPr>
        <p:txBody>
          <a:bodyPr>
            <a:spAutoFit/>
          </a:bodyPr>
          <a:lstStyle/>
          <a:p>
            <a:pPr marL="457200" indent="-457200">
              <a:buFont typeface="Courier New" pitchFamily="49" charset="0"/>
              <a:buChar char="o"/>
            </a:pPr>
            <a:r>
              <a:rPr lang="en-US" i="0" dirty="0">
                <a:solidFill>
                  <a:schemeClr val="tx1"/>
                </a:solidFill>
              </a:rPr>
              <a:t>Solve quadratic inequalities. </a:t>
            </a:r>
          </a:p>
          <a:p>
            <a:pPr marL="457200" indent="-457200">
              <a:buFont typeface="Courier New" pitchFamily="49" charset="0"/>
              <a:buChar char="o"/>
            </a:pPr>
            <a:r>
              <a:rPr lang="en-US" i="0" dirty="0">
                <a:solidFill>
                  <a:schemeClr val="tx1"/>
                </a:solidFill>
              </a:rPr>
              <a:t>Solve higher-degree polynomial inequalities. </a:t>
            </a:r>
          </a:p>
          <a:p>
            <a:pPr marL="457200" indent="-457200">
              <a:buFont typeface="Courier New" pitchFamily="49" charset="0"/>
              <a:buChar char="o"/>
            </a:pPr>
            <a:r>
              <a:rPr lang="en-US" i="0" dirty="0">
                <a:solidFill>
                  <a:schemeClr val="tx1"/>
                </a:solidFill>
              </a:rPr>
              <a:t>Solve rational inequalities. </a:t>
            </a:r>
          </a:p>
          <a:p>
            <a:pPr marL="457200" indent="-457200">
              <a:buFont typeface="Courier New" pitchFamily="49" charset="0"/>
              <a:buChar char="o"/>
            </a:pPr>
            <a:r>
              <a:rPr lang="en-US" i="0" dirty="0">
                <a:solidFill>
                  <a:schemeClr val="tx1"/>
                </a:solidFill>
              </a:rPr>
              <a:t>Graph the solutions of inequalities on real number lines. </a:t>
            </a:r>
          </a:p>
          <a:p>
            <a:pPr marL="457200" indent="-457200">
              <a:buFont typeface="Courier New" pitchFamily="49" charset="0"/>
              <a:buChar char="o"/>
            </a:pPr>
            <a:r>
              <a:rPr lang="en-US" i="0" dirty="0">
                <a:solidFill>
                  <a:schemeClr val="tx1"/>
                </a:solidFill>
              </a:rPr>
              <a:t>Use a graphing calculator as an aid in solving quadratic inequalities</a:t>
            </a:r>
            <a:r>
              <a:rPr lang="en-US" dirty="0">
                <a:solidFill>
                  <a:schemeClr val="tx1"/>
                </a:solidFill>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p:cNvSpPr>
          <p:nvPr>
            <p:ph type="title"/>
          </p:nvPr>
        </p:nvSpPr>
        <p:spPr>
          <a:prstGeom prst="rect">
            <a:avLst/>
          </a:prstGeom>
        </p:spPr>
        <p:txBody>
          <a:bodyPr/>
          <a:lstStyle/>
          <a:p>
            <a:pPr>
              <a:lnSpc>
                <a:spcPct val="80000"/>
              </a:lnSpc>
            </a:pPr>
            <a:r>
              <a:rPr lang="en-US" sz="3200" dirty="0">
                <a:solidFill>
                  <a:schemeClr val="accent1"/>
                </a:solidFill>
              </a:rPr>
              <a:t>Example 2: Solving Polynomial Inequalities Using the Quadratic Formula (cont.)</a:t>
            </a:r>
          </a:p>
        </p:txBody>
      </p:sp>
      <p:sp>
        <p:nvSpPr>
          <p:cNvPr id="20484" name="Rectangle 3"/>
          <p:cNvSpPr>
            <a:spLocks noGrp="1"/>
          </p:cNvSpPr>
          <p:nvPr>
            <p:ph idx="1"/>
          </p:nvPr>
        </p:nvSpPr>
        <p:spPr>
          <a:xfrm>
            <a:off x="457200" y="1280160"/>
            <a:ext cx="8229600" cy="3108543"/>
          </a:xfrm>
          <a:prstGeom prst="rect">
            <a:avLst/>
          </a:prstGeom>
          <a:noFill/>
        </p:spPr>
        <p:txBody>
          <a:bodyPr>
            <a:spAutoFit/>
          </a:bodyPr>
          <a:lstStyle/>
          <a:p>
            <a:pPr marL="533400" indent="-533400">
              <a:buFont typeface="Courier New" pitchFamily="49" charset="0"/>
              <a:buNone/>
            </a:pPr>
            <a:endParaRPr lang="en-US" i="0" dirty="0">
              <a:solidFill>
                <a:schemeClr val="tx1"/>
              </a:solidFill>
            </a:endParaRPr>
          </a:p>
          <a:p>
            <a:pPr marL="533400" indent="-533400">
              <a:buFont typeface="Courier New" pitchFamily="49" charset="0"/>
              <a:buNone/>
            </a:pPr>
            <a:endParaRPr lang="en-US" dirty="0">
              <a:solidFill>
                <a:schemeClr val="tx1"/>
              </a:solidFill>
            </a:endParaRPr>
          </a:p>
          <a:p>
            <a:pPr marL="533400" indent="-533400">
              <a:buFont typeface="Courier New" pitchFamily="49" charset="0"/>
              <a:buNone/>
            </a:pPr>
            <a:endParaRPr lang="en-US" i="0" dirty="0">
              <a:solidFill>
                <a:schemeClr val="tx1"/>
              </a:solidFill>
            </a:endParaRPr>
          </a:p>
          <a:p>
            <a:pPr marL="533400" indent="-533400">
              <a:buFont typeface="Courier New" pitchFamily="49" charset="0"/>
              <a:buNone/>
            </a:pPr>
            <a:r>
              <a:rPr lang="en-US" i="0" dirty="0">
                <a:solidFill>
                  <a:schemeClr val="tx1"/>
                </a:solidFill>
              </a:rPr>
              <a:t>The solution is:</a:t>
            </a:r>
          </a:p>
          <a:p>
            <a:pPr marL="533400" indent="-533400">
              <a:buFont typeface="Courier New" pitchFamily="49" charset="0"/>
              <a:buNone/>
            </a:pPr>
            <a:r>
              <a:rPr lang="en-US" i="0" dirty="0">
                <a:solidFill>
                  <a:schemeClr val="tx1"/>
                </a:solidFill>
              </a:rPr>
              <a:t>algebraic notation 		or 	  interval notation</a:t>
            </a:r>
          </a:p>
          <a:p>
            <a:pPr marL="533400" indent="-533400">
              <a:buFont typeface="Courier New" pitchFamily="49" charset="0"/>
              <a:buNone/>
            </a:pPr>
            <a:endParaRPr lang="en-US" i="0" dirty="0">
              <a:solidFill>
                <a:schemeClr val="tx1"/>
              </a:solidFill>
            </a:endParaRPr>
          </a:p>
        </p:txBody>
      </p:sp>
      <p:graphicFrame>
        <p:nvGraphicFramePr>
          <p:cNvPr id="20486" name="Object 22"/>
          <p:cNvGraphicFramePr>
            <a:graphicFrameLocks noChangeAspect="1"/>
          </p:cNvGraphicFramePr>
          <p:nvPr/>
        </p:nvGraphicFramePr>
        <p:xfrm>
          <a:off x="508000" y="4025900"/>
          <a:ext cx="8001000" cy="622300"/>
        </p:xfrm>
        <a:graphic>
          <a:graphicData uri="http://schemas.openxmlformats.org/presentationml/2006/ole">
            <mc:AlternateContent xmlns:mc="http://schemas.openxmlformats.org/markup-compatibility/2006">
              <mc:Choice xmlns:v="urn:schemas-microsoft-com:vml" Requires="v">
                <p:oleObj spid="_x0000_s56325" name="Equation" r:id="rId3" imgW="8001000" imgH="622080" progId="Equation.DSMT4">
                  <p:embed/>
                </p:oleObj>
              </mc:Choice>
              <mc:Fallback>
                <p:oleObj name="Equation" r:id="rId3" imgW="8001000" imgH="622080" progId="Equation.DSMT4">
                  <p:embed/>
                  <p:pic>
                    <p:nvPicPr>
                      <p:cNvPr id="0"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4025900"/>
                        <a:ext cx="80010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21"/>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194560" y="1525536"/>
            <a:ext cx="4754880" cy="8740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prstGeom prst="rect">
            <a:avLst/>
          </a:prstGeom>
        </p:spPr>
        <p:txBody>
          <a:bodyPr/>
          <a:lstStyle/>
          <a:p>
            <a:pPr>
              <a:lnSpc>
                <a:spcPct val="80000"/>
              </a:lnSpc>
            </a:pPr>
            <a:r>
              <a:rPr lang="en-US" sz="3200" dirty="0">
                <a:solidFill>
                  <a:schemeClr val="accent1"/>
                </a:solidFill>
              </a:rPr>
              <a:t>Example 2: Solving Polynomial Inequalities Using the Quadratic Formula (cont.)</a:t>
            </a:r>
          </a:p>
        </p:txBody>
      </p:sp>
      <p:sp>
        <p:nvSpPr>
          <p:cNvPr id="21507" name="Rectangle 3"/>
          <p:cNvSpPr>
            <a:spLocks noGrp="1"/>
          </p:cNvSpPr>
          <p:nvPr>
            <p:ph idx="1"/>
          </p:nvPr>
        </p:nvSpPr>
        <p:spPr>
          <a:prstGeom prst="rect">
            <a:avLst/>
          </a:prstGeom>
        </p:spPr>
        <p:txBody>
          <a:bodyPr/>
          <a:lstStyle/>
          <a:p>
            <a:pPr>
              <a:buFont typeface="Courier New" pitchFamily="49" charset="0"/>
              <a:buNone/>
            </a:pPr>
            <a:endParaRPr lang="en-US" i="0" dirty="0">
              <a:solidFill>
                <a:schemeClr val="tx1"/>
              </a:solidFill>
            </a:endParaRPr>
          </a:p>
          <a:p>
            <a:pPr>
              <a:buFont typeface="Courier New" pitchFamily="49" charset="0"/>
              <a:buNone/>
            </a:pPr>
            <a:r>
              <a:rPr lang="en-US" b="1" i="0" dirty="0">
                <a:solidFill>
                  <a:schemeClr val="tx1"/>
                </a:solidFill>
              </a:rPr>
              <a:t>Solution: </a:t>
            </a:r>
            <a:r>
              <a:rPr lang="en-US" i="0" dirty="0">
                <a:solidFill>
                  <a:schemeClr val="tx1"/>
                </a:solidFill>
              </a:rPr>
              <a:t>To find where                              use the quadratic formula:</a:t>
            </a:r>
          </a:p>
        </p:txBody>
      </p:sp>
      <p:graphicFrame>
        <p:nvGraphicFramePr>
          <p:cNvPr id="21508" name="Object 6"/>
          <p:cNvGraphicFramePr>
            <a:graphicFrameLocks noChangeAspect="1"/>
          </p:cNvGraphicFramePr>
          <p:nvPr/>
        </p:nvGraphicFramePr>
        <p:xfrm>
          <a:off x="548640" y="1280652"/>
          <a:ext cx="2667000" cy="381000"/>
        </p:xfrm>
        <a:graphic>
          <a:graphicData uri="http://schemas.openxmlformats.org/presentationml/2006/ole">
            <mc:AlternateContent xmlns:mc="http://schemas.openxmlformats.org/markup-compatibility/2006">
              <mc:Choice xmlns:v="urn:schemas-microsoft-com:vml" Requires="v">
                <p:oleObj spid="_x0000_s12309" name="Equation" r:id="rId3" imgW="2667000" imgH="381000" progId="Equation.DSMT4">
                  <p:embed/>
                </p:oleObj>
              </mc:Choice>
              <mc:Fallback>
                <p:oleObj name="Equation" r:id="rId3" imgW="2667000" imgH="38100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1280652"/>
                        <a:ext cx="26670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9" name="Object 7"/>
          <p:cNvGraphicFramePr>
            <a:graphicFrameLocks noChangeAspect="1"/>
          </p:cNvGraphicFramePr>
          <p:nvPr/>
        </p:nvGraphicFramePr>
        <p:xfrm>
          <a:off x="4038600" y="1852152"/>
          <a:ext cx="2260600" cy="419100"/>
        </p:xfrm>
        <a:graphic>
          <a:graphicData uri="http://schemas.openxmlformats.org/presentationml/2006/ole">
            <mc:AlternateContent xmlns:mc="http://schemas.openxmlformats.org/markup-compatibility/2006">
              <mc:Choice xmlns:v="urn:schemas-microsoft-com:vml" Requires="v">
                <p:oleObj spid="_x0000_s12310" name="Equation" r:id="rId5" imgW="2260600" imgH="419100" progId="Equation.DSMT4">
                  <p:embed/>
                </p:oleObj>
              </mc:Choice>
              <mc:Fallback>
                <p:oleObj name="Equation" r:id="rId5" imgW="2260600" imgH="4191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1852152"/>
                        <a:ext cx="2260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3" name="Object 5"/>
          <p:cNvGraphicFramePr>
            <a:graphicFrameLocks noChangeAspect="1"/>
          </p:cNvGraphicFramePr>
          <p:nvPr/>
        </p:nvGraphicFramePr>
        <p:xfrm>
          <a:off x="1981200" y="3094704"/>
          <a:ext cx="3644900" cy="1054100"/>
        </p:xfrm>
        <a:graphic>
          <a:graphicData uri="http://schemas.openxmlformats.org/presentationml/2006/ole">
            <mc:AlternateContent xmlns:mc="http://schemas.openxmlformats.org/markup-compatibility/2006">
              <mc:Choice xmlns:v="urn:schemas-microsoft-com:vml" Requires="v">
                <p:oleObj spid="_x0000_s12311" name="Equation" r:id="rId7" imgW="3644640" imgH="1054080" progId="Equation.DSMT4">
                  <p:embed/>
                </p:oleObj>
              </mc:Choice>
              <mc:Fallback>
                <p:oleObj name="Equation" r:id="rId7" imgW="3644640" imgH="1054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3094704"/>
                        <a:ext cx="36449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4" name="Object 6"/>
          <p:cNvGraphicFramePr>
            <a:graphicFrameLocks noChangeAspect="1"/>
          </p:cNvGraphicFramePr>
          <p:nvPr/>
        </p:nvGraphicFramePr>
        <p:xfrm>
          <a:off x="5638800" y="3244644"/>
          <a:ext cx="1676400" cy="914400"/>
        </p:xfrm>
        <a:graphic>
          <a:graphicData uri="http://schemas.openxmlformats.org/presentationml/2006/ole">
            <mc:AlternateContent xmlns:mc="http://schemas.openxmlformats.org/markup-compatibility/2006">
              <mc:Choice xmlns:v="urn:schemas-microsoft-com:vml" Requires="v">
                <p:oleObj spid="_x0000_s12312" name="Equation" r:id="rId9" imgW="1676160" imgH="914400" progId="Equation.DSMT4">
                  <p:embed/>
                </p:oleObj>
              </mc:Choice>
              <mc:Fallback>
                <p:oleObj name="Equation" r:id="rId9" imgW="1676160" imgH="9144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8800" y="3244644"/>
                        <a:ext cx="1676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5" name="Object 7"/>
          <p:cNvGraphicFramePr>
            <a:graphicFrameLocks noChangeAspect="1"/>
          </p:cNvGraphicFramePr>
          <p:nvPr/>
        </p:nvGraphicFramePr>
        <p:xfrm>
          <a:off x="2209800" y="4267200"/>
          <a:ext cx="1562100" cy="914400"/>
        </p:xfrm>
        <a:graphic>
          <a:graphicData uri="http://schemas.openxmlformats.org/presentationml/2006/ole">
            <mc:AlternateContent xmlns:mc="http://schemas.openxmlformats.org/markup-compatibility/2006">
              <mc:Choice xmlns:v="urn:schemas-microsoft-com:vml" Requires="v">
                <p:oleObj spid="_x0000_s12313" name="Equation" r:id="rId11" imgW="1562040" imgH="914400" progId="Equation.DSMT4">
                  <p:embed/>
                </p:oleObj>
              </mc:Choice>
              <mc:Fallback>
                <p:oleObj name="Equation" r:id="rId11" imgW="1562040" imgH="9144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09800" y="4267200"/>
                        <a:ext cx="1562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6" name="Object 8"/>
          <p:cNvGraphicFramePr>
            <a:graphicFrameLocks noChangeAspect="1"/>
          </p:cNvGraphicFramePr>
          <p:nvPr/>
        </p:nvGraphicFramePr>
        <p:xfrm>
          <a:off x="3839496" y="4495800"/>
          <a:ext cx="1549400" cy="444500"/>
        </p:xfrm>
        <a:graphic>
          <a:graphicData uri="http://schemas.openxmlformats.org/presentationml/2006/ole">
            <mc:AlternateContent xmlns:mc="http://schemas.openxmlformats.org/markup-compatibility/2006">
              <mc:Choice xmlns:v="urn:schemas-microsoft-com:vml" Requires="v">
                <p:oleObj spid="_x0000_s12314" name="Equation" r:id="rId13" imgW="1549080" imgH="444240" progId="Equation.DSMT4">
                  <p:embed/>
                </p:oleObj>
              </mc:Choice>
              <mc:Fallback>
                <p:oleObj name="Equation" r:id="rId13" imgW="1549080" imgH="44424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39496" y="4495800"/>
                        <a:ext cx="1549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9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29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29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prstGeom prst="rect">
            <a:avLst/>
          </a:prstGeom>
        </p:spPr>
        <p:txBody>
          <a:bodyPr/>
          <a:lstStyle/>
          <a:p>
            <a:pPr>
              <a:lnSpc>
                <a:spcPct val="80000"/>
              </a:lnSpc>
            </a:pPr>
            <a:r>
              <a:rPr lang="en-US" sz="3200" dirty="0">
                <a:solidFill>
                  <a:schemeClr val="accent1"/>
                </a:solidFill>
              </a:rPr>
              <a:t>Example 2: Solving Polynomial Inequalities Using the Quadratic Formula (cont.)</a:t>
            </a:r>
          </a:p>
        </p:txBody>
      </p:sp>
      <p:sp>
        <p:nvSpPr>
          <p:cNvPr id="22531" name="Rectangle 3"/>
          <p:cNvSpPr>
            <a:spLocks noGrp="1"/>
          </p:cNvSpPr>
          <p:nvPr>
            <p:ph idx="1"/>
          </p:nvPr>
        </p:nvSpPr>
        <p:spPr>
          <a:prstGeom prst="rect">
            <a:avLst/>
          </a:prstGeom>
        </p:spPr>
        <p:txBody>
          <a:bodyPr/>
          <a:lstStyle/>
          <a:p>
            <a:pPr marL="0" indent="0">
              <a:buFont typeface="Courier New" pitchFamily="49" charset="0"/>
              <a:buNone/>
            </a:pPr>
            <a:r>
              <a:rPr lang="en-US" i="0" dirty="0">
                <a:solidFill>
                  <a:schemeClr val="tx1"/>
                </a:solidFill>
              </a:rPr>
              <a:t>Since these values are nonreal, the polynomial is either always positive or always negative for all real values of </a:t>
            </a:r>
            <a:r>
              <a:rPr lang="en-US" i="1" dirty="0">
                <a:solidFill>
                  <a:schemeClr val="tx1"/>
                </a:solidFill>
              </a:rPr>
              <a:t>x</a:t>
            </a:r>
            <a:r>
              <a:rPr lang="en-US" i="0" dirty="0">
                <a:solidFill>
                  <a:schemeClr val="tx1"/>
                </a:solidFill>
              </a:rPr>
              <a:t>. Therefore, we only need to test one point. If that point satisfies the inequality, then the solution is all real numbers. If it does not, then there is no solution.  In this example, we test </a:t>
            </a:r>
            <a:r>
              <a:rPr lang="en-US" i="1" dirty="0">
                <a:solidFill>
                  <a:schemeClr val="tx1"/>
                </a:solidFill>
              </a:rPr>
              <a:t>x</a:t>
            </a:r>
            <a:r>
              <a:rPr lang="en-US" dirty="0">
                <a:solidFill>
                  <a:schemeClr val="tx1"/>
                </a:solidFill>
              </a:rPr>
              <a:t> </a:t>
            </a:r>
            <a:r>
              <a:rPr lang="en-US" i="0" dirty="0">
                <a:solidFill>
                  <a:schemeClr val="tx1"/>
                </a:solidFill>
              </a:rPr>
              <a:t>= 0 because the polynomial is easy to evaluate for </a:t>
            </a:r>
            <a:r>
              <a:rPr lang="en-US" i="1" dirty="0">
                <a:solidFill>
                  <a:schemeClr val="tx1"/>
                </a:solidFill>
              </a:rPr>
              <a:t>x</a:t>
            </a:r>
            <a:r>
              <a:rPr lang="en-US" dirty="0">
                <a:solidFill>
                  <a:schemeClr val="tx1"/>
                </a:solidFill>
              </a:rPr>
              <a:t> </a:t>
            </a:r>
            <a:r>
              <a:rPr lang="en-US" i="0" dirty="0">
                <a:solidFill>
                  <a:schemeClr val="tx1"/>
                </a:solidFill>
              </a:rPr>
              <a:t>= 0.</a:t>
            </a:r>
          </a:p>
        </p:txBody>
      </p:sp>
      <p:graphicFrame>
        <p:nvGraphicFramePr>
          <p:cNvPr id="22532" name="Object 5"/>
          <p:cNvGraphicFramePr>
            <a:graphicFrameLocks noChangeAspect="1"/>
          </p:cNvGraphicFramePr>
          <p:nvPr/>
        </p:nvGraphicFramePr>
        <p:xfrm>
          <a:off x="2895600" y="4572000"/>
          <a:ext cx="3340100" cy="533400"/>
        </p:xfrm>
        <a:graphic>
          <a:graphicData uri="http://schemas.openxmlformats.org/presentationml/2006/ole">
            <mc:AlternateContent xmlns:mc="http://schemas.openxmlformats.org/markup-compatibility/2006">
              <mc:Choice xmlns:v="urn:schemas-microsoft-com:vml" Requires="v">
                <p:oleObj spid="_x0000_s13317" name="Equation" r:id="rId3" imgW="4447440" imgH="697680" progId="Equation.DSMT4">
                  <p:embed/>
                </p:oleObj>
              </mc:Choice>
              <mc:Fallback>
                <p:oleObj name="Equation" r:id="rId3" imgW="4447440" imgH="69768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4572000"/>
                        <a:ext cx="33401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prstGeom prst="rect">
            <a:avLst/>
          </a:prstGeom>
        </p:spPr>
        <p:txBody>
          <a:bodyPr/>
          <a:lstStyle/>
          <a:p>
            <a:pPr>
              <a:lnSpc>
                <a:spcPct val="80000"/>
              </a:lnSpc>
            </a:pPr>
            <a:r>
              <a:rPr lang="en-US" sz="3200" dirty="0">
                <a:solidFill>
                  <a:schemeClr val="accent1"/>
                </a:solidFill>
              </a:rPr>
              <a:t>Example 2: Solving Polynomial Inequalities Using the Quadratic Formula (cont.)</a:t>
            </a:r>
          </a:p>
        </p:txBody>
      </p:sp>
      <p:sp>
        <p:nvSpPr>
          <p:cNvPr id="23555" name="Rectangle 3"/>
          <p:cNvSpPr>
            <a:spLocks noGrp="1"/>
          </p:cNvSpPr>
          <p:nvPr>
            <p:ph idx="1"/>
          </p:nvPr>
        </p:nvSpPr>
        <p:spPr>
          <a:prstGeom prst="rect">
            <a:avLst/>
          </a:prstGeom>
        </p:spPr>
        <p:txBody>
          <a:bodyPr/>
          <a:lstStyle/>
          <a:p>
            <a:pPr marL="0" indent="0">
              <a:buFont typeface="Courier New" pitchFamily="49" charset="0"/>
              <a:buNone/>
            </a:pPr>
            <a:r>
              <a:rPr lang="en-US" i="0" dirty="0">
                <a:solidFill>
                  <a:schemeClr val="tx1"/>
                </a:solidFill>
              </a:rPr>
              <a:t>Since the real number 0 satisfies the inequality, the solution is all real numbers. In interval notation we write                  and in algebraic notation we write Graphically, the solution set is:</a:t>
            </a:r>
            <a:endParaRPr lang="en-US" dirty="0">
              <a:solidFill>
                <a:schemeClr val="tx1"/>
              </a:solidFill>
            </a:endParaRPr>
          </a:p>
          <a:p>
            <a:pPr marL="0" indent="0">
              <a:buFont typeface="Courier New" pitchFamily="49" charset="0"/>
              <a:buNone/>
            </a:pPr>
            <a:endParaRPr lang="en-US" dirty="0">
              <a:solidFill>
                <a:schemeClr val="tx1"/>
              </a:solidFill>
            </a:endParaRPr>
          </a:p>
        </p:txBody>
      </p:sp>
      <p:graphicFrame>
        <p:nvGraphicFramePr>
          <p:cNvPr id="23556" name="Object 4"/>
          <p:cNvGraphicFramePr>
            <a:graphicFrameLocks noChangeAspect="1"/>
          </p:cNvGraphicFramePr>
          <p:nvPr/>
        </p:nvGraphicFramePr>
        <p:xfrm>
          <a:off x="1435100" y="2209800"/>
          <a:ext cx="1231900" cy="469900"/>
        </p:xfrm>
        <a:graphic>
          <a:graphicData uri="http://schemas.openxmlformats.org/presentationml/2006/ole">
            <mc:AlternateContent xmlns:mc="http://schemas.openxmlformats.org/markup-compatibility/2006">
              <mc:Choice xmlns:v="urn:schemas-microsoft-com:vml" Requires="v">
                <p:oleObj spid="_x0000_s14344" name="Equation" r:id="rId3" imgW="1231366" imgH="469696" progId="Equation.DSMT4">
                  <p:embed/>
                </p:oleObj>
              </mc:Choice>
              <mc:Fallback>
                <p:oleObj name="Equation" r:id="rId3" imgW="1231366" imgH="469696"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5100" y="2209800"/>
                        <a:ext cx="12319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7" name="Object 5"/>
          <p:cNvGraphicFramePr>
            <a:graphicFrameLocks noChangeAspect="1"/>
          </p:cNvGraphicFramePr>
          <p:nvPr/>
        </p:nvGraphicFramePr>
        <p:xfrm>
          <a:off x="7748274" y="2226733"/>
          <a:ext cx="368300" cy="304800"/>
        </p:xfrm>
        <a:graphic>
          <a:graphicData uri="http://schemas.openxmlformats.org/presentationml/2006/ole">
            <mc:AlternateContent xmlns:mc="http://schemas.openxmlformats.org/markup-compatibility/2006">
              <mc:Choice xmlns:v="urn:schemas-microsoft-com:vml" Requires="v">
                <p:oleObj spid="_x0000_s14345" name="Equation" r:id="rId5" imgW="368140" imgH="304668" progId="Equation.DSMT4">
                  <p:embed/>
                </p:oleObj>
              </mc:Choice>
              <mc:Fallback>
                <p:oleObj name="Equation" r:id="rId5" imgW="368140" imgH="304668"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8274" y="2226733"/>
                        <a:ext cx="3683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340" name="Picture 4"/>
          <p:cNvPicPr>
            <a:picLocks noChangeAspect="1" noChangeArrowheads="1"/>
          </p:cNvPicPr>
          <p:nvPr/>
        </p:nvPicPr>
        <p:blipFill>
          <a:blip r:embed="rId7"/>
          <a:srcRect/>
          <a:stretch>
            <a:fillRect/>
          </a:stretch>
        </p:blipFill>
        <p:spPr bwMode="auto">
          <a:xfrm>
            <a:off x="2788920" y="3313864"/>
            <a:ext cx="3566160" cy="724736"/>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prstGeom prst="rect">
            <a:avLst/>
          </a:prstGeom>
        </p:spPr>
        <p:txBody>
          <a:bodyPr/>
          <a:lstStyle/>
          <a:p>
            <a:r>
              <a:rPr lang="en-US" sz="3200" dirty="0">
                <a:solidFill>
                  <a:schemeClr val="accent1"/>
                </a:solidFill>
              </a:rPr>
              <a:t>Solving Rational Inequalities</a:t>
            </a:r>
          </a:p>
        </p:txBody>
      </p:sp>
      <p:sp>
        <p:nvSpPr>
          <p:cNvPr id="24579" name="Rectangle 3"/>
          <p:cNvSpPr>
            <a:spLocks noGrp="1"/>
          </p:cNvSpPr>
          <p:nvPr>
            <p:ph idx="1"/>
          </p:nvPr>
        </p:nvSpPr>
        <p:spPr>
          <a:xfrm>
            <a:off x="457200" y="1280160"/>
            <a:ext cx="8229600" cy="3884140"/>
          </a:xfrm>
          <a:prstGeom prst="rect">
            <a:avLst/>
          </a:prstGeom>
          <a:solidFill>
            <a:srgbClr val="FFFFCC"/>
          </a:solidFill>
          <a:ln w="28575">
            <a:solidFill>
              <a:srgbClr val="000000"/>
            </a:solidFill>
          </a:ln>
        </p:spPr>
        <p:txBody>
          <a:bodyPr>
            <a:spAutoFit/>
          </a:bodyPr>
          <a:lstStyle/>
          <a:p>
            <a:pPr marL="533400" indent="-533400" algn="ctr" eaLnBrk="0" hangingPunct="0">
              <a:tabLst>
                <a:tab pos="457200" algn="l"/>
              </a:tabLst>
            </a:pPr>
            <a:r>
              <a:rPr lang="en-US" b="1" dirty="0">
                <a:solidFill>
                  <a:srgbClr val="000000"/>
                </a:solidFill>
                <a:latin typeface="Calibri" pitchFamily="34" charset="0"/>
              </a:rPr>
              <a:t>To Solve a Rational Inequality</a:t>
            </a:r>
          </a:p>
          <a:p>
            <a:pPr marL="457200" indent="-457200" eaLnBrk="0" hangingPunct="0"/>
            <a:r>
              <a:rPr lang="en-US" b="1" dirty="0">
                <a:solidFill>
                  <a:srgbClr val="000000"/>
                </a:solidFill>
                <a:latin typeface="Calibri" pitchFamily="34" charset="0"/>
              </a:rPr>
              <a:t>1.</a:t>
            </a:r>
            <a:r>
              <a:rPr lang="en-US" dirty="0">
                <a:solidFill>
                  <a:srgbClr val="000000"/>
                </a:solidFill>
                <a:latin typeface="Calibri" pitchFamily="34" charset="0"/>
              </a:rPr>
              <a:t>	Simplify the inequality so that one side is 0 and the other side has a single fraction with both the numerator and denominator in factored form.</a:t>
            </a:r>
          </a:p>
          <a:p>
            <a:pPr marL="457200" indent="-457200" eaLnBrk="0" hangingPunct="0"/>
            <a:r>
              <a:rPr lang="en-US" b="1" dirty="0">
                <a:solidFill>
                  <a:srgbClr val="000000"/>
                </a:solidFill>
                <a:latin typeface="Calibri" pitchFamily="34" charset="0"/>
              </a:rPr>
              <a:t>2.</a:t>
            </a:r>
            <a:r>
              <a:rPr lang="en-US" dirty="0">
                <a:solidFill>
                  <a:srgbClr val="000000"/>
                </a:solidFill>
                <a:latin typeface="Calibri" pitchFamily="34" charset="0"/>
              </a:rPr>
              <a:t>	Find the points that cause the factors in the numerator or in the denominator to be 0.</a:t>
            </a:r>
          </a:p>
          <a:p>
            <a:pPr marL="457200" indent="-457200" eaLnBrk="0" hangingPunct="0"/>
            <a:r>
              <a:rPr lang="en-US" b="1" dirty="0">
                <a:solidFill>
                  <a:srgbClr val="000000"/>
                </a:solidFill>
                <a:latin typeface="Calibri" pitchFamily="34" charset="0"/>
              </a:rPr>
              <a:t>3.</a:t>
            </a:r>
            <a:r>
              <a:rPr lang="en-US" dirty="0">
                <a:solidFill>
                  <a:srgbClr val="000000"/>
                </a:solidFill>
                <a:latin typeface="Calibri" pitchFamily="34" charset="0"/>
              </a:rPr>
              <a:t>	Mark each of these points on a number line. These are the interval endpoints.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prstGeom prst="rect">
            <a:avLst/>
          </a:prstGeom>
        </p:spPr>
        <p:txBody>
          <a:bodyPr/>
          <a:lstStyle/>
          <a:p>
            <a:r>
              <a:rPr lang="en-US" sz="3200" dirty="0">
                <a:solidFill>
                  <a:schemeClr val="accent1"/>
                </a:solidFill>
              </a:rPr>
              <a:t>Solving Rational Inequalities</a:t>
            </a:r>
          </a:p>
        </p:txBody>
      </p:sp>
      <p:sp>
        <p:nvSpPr>
          <p:cNvPr id="25603" name="Rectangle 3"/>
          <p:cNvSpPr>
            <a:spLocks noGrp="1"/>
          </p:cNvSpPr>
          <p:nvPr>
            <p:ph idx="1"/>
          </p:nvPr>
        </p:nvSpPr>
        <p:spPr>
          <a:xfrm>
            <a:off x="457200" y="1280160"/>
            <a:ext cx="8229600" cy="4315027"/>
          </a:xfrm>
          <a:prstGeom prst="rect">
            <a:avLst/>
          </a:prstGeom>
          <a:solidFill>
            <a:srgbClr val="FFFFCC"/>
          </a:solidFill>
          <a:ln w="28575">
            <a:solidFill>
              <a:srgbClr val="000000"/>
            </a:solidFill>
          </a:ln>
        </p:spPr>
        <p:txBody>
          <a:bodyPr>
            <a:spAutoFit/>
          </a:bodyPr>
          <a:lstStyle/>
          <a:p>
            <a:pPr marL="533400" indent="-533400" algn="ctr" eaLnBrk="0" hangingPunct="0">
              <a:tabLst>
                <a:tab pos="457200" algn="l"/>
              </a:tabLst>
            </a:pPr>
            <a:r>
              <a:rPr lang="en-US" b="1" dirty="0">
                <a:solidFill>
                  <a:srgbClr val="000000"/>
                </a:solidFill>
                <a:latin typeface="Calibri" pitchFamily="34" charset="0"/>
              </a:rPr>
              <a:t>To Solve a Rational Inequality (cont.)</a:t>
            </a:r>
          </a:p>
          <a:p>
            <a:pPr marL="457200" indent="-457200" eaLnBrk="0" hangingPunct="0"/>
            <a:r>
              <a:rPr lang="en-US" b="1" dirty="0">
                <a:solidFill>
                  <a:srgbClr val="000000"/>
                </a:solidFill>
                <a:latin typeface="Calibri" pitchFamily="34" charset="0"/>
              </a:rPr>
              <a:t>4.	</a:t>
            </a:r>
            <a:r>
              <a:rPr lang="en-US" dirty="0">
                <a:solidFill>
                  <a:srgbClr val="000000"/>
                </a:solidFill>
                <a:latin typeface="Calibri" pitchFamily="34" charset="0"/>
              </a:rPr>
              <a:t>Test one point from each interval to determine the sign of the rational expression for all points in that interval.</a:t>
            </a:r>
          </a:p>
          <a:p>
            <a:pPr marL="457200" indent="-457200" eaLnBrk="0" hangingPunct="0"/>
            <a:r>
              <a:rPr lang="en-US" b="1" dirty="0">
                <a:solidFill>
                  <a:srgbClr val="000000"/>
                </a:solidFill>
                <a:latin typeface="Calibri" pitchFamily="34" charset="0"/>
              </a:rPr>
              <a:t>5.	</a:t>
            </a:r>
            <a:r>
              <a:rPr lang="en-US" dirty="0">
                <a:solidFill>
                  <a:srgbClr val="000000"/>
                </a:solidFill>
                <a:latin typeface="Calibri" pitchFamily="34" charset="0"/>
              </a:rPr>
              <a:t>The solution consists of those intervals where the test points satisfy the original inequality.</a:t>
            </a:r>
          </a:p>
          <a:p>
            <a:pPr marL="457200" indent="-457200" eaLnBrk="0" hangingPunct="0"/>
            <a:r>
              <a:rPr lang="en-US" b="1" dirty="0">
                <a:solidFill>
                  <a:srgbClr val="000000"/>
                </a:solidFill>
                <a:latin typeface="Calibri" pitchFamily="34" charset="0"/>
              </a:rPr>
              <a:t>6.	</a:t>
            </a:r>
            <a:r>
              <a:rPr lang="en-US" dirty="0">
                <a:solidFill>
                  <a:srgbClr val="000000"/>
                </a:solidFill>
                <a:latin typeface="Calibri" pitchFamily="34" charset="0"/>
              </a:rPr>
              <a:t>Mark a bracket for an endpoint that is included and a parenthesis for an endpoint that is not included. Remember that no denominator can be 0.</a:t>
            </a:r>
            <a:endParaRPr lang="en-US" b="1" dirty="0">
              <a:solidFill>
                <a:srgbClr val="000000"/>
              </a:solidFill>
              <a:latin typeface="Calibri"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prstGeom prst="rect">
            <a:avLst/>
          </a:prstGeom>
        </p:spPr>
        <p:txBody>
          <a:bodyPr/>
          <a:lstStyle/>
          <a:p>
            <a:r>
              <a:rPr lang="en-US" sz="3200" dirty="0">
                <a:solidFill>
                  <a:schemeClr val="accent1"/>
                </a:solidFill>
              </a:rPr>
              <a:t>Example 3: Solving Rational Inequalities</a:t>
            </a:r>
          </a:p>
        </p:txBody>
      </p:sp>
      <p:sp>
        <p:nvSpPr>
          <p:cNvPr id="26627" name="Rectangle 3"/>
          <p:cNvSpPr>
            <a:spLocks noGrp="1"/>
          </p:cNvSpPr>
          <p:nvPr>
            <p:ph idx="1"/>
          </p:nvPr>
        </p:nvSpPr>
        <p:spPr>
          <a:prstGeom prst="rect">
            <a:avLst/>
          </a:prstGeom>
        </p:spPr>
        <p:txBody>
          <a:bodyPr/>
          <a:lstStyle/>
          <a:p>
            <a:pPr marL="0" indent="0">
              <a:buFont typeface="Courier New" pitchFamily="49" charset="0"/>
              <a:buNone/>
            </a:pPr>
            <a:r>
              <a:rPr lang="en-US" i="0" dirty="0">
                <a:solidFill>
                  <a:schemeClr val="tx1"/>
                </a:solidFill>
              </a:rPr>
              <a:t>Solve and graph the following rational inequalities.</a:t>
            </a:r>
          </a:p>
          <a:p>
            <a:pPr marL="0" indent="0">
              <a:buFont typeface="Courier New" pitchFamily="49" charset="0"/>
              <a:buNone/>
            </a:pPr>
            <a:endParaRPr lang="en-US" i="0" dirty="0">
              <a:solidFill>
                <a:schemeClr val="tx1"/>
              </a:solidFill>
            </a:endParaRPr>
          </a:p>
          <a:p>
            <a:pPr marL="0" indent="0">
              <a:buFont typeface="Courier New" pitchFamily="49" charset="0"/>
              <a:buNone/>
            </a:pPr>
            <a:endParaRPr lang="en-US" i="0" dirty="0">
              <a:solidFill>
                <a:schemeClr val="tx1"/>
              </a:solidFill>
            </a:endParaRPr>
          </a:p>
          <a:p>
            <a:pPr marL="0" indent="0">
              <a:buFont typeface="Courier New" pitchFamily="49" charset="0"/>
              <a:buNone/>
            </a:pPr>
            <a:r>
              <a:rPr lang="en-US" b="1" i="0" dirty="0">
                <a:solidFill>
                  <a:schemeClr val="tx1"/>
                </a:solidFill>
              </a:rPr>
              <a:t>Solution  </a:t>
            </a:r>
            <a:r>
              <a:rPr lang="en-US" i="0" dirty="0">
                <a:solidFill>
                  <a:schemeClr val="tx1"/>
                </a:solidFill>
              </a:rPr>
              <a:t>Set each factor in the numerator and the denominator equal to 0 to locate the interval endpoints.</a:t>
            </a:r>
            <a:endParaRPr lang="en-US" dirty="0">
              <a:solidFill>
                <a:schemeClr val="tx1"/>
              </a:solidFill>
            </a:endParaRPr>
          </a:p>
          <a:p>
            <a:pPr marL="0" indent="0">
              <a:buFont typeface="Courier New" pitchFamily="49" charset="0"/>
              <a:buNone/>
            </a:pPr>
            <a:endParaRPr lang="en-US" dirty="0">
              <a:solidFill>
                <a:schemeClr val="tx1"/>
              </a:solidFill>
            </a:endParaRPr>
          </a:p>
        </p:txBody>
      </p:sp>
      <p:graphicFrame>
        <p:nvGraphicFramePr>
          <p:cNvPr id="26628" name="Object 6"/>
          <p:cNvGraphicFramePr>
            <a:graphicFrameLocks noChangeAspect="1"/>
          </p:cNvGraphicFramePr>
          <p:nvPr/>
        </p:nvGraphicFramePr>
        <p:xfrm>
          <a:off x="558800" y="1843548"/>
          <a:ext cx="1739900" cy="838200"/>
        </p:xfrm>
        <a:graphic>
          <a:graphicData uri="http://schemas.openxmlformats.org/presentationml/2006/ole">
            <mc:AlternateContent xmlns:mc="http://schemas.openxmlformats.org/markup-compatibility/2006">
              <mc:Choice xmlns:v="urn:schemas-microsoft-com:vml" Requires="v">
                <p:oleObj spid="_x0000_s15368" name="Equation" r:id="rId3" imgW="1739900" imgH="838200" progId="Equation.DSMT4">
                  <p:embed/>
                </p:oleObj>
              </mc:Choice>
              <mc:Fallback>
                <p:oleObj name="Equation" r:id="rId3" imgW="1739900" imgH="83820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 y="1843548"/>
                        <a:ext cx="1739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9" name="Object 7"/>
          <p:cNvGraphicFramePr>
            <a:graphicFrameLocks noChangeAspect="1"/>
          </p:cNvGraphicFramePr>
          <p:nvPr/>
        </p:nvGraphicFramePr>
        <p:xfrm>
          <a:off x="2590800" y="4127500"/>
          <a:ext cx="3505200" cy="825500"/>
        </p:xfrm>
        <a:graphic>
          <a:graphicData uri="http://schemas.openxmlformats.org/presentationml/2006/ole">
            <mc:AlternateContent xmlns:mc="http://schemas.openxmlformats.org/markup-compatibility/2006">
              <mc:Choice xmlns:v="urn:schemas-microsoft-com:vml" Requires="v">
                <p:oleObj spid="_x0000_s15369" name="Equation" r:id="rId5" imgW="3505200" imgH="825500" progId="Equation.DSMT4">
                  <p:embed/>
                </p:oleObj>
              </mc:Choice>
              <mc:Fallback>
                <p:oleObj name="Equation" r:id="rId5" imgW="3505200" imgH="8255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4127500"/>
                        <a:ext cx="35052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457200" y="5029200"/>
            <a:ext cx="8229600" cy="954107"/>
          </a:xfrm>
          <a:prstGeom prst="rect">
            <a:avLst/>
          </a:prstGeom>
        </p:spPr>
        <p:txBody>
          <a:bodyPr wrap="square">
            <a:spAutoFit/>
          </a:bodyPr>
          <a:lstStyle/>
          <a:p>
            <a:r>
              <a:rPr lang="en-US" sz="2800" dirty="0"/>
              <a:t>Mark each of these points on a number line and test one point from each of the intervals formed.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prstGeom prst="rect">
            <a:avLst/>
          </a:prstGeom>
        </p:spPr>
        <p:txBody>
          <a:bodyPr/>
          <a:lstStyle/>
          <a:p>
            <a:r>
              <a:rPr lang="en-US" sz="3200" dirty="0">
                <a:solidFill>
                  <a:schemeClr val="accent1"/>
                </a:solidFill>
              </a:rPr>
              <a:t>Example 3: Solving Rational Inequalities (cont.)</a:t>
            </a:r>
          </a:p>
        </p:txBody>
      </p:sp>
      <p:sp>
        <p:nvSpPr>
          <p:cNvPr id="27651" name="Rectangle 3"/>
          <p:cNvSpPr>
            <a:spLocks noGrp="1"/>
          </p:cNvSpPr>
          <p:nvPr>
            <p:ph idx="1"/>
          </p:nvPr>
        </p:nvSpPr>
        <p:spPr>
          <a:xfrm>
            <a:off x="457200" y="1280160"/>
            <a:ext cx="8229600" cy="523220"/>
          </a:xfrm>
          <a:prstGeom prst="rect">
            <a:avLst/>
          </a:prstGeom>
          <a:noFill/>
        </p:spPr>
        <p:txBody>
          <a:bodyPr>
            <a:spAutoFit/>
          </a:bodyPr>
          <a:lstStyle/>
          <a:p>
            <a:pPr marL="0" indent="0">
              <a:buFont typeface="Courier New" pitchFamily="49" charset="0"/>
              <a:buNone/>
            </a:pPr>
            <a:r>
              <a:rPr lang="en-US" i="0" dirty="0">
                <a:solidFill>
                  <a:schemeClr val="tx1"/>
                </a:solidFill>
              </a:rPr>
              <a:t>(Consider these points as endpoints of intervals.)</a:t>
            </a:r>
            <a:endParaRPr lang="en-US" dirty="0">
              <a:solidFill>
                <a:schemeClr val="tx1"/>
              </a:solidFill>
            </a:endParaRPr>
          </a:p>
        </p:txBody>
      </p:sp>
      <p:pic>
        <p:nvPicPr>
          <p:cNvPr id="27652" name="Picture 4"/>
          <p:cNvPicPr>
            <a:picLocks noChangeAspect="1" noChangeArrowheads="1"/>
          </p:cNvPicPr>
          <p:nvPr/>
        </p:nvPicPr>
        <p:blipFill>
          <a:blip r:embed="rId2"/>
          <a:srcRect/>
          <a:stretch>
            <a:fillRect/>
          </a:stretch>
        </p:blipFill>
        <p:spPr bwMode="auto">
          <a:xfrm>
            <a:off x="1524000" y="1813284"/>
            <a:ext cx="5669280" cy="1904560"/>
          </a:xfrm>
          <a:prstGeom prst="rect">
            <a:avLst/>
          </a:prstGeom>
          <a:noFill/>
          <a:ln w="9525">
            <a:noFill/>
            <a:miter lim="800000"/>
            <a:headEnd/>
            <a:tailEnd/>
          </a:ln>
        </p:spPr>
      </p:pic>
      <p:pic>
        <p:nvPicPr>
          <p:cNvPr id="27653" name="Picture 5"/>
          <p:cNvPicPr>
            <a:picLocks noChangeAspect="1" noChangeArrowheads="1"/>
          </p:cNvPicPr>
          <p:nvPr/>
        </p:nvPicPr>
        <p:blipFill>
          <a:blip r:embed="rId3"/>
          <a:srcRect/>
          <a:stretch>
            <a:fillRect/>
          </a:stretch>
        </p:blipFill>
        <p:spPr bwMode="auto">
          <a:xfrm>
            <a:off x="1628220" y="3581396"/>
            <a:ext cx="5760720" cy="240579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a:prstGeom prst="rect">
            <a:avLst/>
          </a:prstGeom>
        </p:spPr>
        <p:txBody>
          <a:bodyPr/>
          <a:lstStyle/>
          <a:p>
            <a:r>
              <a:rPr lang="en-US" sz="3200" dirty="0">
                <a:solidFill>
                  <a:schemeClr val="accent1"/>
                </a:solidFill>
              </a:rPr>
              <a:t>Example 3: Solving Rational Inequalities (cont.)</a:t>
            </a:r>
          </a:p>
        </p:txBody>
      </p:sp>
      <p:sp>
        <p:nvSpPr>
          <p:cNvPr id="28675" name="Rectangle 3"/>
          <p:cNvSpPr>
            <a:spLocks noGrp="1"/>
          </p:cNvSpPr>
          <p:nvPr>
            <p:ph idx="1"/>
          </p:nvPr>
        </p:nvSpPr>
        <p:spPr>
          <a:prstGeom prst="rect">
            <a:avLst/>
          </a:prstGeom>
        </p:spPr>
        <p:txBody>
          <a:bodyPr/>
          <a:lstStyle/>
          <a:p>
            <a:pPr>
              <a:buFont typeface="Courier New" pitchFamily="49" charset="0"/>
              <a:buNone/>
            </a:pPr>
            <a:r>
              <a:rPr lang="en-US" i="0" dirty="0">
                <a:solidFill>
                  <a:schemeClr val="tx1"/>
                </a:solidFill>
              </a:rPr>
              <a:t>Graphically, the solution set is:</a:t>
            </a:r>
          </a:p>
          <a:p>
            <a:pPr>
              <a:buFont typeface="Courier New" pitchFamily="49" charset="0"/>
              <a:buNone/>
            </a:pPr>
            <a:endParaRPr lang="en-US" i="0" dirty="0">
              <a:solidFill>
                <a:schemeClr val="tx1"/>
              </a:solidFill>
            </a:endParaRPr>
          </a:p>
          <a:p>
            <a:pPr>
              <a:buFont typeface="Courier New" pitchFamily="49" charset="0"/>
              <a:buNone/>
            </a:pPr>
            <a:endParaRPr lang="en-US" i="0" dirty="0">
              <a:solidFill>
                <a:schemeClr val="tx1"/>
              </a:solidFill>
            </a:endParaRPr>
          </a:p>
          <a:p>
            <a:pPr>
              <a:buFont typeface="Courier New" pitchFamily="49" charset="0"/>
              <a:buNone/>
            </a:pPr>
            <a:r>
              <a:rPr lang="en-US" i="0" dirty="0">
                <a:solidFill>
                  <a:schemeClr val="tx1"/>
                </a:solidFill>
              </a:rPr>
              <a:t>The solution is:</a:t>
            </a:r>
            <a:r>
              <a:rPr lang="en-US" dirty="0">
                <a:solidFill>
                  <a:schemeClr val="tx1"/>
                </a:solidFill>
              </a:rPr>
              <a:t> </a:t>
            </a:r>
          </a:p>
          <a:p>
            <a:pPr>
              <a:buFont typeface="Courier New" pitchFamily="49" charset="0"/>
              <a:buNone/>
            </a:pPr>
            <a:r>
              <a:rPr lang="en-US" i="0" dirty="0">
                <a:solidFill>
                  <a:schemeClr val="tx1"/>
                </a:solidFill>
              </a:rPr>
              <a:t>algebraic notation 		or 	        interval notation</a:t>
            </a:r>
            <a:r>
              <a:rPr lang="en-US" dirty="0">
                <a:solidFill>
                  <a:schemeClr val="tx1"/>
                </a:solidFill>
              </a:rPr>
              <a:t> </a:t>
            </a:r>
          </a:p>
        </p:txBody>
      </p:sp>
      <p:pic>
        <p:nvPicPr>
          <p:cNvPr id="2867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83080" y="1976216"/>
            <a:ext cx="5577840" cy="681736"/>
          </a:xfrm>
          <a:prstGeom prst="rect">
            <a:avLst/>
          </a:prstGeom>
          <a:noFill/>
          <a:ln w="9525">
            <a:noFill/>
            <a:miter lim="800000"/>
            <a:headEnd/>
            <a:tailEnd/>
          </a:ln>
        </p:spPr>
      </p:pic>
      <p:graphicFrame>
        <p:nvGraphicFramePr>
          <p:cNvPr id="28677" name="Object 5"/>
          <p:cNvGraphicFramePr>
            <a:graphicFrameLocks noChangeAspect="1"/>
          </p:cNvGraphicFramePr>
          <p:nvPr/>
        </p:nvGraphicFramePr>
        <p:xfrm>
          <a:off x="774700" y="4038600"/>
          <a:ext cx="7416800" cy="469900"/>
        </p:xfrm>
        <a:graphic>
          <a:graphicData uri="http://schemas.openxmlformats.org/presentationml/2006/ole">
            <mc:AlternateContent xmlns:mc="http://schemas.openxmlformats.org/markup-compatibility/2006">
              <mc:Choice xmlns:v="urn:schemas-microsoft-com:vml" Requires="v">
                <p:oleObj spid="_x0000_s16389" name="Equation" r:id="rId4" imgW="7416720" imgH="469800" progId="Equation.DSMT4">
                  <p:embed/>
                </p:oleObj>
              </mc:Choice>
              <mc:Fallback>
                <p:oleObj name="Equation" r:id="rId4" imgW="7416720" imgH="4698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700" y="4038600"/>
                        <a:ext cx="74168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a:prstGeom prst="rect">
            <a:avLst/>
          </a:prstGeom>
        </p:spPr>
        <p:txBody>
          <a:bodyPr/>
          <a:lstStyle/>
          <a:p>
            <a:r>
              <a:rPr lang="en-US" sz="3200" dirty="0">
                <a:solidFill>
                  <a:schemeClr val="accent1"/>
                </a:solidFill>
              </a:rPr>
              <a:t>Example 3: Solving Rational Inequalities (cont.)</a:t>
            </a:r>
          </a:p>
        </p:txBody>
      </p:sp>
      <p:sp>
        <p:nvSpPr>
          <p:cNvPr id="29699" name="Rectangle 3"/>
          <p:cNvSpPr>
            <a:spLocks noGrp="1"/>
          </p:cNvSpPr>
          <p:nvPr>
            <p:ph idx="1"/>
          </p:nvPr>
        </p:nvSpPr>
        <p:spPr>
          <a:prstGeom prst="rect">
            <a:avLst/>
          </a:prstGeom>
        </p:spPr>
        <p:txBody>
          <a:bodyPr/>
          <a:lstStyle/>
          <a:p>
            <a:pPr>
              <a:buFont typeface="Courier New" pitchFamily="49" charset="0"/>
              <a:buNone/>
            </a:pPr>
            <a:endParaRPr lang="en-US" b="1" i="0" dirty="0">
              <a:solidFill>
                <a:schemeClr val="tx1"/>
              </a:solidFill>
            </a:endParaRPr>
          </a:p>
          <a:p>
            <a:pPr>
              <a:buFont typeface="Courier New" pitchFamily="49" charset="0"/>
              <a:buNone/>
            </a:pPr>
            <a:endParaRPr lang="en-US" b="1" i="0" dirty="0">
              <a:solidFill>
                <a:schemeClr val="tx1"/>
              </a:solidFill>
            </a:endParaRPr>
          </a:p>
          <a:p>
            <a:pPr>
              <a:buFont typeface="Courier New" pitchFamily="49" charset="0"/>
              <a:buNone/>
            </a:pPr>
            <a:r>
              <a:rPr lang="en-US" b="1" i="0" dirty="0">
                <a:solidFill>
                  <a:schemeClr val="tx1"/>
                </a:solidFill>
              </a:rPr>
              <a:t>Solution: </a:t>
            </a:r>
            <a:r>
              <a:rPr lang="en-US" i="0" dirty="0">
                <a:solidFill>
                  <a:schemeClr val="tx1"/>
                </a:solidFill>
              </a:rPr>
              <a:t>Using the graph and test points from Example 3a, we know that</a:t>
            </a:r>
            <a:r>
              <a:rPr lang="en-US" dirty="0">
                <a:solidFill>
                  <a:schemeClr val="tx1"/>
                </a:solidFill>
              </a:rPr>
              <a:t> </a:t>
            </a:r>
          </a:p>
          <a:p>
            <a:pPr>
              <a:buFont typeface="Courier New" pitchFamily="49" charset="0"/>
              <a:buNone/>
            </a:pPr>
            <a:endParaRPr lang="en-US" dirty="0">
              <a:solidFill>
                <a:schemeClr val="tx1"/>
              </a:solidFill>
            </a:endParaRPr>
          </a:p>
          <a:p>
            <a:pPr>
              <a:buFont typeface="Courier New" pitchFamily="49" charset="0"/>
              <a:buNone/>
            </a:pPr>
            <a:endParaRPr lang="en-US" dirty="0">
              <a:solidFill>
                <a:schemeClr val="tx1"/>
              </a:solidFill>
            </a:endParaRPr>
          </a:p>
          <a:p>
            <a:pPr>
              <a:buFont typeface="Courier New" pitchFamily="49" charset="0"/>
              <a:buNone/>
            </a:pPr>
            <a:r>
              <a:rPr lang="en-US" i="0" dirty="0">
                <a:solidFill>
                  <a:schemeClr val="tx1"/>
                </a:solidFill>
              </a:rPr>
              <a:t>Graphically, the solution set is:</a:t>
            </a:r>
            <a:endParaRPr lang="en-US" dirty="0">
              <a:solidFill>
                <a:schemeClr val="tx1"/>
              </a:solidFill>
            </a:endParaRPr>
          </a:p>
          <a:p>
            <a:pPr>
              <a:buFont typeface="Courier New" pitchFamily="49" charset="0"/>
              <a:buNone/>
            </a:pPr>
            <a:endParaRPr lang="en-US" dirty="0">
              <a:solidFill>
                <a:schemeClr val="tx1"/>
              </a:solidFill>
            </a:endParaRPr>
          </a:p>
        </p:txBody>
      </p:sp>
      <p:graphicFrame>
        <p:nvGraphicFramePr>
          <p:cNvPr id="29700" name="Object 4"/>
          <p:cNvGraphicFramePr>
            <a:graphicFrameLocks noChangeAspect="1"/>
          </p:cNvGraphicFramePr>
          <p:nvPr/>
        </p:nvGraphicFramePr>
        <p:xfrm>
          <a:off x="546100" y="1295400"/>
          <a:ext cx="1739900" cy="838200"/>
        </p:xfrm>
        <a:graphic>
          <a:graphicData uri="http://schemas.openxmlformats.org/presentationml/2006/ole">
            <mc:AlternateContent xmlns:mc="http://schemas.openxmlformats.org/markup-compatibility/2006">
              <mc:Choice xmlns:v="urn:schemas-microsoft-com:vml" Requires="v">
                <p:oleObj spid="_x0000_s17416" name="Equation" r:id="rId3" imgW="1739900" imgH="838200" progId="Equation.DSMT4">
                  <p:embed/>
                </p:oleObj>
              </mc:Choice>
              <mc:Fallback>
                <p:oleObj name="Equation" r:id="rId3" imgW="1739900" imgH="8382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100" y="1295400"/>
                        <a:ext cx="1739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1" name="Object 5"/>
          <p:cNvGraphicFramePr>
            <a:graphicFrameLocks noChangeAspect="1"/>
          </p:cNvGraphicFramePr>
          <p:nvPr/>
        </p:nvGraphicFramePr>
        <p:xfrm>
          <a:off x="2743200" y="3384756"/>
          <a:ext cx="3149600" cy="838200"/>
        </p:xfrm>
        <a:graphic>
          <a:graphicData uri="http://schemas.openxmlformats.org/presentationml/2006/ole">
            <mc:AlternateContent xmlns:mc="http://schemas.openxmlformats.org/markup-compatibility/2006">
              <mc:Choice xmlns:v="urn:schemas-microsoft-com:vml" Requires="v">
                <p:oleObj spid="_x0000_s17417" name="Equation" r:id="rId5" imgW="3149600" imgH="838200" progId="Equation.DSMT4">
                  <p:embed/>
                </p:oleObj>
              </mc:Choice>
              <mc:Fallback>
                <p:oleObj name="Equation" r:id="rId5" imgW="3149600" imgH="8382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3384756"/>
                        <a:ext cx="3149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9702" name="Picture 6"/>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240280" y="5078621"/>
            <a:ext cx="4663440" cy="61081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prstGeom prst="rect">
            <a:avLst/>
          </a:prstGeom>
        </p:spPr>
        <p:txBody>
          <a:bodyPr/>
          <a:lstStyle/>
          <a:p>
            <a:r>
              <a:rPr lang="en-US" sz="3200" dirty="0">
                <a:solidFill>
                  <a:schemeClr val="accent1"/>
                </a:solidFill>
              </a:rPr>
              <a:t>Quadratic Inequalities: Solved Algebraically</a:t>
            </a:r>
          </a:p>
        </p:txBody>
      </p:sp>
      <p:sp>
        <p:nvSpPr>
          <p:cNvPr id="6147" name="Rectangle 3"/>
          <p:cNvSpPr>
            <a:spLocks noGrp="1"/>
          </p:cNvSpPr>
          <p:nvPr>
            <p:ph idx="1"/>
          </p:nvPr>
        </p:nvSpPr>
        <p:spPr>
          <a:xfrm>
            <a:off x="457200" y="1280160"/>
            <a:ext cx="8229600" cy="3797963"/>
          </a:xfrm>
          <a:prstGeom prst="rect">
            <a:avLst/>
          </a:prstGeom>
          <a:solidFill>
            <a:srgbClr val="FFFFCC"/>
          </a:solidFill>
          <a:ln w="28575">
            <a:solidFill>
              <a:srgbClr val="000000"/>
            </a:solidFill>
          </a:ln>
        </p:spPr>
        <p:txBody>
          <a:bodyPr>
            <a:spAutoFit/>
          </a:bodyPr>
          <a:lstStyle/>
          <a:p>
            <a:pPr marL="463550" indent="-463550" algn="ctr" eaLnBrk="0" hangingPunct="0"/>
            <a:r>
              <a:rPr lang="en-US" b="1" dirty="0">
                <a:solidFill>
                  <a:srgbClr val="000000"/>
                </a:solidFill>
                <a:latin typeface="Calibri" pitchFamily="34" charset="0"/>
              </a:rPr>
              <a:t>To Solve a Polynomial Inequality Algebraically</a:t>
            </a:r>
          </a:p>
          <a:p>
            <a:pPr marL="463550" indent="-463550" eaLnBrk="0" hangingPunct="0"/>
            <a:r>
              <a:rPr lang="en-US" b="1" dirty="0">
                <a:solidFill>
                  <a:srgbClr val="000000"/>
                </a:solidFill>
                <a:latin typeface="Calibri" pitchFamily="34" charset="0"/>
              </a:rPr>
              <a:t>1. </a:t>
            </a:r>
            <a:r>
              <a:rPr lang="en-US" dirty="0">
                <a:solidFill>
                  <a:srgbClr val="000000"/>
                </a:solidFill>
                <a:latin typeface="Calibri" pitchFamily="34" charset="0"/>
              </a:rPr>
              <a:t>	Arrange the terms so that one side of the inequality is 0.</a:t>
            </a:r>
          </a:p>
          <a:p>
            <a:pPr marL="463550" indent="-463550" eaLnBrk="0" hangingPunct="0"/>
            <a:r>
              <a:rPr lang="en-US" b="1" dirty="0">
                <a:solidFill>
                  <a:srgbClr val="000000"/>
                </a:solidFill>
                <a:latin typeface="Calibri" pitchFamily="34" charset="0"/>
              </a:rPr>
              <a:t>2.</a:t>
            </a:r>
            <a:r>
              <a:rPr lang="en-US" dirty="0">
                <a:solidFill>
                  <a:srgbClr val="000000"/>
                </a:solidFill>
                <a:latin typeface="Calibri" pitchFamily="34" charset="0"/>
              </a:rPr>
              <a:t>	Factor the polynomial expression, if possible, and find the points where each factor is 0. (Use the quadratic formula, if necessary.)</a:t>
            </a:r>
          </a:p>
          <a:p>
            <a:pPr marL="463550" indent="-463550" eaLnBrk="0" hangingPunct="0"/>
            <a:r>
              <a:rPr lang="en-US" b="1" dirty="0">
                <a:solidFill>
                  <a:srgbClr val="000000"/>
                </a:solidFill>
                <a:latin typeface="Calibri" pitchFamily="34" charset="0"/>
              </a:rPr>
              <a:t>3.</a:t>
            </a:r>
            <a:r>
              <a:rPr lang="en-US" dirty="0">
                <a:solidFill>
                  <a:srgbClr val="000000"/>
                </a:solidFill>
                <a:latin typeface="Calibri" pitchFamily="34" charset="0"/>
              </a:rPr>
              <a:t>	Mark each of these points on a number line. These are the interval </a:t>
            </a:r>
            <a:r>
              <a:rPr lang="en-US" b="1" dirty="0">
                <a:solidFill>
                  <a:srgbClr val="C00000"/>
                </a:solidFill>
                <a:latin typeface="Calibri" pitchFamily="34" charset="0"/>
              </a:rPr>
              <a:t>endpoints</a:t>
            </a:r>
            <a:r>
              <a:rPr lang="en-US" dirty="0">
                <a:solidFill>
                  <a:srgbClr val="000000"/>
                </a:solidFill>
                <a:latin typeface="Calibri" pitchFamily="34" charset="0"/>
              </a:rPr>
              <a:t>.</a:t>
            </a:r>
            <a:endParaRPr lang="en-US"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a:prstGeom prst="rect">
            <a:avLst/>
          </a:prstGeom>
        </p:spPr>
        <p:txBody>
          <a:bodyPr/>
          <a:lstStyle/>
          <a:p>
            <a:r>
              <a:rPr lang="en-US" sz="3200" dirty="0">
                <a:solidFill>
                  <a:schemeClr val="accent1"/>
                </a:solidFill>
              </a:rPr>
              <a:t>Example 3: Solving Rational Inequalities (cont.)</a:t>
            </a:r>
          </a:p>
        </p:txBody>
      </p:sp>
      <p:sp>
        <p:nvSpPr>
          <p:cNvPr id="30723" name="Rectangle 3"/>
          <p:cNvSpPr>
            <a:spLocks noGrp="1"/>
          </p:cNvSpPr>
          <p:nvPr>
            <p:ph idx="1"/>
          </p:nvPr>
        </p:nvSpPr>
        <p:spPr>
          <a:prstGeom prst="rect">
            <a:avLst/>
          </a:prstGeom>
        </p:spPr>
        <p:txBody>
          <a:bodyPr/>
          <a:lstStyle/>
          <a:p>
            <a:pPr>
              <a:buFont typeface="Courier New" pitchFamily="49" charset="0"/>
              <a:buNone/>
            </a:pPr>
            <a:r>
              <a:rPr lang="en-US" i="0" dirty="0">
                <a:solidFill>
                  <a:schemeClr val="tx1"/>
                </a:solidFill>
              </a:rPr>
              <a:t>The solution is:</a:t>
            </a:r>
            <a:r>
              <a:rPr lang="en-US" dirty="0">
                <a:solidFill>
                  <a:schemeClr val="tx1"/>
                </a:solidFill>
              </a:rPr>
              <a:t> </a:t>
            </a:r>
          </a:p>
          <a:p>
            <a:pPr>
              <a:buFont typeface="Courier New" pitchFamily="49" charset="0"/>
              <a:buNone/>
            </a:pPr>
            <a:r>
              <a:rPr lang="en-US" i="0" dirty="0">
                <a:solidFill>
                  <a:schemeClr val="tx1"/>
                </a:solidFill>
              </a:rPr>
              <a:t>algebraic notation 		or 		interval notation</a:t>
            </a:r>
            <a:r>
              <a:rPr lang="en-US" dirty="0"/>
              <a:t> </a:t>
            </a:r>
          </a:p>
          <a:p>
            <a:pPr>
              <a:buFont typeface="Courier New" pitchFamily="49" charset="0"/>
              <a:buNone/>
            </a:pPr>
            <a:endParaRPr lang="en-US" dirty="0"/>
          </a:p>
        </p:txBody>
      </p:sp>
      <p:graphicFrame>
        <p:nvGraphicFramePr>
          <p:cNvPr id="30724" name="Object 4"/>
          <p:cNvGraphicFramePr>
            <a:graphicFrameLocks noChangeAspect="1"/>
          </p:cNvGraphicFramePr>
          <p:nvPr/>
        </p:nvGraphicFramePr>
        <p:xfrm>
          <a:off x="1104900" y="2501900"/>
          <a:ext cx="6438900" cy="469900"/>
        </p:xfrm>
        <a:graphic>
          <a:graphicData uri="http://schemas.openxmlformats.org/presentationml/2006/ole">
            <mc:AlternateContent xmlns:mc="http://schemas.openxmlformats.org/markup-compatibility/2006">
              <mc:Choice xmlns:v="urn:schemas-microsoft-com:vml" Requires="v">
                <p:oleObj spid="_x0000_s18437" name="Equation" r:id="rId3" imgW="6438900" imgH="469900" progId="Equation.DSMT4">
                  <p:embed/>
                </p:oleObj>
              </mc:Choice>
              <mc:Fallback>
                <p:oleObj name="Equation" r:id="rId3" imgW="6438900" imgH="4699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2501900"/>
                        <a:ext cx="64389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a:prstGeom prst="rect">
            <a:avLst/>
          </a:prstGeom>
        </p:spPr>
        <p:txBody>
          <a:bodyPr/>
          <a:lstStyle/>
          <a:p>
            <a:r>
              <a:rPr lang="en-US" sz="3200" dirty="0">
                <a:solidFill>
                  <a:schemeClr val="accent1"/>
                </a:solidFill>
              </a:rPr>
              <a:t>Example 4: Solving Rational Inequalities</a:t>
            </a:r>
          </a:p>
        </p:txBody>
      </p:sp>
      <p:sp>
        <p:nvSpPr>
          <p:cNvPr id="31747" name="Rectangle 3"/>
          <p:cNvSpPr>
            <a:spLocks noGrp="1"/>
          </p:cNvSpPr>
          <p:nvPr>
            <p:ph idx="1"/>
          </p:nvPr>
        </p:nvSpPr>
        <p:spPr>
          <a:prstGeom prst="rect">
            <a:avLst/>
          </a:prstGeom>
        </p:spPr>
        <p:txBody>
          <a:bodyPr/>
          <a:lstStyle/>
          <a:p>
            <a:pPr>
              <a:buFont typeface="Courier New" pitchFamily="49" charset="0"/>
              <a:buNone/>
            </a:pPr>
            <a:r>
              <a:rPr lang="en-US" i="0" dirty="0">
                <a:solidFill>
                  <a:schemeClr val="tx1"/>
                </a:solidFill>
              </a:rPr>
              <a:t>Solve the following rational inequality.</a:t>
            </a:r>
          </a:p>
          <a:p>
            <a:pPr>
              <a:buFont typeface="Courier New" pitchFamily="49" charset="0"/>
              <a:buNone/>
            </a:pPr>
            <a:endParaRPr lang="en-US" i="0" dirty="0">
              <a:solidFill>
                <a:schemeClr val="tx1"/>
              </a:solidFill>
            </a:endParaRPr>
          </a:p>
          <a:p>
            <a:pPr>
              <a:buFont typeface="Courier New" pitchFamily="49" charset="0"/>
              <a:buNone/>
            </a:pPr>
            <a:endParaRPr lang="en-US" i="0" dirty="0">
              <a:solidFill>
                <a:schemeClr val="tx1"/>
              </a:solidFill>
            </a:endParaRPr>
          </a:p>
          <a:p>
            <a:pPr>
              <a:lnSpc>
                <a:spcPct val="45000"/>
              </a:lnSpc>
              <a:buFont typeface="Courier New" pitchFamily="49" charset="0"/>
              <a:buNone/>
            </a:pPr>
            <a:endParaRPr lang="en-US" b="1" i="0" dirty="0">
              <a:solidFill>
                <a:schemeClr val="tx1"/>
              </a:solidFill>
            </a:endParaRPr>
          </a:p>
          <a:p>
            <a:pPr>
              <a:spcBef>
                <a:spcPts val="0"/>
              </a:spcBef>
              <a:buFont typeface="Courier New" pitchFamily="49" charset="0"/>
              <a:buNone/>
            </a:pPr>
            <a:r>
              <a:rPr lang="en-US" b="1" i="0" dirty="0">
                <a:solidFill>
                  <a:schemeClr val="tx1"/>
                </a:solidFill>
              </a:rPr>
              <a:t>Solution </a:t>
            </a:r>
          </a:p>
          <a:p>
            <a:pPr>
              <a:buFont typeface="Courier New" pitchFamily="49" charset="0"/>
              <a:buNone/>
            </a:pPr>
            <a:endParaRPr lang="en-US" b="1" dirty="0">
              <a:solidFill>
                <a:schemeClr val="tx1"/>
              </a:solidFill>
            </a:endParaRPr>
          </a:p>
          <a:p>
            <a:pPr>
              <a:buFont typeface="Courier New" pitchFamily="49" charset="0"/>
              <a:buNone/>
            </a:pPr>
            <a:endParaRPr lang="en-US" dirty="0"/>
          </a:p>
        </p:txBody>
      </p:sp>
      <p:graphicFrame>
        <p:nvGraphicFramePr>
          <p:cNvPr id="31748" name="Object 4"/>
          <p:cNvGraphicFramePr>
            <a:graphicFrameLocks noChangeAspect="1"/>
          </p:cNvGraphicFramePr>
          <p:nvPr/>
        </p:nvGraphicFramePr>
        <p:xfrm>
          <a:off x="3276600" y="1905000"/>
          <a:ext cx="1473200" cy="838200"/>
        </p:xfrm>
        <a:graphic>
          <a:graphicData uri="http://schemas.openxmlformats.org/presentationml/2006/ole">
            <mc:AlternateContent xmlns:mc="http://schemas.openxmlformats.org/markup-compatibility/2006">
              <mc:Choice xmlns:v="urn:schemas-microsoft-com:vml" Requires="v">
                <p:oleObj spid="_x0000_s19474" name="Equation" r:id="rId3" imgW="1473200" imgH="838200" progId="Equation.DSMT4">
                  <p:embed/>
                </p:oleObj>
              </mc:Choice>
              <mc:Fallback>
                <p:oleObj name="Equation" r:id="rId3" imgW="1473200" imgH="8382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905000"/>
                        <a:ext cx="1473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0" name="Rectangle 6"/>
          <p:cNvSpPr>
            <a:spLocks noChangeArrowheads="1"/>
          </p:cNvSpPr>
          <p:nvPr/>
        </p:nvSpPr>
        <p:spPr bwMode="auto">
          <a:xfrm>
            <a:off x="4953000" y="3183604"/>
            <a:ext cx="2286000" cy="396875"/>
          </a:xfrm>
          <a:prstGeom prst="rect">
            <a:avLst/>
          </a:prstGeom>
          <a:noFill/>
          <a:ln w="9525">
            <a:noFill/>
            <a:miter lim="800000"/>
            <a:headEnd/>
            <a:tailEnd/>
          </a:ln>
        </p:spPr>
        <p:txBody>
          <a:bodyPr>
            <a:spAutoFit/>
          </a:bodyPr>
          <a:lstStyle/>
          <a:p>
            <a:r>
              <a:rPr lang="en-US" sz="2000" b="0" baseline="0" dirty="0">
                <a:solidFill>
                  <a:srgbClr val="008080"/>
                </a:solidFill>
                <a:latin typeface="Calibri" pitchFamily="34" charset="0"/>
              </a:rPr>
              <a:t>One side must be 0.</a:t>
            </a:r>
          </a:p>
        </p:txBody>
      </p:sp>
      <p:sp>
        <p:nvSpPr>
          <p:cNvPr id="31751" name="Rectangle 7"/>
          <p:cNvSpPr>
            <a:spLocks noChangeArrowheads="1"/>
          </p:cNvSpPr>
          <p:nvPr/>
        </p:nvSpPr>
        <p:spPr bwMode="auto">
          <a:xfrm>
            <a:off x="4953000" y="4164885"/>
            <a:ext cx="3962400" cy="701675"/>
          </a:xfrm>
          <a:prstGeom prst="rect">
            <a:avLst/>
          </a:prstGeom>
          <a:noFill/>
          <a:ln w="9525">
            <a:noFill/>
            <a:miter lim="800000"/>
            <a:headEnd/>
            <a:tailEnd/>
          </a:ln>
        </p:spPr>
        <p:txBody>
          <a:bodyPr>
            <a:spAutoFit/>
          </a:bodyPr>
          <a:lstStyle/>
          <a:p>
            <a:r>
              <a:rPr lang="en-US" sz="2000" b="0" baseline="0" dirty="0">
                <a:solidFill>
                  <a:srgbClr val="008080"/>
                </a:solidFill>
                <a:latin typeface="Calibri" pitchFamily="34" charset="0"/>
              </a:rPr>
              <a:t>Rewrite </a:t>
            </a:r>
            <a:r>
              <a:rPr lang="en-US" sz="2000" b="0" baseline="0" dirty="0">
                <a:solidFill>
                  <a:srgbClr val="FF00FF"/>
                </a:solidFill>
                <a:latin typeface="Calibri" pitchFamily="34" charset="0"/>
              </a:rPr>
              <a:t>1</a:t>
            </a:r>
            <a:r>
              <a:rPr lang="en-US" sz="2000" b="0" baseline="0" dirty="0">
                <a:solidFill>
                  <a:srgbClr val="008080"/>
                </a:solidFill>
                <a:latin typeface="Calibri" pitchFamily="34" charset="0"/>
              </a:rPr>
              <a:t> as a fraction using the LCD, </a:t>
            </a:r>
            <a:r>
              <a:rPr lang="en-US" sz="2000" b="0" i="1" baseline="0" dirty="0">
                <a:solidFill>
                  <a:srgbClr val="FF00FF"/>
                </a:solidFill>
                <a:latin typeface="Calibri" pitchFamily="34" charset="0"/>
              </a:rPr>
              <a:t>x</a:t>
            </a:r>
            <a:r>
              <a:rPr lang="en-US" sz="2000" b="0" baseline="0" dirty="0">
                <a:solidFill>
                  <a:srgbClr val="FF00FF"/>
                </a:solidFill>
                <a:latin typeface="Calibri" pitchFamily="34" charset="0"/>
              </a:rPr>
              <a:t> – 4</a:t>
            </a:r>
            <a:r>
              <a:rPr lang="en-US" sz="2000" b="0" baseline="0" dirty="0">
                <a:solidFill>
                  <a:srgbClr val="008080"/>
                </a:solidFill>
                <a:latin typeface="Calibri" pitchFamily="34" charset="0"/>
              </a:rPr>
              <a:t>, as the denominator.</a:t>
            </a:r>
          </a:p>
        </p:txBody>
      </p:sp>
      <p:sp>
        <p:nvSpPr>
          <p:cNvPr id="31752" name="Rectangle 8"/>
          <p:cNvSpPr>
            <a:spLocks noChangeArrowheads="1"/>
          </p:cNvSpPr>
          <p:nvPr/>
        </p:nvSpPr>
        <p:spPr bwMode="auto">
          <a:xfrm>
            <a:off x="4953000" y="5241925"/>
            <a:ext cx="3962400" cy="396875"/>
          </a:xfrm>
          <a:prstGeom prst="rect">
            <a:avLst/>
          </a:prstGeom>
          <a:noFill/>
          <a:ln w="9525">
            <a:noFill/>
            <a:miter lim="800000"/>
            <a:headEnd/>
            <a:tailEnd/>
          </a:ln>
        </p:spPr>
        <p:txBody>
          <a:bodyPr>
            <a:spAutoFit/>
          </a:bodyPr>
          <a:lstStyle/>
          <a:p>
            <a:r>
              <a:rPr lang="en-US" sz="2000" b="0" baseline="0" dirty="0">
                <a:solidFill>
                  <a:srgbClr val="008080"/>
                </a:solidFill>
                <a:latin typeface="Calibri" pitchFamily="34" charset="0"/>
              </a:rPr>
              <a:t>Simplify to get one fraction. </a:t>
            </a:r>
          </a:p>
        </p:txBody>
      </p:sp>
      <p:graphicFrame>
        <p:nvGraphicFramePr>
          <p:cNvPr id="31753" name="Object 9"/>
          <p:cNvGraphicFramePr>
            <a:graphicFrameLocks noChangeAspect="1"/>
          </p:cNvGraphicFramePr>
          <p:nvPr/>
        </p:nvGraphicFramePr>
        <p:xfrm>
          <a:off x="8001000" y="5270500"/>
          <a:ext cx="723900" cy="355600"/>
        </p:xfrm>
        <a:graphic>
          <a:graphicData uri="http://schemas.openxmlformats.org/presentationml/2006/ole">
            <mc:AlternateContent xmlns:mc="http://schemas.openxmlformats.org/markup-compatibility/2006">
              <mc:Choice xmlns:v="urn:schemas-microsoft-com:vml" Requires="v">
                <p:oleObj spid="_x0000_s19475" name="Equation" r:id="rId5" imgW="723600" imgH="355320" progId="Equation.DSMT4">
                  <p:embed/>
                </p:oleObj>
              </mc:Choice>
              <mc:Fallback>
                <p:oleObj name="Equation" r:id="rId5" imgW="723600" imgH="355320" progId="Equation.DSMT4">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1000" y="5270500"/>
                        <a:ext cx="7239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1" name="Object 5"/>
          <p:cNvGraphicFramePr>
            <a:graphicFrameLocks noChangeAspect="1"/>
          </p:cNvGraphicFramePr>
          <p:nvPr/>
        </p:nvGraphicFramePr>
        <p:xfrm>
          <a:off x="2438400" y="2971800"/>
          <a:ext cx="1752600" cy="838200"/>
        </p:xfrm>
        <a:graphic>
          <a:graphicData uri="http://schemas.openxmlformats.org/presentationml/2006/ole">
            <mc:AlternateContent xmlns:mc="http://schemas.openxmlformats.org/markup-compatibility/2006">
              <mc:Choice xmlns:v="urn:schemas-microsoft-com:vml" Requires="v">
                <p:oleObj spid="_x0000_s19476" name="Equation" r:id="rId7" imgW="1752480" imgH="838080" progId="Equation.DSMT4">
                  <p:embed/>
                </p:oleObj>
              </mc:Choice>
              <mc:Fallback>
                <p:oleObj name="Equation" r:id="rId7" imgW="175248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2971800"/>
                        <a:ext cx="1752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2" name="Object 6"/>
          <p:cNvGraphicFramePr>
            <a:graphicFrameLocks noChangeAspect="1"/>
          </p:cNvGraphicFramePr>
          <p:nvPr/>
        </p:nvGraphicFramePr>
        <p:xfrm>
          <a:off x="1875504" y="4009104"/>
          <a:ext cx="2336800" cy="838200"/>
        </p:xfrm>
        <a:graphic>
          <a:graphicData uri="http://schemas.openxmlformats.org/presentationml/2006/ole">
            <mc:AlternateContent xmlns:mc="http://schemas.openxmlformats.org/markup-compatibility/2006">
              <mc:Choice xmlns:v="urn:schemas-microsoft-com:vml" Requires="v">
                <p:oleObj spid="_x0000_s19477" name="Equation" r:id="rId9" imgW="2336760" imgH="838080" progId="Equation.DSMT4">
                  <p:embed/>
                </p:oleObj>
              </mc:Choice>
              <mc:Fallback>
                <p:oleObj name="Equation" r:id="rId9" imgW="233676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75504" y="4009104"/>
                        <a:ext cx="233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3" name="Object 7"/>
          <p:cNvGraphicFramePr>
            <a:graphicFrameLocks noChangeAspect="1"/>
          </p:cNvGraphicFramePr>
          <p:nvPr/>
        </p:nvGraphicFramePr>
        <p:xfrm>
          <a:off x="2775156" y="5029200"/>
          <a:ext cx="1409700" cy="838200"/>
        </p:xfrm>
        <a:graphic>
          <a:graphicData uri="http://schemas.openxmlformats.org/presentationml/2006/ole">
            <mc:AlternateContent xmlns:mc="http://schemas.openxmlformats.org/markup-compatibility/2006">
              <mc:Choice xmlns:v="urn:schemas-microsoft-com:vml" Requires="v">
                <p:oleObj spid="_x0000_s19478" name="Equation" r:id="rId11" imgW="1409400" imgH="838080" progId="Equation.DSMT4">
                  <p:embed/>
                </p:oleObj>
              </mc:Choice>
              <mc:Fallback>
                <p:oleObj name="Equation" r:id="rId11" imgW="1409400" imgH="8380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75156" y="5029200"/>
                        <a:ext cx="1409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7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4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7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7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p:bldP spid="31751" grpId="0"/>
      <p:bldP spid="3175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a:prstGeom prst="rect">
            <a:avLst/>
          </a:prstGeom>
        </p:spPr>
        <p:txBody>
          <a:bodyPr/>
          <a:lstStyle/>
          <a:p>
            <a:r>
              <a:rPr lang="en-US" sz="3200" dirty="0">
                <a:solidFill>
                  <a:schemeClr val="accent1"/>
                </a:solidFill>
              </a:rPr>
              <a:t>Example 4: Solving Rational Inequalities (cont.)</a:t>
            </a:r>
          </a:p>
        </p:txBody>
      </p:sp>
      <p:sp>
        <p:nvSpPr>
          <p:cNvPr id="32771" name="Rectangle 3"/>
          <p:cNvSpPr>
            <a:spLocks noGrp="1"/>
          </p:cNvSpPr>
          <p:nvPr>
            <p:ph idx="1"/>
          </p:nvPr>
        </p:nvSpPr>
        <p:spPr>
          <a:prstGeom prst="rect">
            <a:avLst/>
          </a:prstGeom>
        </p:spPr>
        <p:txBody>
          <a:bodyPr/>
          <a:lstStyle/>
          <a:p>
            <a:pPr>
              <a:buFont typeface="Courier New" pitchFamily="49" charset="0"/>
              <a:buNone/>
            </a:pPr>
            <a:r>
              <a:rPr lang="en-US" i="0" dirty="0">
                <a:solidFill>
                  <a:schemeClr val="tx1"/>
                </a:solidFill>
              </a:rPr>
              <a:t>Set each linear expression equal to 0 to find the interval endpoints.</a:t>
            </a:r>
          </a:p>
          <a:p>
            <a:pPr>
              <a:buFont typeface="Courier New" pitchFamily="49" charset="0"/>
              <a:buNone/>
            </a:pPr>
            <a:endParaRPr lang="en-US" i="0" dirty="0">
              <a:solidFill>
                <a:schemeClr val="tx1"/>
              </a:solidFill>
            </a:endParaRPr>
          </a:p>
          <a:p>
            <a:pPr>
              <a:buFont typeface="Courier New" pitchFamily="49" charset="0"/>
              <a:buNone/>
            </a:pPr>
            <a:endParaRPr lang="en-US" i="0" dirty="0">
              <a:solidFill>
                <a:schemeClr val="tx1"/>
              </a:solidFill>
            </a:endParaRPr>
          </a:p>
          <a:p>
            <a:pPr>
              <a:buFont typeface="Courier New" pitchFamily="49" charset="0"/>
              <a:buNone/>
            </a:pPr>
            <a:endParaRPr lang="en-US" i="0" dirty="0">
              <a:solidFill>
                <a:schemeClr val="tx1"/>
              </a:solidFill>
            </a:endParaRPr>
          </a:p>
          <a:p>
            <a:pPr>
              <a:buFont typeface="Courier New" pitchFamily="49" charset="0"/>
              <a:buNone/>
            </a:pPr>
            <a:r>
              <a:rPr lang="en-US" i="0" dirty="0">
                <a:solidFill>
                  <a:schemeClr val="tx1"/>
                </a:solidFill>
              </a:rPr>
              <a:t>Test a value from each of the intervals:</a:t>
            </a:r>
            <a:r>
              <a:rPr lang="en-US" dirty="0">
                <a:solidFill>
                  <a:schemeClr val="tx1"/>
                </a:solidFill>
              </a:rPr>
              <a:t> </a:t>
            </a:r>
          </a:p>
          <a:p>
            <a:pPr>
              <a:buFont typeface="Courier New" pitchFamily="49" charset="0"/>
              <a:buNone/>
            </a:pPr>
            <a:endParaRPr lang="en-US" dirty="0">
              <a:solidFill>
                <a:schemeClr val="tx1"/>
              </a:solidFill>
            </a:endParaRPr>
          </a:p>
        </p:txBody>
      </p:sp>
      <p:graphicFrame>
        <p:nvGraphicFramePr>
          <p:cNvPr id="32772" name="Object 4"/>
          <p:cNvGraphicFramePr>
            <a:graphicFrameLocks noChangeAspect="1"/>
          </p:cNvGraphicFramePr>
          <p:nvPr/>
        </p:nvGraphicFramePr>
        <p:xfrm>
          <a:off x="2209800" y="2379408"/>
          <a:ext cx="3517900" cy="1333500"/>
        </p:xfrm>
        <a:graphic>
          <a:graphicData uri="http://schemas.openxmlformats.org/presentationml/2006/ole">
            <mc:AlternateContent xmlns:mc="http://schemas.openxmlformats.org/markup-compatibility/2006">
              <mc:Choice xmlns:v="urn:schemas-microsoft-com:vml" Requires="v">
                <p:oleObj spid="_x0000_s20485" name="Equation" r:id="rId3" imgW="3517900" imgH="1333500" progId="Equation.DSMT4">
                  <p:embed/>
                </p:oleObj>
              </mc:Choice>
              <mc:Fallback>
                <p:oleObj name="Equation" r:id="rId3" imgW="3517900" imgH="13335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379408"/>
                        <a:ext cx="3517900" cy="133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a:prstGeom prst="rect">
            <a:avLst/>
          </a:prstGeom>
        </p:spPr>
        <p:txBody>
          <a:bodyPr/>
          <a:lstStyle/>
          <a:p>
            <a:r>
              <a:rPr lang="en-US" sz="3200" dirty="0">
                <a:solidFill>
                  <a:schemeClr val="accent1"/>
                </a:solidFill>
              </a:rPr>
              <a:t>Example 4: Solving Rational Inequalities (cont.)</a:t>
            </a:r>
          </a:p>
        </p:txBody>
      </p:sp>
      <p:pic>
        <p:nvPicPr>
          <p:cNvPr id="33796" name="Picture 4"/>
          <p:cNvPicPr>
            <a:picLocks noChangeAspect="1" noChangeArrowheads="1"/>
          </p:cNvPicPr>
          <p:nvPr/>
        </p:nvPicPr>
        <p:blipFill>
          <a:blip r:embed="rId2"/>
          <a:srcRect/>
          <a:stretch>
            <a:fillRect/>
          </a:stretch>
        </p:blipFill>
        <p:spPr bwMode="auto">
          <a:xfrm>
            <a:off x="685800" y="3138948"/>
            <a:ext cx="7223760" cy="2735212"/>
          </a:xfrm>
          <a:prstGeom prst="rect">
            <a:avLst/>
          </a:prstGeom>
          <a:noFill/>
          <a:ln w="9525">
            <a:noFill/>
            <a:miter lim="800000"/>
            <a:headEnd/>
            <a:tailEnd/>
          </a:ln>
        </p:spPr>
      </p:pic>
      <p:pic>
        <p:nvPicPr>
          <p:cNvPr id="7" name="Picture 5"/>
          <p:cNvPicPr>
            <a:picLocks noChangeAspect="1" noChangeArrowheads="1"/>
          </p:cNvPicPr>
          <p:nvPr/>
        </p:nvPicPr>
        <p:blipFill>
          <a:blip r:embed="rId3"/>
          <a:srcRect/>
          <a:stretch>
            <a:fillRect/>
          </a:stretch>
        </p:blipFill>
        <p:spPr bwMode="auto">
          <a:xfrm>
            <a:off x="1752600" y="1219199"/>
            <a:ext cx="5486400" cy="1877699"/>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a:prstGeom prst="rect">
            <a:avLst/>
          </a:prstGeom>
        </p:spPr>
        <p:txBody>
          <a:bodyPr/>
          <a:lstStyle/>
          <a:p>
            <a:r>
              <a:rPr lang="en-US" sz="3200" dirty="0">
                <a:solidFill>
                  <a:schemeClr val="accent1"/>
                </a:solidFill>
              </a:rPr>
              <a:t>Example 4: Solving Rational Inequalities (cont.)</a:t>
            </a:r>
          </a:p>
        </p:txBody>
      </p:sp>
      <p:sp>
        <p:nvSpPr>
          <p:cNvPr id="33795" name="Rectangle 3"/>
          <p:cNvSpPr>
            <a:spLocks noGrp="1"/>
          </p:cNvSpPr>
          <p:nvPr>
            <p:ph idx="1"/>
          </p:nvPr>
        </p:nvSpPr>
        <p:spPr>
          <a:xfrm>
            <a:off x="457200" y="1386348"/>
            <a:ext cx="8229600" cy="4572000"/>
          </a:xfrm>
          <a:prstGeom prst="rect">
            <a:avLst/>
          </a:prstGeom>
        </p:spPr>
        <p:txBody>
          <a:bodyPr/>
          <a:lstStyle/>
          <a:p>
            <a:pPr>
              <a:buFont typeface="Courier New" pitchFamily="49" charset="0"/>
              <a:buNone/>
            </a:pPr>
            <a:r>
              <a:rPr lang="en-US" i="0" dirty="0">
                <a:solidFill>
                  <a:schemeClr val="tx1"/>
                </a:solidFill>
              </a:rPr>
              <a:t>The solution includes the endpoint</a:t>
            </a:r>
            <a:r>
              <a:rPr lang="en-US" dirty="0">
                <a:solidFill>
                  <a:schemeClr val="tx1"/>
                </a:solidFill>
              </a:rPr>
              <a:t>        </a:t>
            </a:r>
            <a:r>
              <a:rPr lang="en-US" i="0" dirty="0">
                <a:solidFill>
                  <a:schemeClr val="tx1"/>
                </a:solidFill>
              </a:rPr>
              <a:t>since the </a:t>
            </a:r>
          </a:p>
          <a:p>
            <a:pPr>
              <a:buFont typeface="Courier New" pitchFamily="49" charset="0"/>
              <a:buNone/>
            </a:pPr>
            <a:r>
              <a:rPr lang="en-US" i="0" dirty="0">
                <a:solidFill>
                  <a:schemeClr val="tx1"/>
                </a:solidFill>
              </a:rPr>
              <a:t>inequality (≥) includes 0. However, the endpoint 4 is </a:t>
            </a:r>
          </a:p>
          <a:p>
            <a:pPr>
              <a:buFont typeface="Courier New" pitchFamily="49" charset="0"/>
              <a:buNone/>
            </a:pPr>
            <a:r>
              <a:rPr lang="en-US" i="0" dirty="0">
                <a:solidFill>
                  <a:schemeClr val="tx1"/>
                </a:solidFill>
              </a:rPr>
              <a:t>not included in the solution because the rational </a:t>
            </a:r>
          </a:p>
          <a:p>
            <a:pPr>
              <a:buFont typeface="Courier New" pitchFamily="49" charset="0"/>
              <a:buNone/>
            </a:pPr>
            <a:r>
              <a:rPr lang="en-US" i="0" dirty="0">
                <a:solidFill>
                  <a:schemeClr val="tx1"/>
                </a:solidFill>
              </a:rPr>
              <a:t>inequality is undefined (the denominator equals 0) </a:t>
            </a:r>
          </a:p>
          <a:p>
            <a:pPr>
              <a:buFont typeface="Courier New" pitchFamily="49" charset="0"/>
              <a:buNone/>
            </a:pPr>
            <a:r>
              <a:rPr lang="en-US" i="0" dirty="0">
                <a:solidFill>
                  <a:schemeClr val="tx1"/>
                </a:solidFill>
              </a:rPr>
              <a:t>when </a:t>
            </a:r>
            <a:r>
              <a:rPr lang="en-US" i="1" dirty="0">
                <a:solidFill>
                  <a:schemeClr val="tx1"/>
                </a:solidFill>
              </a:rPr>
              <a:t>x</a:t>
            </a:r>
            <a:r>
              <a:rPr lang="en-US" dirty="0">
                <a:solidFill>
                  <a:schemeClr val="tx1"/>
                </a:solidFill>
              </a:rPr>
              <a:t> </a:t>
            </a:r>
            <a:r>
              <a:rPr lang="en-US" i="0" dirty="0">
                <a:solidFill>
                  <a:schemeClr val="tx1"/>
                </a:solidFill>
              </a:rPr>
              <a:t>= 4.  Graphically, the solution set is:</a:t>
            </a:r>
            <a:endParaRPr lang="en-US" sz="2400" dirty="0">
              <a:solidFill>
                <a:schemeClr val="tx1"/>
              </a:solidFill>
            </a:endParaRPr>
          </a:p>
        </p:txBody>
      </p:sp>
      <p:graphicFrame>
        <p:nvGraphicFramePr>
          <p:cNvPr id="33797" name="Object 5"/>
          <p:cNvGraphicFramePr>
            <a:graphicFrameLocks noChangeAspect="1"/>
          </p:cNvGraphicFramePr>
          <p:nvPr/>
        </p:nvGraphicFramePr>
        <p:xfrm>
          <a:off x="5638800" y="1219200"/>
          <a:ext cx="495300" cy="838200"/>
        </p:xfrm>
        <a:graphic>
          <a:graphicData uri="http://schemas.openxmlformats.org/presentationml/2006/ole">
            <mc:AlternateContent xmlns:mc="http://schemas.openxmlformats.org/markup-compatibility/2006">
              <mc:Choice xmlns:v="urn:schemas-microsoft-com:vml" Requires="v">
                <p:oleObj spid="_x0000_s57349" name="Equation" r:id="rId3" imgW="495085" imgH="837836" progId="Equation.DSMT4">
                  <p:embed/>
                </p:oleObj>
              </mc:Choice>
              <mc:Fallback>
                <p:oleObj name="Equation" r:id="rId3" imgW="495085" imgH="837836"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219200"/>
                        <a:ext cx="495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463040" y="4160977"/>
            <a:ext cx="6217920" cy="124358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a:prstGeom prst="rect">
            <a:avLst/>
          </a:prstGeom>
        </p:spPr>
        <p:txBody>
          <a:bodyPr/>
          <a:lstStyle/>
          <a:p>
            <a:r>
              <a:rPr lang="en-US" sz="3200" dirty="0">
                <a:solidFill>
                  <a:schemeClr val="accent1"/>
                </a:solidFill>
              </a:rPr>
              <a:t>Example 4: Solving Rational Inequalities (cont.)</a:t>
            </a:r>
          </a:p>
        </p:txBody>
      </p:sp>
      <p:sp>
        <p:nvSpPr>
          <p:cNvPr id="34819" name="Rectangle 3"/>
          <p:cNvSpPr>
            <a:spLocks noGrp="1"/>
          </p:cNvSpPr>
          <p:nvPr>
            <p:ph idx="1"/>
          </p:nvPr>
        </p:nvSpPr>
        <p:spPr>
          <a:prstGeom prst="rect">
            <a:avLst/>
          </a:prstGeom>
        </p:spPr>
        <p:txBody>
          <a:bodyPr/>
          <a:lstStyle/>
          <a:p>
            <a:pPr>
              <a:buFont typeface="Courier New" pitchFamily="49" charset="0"/>
              <a:buNone/>
            </a:pPr>
            <a:r>
              <a:rPr lang="en-US" i="0" dirty="0">
                <a:solidFill>
                  <a:schemeClr val="tx1"/>
                </a:solidFill>
              </a:rPr>
              <a:t>The solution is:</a:t>
            </a:r>
            <a:r>
              <a:rPr lang="en-US" dirty="0">
                <a:solidFill>
                  <a:schemeClr val="tx1"/>
                </a:solidFill>
              </a:rPr>
              <a:t> </a:t>
            </a:r>
          </a:p>
          <a:p>
            <a:pPr>
              <a:buFont typeface="Courier New" pitchFamily="49" charset="0"/>
              <a:buNone/>
            </a:pPr>
            <a:r>
              <a:rPr lang="en-US" i="0" dirty="0">
                <a:solidFill>
                  <a:schemeClr val="tx1"/>
                </a:solidFill>
              </a:rPr>
              <a:t>algebraic notation 		or                interval notation</a:t>
            </a:r>
            <a:r>
              <a:rPr lang="en-US" dirty="0">
                <a:solidFill>
                  <a:schemeClr val="tx1"/>
                </a:solidFill>
              </a:rPr>
              <a:t> </a:t>
            </a:r>
          </a:p>
        </p:txBody>
      </p:sp>
      <p:graphicFrame>
        <p:nvGraphicFramePr>
          <p:cNvPr id="34821" name="Object 5"/>
          <p:cNvGraphicFramePr>
            <a:graphicFrameLocks noChangeAspect="1"/>
          </p:cNvGraphicFramePr>
          <p:nvPr/>
        </p:nvGraphicFramePr>
        <p:xfrm>
          <a:off x="762000" y="2514600"/>
          <a:ext cx="7658100" cy="927100"/>
        </p:xfrm>
        <a:graphic>
          <a:graphicData uri="http://schemas.openxmlformats.org/presentationml/2006/ole">
            <mc:AlternateContent xmlns:mc="http://schemas.openxmlformats.org/markup-compatibility/2006">
              <mc:Choice xmlns:v="urn:schemas-microsoft-com:vml" Requires="v">
                <p:oleObj spid="_x0000_s22533" name="Equation" r:id="rId3" imgW="7658100" imgH="927100" progId="Equation.DSMT4">
                  <p:embed/>
                </p:oleObj>
              </mc:Choice>
              <mc:Fallback>
                <p:oleObj name="Equation" r:id="rId3" imgW="7658100" imgH="9271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514600"/>
                        <a:ext cx="76581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a:prstGeom prst="rect">
            <a:avLst/>
          </a:prstGeom>
        </p:spPr>
        <p:txBody>
          <a:bodyPr/>
          <a:lstStyle/>
          <a:p>
            <a:r>
              <a:rPr lang="en-US" sz="3200" dirty="0">
                <a:solidFill>
                  <a:schemeClr val="accent1"/>
                </a:solidFill>
              </a:rPr>
              <a:t>Solving Rational Inequalities</a:t>
            </a:r>
          </a:p>
        </p:txBody>
      </p:sp>
      <p:sp>
        <p:nvSpPr>
          <p:cNvPr id="35843" name="Rectangle 3"/>
          <p:cNvSpPr>
            <a:spLocks noGrp="1"/>
          </p:cNvSpPr>
          <p:nvPr>
            <p:ph idx="1"/>
          </p:nvPr>
        </p:nvSpPr>
        <p:spPr>
          <a:xfrm>
            <a:off x="457200" y="1280160"/>
            <a:ext cx="8229600" cy="3194721"/>
          </a:xfrm>
          <a:prstGeom prst="rect">
            <a:avLst/>
          </a:prstGeom>
          <a:ln w="28575">
            <a:solidFill>
              <a:srgbClr val="FF0000"/>
            </a:solidFill>
          </a:ln>
        </p:spPr>
        <p:txBody>
          <a:bodyPr>
            <a:spAutoFit/>
          </a:bodyPr>
          <a:lstStyle/>
          <a:p>
            <a:pPr algn="ctr" eaLnBrk="0" hangingPunct="0"/>
            <a:r>
              <a:rPr lang="en-US" b="1" dirty="0">
                <a:solidFill>
                  <a:srgbClr val="000000"/>
                </a:solidFill>
                <a:latin typeface="Calibri" pitchFamily="34" charset="0"/>
              </a:rPr>
              <a:t>Notes</a:t>
            </a:r>
          </a:p>
          <a:p>
            <a:pPr eaLnBrk="0" hangingPunct="0"/>
            <a:r>
              <a:rPr lang="en-US" dirty="0">
                <a:solidFill>
                  <a:srgbClr val="000000"/>
                </a:solidFill>
                <a:latin typeface="Calibri" pitchFamily="34" charset="0"/>
              </a:rPr>
              <a:t>Notice that in the first step, we do </a:t>
            </a:r>
            <a:r>
              <a:rPr lang="en-US" b="1" dirty="0">
                <a:solidFill>
                  <a:srgbClr val="C00000"/>
                </a:solidFill>
                <a:latin typeface="Calibri" pitchFamily="34" charset="0"/>
              </a:rPr>
              <a:t>not</a:t>
            </a:r>
            <a:r>
              <a:rPr lang="en-US" dirty="0">
                <a:solidFill>
                  <a:srgbClr val="000000"/>
                </a:solidFill>
                <a:latin typeface="Calibri" pitchFamily="34" charset="0"/>
              </a:rPr>
              <a:t> multiply by the denominator </a:t>
            </a:r>
            <a:r>
              <a:rPr lang="en-US" i="1" dirty="0">
                <a:solidFill>
                  <a:srgbClr val="000000"/>
                </a:solidFill>
                <a:latin typeface="Calibri" pitchFamily="34" charset="0"/>
              </a:rPr>
              <a:t>x </a:t>
            </a:r>
            <a:r>
              <a:rPr lang="en-US" dirty="0">
                <a:solidFill>
                  <a:srgbClr val="000000"/>
                </a:solidFill>
                <a:latin typeface="Calibri" pitchFamily="34" charset="0"/>
              </a:rPr>
              <a:t>− 4.  The reason is that the variable expression is positive for some values of </a:t>
            </a:r>
            <a:r>
              <a:rPr lang="en-US" i="1" dirty="0">
                <a:solidFill>
                  <a:srgbClr val="000000"/>
                </a:solidFill>
                <a:latin typeface="Calibri" pitchFamily="34" charset="0"/>
              </a:rPr>
              <a:t>x </a:t>
            </a:r>
            <a:r>
              <a:rPr lang="en-US" dirty="0">
                <a:solidFill>
                  <a:srgbClr val="000000"/>
                </a:solidFill>
                <a:latin typeface="Calibri" pitchFamily="34" charset="0"/>
              </a:rPr>
              <a:t>and negative for other values of </a:t>
            </a:r>
            <a:r>
              <a:rPr lang="en-US" i="1" dirty="0">
                <a:solidFill>
                  <a:srgbClr val="000000"/>
                </a:solidFill>
                <a:latin typeface="Calibri" pitchFamily="34" charset="0"/>
              </a:rPr>
              <a:t>x</a:t>
            </a:r>
            <a:r>
              <a:rPr lang="en-US" dirty="0">
                <a:solidFill>
                  <a:srgbClr val="000000"/>
                </a:solidFill>
                <a:latin typeface="Calibri" pitchFamily="34" charset="0"/>
              </a:rPr>
              <a:t>.  Therefore, if we did multiply by    </a:t>
            </a:r>
            <a:r>
              <a:rPr lang="en-US" i="1" dirty="0">
                <a:solidFill>
                  <a:srgbClr val="000000"/>
                </a:solidFill>
                <a:latin typeface="Calibri" pitchFamily="34" charset="0"/>
              </a:rPr>
              <a:t>x </a:t>
            </a:r>
            <a:r>
              <a:rPr lang="en-US" dirty="0">
                <a:solidFill>
                  <a:srgbClr val="000000"/>
                </a:solidFill>
                <a:latin typeface="Calibri" pitchFamily="34" charset="0"/>
              </a:rPr>
              <a:t>− 4, we would not be able to determine whether the inequality should stay as ≥ or be reversed to ≤.</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a:prstGeom prst="rect">
            <a:avLst/>
          </a:prstGeom>
        </p:spPr>
        <p:txBody>
          <a:bodyPr/>
          <a:lstStyle/>
          <a:p>
            <a:pPr>
              <a:lnSpc>
                <a:spcPct val="80000"/>
              </a:lnSpc>
            </a:pPr>
            <a:r>
              <a:rPr lang="en-US" sz="3200" dirty="0">
                <a:solidFill>
                  <a:schemeClr val="accent1"/>
                </a:solidFill>
              </a:rPr>
              <a:t>Solving Quadratic Inequalities Using a Graphing Calculator</a:t>
            </a:r>
          </a:p>
        </p:txBody>
      </p:sp>
      <p:sp>
        <p:nvSpPr>
          <p:cNvPr id="36867" name="Rectangle 3"/>
          <p:cNvSpPr>
            <a:spLocks noGrp="1"/>
          </p:cNvSpPr>
          <p:nvPr>
            <p:ph idx="1"/>
          </p:nvPr>
        </p:nvSpPr>
        <p:spPr>
          <a:xfrm>
            <a:off x="457200" y="1280160"/>
            <a:ext cx="8229600" cy="3797963"/>
          </a:xfrm>
          <a:prstGeom prst="rect">
            <a:avLst/>
          </a:prstGeom>
          <a:solidFill>
            <a:srgbClr val="FFFFCC"/>
          </a:solidFill>
          <a:ln w="28575">
            <a:solidFill>
              <a:srgbClr val="000000"/>
            </a:solidFill>
          </a:ln>
        </p:spPr>
        <p:txBody>
          <a:bodyPr>
            <a:spAutoFit/>
          </a:bodyPr>
          <a:lstStyle/>
          <a:p>
            <a:pPr marL="463550" indent="-463550" algn="ctr" eaLnBrk="0" hangingPunct="0"/>
            <a:r>
              <a:rPr lang="en-US" b="1" dirty="0">
                <a:solidFill>
                  <a:srgbClr val="000000"/>
                </a:solidFill>
                <a:latin typeface="Calibri" pitchFamily="34" charset="0"/>
              </a:rPr>
              <a:t>To Solve a Polynomial Inequality Using a Graphing Calculator</a:t>
            </a:r>
          </a:p>
          <a:p>
            <a:pPr marL="463550" indent="-463550" eaLnBrk="0" hangingPunct="0"/>
            <a:r>
              <a:rPr lang="en-US" b="1" dirty="0">
                <a:solidFill>
                  <a:srgbClr val="000000"/>
                </a:solidFill>
                <a:latin typeface="Calibri" pitchFamily="34" charset="0"/>
              </a:rPr>
              <a:t>1.</a:t>
            </a:r>
            <a:r>
              <a:rPr lang="en-US" dirty="0">
                <a:solidFill>
                  <a:srgbClr val="000000"/>
                </a:solidFill>
                <a:latin typeface="Calibri" pitchFamily="34" charset="0"/>
              </a:rPr>
              <a:t>	Arrange the terms so that one side of the inequality is 0. </a:t>
            </a:r>
          </a:p>
          <a:p>
            <a:pPr marL="463550" indent="-463550" eaLnBrk="0" hangingPunct="0"/>
            <a:r>
              <a:rPr lang="en-US" b="1" dirty="0">
                <a:solidFill>
                  <a:srgbClr val="000000"/>
                </a:solidFill>
                <a:latin typeface="Calibri" pitchFamily="34" charset="0"/>
              </a:rPr>
              <a:t>2.</a:t>
            </a:r>
            <a:r>
              <a:rPr lang="en-US" dirty="0">
                <a:solidFill>
                  <a:srgbClr val="000000"/>
                </a:solidFill>
                <a:latin typeface="Calibri" pitchFamily="34" charset="0"/>
              </a:rPr>
              <a:t>	Form a function by letting </a:t>
            </a:r>
            <a:r>
              <a:rPr lang="en-US" i="1" dirty="0">
                <a:solidFill>
                  <a:srgbClr val="000000"/>
                </a:solidFill>
                <a:latin typeface="Calibri" pitchFamily="34" charset="0"/>
              </a:rPr>
              <a:t>y </a:t>
            </a:r>
            <a:r>
              <a:rPr lang="en-US" dirty="0">
                <a:solidFill>
                  <a:srgbClr val="000000"/>
                </a:solidFill>
                <a:latin typeface="Calibri" pitchFamily="34" charset="0"/>
              </a:rPr>
              <a:t>= [</a:t>
            </a:r>
            <a:r>
              <a:rPr lang="en-US" i="1" dirty="0">
                <a:solidFill>
                  <a:srgbClr val="000000"/>
                </a:solidFill>
                <a:latin typeface="Calibri" pitchFamily="34" charset="0"/>
              </a:rPr>
              <a:t>the polynomial</a:t>
            </a:r>
            <a:r>
              <a:rPr lang="en-US" dirty="0">
                <a:solidFill>
                  <a:srgbClr val="000000"/>
                </a:solidFill>
                <a:latin typeface="Calibri" pitchFamily="34" charset="0"/>
              </a:rPr>
              <a:t>], and graph the function. Be sure to set the </a:t>
            </a:r>
            <a:r>
              <a:rPr lang="en-US" dirty="0">
                <a:solidFill>
                  <a:srgbClr val="000000"/>
                </a:solidFill>
                <a:latin typeface="Ti86pc" pitchFamily="49" charset="0"/>
              </a:rPr>
              <a:t>WINDOW</a:t>
            </a:r>
            <a:r>
              <a:rPr lang="en-US" dirty="0">
                <a:solidFill>
                  <a:srgbClr val="000000"/>
                </a:solidFill>
                <a:latin typeface="Calibri" pitchFamily="34" charset="0"/>
              </a:rPr>
              <a:t> so that all of the zeros are easily seen. This may be difficult if large numbers are involved.</a:t>
            </a:r>
            <a:r>
              <a:rPr lang="en-US" i="1" dirty="0">
                <a:solidFill>
                  <a:srgbClr val="000000"/>
                </a:solidFill>
                <a:latin typeface="Calibri" pitchFamily="34" charset="0"/>
              </a:rPr>
              <a:t> </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a:prstGeom prst="rect">
            <a:avLst/>
          </a:prstGeom>
        </p:spPr>
        <p:txBody>
          <a:bodyPr/>
          <a:lstStyle/>
          <a:p>
            <a:pPr>
              <a:lnSpc>
                <a:spcPct val="80000"/>
              </a:lnSpc>
            </a:pPr>
            <a:r>
              <a:rPr lang="en-US" sz="3200" dirty="0">
                <a:solidFill>
                  <a:schemeClr val="accent1"/>
                </a:solidFill>
              </a:rPr>
              <a:t>Solving Quadratic Inequalities Using a Graphing Calculator</a:t>
            </a:r>
          </a:p>
        </p:txBody>
      </p:sp>
      <p:sp>
        <p:nvSpPr>
          <p:cNvPr id="7" name="Content Placeholder 6"/>
          <p:cNvSpPr>
            <a:spLocks noGrp="1"/>
          </p:cNvSpPr>
          <p:nvPr>
            <p:ph idx="1"/>
          </p:nvPr>
        </p:nvSpPr>
        <p:spPr>
          <a:xfrm>
            <a:off x="457200" y="1280160"/>
            <a:ext cx="8229600" cy="4228850"/>
          </a:xfrm>
          <a:solidFill>
            <a:srgbClr val="FFFFCC"/>
          </a:solidFill>
          <a:ln w="28575">
            <a:solidFill>
              <a:srgbClr val="000000"/>
            </a:solidFill>
          </a:ln>
        </p:spPr>
        <p:txBody>
          <a:bodyPr>
            <a:spAutoFit/>
          </a:bodyPr>
          <a:lstStyle/>
          <a:p>
            <a:pPr marL="463550" indent="-463550" algn="ctr" eaLnBrk="0" hangingPunct="0">
              <a:tabLst>
                <a:tab pos="457200" algn="l"/>
              </a:tabLst>
            </a:pPr>
            <a:r>
              <a:rPr lang="en-US" b="1" dirty="0">
                <a:solidFill>
                  <a:srgbClr val="000000"/>
                </a:solidFill>
                <a:latin typeface="Calibri" pitchFamily="34" charset="0"/>
              </a:rPr>
              <a:t>To Solve a Polynomial Inequality Using a Graphing Calculator (cont.)</a:t>
            </a:r>
          </a:p>
          <a:p>
            <a:pPr marL="463550" indent="-463550" eaLnBrk="0" hangingPunct="0">
              <a:tabLst>
                <a:tab pos="457200" algn="l"/>
              </a:tabLst>
            </a:pPr>
            <a:r>
              <a:rPr lang="en-US" b="1" dirty="0">
                <a:solidFill>
                  <a:srgbClr val="000000"/>
                </a:solidFill>
                <a:latin typeface="Calibri" pitchFamily="34" charset="0"/>
              </a:rPr>
              <a:t>3.	</a:t>
            </a:r>
            <a:r>
              <a:rPr lang="en-US" dirty="0">
                <a:solidFill>
                  <a:srgbClr val="000000"/>
                </a:solidFill>
                <a:latin typeface="Calibri" pitchFamily="34" charset="0"/>
              </a:rPr>
              <a:t>Use the </a:t>
            </a:r>
            <a:r>
              <a:rPr lang="en-US" dirty="0">
                <a:solidFill>
                  <a:srgbClr val="000000"/>
                </a:solidFill>
                <a:latin typeface="Ti86pc" pitchFamily="49" charset="0"/>
              </a:rPr>
              <a:t>CALC</a:t>
            </a:r>
            <a:r>
              <a:rPr lang="en-US" dirty="0">
                <a:solidFill>
                  <a:srgbClr val="000000"/>
                </a:solidFill>
                <a:latin typeface="Calibri" pitchFamily="34" charset="0"/>
              </a:rPr>
              <a:t> key (                     ) and select </a:t>
            </a:r>
            <a:r>
              <a:rPr lang="en-US" dirty="0">
                <a:solidFill>
                  <a:srgbClr val="000000"/>
                </a:solidFill>
                <a:latin typeface="Ti86pc" pitchFamily="49" charset="0"/>
              </a:rPr>
              <a:t>2:zero</a:t>
            </a:r>
            <a:r>
              <a:rPr lang="en-US" dirty="0">
                <a:solidFill>
                  <a:srgbClr val="000000"/>
                </a:solidFill>
                <a:latin typeface="Calibri" pitchFamily="34" charset="0"/>
              </a:rPr>
              <a:t> to find (or approximate) the real zeros of the function, if there are any. </a:t>
            </a:r>
          </a:p>
          <a:p>
            <a:pPr marL="463550" indent="-463550" eaLnBrk="0" hangingPunct="0">
              <a:tabLst>
                <a:tab pos="457200" algn="l"/>
              </a:tabLst>
            </a:pPr>
            <a:r>
              <a:rPr lang="en-US" dirty="0">
                <a:solidFill>
                  <a:srgbClr val="000000"/>
                </a:solidFill>
                <a:latin typeface="Calibri" pitchFamily="34" charset="0"/>
              </a:rPr>
              <a:t>	</a:t>
            </a:r>
            <a:r>
              <a:rPr lang="en-US" b="1" dirty="0">
                <a:solidFill>
                  <a:srgbClr val="000000"/>
                </a:solidFill>
                <a:latin typeface="Calibri" pitchFamily="34" charset="0"/>
              </a:rPr>
              <a:t>a.</a:t>
            </a:r>
            <a:r>
              <a:rPr lang="en-US" dirty="0">
                <a:solidFill>
                  <a:srgbClr val="000000"/>
                </a:solidFill>
                <a:latin typeface="Calibri" pitchFamily="34" charset="0"/>
              </a:rPr>
              <a:t>	The values of </a:t>
            </a:r>
            <a:r>
              <a:rPr lang="en-US" i="1" dirty="0">
                <a:solidFill>
                  <a:srgbClr val="000000"/>
                </a:solidFill>
                <a:latin typeface="Calibri" pitchFamily="34" charset="0"/>
              </a:rPr>
              <a:t>x</a:t>
            </a:r>
            <a:r>
              <a:rPr lang="en-US" dirty="0">
                <a:solidFill>
                  <a:srgbClr val="000000"/>
                </a:solidFill>
                <a:latin typeface="Calibri" pitchFamily="34" charset="0"/>
              </a:rPr>
              <a:t> for which the </a:t>
            </a:r>
            <a:r>
              <a:rPr lang="en-US" i="1" dirty="0">
                <a:solidFill>
                  <a:srgbClr val="000000"/>
                </a:solidFill>
                <a:latin typeface="Calibri" pitchFamily="34" charset="0"/>
              </a:rPr>
              <a:t>y</a:t>
            </a:r>
            <a:r>
              <a:rPr lang="en-US" dirty="0">
                <a:solidFill>
                  <a:srgbClr val="000000"/>
                </a:solidFill>
                <a:latin typeface="Calibri" pitchFamily="34" charset="0"/>
              </a:rPr>
              <a:t>-values are above 	the </a:t>
            </a:r>
            <a:r>
              <a:rPr lang="en-US" i="1" dirty="0">
                <a:solidFill>
                  <a:srgbClr val="000000"/>
                </a:solidFill>
                <a:latin typeface="Calibri" pitchFamily="34" charset="0"/>
              </a:rPr>
              <a:t>x</a:t>
            </a:r>
            <a:r>
              <a:rPr lang="en-US" dirty="0">
                <a:solidFill>
                  <a:srgbClr val="000000"/>
                </a:solidFill>
                <a:latin typeface="Calibri" pitchFamily="34" charset="0"/>
              </a:rPr>
              <a:t>-axis satisfy </a:t>
            </a:r>
            <a:r>
              <a:rPr lang="en-US" i="1" dirty="0">
                <a:solidFill>
                  <a:srgbClr val="000000"/>
                </a:solidFill>
                <a:latin typeface="Calibri" pitchFamily="34" charset="0"/>
              </a:rPr>
              <a:t>y</a:t>
            </a:r>
            <a:r>
              <a:rPr lang="en-US" dirty="0">
                <a:solidFill>
                  <a:srgbClr val="000000"/>
                </a:solidFill>
                <a:latin typeface="Calibri" pitchFamily="34" charset="0"/>
              </a:rPr>
              <a:t> &gt; 0. </a:t>
            </a:r>
          </a:p>
          <a:p>
            <a:pPr marL="463550" indent="-463550" eaLnBrk="0" hangingPunct="0">
              <a:tabLst>
                <a:tab pos="457200" algn="l"/>
              </a:tabLst>
            </a:pPr>
            <a:r>
              <a:rPr lang="en-US" dirty="0">
                <a:solidFill>
                  <a:srgbClr val="000000"/>
                </a:solidFill>
                <a:latin typeface="Calibri" pitchFamily="34" charset="0"/>
              </a:rPr>
              <a:t>	</a:t>
            </a:r>
            <a:r>
              <a:rPr lang="en-US" b="1" dirty="0">
                <a:solidFill>
                  <a:srgbClr val="000000"/>
                </a:solidFill>
                <a:latin typeface="Calibri" pitchFamily="34" charset="0"/>
              </a:rPr>
              <a:t>b.</a:t>
            </a:r>
            <a:r>
              <a:rPr lang="en-US" dirty="0">
                <a:solidFill>
                  <a:srgbClr val="000000"/>
                </a:solidFill>
                <a:latin typeface="Calibri" pitchFamily="34" charset="0"/>
              </a:rPr>
              <a:t>	The values of </a:t>
            </a:r>
            <a:r>
              <a:rPr lang="en-US" i="1" dirty="0">
                <a:solidFill>
                  <a:srgbClr val="000000"/>
                </a:solidFill>
                <a:latin typeface="Calibri" pitchFamily="34" charset="0"/>
              </a:rPr>
              <a:t>x</a:t>
            </a:r>
            <a:r>
              <a:rPr lang="en-US" dirty="0">
                <a:solidFill>
                  <a:srgbClr val="000000"/>
                </a:solidFill>
                <a:latin typeface="Calibri" pitchFamily="34" charset="0"/>
              </a:rPr>
              <a:t> for which the </a:t>
            </a:r>
            <a:r>
              <a:rPr lang="en-US" i="1" dirty="0">
                <a:solidFill>
                  <a:srgbClr val="000000"/>
                </a:solidFill>
                <a:latin typeface="Calibri" pitchFamily="34" charset="0"/>
              </a:rPr>
              <a:t>y</a:t>
            </a:r>
            <a:r>
              <a:rPr lang="en-US" dirty="0">
                <a:solidFill>
                  <a:srgbClr val="000000"/>
                </a:solidFill>
                <a:latin typeface="Calibri" pitchFamily="34" charset="0"/>
              </a:rPr>
              <a:t>-values are below 	the </a:t>
            </a:r>
            <a:r>
              <a:rPr lang="en-US" i="1" dirty="0">
                <a:solidFill>
                  <a:srgbClr val="000000"/>
                </a:solidFill>
                <a:latin typeface="Calibri" pitchFamily="34" charset="0"/>
              </a:rPr>
              <a:t>x</a:t>
            </a:r>
            <a:r>
              <a:rPr lang="en-US" dirty="0">
                <a:solidFill>
                  <a:srgbClr val="000000"/>
                </a:solidFill>
                <a:latin typeface="Calibri" pitchFamily="34" charset="0"/>
              </a:rPr>
              <a:t>-axis satisfy </a:t>
            </a:r>
            <a:r>
              <a:rPr lang="en-US" i="1" dirty="0">
                <a:solidFill>
                  <a:srgbClr val="000000"/>
                </a:solidFill>
                <a:latin typeface="Calibri" pitchFamily="34" charset="0"/>
              </a:rPr>
              <a:t>y</a:t>
            </a:r>
            <a:r>
              <a:rPr lang="en-US" dirty="0">
                <a:solidFill>
                  <a:srgbClr val="000000"/>
                </a:solidFill>
                <a:latin typeface="Calibri" pitchFamily="34" charset="0"/>
              </a:rPr>
              <a:t> &lt; 0.</a:t>
            </a:r>
            <a:endParaRPr lang="en-US" b="1" dirty="0">
              <a:solidFill>
                <a:srgbClr val="000000"/>
              </a:solidFill>
              <a:latin typeface="Calibri" pitchFamily="34" charset="0"/>
            </a:endParaRPr>
          </a:p>
        </p:txBody>
      </p:sp>
      <p:pic>
        <p:nvPicPr>
          <p:cNvPr id="37893" name="Picture 6" descr="2ND"/>
          <p:cNvPicPr>
            <a:picLocks noChangeAspect="1" noChangeArrowheads="1"/>
          </p:cNvPicPr>
          <p:nvPr/>
        </p:nvPicPr>
        <p:blipFill>
          <a:blip r:embed="rId2"/>
          <a:srcRect/>
          <a:stretch>
            <a:fillRect/>
          </a:stretch>
        </p:blipFill>
        <p:spPr bwMode="auto">
          <a:xfrm>
            <a:off x="3810000" y="2312732"/>
            <a:ext cx="731520" cy="445770"/>
          </a:xfrm>
          <a:prstGeom prst="rect">
            <a:avLst/>
          </a:prstGeom>
          <a:noFill/>
          <a:ln w="9525">
            <a:noFill/>
            <a:miter lim="800000"/>
            <a:headEnd/>
            <a:tailEnd/>
          </a:ln>
        </p:spPr>
      </p:pic>
      <p:pic>
        <p:nvPicPr>
          <p:cNvPr id="37894" name="Picture 7" descr="TRACE"/>
          <p:cNvPicPr>
            <a:picLocks noChangeAspect="1" noChangeArrowheads="1"/>
          </p:cNvPicPr>
          <p:nvPr/>
        </p:nvPicPr>
        <p:blipFill>
          <a:blip r:embed="rId3"/>
          <a:srcRect/>
          <a:stretch>
            <a:fillRect/>
          </a:stretch>
        </p:blipFill>
        <p:spPr bwMode="auto">
          <a:xfrm>
            <a:off x="4569539" y="2421192"/>
            <a:ext cx="914400" cy="227107"/>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prstGeom prst="rect">
            <a:avLst/>
          </a:prstGeom>
        </p:spPr>
        <p:txBody>
          <a:bodyPr/>
          <a:lstStyle/>
          <a:p>
            <a:pPr>
              <a:lnSpc>
                <a:spcPct val="80000"/>
              </a:lnSpc>
            </a:pPr>
            <a:r>
              <a:rPr lang="en-US" sz="3200" dirty="0">
                <a:solidFill>
                  <a:schemeClr val="accent1"/>
                </a:solidFill>
              </a:rPr>
              <a:t>Solving Quadratic Inequalities Using a Graphing Calculator</a:t>
            </a:r>
          </a:p>
        </p:txBody>
      </p:sp>
      <p:sp>
        <p:nvSpPr>
          <p:cNvPr id="4" name="Content Placeholder 3"/>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marL="463550" indent="-463550" algn="ctr" eaLnBrk="0" hangingPunct="0">
              <a:tabLst>
                <a:tab pos="457200" algn="l"/>
              </a:tabLst>
            </a:pPr>
            <a:r>
              <a:rPr lang="en-US" b="1" dirty="0">
                <a:solidFill>
                  <a:srgbClr val="000000"/>
                </a:solidFill>
                <a:latin typeface="Calibri" pitchFamily="34" charset="0"/>
              </a:rPr>
              <a:t>To Solve a Polynomial Inequality Using a Graphing Calculator (cont.)</a:t>
            </a:r>
          </a:p>
          <a:p>
            <a:pPr marL="463550" indent="-463550" eaLnBrk="0" hangingPunct="0">
              <a:tabLst>
                <a:tab pos="457200" algn="l"/>
              </a:tabLst>
            </a:pPr>
            <a:r>
              <a:rPr lang="en-US" b="1" dirty="0">
                <a:solidFill>
                  <a:srgbClr val="000000"/>
                </a:solidFill>
                <a:latin typeface="Calibri" pitchFamily="34" charset="0"/>
              </a:rPr>
              <a:t>4.	</a:t>
            </a:r>
            <a:r>
              <a:rPr lang="en-US" dirty="0">
                <a:solidFill>
                  <a:srgbClr val="000000"/>
                </a:solidFill>
                <a:latin typeface="Calibri" pitchFamily="34" charset="0"/>
              </a:rPr>
              <a:t>Endpoints of intervals are included if the inequality includes 0, as in </a:t>
            </a:r>
            <a:r>
              <a:rPr lang="en-US" i="1" dirty="0">
                <a:solidFill>
                  <a:srgbClr val="000000"/>
                </a:solidFill>
                <a:latin typeface="Calibri" pitchFamily="34" charset="0"/>
              </a:rPr>
              <a:t>y</a:t>
            </a:r>
            <a:r>
              <a:rPr lang="en-US" dirty="0">
                <a:solidFill>
                  <a:srgbClr val="000000"/>
                </a:solidFill>
                <a:latin typeface="Calibri" pitchFamily="34" charset="0"/>
              </a:rPr>
              <a:t> ≥ 0 or </a:t>
            </a:r>
            <a:r>
              <a:rPr lang="en-US" i="1" dirty="0">
                <a:solidFill>
                  <a:srgbClr val="000000"/>
                </a:solidFill>
                <a:latin typeface="Calibri" pitchFamily="34" charset="0"/>
              </a:rPr>
              <a:t>y</a:t>
            </a:r>
            <a:r>
              <a:rPr lang="en-US" dirty="0">
                <a:solidFill>
                  <a:srgbClr val="000000"/>
                </a:solidFill>
                <a:latin typeface="Calibri" pitchFamily="34" charset="0"/>
              </a:rPr>
              <a:t> ≤ 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prstGeom prst="rect">
            <a:avLst/>
          </a:prstGeom>
        </p:spPr>
        <p:txBody>
          <a:bodyPr/>
          <a:lstStyle/>
          <a:p>
            <a:r>
              <a:rPr lang="en-US" sz="3200" dirty="0">
                <a:solidFill>
                  <a:schemeClr val="accent1"/>
                </a:solidFill>
              </a:rPr>
              <a:t>Quadratic Inequalities: Solved Algebraically</a:t>
            </a:r>
          </a:p>
        </p:txBody>
      </p:sp>
      <p:sp>
        <p:nvSpPr>
          <p:cNvPr id="7171" name="Rectangle 3"/>
          <p:cNvSpPr>
            <a:spLocks noGrp="1"/>
          </p:cNvSpPr>
          <p:nvPr>
            <p:ph idx="1"/>
          </p:nvPr>
        </p:nvSpPr>
        <p:spPr>
          <a:xfrm>
            <a:off x="457200" y="1280160"/>
            <a:ext cx="8229600" cy="3797963"/>
          </a:xfrm>
          <a:prstGeom prst="rect">
            <a:avLst/>
          </a:prstGeom>
          <a:solidFill>
            <a:srgbClr val="FFFFCC"/>
          </a:solidFill>
          <a:ln w="28575">
            <a:solidFill>
              <a:srgbClr val="000000"/>
            </a:solidFill>
          </a:ln>
        </p:spPr>
        <p:txBody>
          <a:bodyPr>
            <a:spAutoFit/>
          </a:bodyPr>
          <a:lstStyle/>
          <a:p>
            <a:pPr marL="463550" indent="-463550" algn="ctr" eaLnBrk="0" hangingPunct="0"/>
            <a:r>
              <a:rPr lang="en-US" b="1" dirty="0">
                <a:solidFill>
                  <a:srgbClr val="000000"/>
                </a:solidFill>
                <a:latin typeface="Calibri" pitchFamily="34" charset="0"/>
              </a:rPr>
              <a:t>To Solve a Polynomial Inequality Algebraically (cont.)</a:t>
            </a:r>
          </a:p>
          <a:p>
            <a:pPr marL="463550" indent="-463550" eaLnBrk="0" hangingPunct="0"/>
            <a:r>
              <a:rPr lang="en-US" b="1" dirty="0">
                <a:solidFill>
                  <a:srgbClr val="000000"/>
                </a:solidFill>
                <a:latin typeface="Calibri" pitchFamily="34" charset="0"/>
              </a:rPr>
              <a:t>4.</a:t>
            </a:r>
            <a:r>
              <a:rPr lang="en-US" dirty="0">
                <a:solidFill>
                  <a:srgbClr val="000000"/>
                </a:solidFill>
                <a:latin typeface="Calibri" pitchFamily="34" charset="0"/>
              </a:rPr>
              <a:t>	Test one point from each interval to determine the sign of the polynomial expression for all points in that interval.</a:t>
            </a:r>
          </a:p>
          <a:p>
            <a:pPr marL="463550" indent="-463550" eaLnBrk="0" hangingPunct="0"/>
            <a:r>
              <a:rPr lang="en-US" b="1" dirty="0">
                <a:solidFill>
                  <a:srgbClr val="000000"/>
                </a:solidFill>
                <a:latin typeface="Calibri" pitchFamily="34" charset="0"/>
              </a:rPr>
              <a:t>5.</a:t>
            </a:r>
            <a:r>
              <a:rPr lang="en-US" dirty="0">
                <a:solidFill>
                  <a:srgbClr val="000000"/>
                </a:solidFill>
                <a:latin typeface="Calibri" pitchFamily="34" charset="0"/>
              </a:rPr>
              <a:t>	The solution consists of those intervals where the test points satisfy the original inequality.</a:t>
            </a:r>
          </a:p>
          <a:p>
            <a:pPr marL="463550" indent="-463550" eaLnBrk="0" hangingPunct="0"/>
            <a:r>
              <a:rPr lang="en-US" b="1" dirty="0">
                <a:solidFill>
                  <a:srgbClr val="000000"/>
                </a:solidFill>
                <a:latin typeface="Calibri" pitchFamily="34" charset="0"/>
              </a:rPr>
              <a:t>6.</a:t>
            </a:r>
            <a:r>
              <a:rPr lang="en-US" dirty="0">
                <a:solidFill>
                  <a:srgbClr val="000000"/>
                </a:solidFill>
                <a:latin typeface="Calibri" pitchFamily="34" charset="0"/>
              </a:rPr>
              <a:t>	Mark a bracket for an endpoint that is included and a parenthesis for an endpoint that is not included.</a:t>
            </a:r>
            <a:endParaRPr lang="en-US" b="1" i="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a:prstGeom prst="rect">
            <a:avLst/>
          </a:prstGeom>
        </p:spPr>
        <p:txBody>
          <a:bodyPr/>
          <a:lstStyle/>
          <a:p>
            <a:pPr>
              <a:lnSpc>
                <a:spcPct val="80000"/>
              </a:lnSpc>
            </a:pPr>
            <a:r>
              <a:rPr lang="en-US" sz="3200" dirty="0">
                <a:solidFill>
                  <a:schemeClr val="accent1"/>
                </a:solidFill>
              </a:rPr>
              <a:t>Example 5: Solving a Quadratic Inequality Using a Graphing Calculator</a:t>
            </a:r>
          </a:p>
        </p:txBody>
      </p:sp>
      <p:sp>
        <p:nvSpPr>
          <p:cNvPr id="39939" name="Rectangle 3"/>
          <p:cNvSpPr>
            <a:spLocks noGrp="1"/>
          </p:cNvSpPr>
          <p:nvPr>
            <p:ph idx="1"/>
          </p:nvPr>
        </p:nvSpPr>
        <p:spPr>
          <a:prstGeom prst="rect">
            <a:avLst/>
          </a:prstGeom>
        </p:spPr>
        <p:txBody>
          <a:bodyPr/>
          <a:lstStyle/>
          <a:p>
            <a:pPr marL="0" indent="0">
              <a:buFont typeface="Courier New" pitchFamily="49" charset="0"/>
              <a:buNone/>
            </a:pPr>
            <a:r>
              <a:rPr lang="en-US" i="0" dirty="0">
                <a:solidFill>
                  <a:schemeClr val="tx1"/>
                </a:solidFill>
              </a:rPr>
              <a:t>Solve the following quadratic inequalities using a graphing calculator. Graph the solution set on a real number line.</a:t>
            </a:r>
            <a:r>
              <a:rPr lang="en-US" dirty="0">
                <a:solidFill>
                  <a:schemeClr val="tx1"/>
                </a:solidFill>
              </a:rPr>
              <a:t> </a:t>
            </a:r>
          </a:p>
          <a:p>
            <a:pPr marL="0" indent="0">
              <a:buFont typeface="Courier New" pitchFamily="49" charset="0"/>
              <a:buNone/>
            </a:pPr>
            <a:endParaRPr lang="en-US" dirty="0">
              <a:solidFill>
                <a:schemeClr val="tx1"/>
              </a:solidFill>
            </a:endParaRPr>
          </a:p>
          <a:p>
            <a:pPr marL="0" indent="0">
              <a:buFont typeface="Courier New" pitchFamily="49" charset="0"/>
              <a:buNone/>
            </a:pPr>
            <a:r>
              <a:rPr lang="en-US" b="1" i="0" dirty="0">
                <a:solidFill>
                  <a:schemeClr val="tx1"/>
                </a:solidFill>
              </a:rPr>
              <a:t>Solution  </a:t>
            </a:r>
            <a:r>
              <a:rPr lang="en-US" i="0" dirty="0">
                <a:solidFill>
                  <a:schemeClr val="tx1"/>
                </a:solidFill>
              </a:rPr>
              <a:t>This inequality was solved algebraically in Example 1a. We repeat the solution here using a graphing calculator to show how the two methods are related.</a:t>
            </a:r>
            <a:r>
              <a:rPr lang="en-US" dirty="0">
                <a:solidFill>
                  <a:schemeClr val="tx1"/>
                </a:solidFill>
              </a:rPr>
              <a:t> </a:t>
            </a:r>
          </a:p>
        </p:txBody>
      </p:sp>
      <p:graphicFrame>
        <p:nvGraphicFramePr>
          <p:cNvPr id="39940" name="Object 4"/>
          <p:cNvGraphicFramePr>
            <a:graphicFrameLocks noChangeAspect="1"/>
          </p:cNvGraphicFramePr>
          <p:nvPr/>
        </p:nvGraphicFramePr>
        <p:xfrm>
          <a:off x="546100" y="2743200"/>
          <a:ext cx="2006600" cy="381000"/>
        </p:xfrm>
        <a:graphic>
          <a:graphicData uri="http://schemas.openxmlformats.org/presentationml/2006/ole">
            <mc:AlternateContent xmlns:mc="http://schemas.openxmlformats.org/markup-compatibility/2006">
              <mc:Choice xmlns:v="urn:schemas-microsoft-com:vml" Requires="v">
                <p:oleObj spid="_x0000_s23557" name="Equation" r:id="rId3" imgW="2006600" imgH="381000" progId="Equation.DSMT4">
                  <p:embed/>
                </p:oleObj>
              </mc:Choice>
              <mc:Fallback>
                <p:oleObj name="Equation" r:id="rId3" imgW="2006600" imgH="3810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100" y="2743200"/>
                        <a:ext cx="20066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a:prstGeom prst="rect">
            <a:avLst/>
          </a:prstGeom>
        </p:spPr>
        <p:txBody>
          <a:bodyPr/>
          <a:lstStyle/>
          <a:p>
            <a:pPr>
              <a:lnSpc>
                <a:spcPct val="80000"/>
              </a:lnSpc>
            </a:pPr>
            <a:r>
              <a:rPr lang="en-US" sz="3200" dirty="0">
                <a:solidFill>
                  <a:schemeClr val="accent1"/>
                </a:solidFill>
              </a:rPr>
              <a:t>Example 5: Solving a Quadratic Inequality Using a Graphing Calculator (cont.)</a:t>
            </a:r>
          </a:p>
        </p:txBody>
      </p:sp>
      <p:sp>
        <p:nvSpPr>
          <p:cNvPr id="40963" name="Rectangle 3"/>
          <p:cNvSpPr>
            <a:spLocks noGrp="1"/>
          </p:cNvSpPr>
          <p:nvPr>
            <p:ph idx="1"/>
          </p:nvPr>
        </p:nvSpPr>
        <p:spPr>
          <a:prstGeom prst="rect">
            <a:avLst/>
          </a:prstGeom>
        </p:spPr>
        <p:txBody>
          <a:bodyPr/>
          <a:lstStyle/>
          <a:p>
            <a:pPr>
              <a:buFont typeface="Courier New" pitchFamily="49" charset="0"/>
              <a:buNone/>
            </a:pPr>
            <a:r>
              <a:rPr lang="en-US" i="0" dirty="0">
                <a:solidFill>
                  <a:schemeClr val="tx1"/>
                </a:solidFill>
              </a:rPr>
              <a:t>Manipulate the inequality so that one side is 0.</a:t>
            </a:r>
            <a:r>
              <a:rPr lang="en-US" dirty="0">
                <a:solidFill>
                  <a:schemeClr val="tx1"/>
                </a:solidFill>
              </a:rPr>
              <a:t> </a:t>
            </a:r>
          </a:p>
          <a:p>
            <a:pPr>
              <a:buFont typeface="Courier New" pitchFamily="49" charset="0"/>
              <a:buNone/>
            </a:pPr>
            <a:endParaRPr lang="en-US" dirty="0">
              <a:solidFill>
                <a:schemeClr val="tx1"/>
              </a:solidFill>
            </a:endParaRPr>
          </a:p>
          <a:p>
            <a:pPr>
              <a:buFont typeface="Courier New" pitchFamily="49" charset="0"/>
              <a:buNone/>
            </a:pPr>
            <a:endParaRPr lang="en-US" dirty="0">
              <a:solidFill>
                <a:schemeClr val="tx1"/>
              </a:solidFill>
            </a:endParaRPr>
          </a:p>
          <a:p>
            <a:pPr>
              <a:buFont typeface="Courier New" pitchFamily="49" charset="0"/>
              <a:buNone/>
            </a:pPr>
            <a:r>
              <a:rPr lang="en-US" i="0" dirty="0">
                <a:solidFill>
                  <a:schemeClr val="tx1"/>
                </a:solidFill>
              </a:rPr>
              <a:t>Press              and enter the function:</a:t>
            </a:r>
            <a:r>
              <a:rPr lang="en-US" dirty="0">
                <a:solidFill>
                  <a:schemeClr val="tx1"/>
                </a:solidFill>
              </a:rPr>
              <a:t> </a:t>
            </a:r>
          </a:p>
          <a:p>
            <a:pPr>
              <a:buFont typeface="Courier New" pitchFamily="49" charset="0"/>
              <a:buNone/>
            </a:pPr>
            <a:endParaRPr lang="en-US" dirty="0">
              <a:solidFill>
                <a:schemeClr val="tx1"/>
              </a:solidFill>
            </a:endParaRPr>
          </a:p>
          <a:p>
            <a:pPr>
              <a:buFont typeface="Courier New" pitchFamily="49" charset="0"/>
              <a:buNone/>
            </a:pPr>
            <a:r>
              <a:rPr lang="en-US" i="0" dirty="0">
                <a:solidFill>
                  <a:schemeClr val="tx1"/>
                </a:solidFill>
              </a:rPr>
              <a:t>Press            and graph the function.</a:t>
            </a:r>
          </a:p>
          <a:p>
            <a:pPr>
              <a:buFont typeface="Courier New" pitchFamily="49" charset="0"/>
              <a:buNone/>
            </a:pPr>
            <a:r>
              <a:rPr lang="en-US" i="0" dirty="0">
                <a:solidFill>
                  <a:schemeClr val="tx1"/>
                </a:solidFill>
              </a:rPr>
              <a:t>The graph will appear as illustrated above. (In this case the graph is a parabola.)</a:t>
            </a:r>
            <a:r>
              <a:rPr lang="en-US" dirty="0">
                <a:solidFill>
                  <a:schemeClr val="tx1"/>
                </a:solidFill>
              </a:rPr>
              <a:t> </a:t>
            </a:r>
          </a:p>
          <a:p>
            <a:pPr>
              <a:buFont typeface="Courier New" pitchFamily="49" charset="0"/>
              <a:buNone/>
            </a:pPr>
            <a:endParaRPr lang="en-US" dirty="0">
              <a:solidFill>
                <a:schemeClr val="tx1"/>
              </a:solidFill>
            </a:endParaRPr>
          </a:p>
        </p:txBody>
      </p:sp>
      <p:pic>
        <p:nvPicPr>
          <p:cNvPr id="40965" name="Picture 5" descr="y-equals"/>
          <p:cNvPicPr>
            <a:picLocks noChangeAspect="1" noChangeArrowheads="1"/>
          </p:cNvPicPr>
          <p:nvPr/>
        </p:nvPicPr>
        <p:blipFill>
          <a:blip r:embed="rId3"/>
          <a:srcRect/>
          <a:stretch>
            <a:fillRect/>
          </a:stretch>
        </p:blipFill>
        <p:spPr bwMode="auto">
          <a:xfrm>
            <a:off x="1353470" y="3027822"/>
            <a:ext cx="1005840" cy="250100"/>
          </a:xfrm>
          <a:prstGeom prst="rect">
            <a:avLst/>
          </a:prstGeom>
          <a:noFill/>
          <a:ln w="9525">
            <a:noFill/>
            <a:miter lim="800000"/>
            <a:headEnd/>
            <a:tailEnd/>
          </a:ln>
        </p:spPr>
      </p:pic>
      <p:graphicFrame>
        <p:nvGraphicFramePr>
          <p:cNvPr id="40966" name="Object 6"/>
          <p:cNvGraphicFramePr>
            <a:graphicFrameLocks noChangeAspect="1"/>
          </p:cNvGraphicFramePr>
          <p:nvPr/>
        </p:nvGraphicFramePr>
        <p:xfrm>
          <a:off x="2895600" y="3354848"/>
          <a:ext cx="2108200" cy="444500"/>
        </p:xfrm>
        <a:graphic>
          <a:graphicData uri="http://schemas.openxmlformats.org/presentationml/2006/ole">
            <mc:AlternateContent xmlns:mc="http://schemas.openxmlformats.org/markup-compatibility/2006">
              <mc:Choice xmlns:v="urn:schemas-microsoft-com:vml" Requires="v">
                <p:oleObj spid="_x0000_s24588" name="Equation" r:id="rId4" imgW="2108200" imgH="444500" progId="Equation.DSMT4">
                  <p:embed/>
                </p:oleObj>
              </mc:Choice>
              <mc:Fallback>
                <p:oleObj name="Equation" r:id="rId4" imgW="2108200" imgH="44450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354848"/>
                        <a:ext cx="21082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0967" name="Picture 7" descr="GRAPH"/>
          <p:cNvPicPr>
            <a:picLocks noChangeAspect="1" noChangeArrowheads="1"/>
          </p:cNvPicPr>
          <p:nvPr/>
        </p:nvPicPr>
        <p:blipFill>
          <a:blip r:embed="rId6"/>
          <a:srcRect/>
          <a:stretch>
            <a:fillRect/>
          </a:stretch>
        </p:blipFill>
        <p:spPr bwMode="auto">
          <a:xfrm>
            <a:off x="1323975" y="4061286"/>
            <a:ext cx="914400" cy="226893"/>
          </a:xfrm>
          <a:prstGeom prst="rect">
            <a:avLst/>
          </a:prstGeom>
          <a:noFill/>
          <a:ln w="9525">
            <a:noFill/>
            <a:miter lim="800000"/>
            <a:headEnd/>
            <a:tailEnd/>
          </a:ln>
        </p:spPr>
      </p:pic>
      <p:pic>
        <p:nvPicPr>
          <p:cNvPr id="40968" name="Picture 8"/>
          <p:cNvPicPr>
            <a:picLocks noChangeAspect="1" noChangeArrowheads="1"/>
          </p:cNvPicPr>
          <p:nvPr/>
        </p:nvPicPr>
        <p:blipFill>
          <a:blip r:embed="rId7">
            <a:duotone>
              <a:prstClr val="black"/>
              <a:srgbClr val="CCFFCC">
                <a:tint val="45000"/>
                <a:satMod val="400000"/>
              </a:srgbClr>
            </a:duotone>
          </a:blip>
          <a:srcRect/>
          <a:stretch>
            <a:fillRect/>
          </a:stretch>
        </p:blipFill>
        <p:spPr bwMode="auto">
          <a:xfrm>
            <a:off x="5943600" y="2438400"/>
            <a:ext cx="2743200" cy="1918098"/>
          </a:xfrm>
          <a:prstGeom prst="rect">
            <a:avLst/>
          </a:prstGeom>
          <a:solidFill>
            <a:srgbClr val="CCFFCC"/>
          </a:solidFill>
          <a:ln w="9525">
            <a:noFill/>
            <a:miter lim="800000"/>
            <a:headEnd/>
            <a:tailEnd/>
          </a:ln>
        </p:spPr>
      </p:pic>
      <p:graphicFrame>
        <p:nvGraphicFramePr>
          <p:cNvPr id="24580" name="Object 4"/>
          <p:cNvGraphicFramePr>
            <a:graphicFrameLocks noChangeAspect="1"/>
          </p:cNvGraphicFramePr>
          <p:nvPr/>
        </p:nvGraphicFramePr>
        <p:xfrm>
          <a:off x="3048000" y="1828800"/>
          <a:ext cx="1524000" cy="381000"/>
        </p:xfrm>
        <a:graphic>
          <a:graphicData uri="http://schemas.openxmlformats.org/presentationml/2006/ole">
            <mc:AlternateContent xmlns:mc="http://schemas.openxmlformats.org/markup-compatibility/2006">
              <mc:Choice xmlns:v="urn:schemas-microsoft-com:vml" Requires="v">
                <p:oleObj spid="_x0000_s24589" name="Equation" r:id="rId8" imgW="1523880" imgH="380880" progId="Equation.DSMT4">
                  <p:embed/>
                </p:oleObj>
              </mc:Choice>
              <mc:Fallback>
                <p:oleObj name="Equation" r:id="rId8" imgW="1523880" imgH="38088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1828800"/>
                        <a:ext cx="1524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1" name="Object 5"/>
          <p:cNvGraphicFramePr>
            <a:graphicFrameLocks noChangeAspect="1"/>
          </p:cNvGraphicFramePr>
          <p:nvPr/>
        </p:nvGraphicFramePr>
        <p:xfrm>
          <a:off x="3048000" y="2438400"/>
          <a:ext cx="2019300" cy="381000"/>
        </p:xfrm>
        <a:graphic>
          <a:graphicData uri="http://schemas.openxmlformats.org/presentationml/2006/ole">
            <mc:AlternateContent xmlns:mc="http://schemas.openxmlformats.org/markup-compatibility/2006">
              <mc:Choice xmlns:v="urn:schemas-microsoft-com:vml" Requires="v">
                <p:oleObj spid="_x0000_s24590" name="Equation" r:id="rId10" imgW="2019240" imgH="380880" progId="Equation.DSMT4">
                  <p:embed/>
                </p:oleObj>
              </mc:Choice>
              <mc:Fallback>
                <p:oleObj name="Equation" r:id="rId10" imgW="2019240" imgH="38088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0" y="2438400"/>
                        <a:ext cx="2019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8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6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6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96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096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9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prstGeom prst="rect">
            <a:avLst/>
          </a:prstGeom>
        </p:spPr>
        <p:txBody>
          <a:bodyPr/>
          <a:lstStyle/>
          <a:p>
            <a:pPr>
              <a:lnSpc>
                <a:spcPct val="80000"/>
              </a:lnSpc>
            </a:pPr>
            <a:r>
              <a:rPr lang="en-US" sz="3200" dirty="0">
                <a:solidFill>
                  <a:schemeClr val="accent1"/>
                </a:solidFill>
              </a:rPr>
              <a:t>Example 5: Solving a Quadratic Inequality Using a Graphing Calculator (cont.)</a:t>
            </a:r>
          </a:p>
        </p:txBody>
      </p:sp>
      <p:sp>
        <p:nvSpPr>
          <p:cNvPr id="41987" name="Rectangle 3"/>
          <p:cNvSpPr>
            <a:spLocks noGrp="1"/>
          </p:cNvSpPr>
          <p:nvPr>
            <p:ph idx="1"/>
          </p:nvPr>
        </p:nvSpPr>
        <p:spPr>
          <a:prstGeom prst="rect">
            <a:avLst/>
          </a:prstGeom>
        </p:spPr>
        <p:txBody>
          <a:bodyPr>
            <a:normAutofit/>
          </a:bodyPr>
          <a:lstStyle/>
          <a:p>
            <a:pPr>
              <a:buFont typeface="Courier New" pitchFamily="49" charset="0"/>
              <a:buNone/>
            </a:pPr>
            <a:r>
              <a:rPr lang="en-US" i="0" dirty="0">
                <a:solidFill>
                  <a:schemeClr val="tx1"/>
                </a:solidFill>
              </a:rPr>
              <a:t>Find the zeros (or estimate the zeros) as follows:</a:t>
            </a:r>
            <a:r>
              <a:rPr lang="en-US" dirty="0">
                <a:solidFill>
                  <a:schemeClr val="tx1"/>
                </a:solidFill>
              </a:rPr>
              <a:t> </a:t>
            </a:r>
          </a:p>
          <a:p>
            <a:pPr>
              <a:buFont typeface="Courier New" pitchFamily="49" charset="0"/>
              <a:buNone/>
            </a:pPr>
            <a:r>
              <a:rPr lang="en-US" b="1" i="0" dirty="0">
                <a:solidFill>
                  <a:schemeClr val="tx1"/>
                </a:solidFill>
              </a:rPr>
              <a:t>Step 1: </a:t>
            </a:r>
            <a:r>
              <a:rPr lang="en-US" i="0" dirty="0">
                <a:solidFill>
                  <a:schemeClr val="tx1"/>
                </a:solidFill>
              </a:rPr>
              <a:t>Press </a:t>
            </a:r>
            <a:r>
              <a:rPr lang="en-US" i="0" dirty="0">
                <a:solidFill>
                  <a:schemeClr val="tx1"/>
                </a:solidFill>
                <a:latin typeface="Ti86pc" pitchFamily="49" charset="0"/>
              </a:rPr>
              <a:t>CALC</a:t>
            </a:r>
            <a:r>
              <a:rPr lang="en-US" dirty="0">
                <a:solidFill>
                  <a:schemeClr val="tx1"/>
                </a:solidFill>
              </a:rPr>
              <a:t> </a:t>
            </a:r>
            <a:r>
              <a:rPr lang="en-US" i="0" dirty="0">
                <a:solidFill>
                  <a:schemeClr val="tx1"/>
                </a:solidFill>
              </a:rPr>
              <a:t>(                       ).</a:t>
            </a:r>
          </a:p>
          <a:p>
            <a:pPr>
              <a:buFont typeface="Courier New" pitchFamily="49" charset="0"/>
              <a:buNone/>
            </a:pPr>
            <a:r>
              <a:rPr lang="en-US" b="1" i="0" dirty="0">
                <a:solidFill>
                  <a:schemeClr val="tx1"/>
                </a:solidFill>
              </a:rPr>
              <a:t>Step 2: </a:t>
            </a:r>
            <a:r>
              <a:rPr lang="en-US" i="0" dirty="0">
                <a:solidFill>
                  <a:schemeClr val="tx1"/>
                </a:solidFill>
              </a:rPr>
              <a:t>Press or choose </a:t>
            </a:r>
            <a:r>
              <a:rPr lang="en-US" i="0" dirty="0">
                <a:solidFill>
                  <a:schemeClr val="tx1"/>
                </a:solidFill>
                <a:latin typeface="Ti86pc" pitchFamily="49" charset="0"/>
              </a:rPr>
              <a:t>2:zero</a:t>
            </a:r>
            <a:r>
              <a:rPr lang="en-US" dirty="0">
                <a:solidFill>
                  <a:schemeClr val="tx1"/>
                </a:solidFill>
              </a:rPr>
              <a:t> </a:t>
            </a:r>
          </a:p>
          <a:p>
            <a:pPr>
              <a:buFont typeface="Courier New" pitchFamily="49" charset="0"/>
              <a:buNone/>
            </a:pPr>
            <a:r>
              <a:rPr lang="en-US" b="1" i="0" dirty="0">
                <a:solidFill>
                  <a:schemeClr val="tx1"/>
                </a:solidFill>
              </a:rPr>
              <a:t>Step 3: </a:t>
            </a:r>
            <a:r>
              <a:rPr lang="en-US" i="0" dirty="0">
                <a:solidFill>
                  <a:schemeClr val="tx1"/>
                </a:solidFill>
              </a:rPr>
              <a:t>Follow the directions for moving the cursor to </a:t>
            </a:r>
          </a:p>
          <a:p>
            <a:pPr>
              <a:buFont typeface="Courier New" pitchFamily="49" charset="0"/>
              <a:buNone/>
            </a:pPr>
            <a:r>
              <a:rPr lang="en-US" i="0" dirty="0">
                <a:solidFill>
                  <a:schemeClr val="tx1"/>
                </a:solidFill>
                <a:latin typeface="Ti86pc" pitchFamily="49" charset="0"/>
              </a:rPr>
              <a:t>Left Bound?, Right Bound?</a:t>
            </a:r>
            <a:r>
              <a:rPr lang="en-US" i="0" dirty="0">
                <a:solidFill>
                  <a:schemeClr val="tx1"/>
                </a:solidFill>
              </a:rPr>
              <a:t>, and </a:t>
            </a:r>
            <a:r>
              <a:rPr lang="en-US" i="0" dirty="0">
                <a:solidFill>
                  <a:schemeClr val="tx1"/>
                </a:solidFill>
                <a:latin typeface="Ti86pc" pitchFamily="49" charset="0"/>
              </a:rPr>
              <a:t>Guess?</a:t>
            </a:r>
            <a:r>
              <a:rPr lang="en-US" i="0" dirty="0">
                <a:solidFill>
                  <a:schemeClr val="tx1"/>
                </a:solidFill>
              </a:rPr>
              <a:t> for each point. (Press             each time.)</a:t>
            </a:r>
            <a:r>
              <a:rPr lang="en-US" dirty="0">
                <a:solidFill>
                  <a:schemeClr val="tx1"/>
                </a:solidFill>
              </a:rPr>
              <a:t> </a:t>
            </a:r>
          </a:p>
          <a:p>
            <a:pPr>
              <a:lnSpc>
                <a:spcPct val="55000"/>
              </a:lnSpc>
              <a:buFont typeface="Courier New" pitchFamily="49" charset="0"/>
              <a:buNone/>
            </a:pPr>
            <a:endParaRPr lang="en-US" b="1" i="0" dirty="0">
              <a:solidFill>
                <a:schemeClr val="tx1"/>
              </a:solidFill>
            </a:endParaRPr>
          </a:p>
          <a:p>
            <a:pPr>
              <a:buFont typeface="Courier New" pitchFamily="49" charset="0"/>
              <a:buNone/>
            </a:pPr>
            <a:r>
              <a:rPr lang="en-US" b="1" i="0" dirty="0">
                <a:solidFill>
                  <a:schemeClr val="tx1"/>
                </a:solidFill>
              </a:rPr>
              <a:t>Note: </a:t>
            </a:r>
            <a:r>
              <a:rPr lang="en-US" i="0" dirty="0">
                <a:solidFill>
                  <a:schemeClr val="tx1"/>
                </a:solidFill>
              </a:rPr>
              <a:t>If there are no real zeros, then the graph will be entirely above or entirely below the </a:t>
            </a:r>
            <a:r>
              <a:rPr lang="en-US" i="1" dirty="0">
                <a:solidFill>
                  <a:schemeClr val="tx1"/>
                </a:solidFill>
              </a:rPr>
              <a:t>x</a:t>
            </a:r>
            <a:r>
              <a:rPr lang="en-US" i="0" dirty="0">
                <a:solidFill>
                  <a:schemeClr val="tx1"/>
                </a:solidFill>
              </a:rPr>
              <a:t>-axis.</a:t>
            </a:r>
            <a:r>
              <a:rPr lang="en-US" dirty="0">
                <a:solidFill>
                  <a:schemeClr val="tx1"/>
                </a:solidFill>
              </a:rPr>
              <a:t> </a:t>
            </a:r>
          </a:p>
        </p:txBody>
      </p:sp>
      <p:pic>
        <p:nvPicPr>
          <p:cNvPr id="41988" name="Picture 4" descr="2ND"/>
          <p:cNvPicPr>
            <a:picLocks noChangeAspect="1" noChangeArrowheads="1"/>
          </p:cNvPicPr>
          <p:nvPr/>
        </p:nvPicPr>
        <p:blipFill>
          <a:blip r:embed="rId2"/>
          <a:srcRect/>
          <a:stretch>
            <a:fillRect/>
          </a:stretch>
        </p:blipFill>
        <p:spPr bwMode="auto">
          <a:xfrm>
            <a:off x="3539247" y="1926098"/>
            <a:ext cx="822960" cy="403412"/>
          </a:xfrm>
          <a:prstGeom prst="rect">
            <a:avLst/>
          </a:prstGeom>
          <a:noFill/>
          <a:ln w="9525">
            <a:noFill/>
            <a:miter lim="800000"/>
            <a:headEnd/>
            <a:tailEnd/>
          </a:ln>
        </p:spPr>
      </p:pic>
      <p:pic>
        <p:nvPicPr>
          <p:cNvPr id="41989" name="Picture 5" descr="TRACE"/>
          <p:cNvPicPr>
            <a:picLocks noChangeAspect="1" noChangeArrowheads="1"/>
          </p:cNvPicPr>
          <p:nvPr/>
        </p:nvPicPr>
        <p:blipFill>
          <a:blip r:embed="rId3"/>
          <a:srcRect/>
          <a:stretch>
            <a:fillRect/>
          </a:stretch>
        </p:blipFill>
        <p:spPr bwMode="auto">
          <a:xfrm>
            <a:off x="4357656" y="1976898"/>
            <a:ext cx="1005840" cy="250209"/>
          </a:xfrm>
          <a:prstGeom prst="rect">
            <a:avLst/>
          </a:prstGeom>
          <a:noFill/>
          <a:ln w="9525">
            <a:noFill/>
            <a:miter lim="800000"/>
            <a:headEnd/>
            <a:tailEnd/>
          </a:ln>
        </p:spPr>
      </p:pic>
      <p:pic>
        <p:nvPicPr>
          <p:cNvPr id="7" name="Picture 1"/>
          <p:cNvPicPr>
            <a:picLocks noChangeAspect="1" noChangeArrowheads="1"/>
          </p:cNvPicPr>
          <p:nvPr/>
        </p:nvPicPr>
        <p:blipFill>
          <a:blip r:embed="rId4"/>
          <a:srcRect/>
          <a:stretch>
            <a:fillRect/>
          </a:stretch>
        </p:blipFill>
        <p:spPr bwMode="auto">
          <a:xfrm>
            <a:off x="3106992" y="3871452"/>
            <a:ext cx="1005840" cy="51518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98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a:prstGeom prst="rect">
            <a:avLst/>
          </a:prstGeom>
        </p:spPr>
        <p:txBody>
          <a:bodyPr/>
          <a:lstStyle/>
          <a:p>
            <a:pPr>
              <a:lnSpc>
                <a:spcPct val="80000"/>
              </a:lnSpc>
            </a:pPr>
            <a:r>
              <a:rPr lang="en-US" sz="3200" dirty="0">
                <a:solidFill>
                  <a:schemeClr val="accent1"/>
                </a:solidFill>
              </a:rPr>
              <a:t>Example 5: Solving a Quadratic Inequality Using a Graphing Calculator (cont.)</a:t>
            </a:r>
          </a:p>
        </p:txBody>
      </p:sp>
      <p:sp>
        <p:nvSpPr>
          <p:cNvPr id="43011" name="Rectangle 3"/>
          <p:cNvSpPr>
            <a:spLocks noGrp="1"/>
          </p:cNvSpPr>
          <p:nvPr>
            <p:ph idx="1"/>
          </p:nvPr>
        </p:nvSpPr>
        <p:spPr>
          <a:prstGeom prst="rect">
            <a:avLst/>
          </a:prstGeom>
        </p:spPr>
        <p:txBody>
          <a:bodyPr/>
          <a:lstStyle/>
          <a:p>
            <a:pPr marL="0" indent="0">
              <a:buFont typeface="Courier New" pitchFamily="49" charset="0"/>
              <a:buNone/>
            </a:pPr>
            <a:r>
              <a:rPr lang="en-US" i="0" dirty="0">
                <a:solidFill>
                  <a:schemeClr val="tx1"/>
                </a:solidFill>
              </a:rPr>
              <a:t>The solution is then dependent on the nature of the </a:t>
            </a:r>
          </a:p>
          <a:p>
            <a:pPr marL="0" indent="0">
              <a:buFont typeface="Courier New" pitchFamily="49" charset="0"/>
              <a:buNone/>
            </a:pPr>
            <a:r>
              <a:rPr lang="en-US" i="0" dirty="0">
                <a:solidFill>
                  <a:schemeClr val="tx1"/>
                </a:solidFill>
              </a:rPr>
              <a:t>inequality. It will be either the empty set (no solution) </a:t>
            </a:r>
          </a:p>
          <a:p>
            <a:pPr marL="0" indent="0">
              <a:buFont typeface="Courier New" pitchFamily="49" charset="0"/>
              <a:buNone/>
            </a:pPr>
            <a:r>
              <a:rPr lang="en-US" i="0" dirty="0">
                <a:solidFill>
                  <a:schemeClr val="tx1"/>
                </a:solidFill>
              </a:rPr>
              <a:t>or the entire set of real numbers </a:t>
            </a:r>
            <a:r>
              <a:rPr lang="en-US" dirty="0">
                <a:solidFill>
                  <a:schemeClr val="tx1"/>
                </a:solidFill>
              </a:rPr>
              <a:t> </a:t>
            </a:r>
          </a:p>
          <a:p>
            <a:pPr marL="0" indent="0">
              <a:lnSpc>
                <a:spcPct val="30000"/>
              </a:lnSpc>
              <a:buFont typeface="Courier New" pitchFamily="49" charset="0"/>
              <a:buNone/>
            </a:pPr>
            <a:endParaRPr lang="en-US" i="0" dirty="0">
              <a:solidFill>
                <a:schemeClr val="tx1"/>
              </a:solidFill>
            </a:endParaRPr>
          </a:p>
          <a:p>
            <a:pPr marL="0" indent="0">
              <a:buFont typeface="Courier New" pitchFamily="49" charset="0"/>
              <a:buNone/>
            </a:pPr>
            <a:r>
              <a:rPr lang="en-US" i="0" dirty="0">
                <a:solidFill>
                  <a:schemeClr val="tx1"/>
                </a:solidFill>
              </a:rPr>
              <a:t>In this case, the zeros are </a:t>
            </a:r>
            <a:r>
              <a:rPr lang="en-US" i="1" dirty="0">
                <a:solidFill>
                  <a:schemeClr val="tx1"/>
                </a:solidFill>
              </a:rPr>
              <a:t>x</a:t>
            </a:r>
            <a:r>
              <a:rPr lang="en-US" dirty="0">
                <a:solidFill>
                  <a:schemeClr val="tx1"/>
                </a:solidFill>
              </a:rPr>
              <a:t> </a:t>
            </a:r>
            <a:r>
              <a:rPr lang="en-US" i="0" dirty="0">
                <a:solidFill>
                  <a:schemeClr val="tx1"/>
                </a:solidFill>
              </a:rPr>
              <a:t>= −2 and </a:t>
            </a:r>
            <a:r>
              <a:rPr lang="en-US" i="1" dirty="0">
                <a:solidFill>
                  <a:schemeClr val="tx1"/>
                </a:solidFill>
              </a:rPr>
              <a:t>x</a:t>
            </a:r>
            <a:r>
              <a:rPr lang="en-US" dirty="0">
                <a:solidFill>
                  <a:schemeClr val="tx1"/>
                </a:solidFill>
              </a:rPr>
              <a:t> </a:t>
            </a:r>
            <a:r>
              <a:rPr lang="en-US" i="0" dirty="0">
                <a:solidFill>
                  <a:schemeClr val="tx1"/>
                </a:solidFill>
              </a:rPr>
              <a:t>= 4 (just as we found in Example 1a). Because we want to know where </a:t>
            </a:r>
            <a:r>
              <a:rPr lang="en-US" i="1" dirty="0">
                <a:solidFill>
                  <a:schemeClr val="tx1"/>
                </a:solidFill>
              </a:rPr>
              <a:t>y</a:t>
            </a:r>
            <a:r>
              <a:rPr lang="en-US" dirty="0">
                <a:solidFill>
                  <a:schemeClr val="tx1"/>
                </a:solidFill>
              </a:rPr>
              <a:t> </a:t>
            </a:r>
            <a:r>
              <a:rPr lang="en-US" i="0" dirty="0">
                <a:solidFill>
                  <a:schemeClr val="tx1"/>
                </a:solidFill>
              </a:rPr>
              <a:t>&gt; 0, we look at the graph and choose the intervals for </a:t>
            </a:r>
            <a:r>
              <a:rPr lang="en-US" i="1" dirty="0">
                <a:solidFill>
                  <a:schemeClr val="tx1"/>
                </a:solidFill>
              </a:rPr>
              <a:t>x</a:t>
            </a:r>
            <a:r>
              <a:rPr lang="en-US" dirty="0">
                <a:solidFill>
                  <a:schemeClr val="tx1"/>
                </a:solidFill>
              </a:rPr>
              <a:t> </a:t>
            </a:r>
            <a:r>
              <a:rPr lang="en-US" i="0" dirty="0">
                <a:solidFill>
                  <a:schemeClr val="tx1"/>
                </a:solidFill>
              </a:rPr>
              <a:t>where the curve is above the </a:t>
            </a:r>
            <a:r>
              <a:rPr lang="en-US" i="1" dirty="0">
                <a:solidFill>
                  <a:schemeClr val="tx1"/>
                </a:solidFill>
              </a:rPr>
              <a:t>x</a:t>
            </a:r>
            <a:r>
              <a:rPr lang="en-US" i="0" dirty="0">
                <a:solidFill>
                  <a:schemeClr val="tx1"/>
                </a:solidFill>
              </a:rPr>
              <a:t>-axis. (</a:t>
            </a:r>
            <a:r>
              <a:rPr lang="en-US" b="1" i="0" dirty="0">
                <a:solidFill>
                  <a:schemeClr val="tx1"/>
                </a:solidFill>
              </a:rPr>
              <a:t>Note: </a:t>
            </a:r>
            <a:r>
              <a:rPr lang="en-US" i="0" dirty="0">
                <a:solidFill>
                  <a:schemeClr val="tx1"/>
                </a:solidFill>
              </a:rPr>
              <a:t>Endpoints are not included because the inequality does not include 0.)</a:t>
            </a:r>
            <a:r>
              <a:rPr lang="en-US" dirty="0">
                <a:solidFill>
                  <a:schemeClr val="tx1"/>
                </a:solidFill>
              </a:rPr>
              <a:t> </a:t>
            </a:r>
          </a:p>
        </p:txBody>
      </p:sp>
      <p:graphicFrame>
        <p:nvGraphicFramePr>
          <p:cNvPr id="43012" name="Object 4"/>
          <p:cNvGraphicFramePr>
            <a:graphicFrameLocks noChangeAspect="1"/>
          </p:cNvGraphicFramePr>
          <p:nvPr/>
        </p:nvGraphicFramePr>
        <p:xfrm>
          <a:off x="5308600" y="2376948"/>
          <a:ext cx="1206500" cy="469900"/>
        </p:xfrm>
        <a:graphic>
          <a:graphicData uri="http://schemas.openxmlformats.org/presentationml/2006/ole">
            <mc:AlternateContent xmlns:mc="http://schemas.openxmlformats.org/markup-compatibility/2006">
              <mc:Choice xmlns:v="urn:schemas-microsoft-com:vml" Requires="v">
                <p:oleObj spid="_x0000_s25605" name="Equation" r:id="rId3" imgW="1206500" imgH="469900" progId="Equation.DSMT4">
                  <p:embed/>
                </p:oleObj>
              </mc:Choice>
              <mc:Fallback>
                <p:oleObj name="Equation" r:id="rId3" imgW="1206500" imgH="4699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8600" y="2376948"/>
                        <a:ext cx="12065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a:prstGeom prst="rect">
            <a:avLst/>
          </a:prstGeom>
        </p:spPr>
        <p:txBody>
          <a:bodyPr/>
          <a:lstStyle/>
          <a:p>
            <a:pPr>
              <a:lnSpc>
                <a:spcPct val="80000"/>
              </a:lnSpc>
            </a:pPr>
            <a:r>
              <a:rPr lang="en-US" sz="3200" dirty="0">
                <a:solidFill>
                  <a:schemeClr val="accent1"/>
                </a:solidFill>
              </a:rPr>
              <a:t>Example 5: Solving a Quadratic Inequality Using a Graphing Calculator (cont.)</a:t>
            </a:r>
          </a:p>
        </p:txBody>
      </p:sp>
      <p:sp>
        <p:nvSpPr>
          <p:cNvPr id="44035" name="Rectangle 3"/>
          <p:cNvSpPr>
            <a:spLocks noGrp="1"/>
          </p:cNvSpPr>
          <p:nvPr>
            <p:ph idx="1"/>
          </p:nvPr>
        </p:nvSpPr>
        <p:spPr>
          <a:prstGeom prst="rect">
            <a:avLst/>
          </a:prstGeom>
        </p:spPr>
        <p:txBody>
          <a:bodyPr/>
          <a:lstStyle/>
          <a:p>
            <a:pPr>
              <a:buFont typeface="Courier New" pitchFamily="49" charset="0"/>
              <a:buNone/>
            </a:pPr>
            <a:r>
              <a:rPr lang="en-US" i="0" dirty="0">
                <a:solidFill>
                  <a:schemeClr val="tx1"/>
                </a:solidFill>
              </a:rPr>
              <a:t>Thus the solution consists of the union of two intervals:</a:t>
            </a:r>
          </a:p>
          <a:p>
            <a:pPr>
              <a:buFont typeface="Courier New" pitchFamily="49" charset="0"/>
              <a:buNone/>
            </a:pPr>
            <a:endParaRPr lang="en-US" b="1" i="0" dirty="0">
              <a:solidFill>
                <a:schemeClr val="tx1"/>
              </a:solidFill>
            </a:endParaRPr>
          </a:p>
          <a:p>
            <a:pPr>
              <a:buFont typeface="Courier New" pitchFamily="49" charset="0"/>
              <a:buNone/>
            </a:pPr>
            <a:endParaRPr lang="en-US" b="1" i="0" dirty="0">
              <a:solidFill>
                <a:schemeClr val="tx1"/>
              </a:solidFill>
            </a:endParaRPr>
          </a:p>
          <a:p>
            <a:pPr>
              <a:buFont typeface="Courier New" pitchFamily="49" charset="0"/>
              <a:buNone/>
            </a:pPr>
            <a:endParaRPr lang="en-US" b="1" i="0" dirty="0">
              <a:solidFill>
                <a:schemeClr val="tx1"/>
              </a:solidFill>
            </a:endParaRPr>
          </a:p>
          <a:p>
            <a:pPr>
              <a:lnSpc>
                <a:spcPct val="150000"/>
              </a:lnSpc>
              <a:buFont typeface="Courier New" pitchFamily="49" charset="0"/>
              <a:buNone/>
            </a:pPr>
            <a:endParaRPr lang="en-US" dirty="0">
              <a:solidFill>
                <a:schemeClr val="tx1"/>
              </a:solidFill>
            </a:endParaRPr>
          </a:p>
          <a:p>
            <a:pPr>
              <a:buFont typeface="Courier New" pitchFamily="49" charset="0"/>
              <a:buNone/>
            </a:pPr>
            <a:endParaRPr lang="en-US" dirty="0">
              <a:solidFill>
                <a:schemeClr val="tx1"/>
              </a:solidFill>
            </a:endParaRPr>
          </a:p>
        </p:txBody>
      </p:sp>
      <p:graphicFrame>
        <p:nvGraphicFramePr>
          <p:cNvPr id="44036" name="Object 4"/>
          <p:cNvGraphicFramePr>
            <a:graphicFrameLocks noChangeAspect="1"/>
          </p:cNvGraphicFramePr>
          <p:nvPr/>
        </p:nvGraphicFramePr>
        <p:xfrm>
          <a:off x="622300" y="1905000"/>
          <a:ext cx="2413000" cy="469900"/>
        </p:xfrm>
        <a:graphic>
          <a:graphicData uri="http://schemas.openxmlformats.org/presentationml/2006/ole">
            <mc:AlternateContent xmlns:mc="http://schemas.openxmlformats.org/markup-compatibility/2006">
              <mc:Choice xmlns:v="urn:schemas-microsoft-com:vml" Requires="v">
                <p:oleObj spid="_x0000_s26629" name="Equation" r:id="rId3" imgW="2413000" imgH="469900" progId="Equation.DSMT4">
                  <p:embed/>
                </p:oleObj>
              </mc:Choice>
              <mc:Fallback>
                <p:oleObj name="Equation" r:id="rId3" imgW="2413000" imgH="4699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300" y="1905000"/>
                        <a:ext cx="24130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4037"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148840" y="2618623"/>
            <a:ext cx="4846320" cy="6601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a:prstGeom prst="rect">
            <a:avLst/>
          </a:prstGeom>
        </p:spPr>
        <p:txBody>
          <a:bodyPr/>
          <a:lstStyle/>
          <a:p>
            <a:pPr>
              <a:lnSpc>
                <a:spcPct val="80000"/>
              </a:lnSpc>
            </a:pPr>
            <a:r>
              <a:rPr lang="en-US" sz="3200" dirty="0">
                <a:solidFill>
                  <a:schemeClr val="accent1"/>
                </a:solidFill>
              </a:rPr>
              <a:t>Example 5: Solving a Quadratic Inequality Using a Graphing Calculator (cont.)</a:t>
            </a:r>
          </a:p>
        </p:txBody>
      </p:sp>
      <p:sp>
        <p:nvSpPr>
          <p:cNvPr id="44035" name="Rectangle 3"/>
          <p:cNvSpPr>
            <a:spLocks noGrp="1"/>
          </p:cNvSpPr>
          <p:nvPr>
            <p:ph idx="1"/>
          </p:nvPr>
        </p:nvSpPr>
        <p:spPr>
          <a:prstGeom prst="rect">
            <a:avLst/>
          </a:prstGeom>
        </p:spPr>
        <p:txBody>
          <a:bodyPr/>
          <a:lstStyle/>
          <a:p>
            <a:pPr>
              <a:buFont typeface="Courier New" pitchFamily="49" charset="0"/>
              <a:buNone/>
            </a:pPr>
            <a:endParaRPr lang="en-US" b="1" i="0" dirty="0">
              <a:solidFill>
                <a:schemeClr val="tx1"/>
              </a:solidFill>
            </a:endParaRPr>
          </a:p>
          <a:p>
            <a:pPr>
              <a:lnSpc>
                <a:spcPct val="150000"/>
              </a:lnSpc>
              <a:buFont typeface="Courier New" pitchFamily="49" charset="0"/>
              <a:buNone/>
            </a:pPr>
            <a:r>
              <a:rPr lang="en-US" b="1" i="0" dirty="0">
                <a:solidFill>
                  <a:schemeClr val="tx1"/>
                </a:solidFill>
              </a:rPr>
              <a:t>Solution: </a:t>
            </a:r>
            <a:r>
              <a:rPr lang="en-US" i="0" dirty="0">
                <a:solidFill>
                  <a:schemeClr val="tx1"/>
                </a:solidFill>
              </a:rPr>
              <a:t>Press            and enter the function:</a:t>
            </a:r>
            <a:r>
              <a:rPr lang="en-US" dirty="0">
                <a:solidFill>
                  <a:schemeClr val="tx1"/>
                </a:solidFill>
              </a:rPr>
              <a:t> </a:t>
            </a:r>
          </a:p>
          <a:p>
            <a:pPr>
              <a:lnSpc>
                <a:spcPct val="150000"/>
              </a:lnSpc>
              <a:buFont typeface="Courier New" pitchFamily="49" charset="0"/>
              <a:buNone/>
            </a:pPr>
            <a:endParaRPr lang="en-US" sz="2000" i="0" dirty="0">
              <a:solidFill>
                <a:schemeClr val="tx1"/>
              </a:solidFill>
            </a:endParaRPr>
          </a:p>
          <a:p>
            <a:pPr>
              <a:lnSpc>
                <a:spcPct val="150000"/>
              </a:lnSpc>
              <a:buFont typeface="Courier New" pitchFamily="49" charset="0"/>
              <a:buNone/>
            </a:pPr>
            <a:r>
              <a:rPr lang="en-US" i="0" dirty="0">
                <a:solidFill>
                  <a:schemeClr val="tx1"/>
                </a:solidFill>
              </a:rPr>
              <a:t>Press             to graph the function.</a:t>
            </a:r>
          </a:p>
          <a:p>
            <a:r>
              <a:rPr lang="en-US" dirty="0">
                <a:solidFill>
                  <a:schemeClr val="tx1"/>
                </a:solidFill>
              </a:rPr>
              <a:t>The graph will appear as illustrated </a:t>
            </a:r>
          </a:p>
          <a:p>
            <a:pPr>
              <a:spcBef>
                <a:spcPts val="0"/>
              </a:spcBef>
            </a:pPr>
            <a:r>
              <a:rPr lang="en-US" dirty="0">
                <a:solidFill>
                  <a:schemeClr val="tx1"/>
                </a:solidFill>
              </a:rPr>
              <a:t>here. (In this case the graph is a </a:t>
            </a:r>
          </a:p>
          <a:p>
            <a:pPr>
              <a:spcBef>
                <a:spcPts val="0"/>
              </a:spcBef>
            </a:pPr>
            <a:r>
              <a:rPr lang="en-US" dirty="0">
                <a:solidFill>
                  <a:schemeClr val="tx1"/>
                </a:solidFill>
              </a:rPr>
              <a:t>parabola.) </a:t>
            </a:r>
          </a:p>
          <a:p>
            <a:pPr>
              <a:lnSpc>
                <a:spcPct val="150000"/>
              </a:lnSpc>
              <a:buFont typeface="Courier New" pitchFamily="49" charset="0"/>
              <a:buNone/>
            </a:pPr>
            <a:endParaRPr lang="en-US" i="0" dirty="0">
              <a:solidFill>
                <a:schemeClr val="tx1"/>
              </a:solidFill>
            </a:endParaRPr>
          </a:p>
          <a:p>
            <a:pPr>
              <a:lnSpc>
                <a:spcPct val="150000"/>
              </a:lnSpc>
              <a:buFont typeface="Courier New" pitchFamily="49" charset="0"/>
              <a:buNone/>
            </a:pPr>
            <a:endParaRPr lang="en-US" dirty="0">
              <a:solidFill>
                <a:schemeClr val="tx1"/>
              </a:solidFill>
            </a:endParaRPr>
          </a:p>
          <a:p>
            <a:pPr>
              <a:buFont typeface="Courier New" pitchFamily="49" charset="0"/>
              <a:buNone/>
            </a:pPr>
            <a:endParaRPr lang="en-US" dirty="0">
              <a:solidFill>
                <a:schemeClr val="tx1"/>
              </a:solidFill>
            </a:endParaRPr>
          </a:p>
        </p:txBody>
      </p:sp>
      <p:graphicFrame>
        <p:nvGraphicFramePr>
          <p:cNvPr id="44038" name="Object 6"/>
          <p:cNvGraphicFramePr>
            <a:graphicFrameLocks noChangeAspect="1"/>
          </p:cNvGraphicFramePr>
          <p:nvPr/>
        </p:nvGraphicFramePr>
        <p:xfrm>
          <a:off x="546100" y="1433052"/>
          <a:ext cx="2844800" cy="381000"/>
        </p:xfrm>
        <a:graphic>
          <a:graphicData uri="http://schemas.openxmlformats.org/presentationml/2006/ole">
            <mc:AlternateContent xmlns:mc="http://schemas.openxmlformats.org/markup-compatibility/2006">
              <mc:Choice xmlns:v="urn:schemas-microsoft-com:vml" Requires="v">
                <p:oleObj spid="_x0000_s58377" name="Equation" r:id="rId3" imgW="2844800" imgH="381000" progId="Equation.DSMT4">
                  <p:embed/>
                </p:oleObj>
              </mc:Choice>
              <mc:Fallback>
                <p:oleObj name="Equation" r:id="rId3" imgW="2844800" imgH="38100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100" y="1433052"/>
                        <a:ext cx="28448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9" name="Object 7"/>
          <p:cNvGraphicFramePr>
            <a:graphicFrameLocks noChangeAspect="1"/>
          </p:cNvGraphicFramePr>
          <p:nvPr/>
        </p:nvGraphicFramePr>
        <p:xfrm>
          <a:off x="2286000" y="2576052"/>
          <a:ext cx="2438400" cy="444500"/>
        </p:xfrm>
        <a:graphic>
          <a:graphicData uri="http://schemas.openxmlformats.org/presentationml/2006/ole">
            <mc:AlternateContent xmlns:mc="http://schemas.openxmlformats.org/markup-compatibility/2006">
              <mc:Choice xmlns:v="urn:schemas-microsoft-com:vml" Requires="v">
                <p:oleObj spid="_x0000_s58378" name="Equation" r:id="rId5" imgW="2438400" imgH="444500" progId="Equation.DSMT4">
                  <p:embed/>
                </p:oleObj>
              </mc:Choice>
              <mc:Fallback>
                <p:oleObj name="Equation" r:id="rId5" imgW="2438400" imgH="4445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2576052"/>
                        <a:ext cx="24384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4040" name="Picture 8" descr="y-equals"/>
          <p:cNvPicPr>
            <a:picLocks noChangeAspect="1" noChangeArrowheads="1"/>
          </p:cNvPicPr>
          <p:nvPr/>
        </p:nvPicPr>
        <p:blipFill>
          <a:blip r:embed="rId7"/>
          <a:srcRect/>
          <a:stretch>
            <a:fillRect/>
          </a:stretch>
        </p:blipFill>
        <p:spPr bwMode="auto">
          <a:xfrm>
            <a:off x="2739103" y="2154903"/>
            <a:ext cx="914400" cy="227247"/>
          </a:xfrm>
          <a:prstGeom prst="rect">
            <a:avLst/>
          </a:prstGeom>
          <a:noFill/>
          <a:ln w="9525">
            <a:noFill/>
            <a:miter lim="800000"/>
            <a:headEnd/>
            <a:tailEnd/>
          </a:ln>
        </p:spPr>
      </p:pic>
      <p:pic>
        <p:nvPicPr>
          <p:cNvPr id="44041" name="Picture 7" descr="GRAPH"/>
          <p:cNvPicPr>
            <a:picLocks noChangeAspect="1" noChangeArrowheads="1"/>
          </p:cNvPicPr>
          <p:nvPr/>
        </p:nvPicPr>
        <p:blipFill>
          <a:blip r:embed="rId8"/>
          <a:srcRect/>
          <a:stretch>
            <a:fillRect/>
          </a:stretch>
        </p:blipFill>
        <p:spPr bwMode="auto">
          <a:xfrm>
            <a:off x="1371600" y="3397044"/>
            <a:ext cx="914400" cy="226895"/>
          </a:xfrm>
          <a:prstGeom prst="rect">
            <a:avLst/>
          </a:prstGeom>
          <a:noFill/>
          <a:ln w="9525">
            <a:noFill/>
            <a:miter lim="800000"/>
            <a:headEnd/>
            <a:tailEnd/>
          </a:ln>
        </p:spPr>
      </p:pic>
      <p:pic>
        <p:nvPicPr>
          <p:cNvPr id="58373" name="Picture 5"/>
          <p:cNvPicPr>
            <a:picLocks noChangeAspect="1" noChangeArrowheads="1"/>
          </p:cNvPicPr>
          <p:nvPr/>
        </p:nvPicPr>
        <p:blipFill>
          <a:blip r:embed="rId9">
            <a:duotone>
              <a:prstClr val="black"/>
              <a:srgbClr val="CCFFCC">
                <a:tint val="45000"/>
                <a:satMod val="400000"/>
              </a:srgbClr>
            </a:duotone>
          </a:blip>
          <a:srcRect/>
          <a:stretch>
            <a:fillRect/>
          </a:stretch>
        </p:blipFill>
        <p:spPr bwMode="auto">
          <a:xfrm>
            <a:off x="5867400" y="2811311"/>
            <a:ext cx="2743200" cy="191308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0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03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0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37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035">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035">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0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a:prstGeom prst="rect">
            <a:avLst/>
          </a:prstGeom>
        </p:spPr>
        <p:txBody>
          <a:bodyPr/>
          <a:lstStyle/>
          <a:p>
            <a:pPr>
              <a:lnSpc>
                <a:spcPct val="80000"/>
              </a:lnSpc>
            </a:pPr>
            <a:r>
              <a:rPr lang="en-US" sz="3200" dirty="0">
                <a:solidFill>
                  <a:schemeClr val="accent1"/>
                </a:solidFill>
              </a:rPr>
              <a:t>Example 5: Solving a Quadratic Inequality Using a Graphing Calculator (cont.)</a:t>
            </a:r>
          </a:p>
        </p:txBody>
      </p:sp>
      <p:sp>
        <p:nvSpPr>
          <p:cNvPr id="45059" name="Rectangle 3"/>
          <p:cNvSpPr>
            <a:spLocks noGrp="1"/>
          </p:cNvSpPr>
          <p:nvPr>
            <p:ph idx="1"/>
          </p:nvPr>
        </p:nvSpPr>
        <p:spPr>
          <a:prstGeom prst="rect">
            <a:avLst/>
          </a:prstGeom>
        </p:spPr>
        <p:txBody>
          <a:bodyPr/>
          <a:lstStyle/>
          <a:p>
            <a:pPr>
              <a:buFont typeface="Courier New" pitchFamily="49" charset="0"/>
              <a:buNone/>
            </a:pPr>
            <a:r>
              <a:rPr lang="en-US" i="0" dirty="0">
                <a:solidFill>
                  <a:schemeClr val="tx1"/>
                </a:solidFill>
              </a:rPr>
              <a:t>Find the zeros (or estimate the zeros) as follows:</a:t>
            </a:r>
            <a:r>
              <a:rPr lang="en-US" dirty="0">
                <a:solidFill>
                  <a:schemeClr val="tx1"/>
                </a:solidFill>
              </a:rPr>
              <a:t> </a:t>
            </a:r>
          </a:p>
          <a:p>
            <a:pPr>
              <a:buFont typeface="Courier New" pitchFamily="49" charset="0"/>
              <a:buNone/>
            </a:pPr>
            <a:r>
              <a:rPr lang="en-US" b="1" i="0" dirty="0">
                <a:solidFill>
                  <a:schemeClr val="tx1"/>
                </a:solidFill>
              </a:rPr>
              <a:t>Step 1: </a:t>
            </a:r>
            <a:r>
              <a:rPr lang="en-US" i="0" dirty="0">
                <a:solidFill>
                  <a:schemeClr val="tx1"/>
                </a:solidFill>
              </a:rPr>
              <a:t>Press </a:t>
            </a:r>
            <a:r>
              <a:rPr lang="en-US" i="0" dirty="0">
                <a:solidFill>
                  <a:schemeClr val="tx1"/>
                </a:solidFill>
                <a:latin typeface="Ti86pc" pitchFamily="49" charset="0"/>
              </a:rPr>
              <a:t>CALC</a:t>
            </a:r>
            <a:r>
              <a:rPr lang="en-US" i="0" dirty="0">
                <a:solidFill>
                  <a:schemeClr val="tx1"/>
                </a:solidFill>
              </a:rPr>
              <a:t> (                           ).</a:t>
            </a:r>
            <a:r>
              <a:rPr lang="en-US" dirty="0">
                <a:solidFill>
                  <a:schemeClr val="tx1"/>
                </a:solidFill>
              </a:rPr>
              <a:t> </a:t>
            </a:r>
          </a:p>
          <a:p>
            <a:pPr>
              <a:buFont typeface="Courier New" pitchFamily="49" charset="0"/>
              <a:buNone/>
            </a:pPr>
            <a:r>
              <a:rPr lang="en-US" b="1" i="0" dirty="0">
                <a:solidFill>
                  <a:schemeClr val="tx1"/>
                </a:solidFill>
              </a:rPr>
              <a:t>Step 2: </a:t>
            </a:r>
            <a:r>
              <a:rPr lang="en-US" i="0" dirty="0">
                <a:solidFill>
                  <a:schemeClr val="tx1"/>
                </a:solidFill>
              </a:rPr>
              <a:t>Press or choose </a:t>
            </a:r>
            <a:r>
              <a:rPr lang="en-US" i="0" dirty="0">
                <a:solidFill>
                  <a:schemeClr val="tx1"/>
                </a:solidFill>
                <a:latin typeface="Ti86pc" pitchFamily="49" charset="0"/>
              </a:rPr>
              <a:t>2:zero</a:t>
            </a:r>
            <a:r>
              <a:rPr lang="en-US" i="0" dirty="0">
                <a:solidFill>
                  <a:schemeClr val="tx1"/>
                </a:solidFill>
              </a:rPr>
              <a:t>.</a:t>
            </a:r>
            <a:r>
              <a:rPr lang="en-US" dirty="0">
                <a:solidFill>
                  <a:schemeClr val="tx1"/>
                </a:solidFill>
              </a:rPr>
              <a:t> </a:t>
            </a:r>
          </a:p>
          <a:p>
            <a:pPr>
              <a:buFont typeface="Courier New" pitchFamily="49" charset="0"/>
              <a:buNone/>
            </a:pPr>
            <a:r>
              <a:rPr lang="en-US" b="1" i="0" dirty="0">
                <a:solidFill>
                  <a:schemeClr val="tx1"/>
                </a:solidFill>
              </a:rPr>
              <a:t>Step 3: </a:t>
            </a:r>
            <a:r>
              <a:rPr lang="en-US" i="0" dirty="0">
                <a:solidFill>
                  <a:schemeClr val="tx1"/>
                </a:solidFill>
              </a:rPr>
              <a:t>Follow the directions for moving the cursor to </a:t>
            </a:r>
          </a:p>
          <a:p>
            <a:pPr>
              <a:buFont typeface="Courier New" pitchFamily="49" charset="0"/>
              <a:buNone/>
            </a:pPr>
            <a:r>
              <a:rPr lang="en-US" i="0" dirty="0">
                <a:solidFill>
                  <a:schemeClr val="tx1"/>
                </a:solidFill>
                <a:latin typeface="Ti86pc" pitchFamily="49" charset="0"/>
              </a:rPr>
              <a:t>Left Bound?, Right Bound?</a:t>
            </a:r>
            <a:r>
              <a:rPr lang="en-US" i="0" dirty="0">
                <a:solidFill>
                  <a:schemeClr val="tx1"/>
                </a:solidFill>
              </a:rPr>
              <a:t>, and </a:t>
            </a:r>
            <a:r>
              <a:rPr lang="en-US" i="0" dirty="0">
                <a:solidFill>
                  <a:schemeClr val="tx1"/>
                </a:solidFill>
                <a:latin typeface="Ti86pc" pitchFamily="49" charset="0"/>
              </a:rPr>
              <a:t>Guess?</a:t>
            </a:r>
            <a:r>
              <a:rPr lang="en-US" i="0" dirty="0">
                <a:solidFill>
                  <a:schemeClr val="tx1"/>
                </a:solidFill>
              </a:rPr>
              <a:t> for each point. (Press             each time.)</a:t>
            </a:r>
            <a:r>
              <a:rPr lang="en-US" dirty="0">
                <a:solidFill>
                  <a:schemeClr val="tx1"/>
                </a:solidFill>
              </a:rPr>
              <a:t> </a:t>
            </a:r>
          </a:p>
          <a:p>
            <a:pPr>
              <a:buFont typeface="Courier New" pitchFamily="49" charset="0"/>
              <a:buNone/>
            </a:pPr>
            <a:endParaRPr lang="en-US" dirty="0">
              <a:solidFill>
                <a:schemeClr val="tx1"/>
              </a:solidFill>
            </a:endParaRPr>
          </a:p>
        </p:txBody>
      </p:sp>
      <p:pic>
        <p:nvPicPr>
          <p:cNvPr id="48129" name="Picture 1"/>
          <p:cNvPicPr>
            <a:picLocks noChangeAspect="1" noChangeArrowheads="1"/>
          </p:cNvPicPr>
          <p:nvPr/>
        </p:nvPicPr>
        <p:blipFill>
          <a:blip r:embed="rId2"/>
          <a:srcRect/>
          <a:stretch>
            <a:fillRect/>
          </a:stretch>
        </p:blipFill>
        <p:spPr bwMode="auto">
          <a:xfrm>
            <a:off x="3109452" y="3854244"/>
            <a:ext cx="1005840" cy="515187"/>
          </a:xfrm>
          <a:prstGeom prst="rect">
            <a:avLst/>
          </a:prstGeom>
          <a:noFill/>
          <a:ln w="9525">
            <a:noFill/>
            <a:miter lim="800000"/>
            <a:headEnd/>
            <a:tailEnd/>
          </a:ln>
          <a:effectLst/>
        </p:spPr>
      </p:pic>
      <p:pic>
        <p:nvPicPr>
          <p:cNvPr id="48131" name="Picture 3"/>
          <p:cNvPicPr>
            <a:picLocks noChangeAspect="1" noChangeArrowheads="1"/>
          </p:cNvPicPr>
          <p:nvPr/>
        </p:nvPicPr>
        <p:blipFill>
          <a:blip r:embed="rId3"/>
          <a:srcRect/>
          <a:stretch>
            <a:fillRect/>
          </a:stretch>
        </p:blipFill>
        <p:spPr bwMode="auto">
          <a:xfrm>
            <a:off x="3594180" y="1915948"/>
            <a:ext cx="822960" cy="416756"/>
          </a:xfrm>
          <a:prstGeom prst="rect">
            <a:avLst/>
          </a:prstGeom>
          <a:noFill/>
          <a:ln w="9525">
            <a:noFill/>
            <a:miter lim="800000"/>
            <a:headEnd/>
            <a:tailEnd/>
          </a:ln>
          <a:effectLst/>
        </p:spPr>
      </p:pic>
      <p:pic>
        <p:nvPicPr>
          <p:cNvPr id="48132" name="Picture 4"/>
          <p:cNvPicPr>
            <a:picLocks noChangeAspect="1" noChangeArrowheads="1"/>
          </p:cNvPicPr>
          <p:nvPr/>
        </p:nvPicPr>
        <p:blipFill>
          <a:blip r:embed="rId4"/>
          <a:srcRect/>
          <a:stretch>
            <a:fillRect/>
          </a:stretch>
        </p:blipFill>
        <p:spPr bwMode="auto">
          <a:xfrm>
            <a:off x="4464828" y="1905002"/>
            <a:ext cx="1188720" cy="33527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1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1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059">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a:prstGeom prst="rect">
            <a:avLst/>
          </a:prstGeom>
        </p:spPr>
        <p:txBody>
          <a:bodyPr/>
          <a:lstStyle/>
          <a:p>
            <a:pPr>
              <a:lnSpc>
                <a:spcPct val="80000"/>
              </a:lnSpc>
            </a:pPr>
            <a:r>
              <a:rPr lang="en-US" sz="3200" dirty="0">
                <a:solidFill>
                  <a:schemeClr val="accent1"/>
                </a:solidFill>
              </a:rPr>
              <a:t>Example 5: Solving a Quadratic Inequality Using a Graphing Calculator (cont.)</a:t>
            </a:r>
          </a:p>
        </p:txBody>
      </p:sp>
      <p:sp>
        <p:nvSpPr>
          <p:cNvPr id="46083" name="Rectangle 3"/>
          <p:cNvSpPr>
            <a:spLocks noGrp="1"/>
          </p:cNvSpPr>
          <p:nvPr>
            <p:ph idx="1"/>
          </p:nvPr>
        </p:nvSpPr>
        <p:spPr>
          <a:prstGeom prst="rect">
            <a:avLst/>
          </a:prstGeom>
        </p:spPr>
        <p:txBody>
          <a:bodyPr/>
          <a:lstStyle/>
          <a:p>
            <a:pPr marL="0" indent="0">
              <a:buFont typeface="Courier New" pitchFamily="49" charset="0"/>
              <a:buNone/>
            </a:pPr>
            <a:r>
              <a:rPr lang="en-US" i="0" dirty="0">
                <a:solidFill>
                  <a:schemeClr val="tx1"/>
                </a:solidFill>
              </a:rPr>
              <a:t>In this case the zeros are estimates: </a:t>
            </a:r>
            <a:r>
              <a:rPr lang="en-US" i="1" dirty="0">
                <a:solidFill>
                  <a:srgbClr val="FF0008"/>
                </a:solidFill>
              </a:rPr>
              <a:t>x</a:t>
            </a:r>
            <a:r>
              <a:rPr lang="en-US" dirty="0">
                <a:solidFill>
                  <a:srgbClr val="FF0008"/>
                </a:solidFill>
              </a:rPr>
              <a:t> </a:t>
            </a:r>
            <a:r>
              <a:rPr lang="en-US" i="0" dirty="0">
                <a:solidFill>
                  <a:srgbClr val="FF0008"/>
                </a:solidFill>
              </a:rPr>
              <a:t>≈ −3.1085 and </a:t>
            </a:r>
          </a:p>
          <a:p>
            <a:pPr marL="0" indent="0">
              <a:spcBef>
                <a:spcPts val="0"/>
              </a:spcBef>
              <a:buFont typeface="Courier New" pitchFamily="49" charset="0"/>
              <a:buNone/>
            </a:pPr>
            <a:r>
              <a:rPr lang="en-US" i="1" dirty="0">
                <a:solidFill>
                  <a:srgbClr val="FF0008"/>
                </a:solidFill>
              </a:rPr>
              <a:t>x</a:t>
            </a:r>
            <a:r>
              <a:rPr lang="en-US" dirty="0">
                <a:solidFill>
                  <a:srgbClr val="FF0008"/>
                </a:solidFill>
              </a:rPr>
              <a:t> </a:t>
            </a:r>
            <a:r>
              <a:rPr lang="en-US" i="0" dirty="0">
                <a:solidFill>
                  <a:srgbClr val="FF0008"/>
                </a:solidFill>
              </a:rPr>
              <a:t>≈ 1.6085</a:t>
            </a:r>
            <a:r>
              <a:rPr lang="en-US" i="0" dirty="0">
                <a:solidFill>
                  <a:schemeClr val="tx1"/>
                </a:solidFill>
              </a:rPr>
              <a:t>.</a:t>
            </a:r>
            <a:r>
              <a:rPr lang="en-US" dirty="0">
                <a:solidFill>
                  <a:schemeClr val="tx1"/>
                </a:solidFill>
              </a:rPr>
              <a:t> </a:t>
            </a:r>
          </a:p>
          <a:p>
            <a:pPr marL="0" indent="0">
              <a:buFont typeface="Courier New" pitchFamily="49" charset="0"/>
              <a:buNone/>
            </a:pPr>
            <a:r>
              <a:rPr lang="en-US" i="0" dirty="0">
                <a:solidFill>
                  <a:schemeClr val="tx1"/>
                </a:solidFill>
              </a:rPr>
              <a:t>Because we want to know where </a:t>
            </a:r>
            <a:r>
              <a:rPr lang="en-US" i="1" dirty="0">
                <a:solidFill>
                  <a:schemeClr val="tx1"/>
                </a:solidFill>
              </a:rPr>
              <a:t>y</a:t>
            </a:r>
            <a:r>
              <a:rPr lang="en-US" dirty="0">
                <a:solidFill>
                  <a:schemeClr val="tx1"/>
                </a:solidFill>
              </a:rPr>
              <a:t> </a:t>
            </a:r>
            <a:r>
              <a:rPr lang="en-US" i="0" dirty="0">
                <a:solidFill>
                  <a:schemeClr val="tx1"/>
                </a:solidFill>
              </a:rPr>
              <a:t>≤ 0, we look at the graph and find the intervals for </a:t>
            </a:r>
            <a:r>
              <a:rPr lang="en-US" i="1" dirty="0">
                <a:solidFill>
                  <a:schemeClr val="tx1"/>
                </a:solidFill>
              </a:rPr>
              <a:t>x</a:t>
            </a:r>
            <a:r>
              <a:rPr lang="en-US" dirty="0">
                <a:solidFill>
                  <a:schemeClr val="tx1"/>
                </a:solidFill>
              </a:rPr>
              <a:t> </a:t>
            </a:r>
            <a:r>
              <a:rPr lang="en-US" i="0" dirty="0">
                <a:solidFill>
                  <a:schemeClr val="tx1"/>
                </a:solidFill>
              </a:rPr>
              <a:t>where the curve is below the </a:t>
            </a:r>
            <a:r>
              <a:rPr lang="en-US" i="1" dirty="0">
                <a:solidFill>
                  <a:schemeClr val="tx1"/>
                </a:solidFill>
              </a:rPr>
              <a:t>x</a:t>
            </a:r>
            <a:r>
              <a:rPr lang="en-US" i="0" dirty="0">
                <a:solidFill>
                  <a:schemeClr val="tx1"/>
                </a:solidFill>
              </a:rPr>
              <a:t>-axis and include the endpoints because 0 is included in the inequality.</a:t>
            </a:r>
            <a:r>
              <a:rPr lang="en-US" dirty="0">
                <a:solidFill>
                  <a:schemeClr val="tx1"/>
                </a:solidFill>
              </a:rPr>
              <a:t> </a:t>
            </a:r>
          </a:p>
          <a:p>
            <a:pPr marL="0" indent="0">
              <a:buFont typeface="Courier New" pitchFamily="49" charset="0"/>
              <a:buNone/>
            </a:pPr>
            <a:r>
              <a:rPr lang="en-US" i="0" dirty="0">
                <a:solidFill>
                  <a:schemeClr val="tx1"/>
                </a:solidFill>
              </a:rPr>
              <a:t>Thus the solution is the closed interval </a:t>
            </a:r>
            <a:r>
              <a:rPr lang="en-US" i="0" dirty="0">
                <a:solidFill>
                  <a:srgbClr val="FF0008"/>
                </a:solidFill>
              </a:rPr>
              <a:t>[−3.1085,1.6085]</a:t>
            </a:r>
            <a:r>
              <a:rPr lang="en-US" i="0" dirty="0">
                <a:solidFill>
                  <a:schemeClr val="tx1"/>
                </a:solidFill>
              </a:rPr>
              <a:t>.</a:t>
            </a:r>
            <a:r>
              <a:rPr lang="en-US" dirty="0">
                <a:solidFill>
                  <a:schemeClr val="tx1"/>
                </a:solidFill>
              </a:rPr>
              <a:t> </a:t>
            </a:r>
          </a:p>
        </p:txBody>
      </p:sp>
      <p:pic>
        <p:nvPicPr>
          <p:cNvPr id="46084"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77440" y="5019352"/>
            <a:ext cx="4389120" cy="869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a:prstGeom prst="rect">
            <a:avLst/>
          </a:prstGeom>
        </p:spPr>
        <p:txBody>
          <a:bodyPr/>
          <a:lstStyle/>
          <a:p>
            <a:pPr>
              <a:lnSpc>
                <a:spcPct val="80000"/>
              </a:lnSpc>
            </a:pPr>
            <a:r>
              <a:rPr lang="en-US" sz="3200" dirty="0">
                <a:solidFill>
                  <a:schemeClr val="accent1"/>
                </a:solidFill>
              </a:rPr>
              <a:t>Example 6: Solving a Higher-Degree Polynomial Inequality Using a Graphing Calculator</a:t>
            </a:r>
          </a:p>
        </p:txBody>
      </p:sp>
      <p:sp>
        <p:nvSpPr>
          <p:cNvPr id="47107" name="Rectangle 3"/>
          <p:cNvSpPr>
            <a:spLocks noGrp="1"/>
          </p:cNvSpPr>
          <p:nvPr>
            <p:ph idx="1"/>
          </p:nvPr>
        </p:nvSpPr>
        <p:spPr>
          <a:xfrm>
            <a:off x="457200" y="1280160"/>
            <a:ext cx="8229600" cy="5004447"/>
          </a:xfrm>
          <a:prstGeom prst="rect">
            <a:avLst/>
          </a:prstGeom>
        </p:spPr>
        <p:txBody>
          <a:bodyPr>
            <a:spAutoFit/>
          </a:bodyPr>
          <a:lstStyle/>
          <a:p>
            <a:pPr>
              <a:buFont typeface="Courier New" pitchFamily="49" charset="0"/>
              <a:buNone/>
            </a:pPr>
            <a:r>
              <a:rPr lang="en-US" i="0" dirty="0">
                <a:solidFill>
                  <a:schemeClr val="tx1"/>
                </a:solidFill>
              </a:rPr>
              <a:t>Solve the following third-degree polynomial inequality using a graphing calculator:</a:t>
            </a:r>
            <a:r>
              <a:rPr lang="en-US" dirty="0">
                <a:solidFill>
                  <a:schemeClr val="tx1"/>
                </a:solidFill>
              </a:rPr>
              <a:t> </a:t>
            </a:r>
          </a:p>
          <a:p>
            <a:pPr>
              <a:buFont typeface="Courier New" pitchFamily="49" charset="0"/>
              <a:buNone/>
            </a:pPr>
            <a:endParaRPr lang="en-US" dirty="0">
              <a:solidFill>
                <a:schemeClr val="tx1"/>
              </a:solidFill>
            </a:endParaRPr>
          </a:p>
          <a:p>
            <a:pPr>
              <a:buFont typeface="Courier New" pitchFamily="49" charset="0"/>
              <a:buNone/>
            </a:pPr>
            <a:r>
              <a:rPr lang="en-US" b="1" i="0" dirty="0">
                <a:solidFill>
                  <a:schemeClr val="tx1"/>
                </a:solidFill>
              </a:rPr>
              <a:t>Solution  </a:t>
            </a:r>
            <a:r>
              <a:rPr lang="en-US" i="0" dirty="0">
                <a:solidFill>
                  <a:schemeClr val="tx1"/>
                </a:solidFill>
              </a:rPr>
              <a:t>Press           and enter the function</a:t>
            </a:r>
          </a:p>
          <a:p>
            <a:pPr>
              <a:buFont typeface="Courier New" pitchFamily="49" charset="0"/>
              <a:buNone/>
            </a:pPr>
            <a:endParaRPr lang="en-US" i="0" dirty="0">
              <a:solidFill>
                <a:schemeClr val="tx1"/>
              </a:solidFill>
            </a:endParaRPr>
          </a:p>
          <a:p>
            <a:pPr>
              <a:buFont typeface="Courier New" pitchFamily="49" charset="0"/>
              <a:buNone/>
            </a:pPr>
            <a:r>
              <a:rPr lang="en-US" i="0" dirty="0">
                <a:solidFill>
                  <a:schemeClr val="tx1"/>
                </a:solidFill>
              </a:rPr>
              <a:t>Press            to graph the function.</a:t>
            </a:r>
            <a:r>
              <a:rPr lang="en-US" dirty="0">
                <a:solidFill>
                  <a:schemeClr val="tx1"/>
                </a:solidFill>
              </a:rPr>
              <a:t> </a:t>
            </a:r>
          </a:p>
          <a:p>
            <a:pPr>
              <a:spcBef>
                <a:spcPts val="0"/>
              </a:spcBef>
              <a:buFont typeface="Courier New" pitchFamily="49" charset="0"/>
              <a:buNone/>
            </a:pPr>
            <a:endParaRPr lang="en-US" dirty="0">
              <a:solidFill>
                <a:schemeClr val="tx1"/>
              </a:solidFill>
            </a:endParaRPr>
          </a:p>
          <a:p>
            <a:pPr>
              <a:spcBef>
                <a:spcPts val="0"/>
              </a:spcBef>
              <a:buFont typeface="Courier New" pitchFamily="49" charset="0"/>
              <a:buNone/>
            </a:pPr>
            <a:endParaRPr lang="en-US" i="0" dirty="0">
              <a:solidFill>
                <a:schemeClr val="tx1"/>
              </a:solidFill>
            </a:endParaRPr>
          </a:p>
          <a:p>
            <a:pPr>
              <a:buFont typeface="Courier New" pitchFamily="49" charset="0"/>
              <a:buNone/>
            </a:pPr>
            <a:r>
              <a:rPr lang="en-US" i="0" dirty="0">
                <a:solidFill>
                  <a:schemeClr val="tx1"/>
                </a:solidFill>
              </a:rPr>
              <a:t>The graph will appear as illustrated here. (In this case the graph is not a parabola.)</a:t>
            </a:r>
            <a:endParaRPr lang="en-US" dirty="0">
              <a:solidFill>
                <a:schemeClr val="tx1"/>
              </a:solidFill>
            </a:endParaRPr>
          </a:p>
        </p:txBody>
      </p:sp>
      <p:graphicFrame>
        <p:nvGraphicFramePr>
          <p:cNvPr id="47108" name="Object 5"/>
          <p:cNvGraphicFramePr>
            <a:graphicFrameLocks noChangeAspect="1"/>
          </p:cNvGraphicFramePr>
          <p:nvPr/>
        </p:nvGraphicFramePr>
        <p:xfrm>
          <a:off x="2819400" y="2300748"/>
          <a:ext cx="3238500" cy="381000"/>
        </p:xfrm>
        <a:graphic>
          <a:graphicData uri="http://schemas.openxmlformats.org/presentationml/2006/ole">
            <mc:AlternateContent xmlns:mc="http://schemas.openxmlformats.org/markup-compatibility/2006">
              <mc:Choice xmlns:v="urn:schemas-microsoft-com:vml" Requires="v">
                <p:oleObj spid="_x0000_s27656" name="Equation" r:id="rId3" imgW="3238500" imgH="381000" progId="Equation.DSMT4">
                  <p:embed/>
                </p:oleObj>
              </mc:Choice>
              <mc:Fallback>
                <p:oleObj name="Equation" r:id="rId3" imgW="3238500" imgH="3810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300748"/>
                        <a:ext cx="32385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09" name="Object 6"/>
          <p:cNvGraphicFramePr>
            <a:graphicFrameLocks noChangeAspect="1"/>
          </p:cNvGraphicFramePr>
          <p:nvPr/>
        </p:nvGraphicFramePr>
        <p:xfrm>
          <a:off x="2590800" y="3352800"/>
          <a:ext cx="3251200" cy="444500"/>
        </p:xfrm>
        <a:graphic>
          <a:graphicData uri="http://schemas.openxmlformats.org/presentationml/2006/ole">
            <mc:AlternateContent xmlns:mc="http://schemas.openxmlformats.org/markup-compatibility/2006">
              <mc:Choice xmlns:v="urn:schemas-microsoft-com:vml" Requires="v">
                <p:oleObj spid="_x0000_s27657" name="Equation" r:id="rId5" imgW="3251200" imgH="444500" progId="Equation.DSMT4">
                  <p:embed/>
                </p:oleObj>
              </mc:Choice>
              <mc:Fallback>
                <p:oleObj name="Equation" r:id="rId5" imgW="3251200" imgH="4445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3352800"/>
                        <a:ext cx="32512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7110" name="Picture 7" descr="y-equals"/>
          <p:cNvPicPr>
            <a:picLocks noChangeAspect="1" noChangeArrowheads="1"/>
          </p:cNvPicPr>
          <p:nvPr/>
        </p:nvPicPr>
        <p:blipFill>
          <a:blip r:embed="rId7"/>
          <a:srcRect/>
          <a:stretch>
            <a:fillRect/>
          </a:stretch>
        </p:blipFill>
        <p:spPr bwMode="auto">
          <a:xfrm>
            <a:off x="2730500" y="2942304"/>
            <a:ext cx="804863" cy="200025"/>
          </a:xfrm>
          <a:prstGeom prst="rect">
            <a:avLst/>
          </a:prstGeom>
          <a:noFill/>
          <a:ln w="9525">
            <a:noFill/>
            <a:miter lim="800000"/>
            <a:headEnd/>
            <a:tailEnd/>
          </a:ln>
        </p:spPr>
      </p:pic>
      <p:pic>
        <p:nvPicPr>
          <p:cNvPr id="47111" name="Picture 8" descr="GRAPH"/>
          <p:cNvPicPr>
            <a:picLocks noChangeAspect="1" noChangeArrowheads="1"/>
          </p:cNvPicPr>
          <p:nvPr/>
        </p:nvPicPr>
        <p:blipFill>
          <a:blip r:embed="rId8"/>
          <a:srcRect/>
          <a:stretch>
            <a:fillRect/>
          </a:stretch>
        </p:blipFill>
        <p:spPr bwMode="auto">
          <a:xfrm>
            <a:off x="1320800" y="3958304"/>
            <a:ext cx="881063" cy="219075"/>
          </a:xfrm>
          <a:prstGeom prst="rect">
            <a:avLst/>
          </a:prstGeom>
          <a:noFill/>
          <a:ln w="9525">
            <a:noFill/>
            <a:miter lim="800000"/>
            <a:headEnd/>
            <a:tailEnd/>
          </a:ln>
        </p:spPr>
      </p:pic>
      <p:pic>
        <p:nvPicPr>
          <p:cNvPr id="47112" name="Picture 9"/>
          <p:cNvPicPr>
            <a:picLocks noChangeAspect="1" noChangeArrowheads="1"/>
          </p:cNvPicPr>
          <p:nvPr/>
        </p:nvPicPr>
        <p:blipFill>
          <a:blip r:embed="rId9">
            <a:duotone>
              <a:prstClr val="black"/>
              <a:srgbClr val="CCFFCC">
                <a:tint val="45000"/>
                <a:satMod val="400000"/>
              </a:srgbClr>
            </a:duotone>
          </a:blip>
          <a:srcRect/>
          <a:stretch>
            <a:fillRect/>
          </a:stretch>
        </p:blipFill>
        <p:spPr bwMode="auto">
          <a:xfrm>
            <a:off x="6019800" y="3200400"/>
            <a:ext cx="2743200" cy="19394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710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10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1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107">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a:prstGeom prst="rect">
            <a:avLst/>
          </a:prstGeom>
        </p:spPr>
        <p:txBody>
          <a:bodyPr/>
          <a:lstStyle/>
          <a:p>
            <a:pPr>
              <a:lnSpc>
                <a:spcPct val="80000"/>
              </a:lnSpc>
            </a:pPr>
            <a:r>
              <a:rPr lang="en-US" sz="3200" dirty="0">
                <a:solidFill>
                  <a:schemeClr val="accent1"/>
                </a:solidFill>
              </a:rPr>
              <a:t>Example 6: Solving a Higher-Degree Polynomial Inequality Using a Graphing Calculator (cont.)</a:t>
            </a:r>
          </a:p>
        </p:txBody>
      </p:sp>
      <p:sp>
        <p:nvSpPr>
          <p:cNvPr id="48131" name="Rectangle 3"/>
          <p:cNvSpPr>
            <a:spLocks noGrp="1"/>
          </p:cNvSpPr>
          <p:nvPr>
            <p:ph idx="1"/>
          </p:nvPr>
        </p:nvSpPr>
        <p:spPr>
          <a:prstGeom prst="rect">
            <a:avLst/>
          </a:prstGeom>
        </p:spPr>
        <p:txBody>
          <a:bodyPr/>
          <a:lstStyle/>
          <a:p>
            <a:pPr>
              <a:buFont typeface="Courier New" pitchFamily="49" charset="0"/>
              <a:buNone/>
            </a:pPr>
            <a:r>
              <a:rPr lang="en-US" i="0" dirty="0">
                <a:solidFill>
                  <a:schemeClr val="tx1"/>
                </a:solidFill>
              </a:rPr>
              <a:t>Find the zeros (or estimate the zeros) as follows:</a:t>
            </a:r>
            <a:r>
              <a:rPr lang="en-US" dirty="0">
                <a:solidFill>
                  <a:schemeClr val="tx1"/>
                </a:solidFill>
              </a:rPr>
              <a:t> </a:t>
            </a:r>
          </a:p>
          <a:p>
            <a:pPr>
              <a:buFont typeface="Courier New" pitchFamily="49" charset="0"/>
              <a:buNone/>
            </a:pPr>
            <a:r>
              <a:rPr lang="en-US" b="1" i="0" dirty="0">
                <a:solidFill>
                  <a:schemeClr val="tx1"/>
                </a:solidFill>
              </a:rPr>
              <a:t>Step 1: </a:t>
            </a:r>
            <a:r>
              <a:rPr lang="en-US" i="0" dirty="0">
                <a:solidFill>
                  <a:schemeClr val="tx1"/>
                </a:solidFill>
              </a:rPr>
              <a:t>Press </a:t>
            </a:r>
            <a:r>
              <a:rPr lang="en-US" i="0" dirty="0">
                <a:solidFill>
                  <a:schemeClr val="tx1"/>
                </a:solidFill>
                <a:latin typeface="Ti86pc" pitchFamily="49" charset="0"/>
              </a:rPr>
              <a:t>CALC</a:t>
            </a:r>
            <a:r>
              <a:rPr lang="en-US" i="0" dirty="0">
                <a:solidFill>
                  <a:schemeClr val="tx1"/>
                </a:solidFill>
              </a:rPr>
              <a:t> (                           ).</a:t>
            </a:r>
            <a:r>
              <a:rPr lang="en-US" dirty="0">
                <a:solidFill>
                  <a:schemeClr val="tx1"/>
                </a:solidFill>
              </a:rPr>
              <a:t> </a:t>
            </a:r>
          </a:p>
          <a:p>
            <a:pPr>
              <a:buFont typeface="Courier New" pitchFamily="49" charset="0"/>
              <a:buNone/>
            </a:pPr>
            <a:r>
              <a:rPr lang="en-US" b="1" i="0" dirty="0">
                <a:solidFill>
                  <a:schemeClr val="tx1"/>
                </a:solidFill>
              </a:rPr>
              <a:t>Step 2: </a:t>
            </a:r>
            <a:r>
              <a:rPr lang="en-US" i="0" dirty="0">
                <a:solidFill>
                  <a:schemeClr val="tx1"/>
                </a:solidFill>
              </a:rPr>
              <a:t>Press or choose </a:t>
            </a:r>
            <a:r>
              <a:rPr lang="en-US" i="0" dirty="0">
                <a:solidFill>
                  <a:schemeClr val="tx1"/>
                </a:solidFill>
                <a:latin typeface="Ti86pc" pitchFamily="49" charset="0"/>
              </a:rPr>
              <a:t>2:zero</a:t>
            </a:r>
            <a:r>
              <a:rPr lang="en-US" i="0" dirty="0">
                <a:solidFill>
                  <a:schemeClr val="tx1"/>
                </a:solidFill>
              </a:rPr>
              <a:t>.</a:t>
            </a:r>
            <a:r>
              <a:rPr lang="en-US" dirty="0">
                <a:solidFill>
                  <a:schemeClr val="tx1"/>
                </a:solidFill>
              </a:rPr>
              <a:t> </a:t>
            </a:r>
          </a:p>
          <a:p>
            <a:pPr>
              <a:buFont typeface="Courier New" pitchFamily="49" charset="0"/>
              <a:buNone/>
            </a:pPr>
            <a:r>
              <a:rPr lang="en-US" b="1" i="0" dirty="0">
                <a:solidFill>
                  <a:schemeClr val="tx1"/>
                </a:solidFill>
              </a:rPr>
              <a:t>Step 3: </a:t>
            </a:r>
            <a:r>
              <a:rPr lang="en-US" i="0" dirty="0">
                <a:solidFill>
                  <a:schemeClr val="tx1"/>
                </a:solidFill>
              </a:rPr>
              <a:t>Follow the directions for moving the cursor to </a:t>
            </a:r>
          </a:p>
          <a:p>
            <a:pPr>
              <a:buFont typeface="Courier New" pitchFamily="49" charset="0"/>
              <a:buNone/>
            </a:pPr>
            <a:r>
              <a:rPr lang="en-US" i="0" dirty="0">
                <a:solidFill>
                  <a:schemeClr val="tx1"/>
                </a:solidFill>
                <a:latin typeface="Ti86pc" pitchFamily="49" charset="0"/>
              </a:rPr>
              <a:t>Left Bound?, Right Bound?</a:t>
            </a:r>
            <a:r>
              <a:rPr lang="en-US" i="0" dirty="0">
                <a:solidFill>
                  <a:schemeClr val="tx1"/>
                </a:solidFill>
              </a:rPr>
              <a:t>, and </a:t>
            </a:r>
            <a:r>
              <a:rPr lang="en-US" i="0" dirty="0">
                <a:solidFill>
                  <a:schemeClr val="tx1"/>
                </a:solidFill>
                <a:latin typeface="Ti86pc" pitchFamily="49" charset="0"/>
              </a:rPr>
              <a:t>Guess?</a:t>
            </a:r>
            <a:r>
              <a:rPr lang="en-US" i="0" dirty="0">
                <a:solidFill>
                  <a:schemeClr val="tx1"/>
                </a:solidFill>
              </a:rPr>
              <a:t> for each point. </a:t>
            </a:r>
          </a:p>
          <a:p>
            <a:pPr>
              <a:buFont typeface="Courier New" pitchFamily="49" charset="0"/>
              <a:buNone/>
            </a:pPr>
            <a:r>
              <a:rPr lang="en-US" i="0" dirty="0">
                <a:solidFill>
                  <a:schemeClr val="tx1"/>
                </a:solidFill>
              </a:rPr>
              <a:t>(Press           </a:t>
            </a:r>
            <a:r>
              <a:rPr lang="en-US" b="1" i="0" dirty="0">
                <a:solidFill>
                  <a:schemeClr val="tx1"/>
                </a:solidFill>
              </a:rPr>
              <a:t>  </a:t>
            </a:r>
            <a:r>
              <a:rPr lang="en-US" i="0" dirty="0">
                <a:solidFill>
                  <a:schemeClr val="tx1"/>
                </a:solidFill>
              </a:rPr>
              <a:t>each time.)</a:t>
            </a:r>
            <a:r>
              <a:rPr lang="en-US" dirty="0">
                <a:solidFill>
                  <a:schemeClr val="tx1"/>
                </a:solidFill>
              </a:rPr>
              <a:t> </a:t>
            </a:r>
          </a:p>
          <a:p>
            <a:pPr>
              <a:buFont typeface="Courier New" pitchFamily="49" charset="0"/>
              <a:buNone/>
            </a:pPr>
            <a:r>
              <a:rPr lang="en-US" i="0" dirty="0">
                <a:solidFill>
                  <a:schemeClr val="tx1"/>
                </a:solidFill>
              </a:rPr>
              <a:t>In this case there are three zeros: </a:t>
            </a:r>
            <a:r>
              <a:rPr lang="en-US" i="1" dirty="0">
                <a:solidFill>
                  <a:schemeClr val="tx1"/>
                </a:solidFill>
              </a:rPr>
              <a:t>x</a:t>
            </a:r>
            <a:r>
              <a:rPr lang="en-US" dirty="0">
                <a:solidFill>
                  <a:schemeClr val="tx1"/>
                </a:solidFill>
              </a:rPr>
              <a:t> </a:t>
            </a:r>
            <a:r>
              <a:rPr lang="en-US" i="0" dirty="0">
                <a:solidFill>
                  <a:schemeClr val="tx1"/>
                </a:solidFill>
              </a:rPr>
              <a:t>= −4, </a:t>
            </a:r>
            <a:r>
              <a:rPr lang="en-US" i="1" dirty="0">
                <a:solidFill>
                  <a:schemeClr val="tx1"/>
                </a:solidFill>
              </a:rPr>
              <a:t>x</a:t>
            </a:r>
            <a:r>
              <a:rPr lang="en-US" dirty="0">
                <a:solidFill>
                  <a:schemeClr val="tx1"/>
                </a:solidFill>
              </a:rPr>
              <a:t> </a:t>
            </a:r>
            <a:r>
              <a:rPr lang="en-US" i="0" dirty="0">
                <a:solidFill>
                  <a:schemeClr val="tx1"/>
                </a:solidFill>
              </a:rPr>
              <a:t>= −1, and </a:t>
            </a:r>
          </a:p>
          <a:p>
            <a:pPr>
              <a:spcBef>
                <a:spcPts val="0"/>
              </a:spcBef>
              <a:buFont typeface="Courier New" pitchFamily="49" charset="0"/>
              <a:buNone/>
            </a:pPr>
            <a:r>
              <a:rPr lang="en-US" i="1" dirty="0">
                <a:solidFill>
                  <a:schemeClr val="tx1"/>
                </a:solidFill>
              </a:rPr>
              <a:t>x</a:t>
            </a:r>
            <a:r>
              <a:rPr lang="en-US" dirty="0">
                <a:solidFill>
                  <a:schemeClr val="tx1"/>
                </a:solidFill>
              </a:rPr>
              <a:t> </a:t>
            </a:r>
            <a:r>
              <a:rPr lang="en-US" i="0" dirty="0">
                <a:solidFill>
                  <a:schemeClr val="tx1"/>
                </a:solidFill>
              </a:rPr>
              <a:t>= 3.</a:t>
            </a:r>
            <a:r>
              <a:rPr lang="en-US" dirty="0">
                <a:solidFill>
                  <a:schemeClr val="tx1"/>
                </a:solidFill>
              </a:rPr>
              <a:t> </a:t>
            </a:r>
          </a:p>
        </p:txBody>
      </p:sp>
      <p:pic>
        <p:nvPicPr>
          <p:cNvPr id="7" name="Picture 1"/>
          <p:cNvPicPr>
            <a:picLocks noChangeAspect="1" noChangeArrowheads="1"/>
          </p:cNvPicPr>
          <p:nvPr/>
        </p:nvPicPr>
        <p:blipFill>
          <a:blip r:embed="rId2"/>
          <a:srcRect/>
          <a:stretch>
            <a:fillRect/>
          </a:stretch>
        </p:blipFill>
        <p:spPr bwMode="auto">
          <a:xfrm>
            <a:off x="1415844" y="4391109"/>
            <a:ext cx="1005840" cy="515187"/>
          </a:xfrm>
          <a:prstGeom prst="rect">
            <a:avLst/>
          </a:prstGeom>
          <a:noFill/>
          <a:ln w="9525">
            <a:noFill/>
            <a:miter lim="800000"/>
            <a:headEnd/>
            <a:tailEnd/>
          </a:ln>
          <a:effectLst/>
        </p:spPr>
      </p:pic>
      <p:pic>
        <p:nvPicPr>
          <p:cNvPr id="8" name="Picture 3"/>
          <p:cNvPicPr>
            <a:picLocks noChangeAspect="1" noChangeArrowheads="1"/>
          </p:cNvPicPr>
          <p:nvPr/>
        </p:nvPicPr>
        <p:blipFill>
          <a:blip r:embed="rId3"/>
          <a:srcRect/>
          <a:stretch>
            <a:fillRect/>
          </a:stretch>
        </p:blipFill>
        <p:spPr bwMode="auto">
          <a:xfrm>
            <a:off x="3594180" y="1915948"/>
            <a:ext cx="822960" cy="416756"/>
          </a:xfrm>
          <a:prstGeom prst="rect">
            <a:avLst/>
          </a:prstGeom>
          <a:noFill/>
          <a:ln w="9525">
            <a:noFill/>
            <a:miter lim="800000"/>
            <a:headEnd/>
            <a:tailEnd/>
          </a:ln>
          <a:effectLst/>
        </p:spPr>
      </p:pic>
      <p:pic>
        <p:nvPicPr>
          <p:cNvPr id="9" name="Picture 4"/>
          <p:cNvPicPr>
            <a:picLocks noChangeAspect="1" noChangeArrowheads="1"/>
          </p:cNvPicPr>
          <p:nvPr/>
        </p:nvPicPr>
        <p:blipFill>
          <a:blip r:embed="rId4"/>
          <a:srcRect/>
          <a:stretch>
            <a:fillRect/>
          </a:stretch>
        </p:blipFill>
        <p:spPr bwMode="auto">
          <a:xfrm>
            <a:off x="4464828" y="1905002"/>
            <a:ext cx="1188720" cy="33527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31">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8131">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8131">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81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prstGeom prst="rect">
            <a:avLst/>
          </a:prstGeom>
        </p:spPr>
        <p:txBody>
          <a:bodyPr/>
          <a:lstStyle/>
          <a:p>
            <a:pPr>
              <a:lnSpc>
                <a:spcPct val="80000"/>
              </a:lnSpc>
            </a:pPr>
            <a:r>
              <a:rPr lang="en-US" sz="3200" dirty="0">
                <a:solidFill>
                  <a:schemeClr val="accent1"/>
                </a:solidFill>
              </a:rPr>
              <a:t>Example 1: Solving Polynomial Inequalities by Factoring</a:t>
            </a:r>
          </a:p>
        </p:txBody>
      </p:sp>
      <p:sp>
        <p:nvSpPr>
          <p:cNvPr id="8195" name="Rectangle 3"/>
          <p:cNvSpPr>
            <a:spLocks noGrp="1"/>
          </p:cNvSpPr>
          <p:nvPr>
            <p:ph idx="1"/>
          </p:nvPr>
        </p:nvSpPr>
        <p:spPr>
          <a:prstGeom prst="rect">
            <a:avLst/>
          </a:prstGeom>
        </p:spPr>
        <p:txBody>
          <a:bodyPr/>
          <a:lstStyle/>
          <a:p>
            <a:pPr marL="0" indent="0">
              <a:lnSpc>
                <a:spcPct val="90000"/>
              </a:lnSpc>
              <a:buFont typeface="Courier New" pitchFamily="49" charset="0"/>
              <a:buNone/>
            </a:pPr>
            <a:r>
              <a:rPr lang="en-US" i="0" dirty="0">
                <a:solidFill>
                  <a:schemeClr val="tx1"/>
                </a:solidFill>
              </a:rPr>
              <a:t>Solve the following inequalities by factoring and using a number line. Graph the solution set on a number line.</a:t>
            </a:r>
          </a:p>
          <a:p>
            <a:pPr marL="0" indent="0" algn="just">
              <a:lnSpc>
                <a:spcPct val="90000"/>
              </a:lnSpc>
              <a:buFont typeface="Courier New" pitchFamily="49" charset="0"/>
              <a:buNone/>
            </a:pPr>
            <a:endParaRPr lang="en-US" b="1" i="0" dirty="0">
              <a:solidFill>
                <a:schemeClr val="tx1"/>
              </a:solidFill>
            </a:endParaRPr>
          </a:p>
          <a:p>
            <a:pPr marL="0" indent="0" algn="just">
              <a:lnSpc>
                <a:spcPct val="90000"/>
              </a:lnSpc>
              <a:spcBef>
                <a:spcPts val="1800"/>
              </a:spcBef>
              <a:buFont typeface="Courier New" pitchFamily="49" charset="0"/>
              <a:buNone/>
            </a:pPr>
            <a:r>
              <a:rPr lang="en-US" b="1" i="0" dirty="0">
                <a:solidFill>
                  <a:schemeClr val="tx1"/>
                </a:solidFill>
              </a:rPr>
              <a:t>Solution</a:t>
            </a:r>
          </a:p>
          <a:p>
            <a:pPr marL="0" indent="0" algn="just">
              <a:lnSpc>
                <a:spcPct val="90000"/>
              </a:lnSpc>
              <a:buFont typeface="Courier New" pitchFamily="49" charset="0"/>
              <a:buNone/>
            </a:pPr>
            <a:endParaRPr lang="en-US" b="1" i="0" dirty="0">
              <a:solidFill>
                <a:schemeClr val="tx1"/>
              </a:solidFill>
            </a:endParaRPr>
          </a:p>
          <a:p>
            <a:pPr marL="0" indent="0" algn="just">
              <a:lnSpc>
                <a:spcPct val="90000"/>
              </a:lnSpc>
              <a:buFont typeface="Courier New" pitchFamily="49" charset="0"/>
              <a:buNone/>
            </a:pPr>
            <a:endParaRPr lang="en-US" b="1" i="0" dirty="0">
              <a:solidFill>
                <a:schemeClr val="tx1"/>
              </a:solidFill>
            </a:endParaRPr>
          </a:p>
          <a:p>
            <a:pPr marL="0" indent="0" algn="just">
              <a:lnSpc>
                <a:spcPct val="90000"/>
              </a:lnSpc>
              <a:buFont typeface="Courier New" pitchFamily="49" charset="0"/>
              <a:buNone/>
            </a:pPr>
            <a:endParaRPr lang="en-US" b="1" i="0" dirty="0">
              <a:solidFill>
                <a:schemeClr val="tx1"/>
              </a:solidFill>
            </a:endParaRPr>
          </a:p>
        </p:txBody>
      </p:sp>
      <p:graphicFrame>
        <p:nvGraphicFramePr>
          <p:cNvPr id="8196" name="Object 48"/>
          <p:cNvGraphicFramePr>
            <a:graphicFrameLocks noChangeAspect="1"/>
          </p:cNvGraphicFramePr>
          <p:nvPr/>
        </p:nvGraphicFramePr>
        <p:xfrm>
          <a:off x="548640" y="2224548"/>
          <a:ext cx="2006600" cy="381000"/>
        </p:xfrm>
        <a:graphic>
          <a:graphicData uri="http://schemas.openxmlformats.org/presentationml/2006/ole">
            <mc:AlternateContent xmlns:mc="http://schemas.openxmlformats.org/markup-compatibility/2006">
              <mc:Choice xmlns:v="urn:schemas-microsoft-com:vml" Requires="v">
                <p:oleObj spid="_x0000_s1039" name="Equation" r:id="rId3" imgW="2006600" imgH="381000" progId="Equation.DSMT4">
                  <p:embed/>
                </p:oleObj>
              </mc:Choice>
              <mc:Fallback>
                <p:oleObj name="Equation" r:id="rId3" imgW="2006600" imgH="381000" progId="Equation.DSMT4">
                  <p:embed/>
                  <p:pic>
                    <p:nvPicPr>
                      <p:cNvPr id="0" name="Object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224548"/>
                        <a:ext cx="20066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8" name="Rectangle 50"/>
          <p:cNvSpPr>
            <a:spLocks noChangeArrowheads="1"/>
          </p:cNvSpPr>
          <p:nvPr/>
        </p:nvSpPr>
        <p:spPr bwMode="auto">
          <a:xfrm>
            <a:off x="3896852" y="3960352"/>
            <a:ext cx="4622800" cy="396875"/>
          </a:xfrm>
          <a:prstGeom prst="rect">
            <a:avLst/>
          </a:prstGeom>
          <a:noFill/>
          <a:ln w="9525">
            <a:noFill/>
            <a:miter lim="800000"/>
            <a:headEnd/>
            <a:tailEnd/>
          </a:ln>
        </p:spPr>
        <p:txBody>
          <a:bodyPr>
            <a:spAutoFit/>
          </a:bodyPr>
          <a:lstStyle/>
          <a:p>
            <a:r>
              <a:rPr lang="en-US" sz="2000" b="0" baseline="0" dirty="0">
                <a:solidFill>
                  <a:srgbClr val="008080"/>
                </a:solidFill>
                <a:latin typeface="Calibri" pitchFamily="34" charset="0"/>
              </a:rPr>
              <a:t>Add </a:t>
            </a:r>
            <a:r>
              <a:rPr lang="en-US" sz="2000" b="0" baseline="0" dirty="0">
                <a:solidFill>
                  <a:srgbClr val="FF00FF"/>
                </a:solidFill>
                <a:latin typeface="Symbol" pitchFamily="18" charset="2"/>
              </a:rPr>
              <a:t>-</a:t>
            </a:r>
            <a:r>
              <a:rPr lang="en-US" sz="2000" b="0" baseline="0" dirty="0">
                <a:solidFill>
                  <a:srgbClr val="FF00FF"/>
                </a:solidFill>
                <a:latin typeface="Calibri" pitchFamily="34" charset="0"/>
              </a:rPr>
              <a:t>8</a:t>
            </a:r>
            <a:r>
              <a:rPr lang="en-US" sz="2000" b="0" baseline="0" dirty="0">
                <a:solidFill>
                  <a:srgbClr val="008080"/>
                </a:solidFill>
                <a:latin typeface="Calibri" pitchFamily="34" charset="0"/>
              </a:rPr>
              <a:t> to both sides so that one side is 0.</a:t>
            </a:r>
          </a:p>
        </p:txBody>
      </p:sp>
      <p:sp>
        <p:nvSpPr>
          <p:cNvPr id="8199" name="Rectangle 51"/>
          <p:cNvSpPr>
            <a:spLocks noChangeArrowheads="1"/>
          </p:cNvSpPr>
          <p:nvPr/>
        </p:nvSpPr>
        <p:spPr bwMode="auto">
          <a:xfrm>
            <a:off x="3896852" y="4541377"/>
            <a:ext cx="2794000" cy="396875"/>
          </a:xfrm>
          <a:prstGeom prst="rect">
            <a:avLst/>
          </a:prstGeom>
          <a:noFill/>
          <a:ln w="9525">
            <a:noFill/>
            <a:miter lim="800000"/>
            <a:headEnd/>
            <a:tailEnd/>
          </a:ln>
        </p:spPr>
        <p:txBody>
          <a:bodyPr>
            <a:spAutoFit/>
          </a:bodyPr>
          <a:lstStyle/>
          <a:p>
            <a:r>
              <a:rPr lang="en-US" sz="2000" b="0" baseline="0" dirty="0">
                <a:solidFill>
                  <a:srgbClr val="008080"/>
                </a:solidFill>
                <a:latin typeface="Calibri" pitchFamily="34" charset="0"/>
              </a:rPr>
              <a:t>Factor.</a:t>
            </a:r>
          </a:p>
        </p:txBody>
      </p:sp>
      <p:graphicFrame>
        <p:nvGraphicFramePr>
          <p:cNvPr id="1028" name="Object 4"/>
          <p:cNvGraphicFramePr>
            <a:graphicFrameLocks noChangeAspect="1"/>
          </p:cNvGraphicFramePr>
          <p:nvPr/>
        </p:nvGraphicFramePr>
        <p:xfrm>
          <a:off x="1951704" y="3352800"/>
          <a:ext cx="1524000" cy="381000"/>
        </p:xfrm>
        <a:graphic>
          <a:graphicData uri="http://schemas.openxmlformats.org/presentationml/2006/ole">
            <mc:AlternateContent xmlns:mc="http://schemas.openxmlformats.org/markup-compatibility/2006">
              <mc:Choice xmlns:v="urn:schemas-microsoft-com:vml" Requires="v">
                <p:oleObj spid="_x0000_s1040" name="Equation" r:id="rId5" imgW="1523880" imgH="380880" progId="Equation.DSMT4">
                  <p:embed/>
                </p:oleObj>
              </mc:Choice>
              <mc:Fallback>
                <p:oleObj name="Equation" r:id="rId5" imgW="1523880" imgH="3808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1704" y="3352800"/>
                        <a:ext cx="1524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 name="Object 5"/>
          <p:cNvGraphicFramePr>
            <a:graphicFrameLocks noChangeAspect="1"/>
          </p:cNvGraphicFramePr>
          <p:nvPr/>
        </p:nvGraphicFramePr>
        <p:xfrm>
          <a:off x="1433052" y="3918156"/>
          <a:ext cx="2019300" cy="381000"/>
        </p:xfrm>
        <a:graphic>
          <a:graphicData uri="http://schemas.openxmlformats.org/presentationml/2006/ole">
            <mc:AlternateContent xmlns:mc="http://schemas.openxmlformats.org/markup-compatibility/2006">
              <mc:Choice xmlns:v="urn:schemas-microsoft-com:vml" Requires="v">
                <p:oleObj spid="_x0000_s1041" name="Equation" r:id="rId7" imgW="2019240" imgH="380880" progId="Equation.DSMT4">
                  <p:embed/>
                </p:oleObj>
              </mc:Choice>
              <mc:Fallback>
                <p:oleObj name="Equation" r:id="rId7" imgW="2019240" imgH="3808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33052" y="3918156"/>
                        <a:ext cx="2019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 name="Object 6"/>
          <p:cNvGraphicFramePr>
            <a:graphicFrameLocks noChangeAspect="1"/>
          </p:cNvGraphicFramePr>
          <p:nvPr/>
        </p:nvGraphicFramePr>
        <p:xfrm>
          <a:off x="1066800" y="4495800"/>
          <a:ext cx="2400300" cy="469900"/>
        </p:xfrm>
        <a:graphic>
          <a:graphicData uri="http://schemas.openxmlformats.org/presentationml/2006/ole">
            <mc:AlternateContent xmlns:mc="http://schemas.openxmlformats.org/markup-compatibility/2006">
              <mc:Choice xmlns:v="urn:schemas-microsoft-com:vml" Requires="v">
                <p:oleObj spid="_x0000_s1042" name="Equation" r:id="rId9" imgW="2400120" imgH="469800" progId="Equation.DSMT4">
                  <p:embed/>
                </p:oleObj>
              </mc:Choice>
              <mc:Fallback>
                <p:oleObj name="Equation" r:id="rId9" imgW="2400120" imgH="4698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00" y="4495800"/>
                        <a:ext cx="2400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9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P spid="819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a:prstGeom prst="rect">
            <a:avLst/>
          </a:prstGeom>
        </p:spPr>
        <p:txBody>
          <a:bodyPr/>
          <a:lstStyle/>
          <a:p>
            <a:pPr>
              <a:lnSpc>
                <a:spcPct val="80000"/>
              </a:lnSpc>
            </a:pPr>
            <a:r>
              <a:rPr lang="en-US" sz="3200" dirty="0">
                <a:solidFill>
                  <a:schemeClr val="accent1"/>
                </a:solidFill>
              </a:rPr>
              <a:t>Example 6: Solving a Higher-Degree Polynomial Inequality Using a Graphing Calculator (cont.)</a:t>
            </a:r>
          </a:p>
        </p:txBody>
      </p:sp>
      <p:sp>
        <p:nvSpPr>
          <p:cNvPr id="49155" name="Rectangle 3"/>
          <p:cNvSpPr>
            <a:spLocks noGrp="1"/>
          </p:cNvSpPr>
          <p:nvPr>
            <p:ph idx="1"/>
          </p:nvPr>
        </p:nvSpPr>
        <p:spPr>
          <a:prstGeom prst="rect">
            <a:avLst/>
          </a:prstGeom>
        </p:spPr>
        <p:txBody>
          <a:bodyPr/>
          <a:lstStyle/>
          <a:p>
            <a:pPr marL="0" indent="0">
              <a:buFont typeface="Courier New" pitchFamily="49" charset="0"/>
              <a:buNone/>
            </a:pPr>
            <a:r>
              <a:rPr lang="en-US" i="0" dirty="0">
                <a:solidFill>
                  <a:schemeClr val="tx1"/>
                </a:solidFill>
              </a:rPr>
              <a:t>Because we want to know where </a:t>
            </a:r>
            <a:r>
              <a:rPr lang="en-US" i="1" dirty="0">
                <a:solidFill>
                  <a:schemeClr val="tx1"/>
                </a:solidFill>
              </a:rPr>
              <a:t>y</a:t>
            </a:r>
            <a:r>
              <a:rPr lang="en-US" dirty="0">
                <a:solidFill>
                  <a:schemeClr val="tx1"/>
                </a:solidFill>
              </a:rPr>
              <a:t> </a:t>
            </a:r>
            <a:r>
              <a:rPr lang="en-US" i="0" dirty="0">
                <a:solidFill>
                  <a:schemeClr val="tx1"/>
                </a:solidFill>
              </a:rPr>
              <a:t>&gt; 0, we look at the graph and find the intervals for </a:t>
            </a:r>
            <a:r>
              <a:rPr lang="en-US" i="1" dirty="0">
                <a:solidFill>
                  <a:schemeClr val="tx1"/>
                </a:solidFill>
              </a:rPr>
              <a:t>x</a:t>
            </a:r>
            <a:r>
              <a:rPr lang="en-US" dirty="0">
                <a:solidFill>
                  <a:schemeClr val="tx1"/>
                </a:solidFill>
              </a:rPr>
              <a:t> </a:t>
            </a:r>
            <a:r>
              <a:rPr lang="en-US" i="0" dirty="0">
                <a:solidFill>
                  <a:schemeClr val="tx1"/>
                </a:solidFill>
              </a:rPr>
              <a:t>where the curve is above the </a:t>
            </a:r>
            <a:r>
              <a:rPr lang="en-US" i="1" dirty="0">
                <a:solidFill>
                  <a:schemeClr val="tx1"/>
                </a:solidFill>
              </a:rPr>
              <a:t>x</a:t>
            </a:r>
            <a:r>
              <a:rPr lang="en-US" i="0" dirty="0">
                <a:solidFill>
                  <a:schemeClr val="tx1"/>
                </a:solidFill>
              </a:rPr>
              <a:t>-axis. Do not include the endpoints because 0 is not included in the inequality.</a:t>
            </a:r>
            <a:r>
              <a:rPr lang="en-US" dirty="0">
                <a:solidFill>
                  <a:schemeClr val="tx1"/>
                </a:solidFill>
              </a:rPr>
              <a:t> </a:t>
            </a:r>
          </a:p>
          <a:p>
            <a:pPr marL="0" indent="0">
              <a:buFont typeface="Courier New" pitchFamily="49" charset="0"/>
              <a:buNone/>
            </a:pPr>
            <a:r>
              <a:rPr lang="en-US" i="0" dirty="0">
                <a:solidFill>
                  <a:schemeClr val="tx1"/>
                </a:solidFill>
              </a:rPr>
              <a:t>Thus the solution is the union of two intervals:</a:t>
            </a:r>
            <a:r>
              <a:rPr lang="en-US" dirty="0">
                <a:solidFill>
                  <a:schemeClr val="tx1"/>
                </a:solidFill>
              </a:rPr>
              <a:t> </a:t>
            </a:r>
          </a:p>
          <a:p>
            <a:pPr marL="0" indent="0">
              <a:buFont typeface="Courier New" pitchFamily="49" charset="0"/>
              <a:buNone/>
            </a:pPr>
            <a:endParaRPr lang="en-US" dirty="0">
              <a:solidFill>
                <a:schemeClr val="tx1"/>
              </a:solidFill>
            </a:endParaRPr>
          </a:p>
        </p:txBody>
      </p:sp>
      <p:graphicFrame>
        <p:nvGraphicFramePr>
          <p:cNvPr id="49156" name="Object 4"/>
          <p:cNvGraphicFramePr>
            <a:graphicFrameLocks noChangeAspect="1"/>
          </p:cNvGraphicFramePr>
          <p:nvPr/>
        </p:nvGraphicFramePr>
        <p:xfrm>
          <a:off x="3124200" y="3657600"/>
          <a:ext cx="2413000" cy="469900"/>
        </p:xfrm>
        <a:graphic>
          <a:graphicData uri="http://schemas.openxmlformats.org/presentationml/2006/ole">
            <mc:AlternateContent xmlns:mc="http://schemas.openxmlformats.org/markup-compatibility/2006">
              <mc:Choice xmlns:v="urn:schemas-microsoft-com:vml" Requires="v">
                <p:oleObj spid="_x0000_s28677" name="Equation" r:id="rId3" imgW="2413000" imgH="469900" progId="Equation.DSMT4">
                  <p:embed/>
                </p:oleObj>
              </mc:Choice>
              <mc:Fallback>
                <p:oleObj name="Equation" r:id="rId3" imgW="2413000" imgH="4699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657600"/>
                        <a:ext cx="24130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9157"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00200" y="4461027"/>
            <a:ext cx="5943600" cy="74715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a:prstGeom prst="rect">
            <a:avLst/>
          </a:prstGeom>
        </p:spPr>
        <p:txBody>
          <a:bodyPr/>
          <a:lstStyle/>
          <a:p>
            <a:r>
              <a:rPr lang="en-US" sz="3200" dirty="0">
                <a:solidFill>
                  <a:schemeClr val="accent1"/>
                </a:solidFill>
              </a:rPr>
              <a:t>Practice Problems</a:t>
            </a:r>
          </a:p>
        </p:txBody>
      </p:sp>
      <p:sp>
        <p:nvSpPr>
          <p:cNvPr id="50179" name="Rectangle 3"/>
          <p:cNvSpPr>
            <a:spLocks noGrp="1"/>
          </p:cNvSpPr>
          <p:nvPr>
            <p:ph idx="1"/>
          </p:nvPr>
        </p:nvSpPr>
        <p:spPr>
          <a:xfrm>
            <a:off x="457200" y="1280160"/>
            <a:ext cx="8229600" cy="4434840"/>
          </a:xfrm>
          <a:prstGeom prst="rect">
            <a:avLst/>
          </a:prstGeom>
          <a:solidFill>
            <a:srgbClr val="FFFFCC"/>
          </a:solidFill>
          <a:ln w="28575">
            <a:solidFill>
              <a:srgbClr val="000000"/>
            </a:solidFill>
          </a:ln>
        </p:spPr>
        <p:txBody>
          <a:bodyPr>
            <a:noAutofit/>
          </a:bodyPr>
          <a:lstStyle/>
          <a:p>
            <a:pPr defTabSz="863600">
              <a:tabLst>
                <a:tab pos="520700" algn="l"/>
                <a:tab pos="635000" algn="l"/>
                <a:tab pos="3086100" algn="l"/>
                <a:tab pos="5435600" algn="l"/>
              </a:tabLst>
            </a:pPr>
            <a:r>
              <a:rPr lang="en-US" dirty="0">
                <a:solidFill>
                  <a:srgbClr val="000000"/>
                </a:solidFill>
                <a:latin typeface="Calibri" pitchFamily="34" charset="0"/>
              </a:rPr>
              <a:t>Solve each of the following inequalities algebraically. Graph each solution set on a real number line. Write the answers in interval notation.</a:t>
            </a:r>
            <a:r>
              <a:rPr lang="en-US" i="1" dirty="0">
                <a:solidFill>
                  <a:srgbClr val="000000"/>
                </a:solidFill>
                <a:latin typeface="Calibri" pitchFamily="34" charset="0"/>
              </a:rPr>
              <a:t> </a:t>
            </a:r>
          </a:p>
          <a:p>
            <a:pPr marL="533400" indent="-533400" defTabSz="863600">
              <a:tabLst>
                <a:tab pos="520700" algn="l"/>
                <a:tab pos="635000" algn="l"/>
                <a:tab pos="3086100" algn="l"/>
                <a:tab pos="5435600" algn="l"/>
              </a:tabLst>
            </a:pPr>
            <a:endParaRPr lang="en-US" i="1" dirty="0">
              <a:solidFill>
                <a:srgbClr val="000000"/>
              </a:solidFill>
              <a:latin typeface="Calibri" pitchFamily="34" charset="0"/>
            </a:endParaRPr>
          </a:p>
          <a:p>
            <a:pPr marL="533400" indent="-533400" defTabSz="863600">
              <a:tabLst>
                <a:tab pos="520700" algn="l"/>
                <a:tab pos="635000" algn="l"/>
                <a:tab pos="3086100" algn="l"/>
                <a:tab pos="5435600" algn="l"/>
              </a:tabLst>
            </a:pPr>
            <a:endParaRPr lang="en-US" i="1" dirty="0">
              <a:solidFill>
                <a:srgbClr val="000000"/>
              </a:solidFill>
              <a:latin typeface="Calibri" pitchFamily="34" charset="0"/>
            </a:endParaRPr>
          </a:p>
          <a:p>
            <a:pPr defTabSz="863600">
              <a:tabLst>
                <a:tab pos="520700" algn="l"/>
                <a:tab pos="635000" algn="l"/>
                <a:tab pos="3086100" algn="l"/>
                <a:tab pos="5435600" algn="l"/>
              </a:tabLst>
            </a:pPr>
            <a:r>
              <a:rPr lang="en-US" dirty="0">
                <a:solidFill>
                  <a:srgbClr val="000000"/>
                </a:solidFill>
                <a:latin typeface="Calibri" pitchFamily="34" charset="0"/>
              </a:rPr>
              <a:t>Use a graphing calculator to solve the following inequalities. Write the answers in interval notation. </a:t>
            </a:r>
          </a:p>
          <a:p>
            <a:pPr marL="533400" indent="-533400" defTabSz="863600">
              <a:tabLst>
                <a:tab pos="520700" algn="l"/>
                <a:tab pos="635000" algn="l"/>
                <a:tab pos="3086100" algn="l"/>
                <a:tab pos="5435600" algn="l"/>
              </a:tabLst>
            </a:pPr>
            <a:endParaRPr lang="en-US" i="1" dirty="0">
              <a:solidFill>
                <a:srgbClr val="000000"/>
              </a:solidFill>
              <a:latin typeface="Calibri" pitchFamily="34" charset="0"/>
            </a:endParaRPr>
          </a:p>
          <a:p>
            <a:pPr>
              <a:buFont typeface="Courier New" pitchFamily="49" charset="0"/>
              <a:buNone/>
            </a:pPr>
            <a:endParaRPr lang="en-US" dirty="0"/>
          </a:p>
        </p:txBody>
      </p:sp>
      <p:graphicFrame>
        <p:nvGraphicFramePr>
          <p:cNvPr id="50181" name="Object 14"/>
          <p:cNvGraphicFramePr>
            <a:graphicFrameLocks noChangeAspect="1"/>
          </p:cNvGraphicFramePr>
          <p:nvPr/>
        </p:nvGraphicFramePr>
        <p:xfrm>
          <a:off x="609600" y="3048000"/>
          <a:ext cx="2870200" cy="469900"/>
        </p:xfrm>
        <a:graphic>
          <a:graphicData uri="http://schemas.openxmlformats.org/presentationml/2006/ole">
            <mc:AlternateContent xmlns:mc="http://schemas.openxmlformats.org/markup-compatibility/2006">
              <mc:Choice xmlns:v="urn:schemas-microsoft-com:vml" Requires="v">
                <p:oleObj spid="_x0000_s29713" name="Equation" r:id="rId3" imgW="2870200" imgH="469900" progId="Equation.DSMT4">
                  <p:embed/>
                </p:oleObj>
              </mc:Choice>
              <mc:Fallback>
                <p:oleObj name="Equation" r:id="rId3" imgW="2870200" imgH="469900" progId="Equation.DSMT4">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048000"/>
                        <a:ext cx="28702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82" name="Object 19"/>
          <p:cNvGraphicFramePr>
            <a:graphicFrameLocks noChangeAspect="1"/>
          </p:cNvGraphicFramePr>
          <p:nvPr/>
        </p:nvGraphicFramePr>
        <p:xfrm>
          <a:off x="3962400" y="3035300"/>
          <a:ext cx="2235200" cy="381000"/>
        </p:xfrm>
        <a:graphic>
          <a:graphicData uri="http://schemas.openxmlformats.org/presentationml/2006/ole">
            <mc:AlternateContent xmlns:mc="http://schemas.openxmlformats.org/markup-compatibility/2006">
              <mc:Choice xmlns:v="urn:schemas-microsoft-com:vml" Requires="v">
                <p:oleObj spid="_x0000_s29714" name="Equation" r:id="rId5" imgW="2235200" imgH="381000" progId="Equation.DSMT4">
                  <p:embed/>
                </p:oleObj>
              </mc:Choice>
              <mc:Fallback>
                <p:oleObj name="Equation" r:id="rId5" imgW="2235200" imgH="381000" progId="Equation.DSMT4">
                  <p:embed/>
                  <p:pic>
                    <p:nvPicPr>
                      <p:cNvPr id="0"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035300"/>
                        <a:ext cx="22352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83" name="Object 20"/>
          <p:cNvGraphicFramePr>
            <a:graphicFrameLocks noChangeAspect="1"/>
          </p:cNvGraphicFramePr>
          <p:nvPr/>
        </p:nvGraphicFramePr>
        <p:xfrm>
          <a:off x="6692900" y="2844800"/>
          <a:ext cx="1765300" cy="838200"/>
        </p:xfrm>
        <a:graphic>
          <a:graphicData uri="http://schemas.openxmlformats.org/presentationml/2006/ole">
            <mc:AlternateContent xmlns:mc="http://schemas.openxmlformats.org/markup-compatibility/2006">
              <mc:Choice xmlns:v="urn:schemas-microsoft-com:vml" Requires="v">
                <p:oleObj spid="_x0000_s29715" name="Equation" r:id="rId7" imgW="1765300" imgH="838200" progId="Equation.DSMT4">
                  <p:embed/>
                </p:oleObj>
              </mc:Choice>
              <mc:Fallback>
                <p:oleObj name="Equation" r:id="rId7" imgW="1765300" imgH="838200" progId="Equation.DSMT4">
                  <p:embed/>
                  <p:pic>
                    <p:nvPicPr>
                      <p:cNvPr id="0" name="Object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92900" y="2844800"/>
                        <a:ext cx="1765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84" name="Object 21"/>
          <p:cNvGraphicFramePr>
            <a:graphicFrameLocks noChangeAspect="1"/>
          </p:cNvGraphicFramePr>
          <p:nvPr/>
        </p:nvGraphicFramePr>
        <p:xfrm>
          <a:off x="635000" y="5105400"/>
          <a:ext cx="2667000" cy="381000"/>
        </p:xfrm>
        <a:graphic>
          <a:graphicData uri="http://schemas.openxmlformats.org/presentationml/2006/ole">
            <mc:AlternateContent xmlns:mc="http://schemas.openxmlformats.org/markup-compatibility/2006">
              <mc:Choice xmlns:v="urn:schemas-microsoft-com:vml" Requires="v">
                <p:oleObj spid="_x0000_s29716" name="Equation" r:id="rId9" imgW="2667000" imgH="381000" progId="Equation.DSMT4">
                  <p:embed/>
                </p:oleObj>
              </mc:Choice>
              <mc:Fallback>
                <p:oleObj name="Equation" r:id="rId9" imgW="2667000" imgH="381000" progId="Equation.DSMT4">
                  <p:embed/>
                  <p:pic>
                    <p:nvPicPr>
                      <p:cNvPr id="0" name="Object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5000" y="5105400"/>
                        <a:ext cx="26670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85" name="Object 22"/>
          <p:cNvGraphicFramePr>
            <a:graphicFrameLocks noChangeAspect="1"/>
          </p:cNvGraphicFramePr>
          <p:nvPr/>
        </p:nvGraphicFramePr>
        <p:xfrm>
          <a:off x="3962400" y="5080000"/>
          <a:ext cx="2527300" cy="381000"/>
        </p:xfrm>
        <a:graphic>
          <a:graphicData uri="http://schemas.openxmlformats.org/presentationml/2006/ole">
            <mc:AlternateContent xmlns:mc="http://schemas.openxmlformats.org/markup-compatibility/2006">
              <mc:Choice xmlns:v="urn:schemas-microsoft-com:vml" Requires="v">
                <p:oleObj spid="_x0000_s29717" name="Equation" r:id="rId11" imgW="2527300" imgH="381000" progId="Equation.DSMT4">
                  <p:embed/>
                </p:oleObj>
              </mc:Choice>
              <mc:Fallback>
                <p:oleObj name="Equation" r:id="rId11" imgW="2527300" imgH="381000" progId="Equation.DSMT4">
                  <p:embed/>
                  <p:pic>
                    <p:nvPicPr>
                      <p:cNvPr id="0" name="Object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2400" y="5080000"/>
                        <a:ext cx="25273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a:prstGeom prst="rect">
            <a:avLst/>
          </a:prstGeom>
        </p:spPr>
        <p:txBody>
          <a:bodyPr/>
          <a:lstStyle/>
          <a:p>
            <a:r>
              <a:rPr lang="en-US" sz="3200" dirty="0">
                <a:solidFill>
                  <a:schemeClr val="accent2"/>
                </a:solidFill>
              </a:rPr>
              <a:t>Practice Problem Answers</a:t>
            </a:r>
          </a:p>
        </p:txBody>
      </p:sp>
      <p:sp>
        <p:nvSpPr>
          <p:cNvPr id="51203" name="Rectangle 3"/>
          <p:cNvSpPr>
            <a:spLocks noGrp="1"/>
          </p:cNvSpPr>
          <p:nvPr>
            <p:ph idx="1"/>
          </p:nvPr>
        </p:nvSpPr>
        <p:spPr>
          <a:prstGeom prst="rect">
            <a:avLst/>
          </a:prstGeom>
          <a:noFill/>
        </p:spPr>
        <p:txBody>
          <a:bodyPr>
            <a:spAutoFit/>
          </a:bodyPr>
          <a:lstStyle/>
          <a:p>
            <a:pPr marL="533400" indent="-533400">
              <a:spcBef>
                <a:spcPct val="50000"/>
              </a:spcBef>
              <a:buFont typeface="Courier New" pitchFamily="49" charset="0"/>
              <a:buNone/>
            </a:pPr>
            <a:r>
              <a:rPr lang="en-US" b="1" i="0" dirty="0">
                <a:solidFill>
                  <a:schemeClr val="tx1"/>
                </a:solidFill>
              </a:rPr>
              <a:t>1.				                    </a:t>
            </a:r>
          </a:p>
          <a:p>
            <a:pPr marL="533400" indent="-533400">
              <a:spcBef>
                <a:spcPct val="50000"/>
              </a:spcBef>
              <a:buFont typeface="Courier New" pitchFamily="49" charset="0"/>
              <a:buNone/>
            </a:pPr>
            <a:r>
              <a:rPr lang="en-US" b="1" i="0" dirty="0">
                <a:solidFill>
                  <a:schemeClr val="tx1"/>
                </a:solidFill>
              </a:rPr>
              <a:t>2. 	</a:t>
            </a:r>
          </a:p>
          <a:p>
            <a:pPr marL="533400" indent="-533400">
              <a:spcBef>
                <a:spcPct val="50000"/>
              </a:spcBef>
              <a:buFont typeface="Courier New" pitchFamily="49" charset="0"/>
              <a:buNone/>
            </a:pPr>
            <a:r>
              <a:rPr lang="en-US" b="1" i="0" dirty="0">
                <a:solidFill>
                  <a:schemeClr val="tx1"/>
                </a:solidFill>
              </a:rPr>
              <a:t>3.				           </a:t>
            </a:r>
          </a:p>
          <a:p>
            <a:pPr marL="533400" indent="-533400">
              <a:spcBef>
                <a:spcPct val="50000"/>
              </a:spcBef>
              <a:buFont typeface="Courier New" pitchFamily="49" charset="0"/>
              <a:buNone/>
            </a:pPr>
            <a:r>
              <a:rPr lang="en-US" b="1" i="0" dirty="0">
                <a:solidFill>
                  <a:schemeClr val="tx1"/>
                </a:solidFill>
              </a:rPr>
              <a:t>4. 		 </a:t>
            </a:r>
            <a:r>
              <a:rPr lang="en-US" i="0" dirty="0">
                <a:solidFill>
                  <a:srgbClr val="FF0008"/>
                </a:solidFill>
              </a:rPr>
              <a:t>   </a:t>
            </a:r>
          </a:p>
          <a:p>
            <a:pPr marL="533400" indent="-533400">
              <a:spcBef>
                <a:spcPct val="50000"/>
              </a:spcBef>
              <a:buFont typeface="Courier New" pitchFamily="49" charset="0"/>
              <a:buNone/>
            </a:pPr>
            <a:r>
              <a:rPr lang="en-US" b="1" i="0" dirty="0">
                <a:solidFill>
                  <a:schemeClr val="tx1"/>
                </a:solidFill>
              </a:rPr>
              <a:t>5.  </a:t>
            </a:r>
          </a:p>
        </p:txBody>
      </p:sp>
      <p:pic>
        <p:nvPicPr>
          <p:cNvPr id="51204" name="Picture 2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4400" y="1468411"/>
            <a:ext cx="1920240" cy="287279"/>
          </a:xfrm>
          <a:prstGeom prst="rect">
            <a:avLst/>
          </a:prstGeom>
          <a:noFill/>
          <a:ln w="9525">
            <a:noFill/>
            <a:miter lim="800000"/>
            <a:headEnd/>
            <a:tailEnd/>
          </a:ln>
        </p:spPr>
      </p:pic>
      <p:graphicFrame>
        <p:nvGraphicFramePr>
          <p:cNvPr id="51205" name="Object 21"/>
          <p:cNvGraphicFramePr>
            <a:graphicFrameLocks noChangeAspect="1"/>
          </p:cNvGraphicFramePr>
          <p:nvPr/>
        </p:nvGraphicFramePr>
        <p:xfrm>
          <a:off x="2921000" y="1295400"/>
          <a:ext cx="2184400" cy="469900"/>
        </p:xfrm>
        <a:graphic>
          <a:graphicData uri="http://schemas.openxmlformats.org/presentationml/2006/ole">
            <mc:AlternateContent xmlns:mc="http://schemas.openxmlformats.org/markup-compatibility/2006">
              <mc:Choice xmlns:v="urn:schemas-microsoft-com:vml" Requires="v">
                <p:oleObj spid="_x0000_s30737" name="Equation" r:id="rId4" imgW="2184400" imgH="469900" progId="Equation.DSMT4">
                  <p:embed/>
                </p:oleObj>
              </mc:Choice>
              <mc:Fallback>
                <p:oleObj name="Equation" r:id="rId4" imgW="2184400" imgH="469900" progId="Equation.DSMT4">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1000" y="1295400"/>
                        <a:ext cx="21844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1206" name="Picture 2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52500" y="2088254"/>
            <a:ext cx="1920240" cy="287279"/>
          </a:xfrm>
          <a:prstGeom prst="rect">
            <a:avLst/>
          </a:prstGeom>
          <a:noFill/>
          <a:ln w="9525">
            <a:noFill/>
            <a:miter lim="800000"/>
            <a:headEnd/>
            <a:tailEnd/>
          </a:ln>
        </p:spPr>
      </p:pic>
      <p:graphicFrame>
        <p:nvGraphicFramePr>
          <p:cNvPr id="51207" name="Object 23"/>
          <p:cNvGraphicFramePr>
            <a:graphicFrameLocks noChangeAspect="1"/>
          </p:cNvGraphicFramePr>
          <p:nvPr/>
        </p:nvGraphicFramePr>
        <p:xfrm>
          <a:off x="2921000" y="1955800"/>
          <a:ext cx="2184400" cy="469900"/>
        </p:xfrm>
        <a:graphic>
          <a:graphicData uri="http://schemas.openxmlformats.org/presentationml/2006/ole">
            <mc:AlternateContent xmlns:mc="http://schemas.openxmlformats.org/markup-compatibility/2006">
              <mc:Choice xmlns:v="urn:schemas-microsoft-com:vml" Requires="v">
                <p:oleObj spid="_x0000_s30738" name="Equation" r:id="rId7" imgW="2184400" imgH="469900" progId="Equation.DSMT4">
                  <p:embed/>
                </p:oleObj>
              </mc:Choice>
              <mc:Fallback>
                <p:oleObj name="Equation" r:id="rId7" imgW="2184400" imgH="469900" progId="Equation.DSMT4">
                  <p:embed/>
                  <p:pic>
                    <p:nvPicPr>
                      <p:cNvPr id="0" name="Object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1000" y="1955800"/>
                        <a:ext cx="21844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1208" name="Picture 24"/>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990600" y="2753430"/>
            <a:ext cx="1920240" cy="336429"/>
          </a:xfrm>
          <a:prstGeom prst="rect">
            <a:avLst/>
          </a:prstGeom>
          <a:noFill/>
          <a:ln w="9525">
            <a:noFill/>
            <a:miter lim="800000"/>
            <a:headEnd/>
            <a:tailEnd/>
          </a:ln>
        </p:spPr>
      </p:pic>
      <p:graphicFrame>
        <p:nvGraphicFramePr>
          <p:cNvPr id="51209" name="Object 25"/>
          <p:cNvGraphicFramePr>
            <a:graphicFrameLocks noChangeAspect="1"/>
          </p:cNvGraphicFramePr>
          <p:nvPr/>
        </p:nvGraphicFramePr>
        <p:xfrm>
          <a:off x="2946400" y="2628900"/>
          <a:ext cx="939800" cy="469900"/>
        </p:xfrm>
        <a:graphic>
          <a:graphicData uri="http://schemas.openxmlformats.org/presentationml/2006/ole">
            <mc:AlternateContent xmlns:mc="http://schemas.openxmlformats.org/markup-compatibility/2006">
              <mc:Choice xmlns:v="urn:schemas-microsoft-com:vml" Requires="v">
                <p:oleObj spid="_x0000_s30739" name="Equation" r:id="rId10" imgW="939800" imgH="469900" progId="Equation.DSMT4">
                  <p:embed/>
                </p:oleObj>
              </mc:Choice>
              <mc:Fallback>
                <p:oleObj name="Equation" r:id="rId10" imgW="939800" imgH="469900" progId="Equation.DSMT4">
                  <p:embed/>
                  <p:pic>
                    <p:nvPicPr>
                      <p:cNvPr id="0" name="Object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46400" y="2628900"/>
                        <a:ext cx="9398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10" name="Object 26"/>
          <p:cNvGraphicFramePr>
            <a:graphicFrameLocks noChangeAspect="1"/>
          </p:cNvGraphicFramePr>
          <p:nvPr/>
        </p:nvGraphicFramePr>
        <p:xfrm>
          <a:off x="914400" y="3251200"/>
          <a:ext cx="3987800" cy="469900"/>
        </p:xfrm>
        <a:graphic>
          <a:graphicData uri="http://schemas.openxmlformats.org/presentationml/2006/ole">
            <mc:AlternateContent xmlns:mc="http://schemas.openxmlformats.org/markup-compatibility/2006">
              <mc:Choice xmlns:v="urn:schemas-microsoft-com:vml" Requires="v">
                <p:oleObj spid="_x0000_s30740" name="Equation" r:id="rId12" imgW="3987800" imgH="469900" progId="Equation.DSMT4">
                  <p:embed/>
                </p:oleObj>
              </mc:Choice>
              <mc:Fallback>
                <p:oleObj name="Equation" r:id="rId12" imgW="3987800" imgH="469900" progId="Equation.DSMT4">
                  <p:embed/>
                  <p:pic>
                    <p:nvPicPr>
                      <p:cNvPr id="0" name="Object 2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4400" y="3251200"/>
                        <a:ext cx="39878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11" name="Object 27"/>
          <p:cNvGraphicFramePr>
            <a:graphicFrameLocks noChangeAspect="1"/>
          </p:cNvGraphicFramePr>
          <p:nvPr/>
        </p:nvGraphicFramePr>
        <p:xfrm>
          <a:off x="914400" y="3937000"/>
          <a:ext cx="1828800" cy="469900"/>
        </p:xfrm>
        <a:graphic>
          <a:graphicData uri="http://schemas.openxmlformats.org/presentationml/2006/ole">
            <mc:AlternateContent xmlns:mc="http://schemas.openxmlformats.org/markup-compatibility/2006">
              <mc:Choice xmlns:v="urn:schemas-microsoft-com:vml" Requires="v">
                <p:oleObj spid="_x0000_s30741" name="Equation" r:id="rId14" imgW="1828800" imgH="469800" progId="Equation.DSMT4">
                  <p:embed/>
                </p:oleObj>
              </mc:Choice>
              <mc:Fallback>
                <p:oleObj name="Equation" r:id="rId14" imgW="1828800" imgH="469800" progId="Equation.DSMT4">
                  <p:embed/>
                  <p:pic>
                    <p:nvPicPr>
                      <p:cNvPr id="0" name="Object 2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14400" y="3937000"/>
                        <a:ext cx="18288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pPr>
              <a:lnSpc>
                <a:spcPct val="80000"/>
              </a:lnSpc>
            </a:pPr>
            <a:r>
              <a:rPr lang="en-US" sz="3200" dirty="0">
                <a:solidFill>
                  <a:schemeClr val="accent1"/>
                </a:solidFill>
              </a:rPr>
              <a:t>Example 1: Solving Polynomial Inequalities by Factoring (cont.)</a:t>
            </a:r>
          </a:p>
        </p:txBody>
      </p:sp>
      <p:sp>
        <p:nvSpPr>
          <p:cNvPr id="9219" name="Rectangle 3"/>
          <p:cNvSpPr>
            <a:spLocks noGrp="1"/>
          </p:cNvSpPr>
          <p:nvPr>
            <p:ph idx="1"/>
          </p:nvPr>
        </p:nvSpPr>
        <p:spPr>
          <a:prstGeom prst="rect">
            <a:avLst/>
          </a:prstGeom>
        </p:spPr>
        <p:txBody>
          <a:bodyPr/>
          <a:lstStyle/>
          <a:p>
            <a:r>
              <a:rPr lang="en-US" dirty="0">
                <a:solidFill>
                  <a:schemeClr val="tx1"/>
                </a:solidFill>
              </a:rPr>
              <a:t>Set each factor equal to 0 to locate the interval endpoints</a:t>
            </a:r>
          </a:p>
          <a:p>
            <a:pPr marL="0" indent="0" algn="just">
              <a:buFont typeface="Courier New" pitchFamily="49" charset="0"/>
              <a:buNone/>
            </a:pPr>
            <a:endParaRPr lang="en-US" i="0" dirty="0">
              <a:solidFill>
                <a:schemeClr val="tx1"/>
              </a:solidFill>
            </a:endParaRPr>
          </a:p>
          <a:p>
            <a:pPr marL="0" indent="0" algn="just">
              <a:buFont typeface="Courier New" pitchFamily="49" charset="0"/>
              <a:buNone/>
            </a:pPr>
            <a:endParaRPr lang="en-US" i="0" dirty="0">
              <a:solidFill>
                <a:schemeClr val="tx1"/>
              </a:solidFill>
            </a:endParaRPr>
          </a:p>
          <a:p>
            <a:pPr marL="0" indent="0">
              <a:spcBef>
                <a:spcPts val="2400"/>
              </a:spcBef>
              <a:buFont typeface="Courier New" pitchFamily="49" charset="0"/>
              <a:buNone/>
            </a:pPr>
            <a:r>
              <a:rPr lang="en-US" i="0" dirty="0">
                <a:solidFill>
                  <a:schemeClr val="tx1"/>
                </a:solidFill>
              </a:rPr>
              <a:t>Mark these points on a number line and test one point from each of the intervals formed.</a:t>
            </a:r>
          </a:p>
          <a:p>
            <a:pPr marL="0" indent="0" algn="just">
              <a:buFont typeface="Courier New" pitchFamily="49" charset="0"/>
              <a:buNone/>
            </a:pPr>
            <a:endParaRPr lang="en-US" i="0" dirty="0">
              <a:solidFill>
                <a:schemeClr val="tx1"/>
              </a:solidFill>
            </a:endParaRPr>
          </a:p>
        </p:txBody>
      </p:sp>
      <p:graphicFrame>
        <p:nvGraphicFramePr>
          <p:cNvPr id="9220" name="Object 45"/>
          <p:cNvGraphicFramePr>
            <a:graphicFrameLocks noChangeAspect="1"/>
          </p:cNvGraphicFramePr>
          <p:nvPr/>
        </p:nvGraphicFramePr>
        <p:xfrm>
          <a:off x="2057400" y="2374900"/>
          <a:ext cx="3073400" cy="825500"/>
        </p:xfrm>
        <a:graphic>
          <a:graphicData uri="http://schemas.openxmlformats.org/presentationml/2006/ole">
            <mc:AlternateContent xmlns:mc="http://schemas.openxmlformats.org/markup-compatibility/2006">
              <mc:Choice xmlns:v="urn:schemas-microsoft-com:vml" Requires="v">
                <p:oleObj spid="_x0000_s2053" name="Equation" r:id="rId3" imgW="3073400" imgH="825500" progId="Equation.DSMT4">
                  <p:embed/>
                </p:oleObj>
              </mc:Choice>
              <mc:Fallback>
                <p:oleObj name="Equation" r:id="rId3" imgW="3073400" imgH="825500" progId="Equation.DSMT4">
                  <p:embed/>
                  <p:pic>
                    <p:nvPicPr>
                      <p:cNvPr id="0" name="Object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374900"/>
                        <a:ext cx="30734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pPr>
              <a:lnSpc>
                <a:spcPct val="80000"/>
              </a:lnSpc>
            </a:pPr>
            <a:r>
              <a:rPr lang="en-US" sz="3200" dirty="0">
                <a:solidFill>
                  <a:schemeClr val="accent1"/>
                </a:solidFill>
              </a:rPr>
              <a:t>Example 1: Solving Polynomial Inequalities by Factoring (cont.)</a:t>
            </a:r>
          </a:p>
        </p:txBody>
      </p:sp>
      <p:pic>
        <p:nvPicPr>
          <p:cNvPr id="9221" name="Picture 48"/>
          <p:cNvPicPr>
            <a:picLocks noChangeAspect="1" noChangeArrowheads="1"/>
          </p:cNvPicPr>
          <p:nvPr/>
        </p:nvPicPr>
        <p:blipFill>
          <a:blip r:embed="rId2"/>
          <a:srcRect/>
          <a:stretch>
            <a:fillRect/>
          </a:stretch>
        </p:blipFill>
        <p:spPr bwMode="auto">
          <a:xfrm>
            <a:off x="1143000" y="1295400"/>
            <a:ext cx="6858000" cy="1834266"/>
          </a:xfrm>
          <a:prstGeom prst="rect">
            <a:avLst/>
          </a:prstGeom>
          <a:noFill/>
          <a:ln w="9525">
            <a:noFill/>
            <a:miter lim="800000"/>
            <a:headEnd/>
            <a:tailEnd/>
          </a:ln>
        </p:spPr>
      </p:pic>
      <p:pic>
        <p:nvPicPr>
          <p:cNvPr id="6" name="Picture 43"/>
          <p:cNvPicPr>
            <a:picLocks noChangeAspect="1" noChangeArrowheads="1"/>
          </p:cNvPicPr>
          <p:nvPr/>
        </p:nvPicPr>
        <p:blipFill>
          <a:blip r:embed="rId3"/>
          <a:srcRect/>
          <a:stretch>
            <a:fillRect/>
          </a:stretch>
        </p:blipFill>
        <p:spPr bwMode="auto">
          <a:xfrm>
            <a:off x="1066800" y="3092450"/>
            <a:ext cx="7315200" cy="279698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p:cNvSpPr>
          <p:nvPr>
            <p:ph type="title"/>
          </p:nvPr>
        </p:nvSpPr>
        <p:spPr>
          <a:prstGeom prst="rect">
            <a:avLst/>
          </a:prstGeom>
        </p:spPr>
        <p:txBody>
          <a:bodyPr/>
          <a:lstStyle/>
          <a:p>
            <a:pPr>
              <a:lnSpc>
                <a:spcPct val="80000"/>
              </a:lnSpc>
            </a:pPr>
            <a:r>
              <a:rPr lang="en-US" sz="3200" dirty="0">
                <a:solidFill>
                  <a:schemeClr val="accent1"/>
                </a:solidFill>
              </a:rPr>
              <a:t>Example 1: Solving Polynomial Inequalities by Factoring (cont.)</a:t>
            </a:r>
          </a:p>
        </p:txBody>
      </p:sp>
      <p:sp>
        <p:nvSpPr>
          <p:cNvPr id="10244" name="Rectangle 3"/>
          <p:cNvSpPr>
            <a:spLocks noGrp="1"/>
          </p:cNvSpPr>
          <p:nvPr>
            <p:ph idx="1"/>
          </p:nvPr>
        </p:nvSpPr>
        <p:spPr>
          <a:xfrm>
            <a:off x="457200" y="1280160"/>
            <a:ext cx="8229600" cy="3108543"/>
          </a:xfrm>
          <a:prstGeom prst="rect">
            <a:avLst/>
          </a:prstGeom>
          <a:noFill/>
        </p:spPr>
        <p:txBody>
          <a:bodyPr>
            <a:spAutoFit/>
          </a:bodyPr>
          <a:lstStyle/>
          <a:p>
            <a:pPr marL="533400" indent="-533400">
              <a:buFont typeface="Courier New" pitchFamily="49" charset="0"/>
              <a:buNone/>
            </a:pPr>
            <a:r>
              <a:rPr lang="en-US" i="0" dirty="0">
                <a:solidFill>
                  <a:schemeClr val="tx1"/>
                </a:solidFill>
              </a:rPr>
              <a:t>Graphically, the solution set is,</a:t>
            </a:r>
          </a:p>
          <a:p>
            <a:pPr marL="533400" indent="-533400">
              <a:buFont typeface="Courier New" pitchFamily="49" charset="0"/>
              <a:buNone/>
            </a:pPr>
            <a:endParaRPr lang="en-US" i="0" dirty="0">
              <a:solidFill>
                <a:schemeClr val="tx1"/>
              </a:solidFill>
            </a:endParaRPr>
          </a:p>
          <a:p>
            <a:pPr marL="533400" indent="-533400">
              <a:buFont typeface="Courier New" pitchFamily="49" charset="0"/>
              <a:buNone/>
            </a:pPr>
            <a:endParaRPr lang="en-US" i="0" dirty="0">
              <a:solidFill>
                <a:schemeClr val="tx1"/>
              </a:solidFill>
            </a:endParaRPr>
          </a:p>
          <a:p>
            <a:pPr marL="533400" indent="-533400">
              <a:buFont typeface="Courier New" pitchFamily="49" charset="0"/>
              <a:buNone/>
            </a:pPr>
            <a:r>
              <a:rPr lang="en-US" i="0" dirty="0">
                <a:solidFill>
                  <a:schemeClr val="tx1"/>
                </a:solidFill>
              </a:rPr>
              <a:t>The solution is:</a:t>
            </a:r>
            <a:r>
              <a:rPr lang="en-US" dirty="0">
                <a:solidFill>
                  <a:schemeClr val="tx1"/>
                </a:solidFill>
              </a:rPr>
              <a:t> </a:t>
            </a:r>
          </a:p>
          <a:p>
            <a:pPr marL="533400" indent="-533400">
              <a:buFont typeface="Courier New" pitchFamily="49" charset="0"/>
              <a:buNone/>
            </a:pPr>
            <a:r>
              <a:rPr lang="en-US" i="0" dirty="0">
                <a:solidFill>
                  <a:schemeClr val="tx1"/>
                </a:solidFill>
              </a:rPr>
              <a:t>		algebraic notation 	      or          interval notation</a:t>
            </a:r>
            <a:r>
              <a:rPr lang="en-US" dirty="0">
                <a:solidFill>
                  <a:schemeClr val="tx1"/>
                </a:solidFill>
              </a:rPr>
              <a:t> </a:t>
            </a:r>
          </a:p>
          <a:p>
            <a:pPr marL="533400" indent="-533400">
              <a:buFont typeface="Courier New" pitchFamily="49" charset="0"/>
              <a:buNone/>
            </a:pPr>
            <a:endParaRPr lang="en-US" i="0" dirty="0">
              <a:solidFill>
                <a:schemeClr val="tx1"/>
              </a:solidFill>
            </a:endParaRPr>
          </a:p>
        </p:txBody>
      </p:sp>
      <p:pic>
        <p:nvPicPr>
          <p:cNvPr id="10245" name="Picture 44"/>
          <p:cNvPicPr>
            <a:picLocks noChangeAspect="1" noChangeArrowheads="1"/>
          </p:cNvPicPr>
          <p:nvPr/>
        </p:nvPicPr>
        <p:blipFill>
          <a:blip r:embed="rId3"/>
          <a:srcRect/>
          <a:stretch>
            <a:fillRect/>
          </a:stretch>
        </p:blipFill>
        <p:spPr bwMode="auto">
          <a:xfrm>
            <a:off x="2103120" y="1963992"/>
            <a:ext cx="4937760" cy="814207"/>
          </a:xfrm>
          <a:prstGeom prst="rect">
            <a:avLst/>
          </a:prstGeom>
          <a:noFill/>
          <a:ln w="9525">
            <a:noFill/>
            <a:miter lim="800000"/>
            <a:headEnd/>
            <a:tailEnd/>
          </a:ln>
        </p:spPr>
      </p:pic>
      <p:graphicFrame>
        <p:nvGraphicFramePr>
          <p:cNvPr id="10246" name="Object 45"/>
          <p:cNvGraphicFramePr>
            <a:graphicFrameLocks noChangeAspect="1"/>
          </p:cNvGraphicFramePr>
          <p:nvPr/>
        </p:nvGraphicFramePr>
        <p:xfrm>
          <a:off x="1600200" y="4114800"/>
          <a:ext cx="6553200" cy="469900"/>
        </p:xfrm>
        <a:graphic>
          <a:graphicData uri="http://schemas.openxmlformats.org/presentationml/2006/ole">
            <mc:AlternateContent xmlns:mc="http://schemas.openxmlformats.org/markup-compatibility/2006">
              <mc:Choice xmlns:v="urn:schemas-microsoft-com:vml" Requires="v">
                <p:oleObj spid="_x0000_s3077" name="Equation" r:id="rId4" imgW="6553200" imgH="469900" progId="Equation.DSMT4">
                  <p:embed/>
                </p:oleObj>
              </mc:Choice>
              <mc:Fallback>
                <p:oleObj name="Equation" r:id="rId4" imgW="6553200" imgH="469900" progId="Equation.DSMT4">
                  <p:embed/>
                  <p:pic>
                    <p:nvPicPr>
                      <p:cNvPr id="0" name="Object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4114800"/>
                        <a:ext cx="65532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pPr>
              <a:lnSpc>
                <a:spcPct val="80000"/>
              </a:lnSpc>
            </a:pPr>
            <a:r>
              <a:rPr lang="en-US" sz="3200" dirty="0">
                <a:solidFill>
                  <a:schemeClr val="accent1"/>
                </a:solidFill>
              </a:rPr>
              <a:t>Example 1: Solving Polynomial Inequalities by Factoring (cont.)</a:t>
            </a:r>
          </a:p>
        </p:txBody>
      </p:sp>
      <p:sp>
        <p:nvSpPr>
          <p:cNvPr id="11267" name="Rectangle 3"/>
          <p:cNvSpPr>
            <a:spLocks noGrp="1" noChangeArrowheads="1"/>
          </p:cNvSpPr>
          <p:nvPr>
            <p:ph idx="1"/>
          </p:nvPr>
        </p:nvSpPr>
        <p:spPr>
          <a:prstGeom prst="rect">
            <a:avLst/>
          </a:prstGeom>
        </p:spPr>
        <p:txBody>
          <a:bodyPr/>
          <a:lstStyle/>
          <a:p>
            <a:pPr marL="0" indent="0">
              <a:buFont typeface="Courier New" pitchFamily="49" charset="0"/>
              <a:buNone/>
            </a:pPr>
            <a:endParaRPr lang="en-US" b="1" i="0" dirty="0">
              <a:solidFill>
                <a:schemeClr val="tx1"/>
              </a:solidFill>
            </a:endParaRPr>
          </a:p>
          <a:p>
            <a:pPr marL="0" indent="0">
              <a:lnSpc>
                <a:spcPct val="160000"/>
              </a:lnSpc>
              <a:buFont typeface="Courier New" pitchFamily="49" charset="0"/>
              <a:buNone/>
            </a:pPr>
            <a:r>
              <a:rPr lang="en-US" b="1" i="0" dirty="0">
                <a:solidFill>
                  <a:schemeClr val="tx1"/>
                </a:solidFill>
              </a:rPr>
              <a:t>Solution</a:t>
            </a:r>
          </a:p>
          <a:p>
            <a:pPr marL="0" indent="0">
              <a:lnSpc>
                <a:spcPct val="160000"/>
              </a:lnSpc>
              <a:buFont typeface="Courier New" pitchFamily="49" charset="0"/>
              <a:buNone/>
            </a:pPr>
            <a:endParaRPr lang="en-US" b="1" i="0" dirty="0">
              <a:solidFill>
                <a:schemeClr val="tx1"/>
              </a:solidFill>
            </a:endParaRPr>
          </a:p>
          <a:p>
            <a:pPr marL="0" indent="0">
              <a:lnSpc>
                <a:spcPct val="50000"/>
              </a:lnSpc>
              <a:buFont typeface="Courier New" pitchFamily="49" charset="0"/>
              <a:buNone/>
            </a:pPr>
            <a:endParaRPr lang="en-US" i="0" dirty="0">
              <a:solidFill>
                <a:schemeClr val="tx1"/>
              </a:solidFill>
            </a:endParaRPr>
          </a:p>
          <a:p>
            <a:pPr marL="0" indent="0">
              <a:spcBef>
                <a:spcPct val="50000"/>
              </a:spcBef>
              <a:buFont typeface="Courier New" pitchFamily="49" charset="0"/>
              <a:buNone/>
            </a:pPr>
            <a:r>
              <a:rPr lang="en-US" i="0" dirty="0">
                <a:solidFill>
                  <a:schemeClr val="tx1"/>
                </a:solidFill>
              </a:rPr>
              <a:t>Set each factor equal to 0 to locate the interval endpoints.</a:t>
            </a:r>
          </a:p>
          <a:p>
            <a:pPr marL="0" indent="0">
              <a:buFont typeface="Courier New" pitchFamily="49" charset="0"/>
              <a:buNone/>
            </a:pPr>
            <a:endParaRPr lang="en-US" i="0" dirty="0">
              <a:solidFill>
                <a:schemeClr val="tx1"/>
              </a:solidFill>
            </a:endParaRPr>
          </a:p>
        </p:txBody>
      </p:sp>
      <p:graphicFrame>
        <p:nvGraphicFramePr>
          <p:cNvPr id="11268" name="Object 48"/>
          <p:cNvGraphicFramePr>
            <a:graphicFrameLocks noChangeAspect="1"/>
          </p:cNvGraphicFramePr>
          <p:nvPr/>
        </p:nvGraphicFramePr>
        <p:xfrm>
          <a:off x="635000" y="1371600"/>
          <a:ext cx="2489200" cy="381000"/>
        </p:xfrm>
        <a:graphic>
          <a:graphicData uri="http://schemas.openxmlformats.org/presentationml/2006/ole">
            <mc:AlternateContent xmlns:mc="http://schemas.openxmlformats.org/markup-compatibility/2006">
              <mc:Choice xmlns:v="urn:schemas-microsoft-com:vml" Requires="v">
                <p:oleObj spid="_x0000_s4114" name="Equation" r:id="rId3" imgW="2489200" imgH="381000" progId="Equation.DSMT4">
                  <p:embed/>
                </p:oleObj>
              </mc:Choice>
              <mc:Fallback>
                <p:oleObj name="Equation" r:id="rId3" imgW="2489200" imgH="381000" progId="Equation.DSMT4">
                  <p:embed/>
                  <p:pic>
                    <p:nvPicPr>
                      <p:cNvPr id="0" name="Object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0" y="1371600"/>
                        <a:ext cx="24892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0" name="Rectangle 50"/>
          <p:cNvSpPr>
            <a:spLocks noChangeArrowheads="1"/>
          </p:cNvSpPr>
          <p:nvPr/>
        </p:nvSpPr>
        <p:spPr bwMode="auto">
          <a:xfrm>
            <a:off x="4299156" y="2641600"/>
            <a:ext cx="4800600" cy="396875"/>
          </a:xfrm>
          <a:prstGeom prst="rect">
            <a:avLst/>
          </a:prstGeom>
          <a:noFill/>
          <a:ln w="9525">
            <a:noFill/>
            <a:miter lim="800000"/>
            <a:headEnd/>
            <a:tailEnd/>
          </a:ln>
        </p:spPr>
        <p:txBody>
          <a:bodyPr>
            <a:spAutoFit/>
          </a:bodyPr>
          <a:lstStyle/>
          <a:p>
            <a:r>
              <a:rPr lang="en-US" sz="2000" b="0" baseline="0" dirty="0">
                <a:solidFill>
                  <a:srgbClr val="008080"/>
                </a:solidFill>
                <a:latin typeface="Calibri" pitchFamily="34" charset="0"/>
              </a:rPr>
              <a:t>Add </a:t>
            </a:r>
            <a:r>
              <a:rPr lang="en-US" sz="2000" b="0" baseline="0" dirty="0">
                <a:solidFill>
                  <a:srgbClr val="008080"/>
                </a:solidFill>
                <a:latin typeface="Symbol" pitchFamily="18" charset="2"/>
              </a:rPr>
              <a:t>-</a:t>
            </a:r>
            <a:r>
              <a:rPr lang="en-US" sz="2000" b="0" baseline="0" dirty="0">
                <a:solidFill>
                  <a:srgbClr val="008080"/>
                </a:solidFill>
                <a:latin typeface="Calibri" pitchFamily="34" charset="0"/>
              </a:rPr>
              <a:t>13</a:t>
            </a:r>
            <a:r>
              <a:rPr lang="en-US" sz="2000" b="0" i="1" baseline="0" dirty="0">
                <a:solidFill>
                  <a:srgbClr val="008080"/>
                </a:solidFill>
                <a:latin typeface="Calibri" pitchFamily="34" charset="0"/>
              </a:rPr>
              <a:t>x</a:t>
            </a:r>
            <a:r>
              <a:rPr lang="en-US" sz="2000" b="0" baseline="0" dirty="0">
                <a:solidFill>
                  <a:srgbClr val="008080"/>
                </a:solidFill>
                <a:latin typeface="Calibri" pitchFamily="34" charset="0"/>
              </a:rPr>
              <a:t> to both sides so that one side is 0.</a:t>
            </a:r>
          </a:p>
        </p:txBody>
      </p:sp>
      <p:sp>
        <p:nvSpPr>
          <p:cNvPr id="11271" name="Rectangle 51"/>
          <p:cNvSpPr>
            <a:spLocks noChangeArrowheads="1"/>
          </p:cNvSpPr>
          <p:nvPr/>
        </p:nvSpPr>
        <p:spPr bwMode="auto">
          <a:xfrm>
            <a:off x="4299156" y="3235325"/>
            <a:ext cx="2794000" cy="396875"/>
          </a:xfrm>
          <a:prstGeom prst="rect">
            <a:avLst/>
          </a:prstGeom>
          <a:noFill/>
          <a:ln w="9525">
            <a:noFill/>
            <a:miter lim="800000"/>
            <a:headEnd/>
            <a:tailEnd/>
          </a:ln>
        </p:spPr>
        <p:txBody>
          <a:bodyPr>
            <a:spAutoFit/>
          </a:bodyPr>
          <a:lstStyle/>
          <a:p>
            <a:r>
              <a:rPr lang="en-US" sz="2000" b="0" baseline="0" dirty="0">
                <a:solidFill>
                  <a:srgbClr val="008080"/>
                </a:solidFill>
                <a:latin typeface="Calibri" pitchFamily="34" charset="0"/>
              </a:rPr>
              <a:t>Factor.</a:t>
            </a:r>
          </a:p>
        </p:txBody>
      </p:sp>
      <p:graphicFrame>
        <p:nvGraphicFramePr>
          <p:cNvPr id="11272" name="Object 52"/>
          <p:cNvGraphicFramePr>
            <a:graphicFrameLocks noChangeAspect="1"/>
          </p:cNvGraphicFramePr>
          <p:nvPr/>
        </p:nvGraphicFramePr>
        <p:xfrm>
          <a:off x="2590800" y="4610100"/>
          <a:ext cx="3505200" cy="1333500"/>
        </p:xfrm>
        <a:graphic>
          <a:graphicData uri="http://schemas.openxmlformats.org/presentationml/2006/ole">
            <mc:AlternateContent xmlns:mc="http://schemas.openxmlformats.org/markup-compatibility/2006">
              <mc:Choice xmlns:v="urn:schemas-microsoft-com:vml" Requires="v">
                <p:oleObj spid="_x0000_s4115" name="Equation" r:id="rId5" imgW="3505200" imgH="1333500" progId="Equation.DSMT4">
                  <p:embed/>
                </p:oleObj>
              </mc:Choice>
              <mc:Fallback>
                <p:oleObj name="Equation" r:id="rId5" imgW="3505200" imgH="1333500" progId="Equation.DSMT4">
                  <p:embed/>
                  <p:pic>
                    <p:nvPicPr>
                      <p:cNvPr id="0" name="Object 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4610100"/>
                        <a:ext cx="3505200" cy="133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1" name="Object 5"/>
          <p:cNvGraphicFramePr>
            <a:graphicFrameLocks noChangeAspect="1"/>
          </p:cNvGraphicFramePr>
          <p:nvPr/>
        </p:nvGraphicFramePr>
        <p:xfrm>
          <a:off x="2347452" y="2042652"/>
          <a:ext cx="2019300" cy="381000"/>
        </p:xfrm>
        <a:graphic>
          <a:graphicData uri="http://schemas.openxmlformats.org/presentationml/2006/ole">
            <mc:AlternateContent xmlns:mc="http://schemas.openxmlformats.org/markup-compatibility/2006">
              <mc:Choice xmlns:v="urn:schemas-microsoft-com:vml" Requires="v">
                <p:oleObj spid="_x0000_s4116" name="Equation" r:id="rId7" imgW="2019240" imgH="380880" progId="Equation.DSMT4">
                  <p:embed/>
                </p:oleObj>
              </mc:Choice>
              <mc:Fallback>
                <p:oleObj name="Equation" r:id="rId7" imgW="2019240" imgH="3808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47452" y="2042652"/>
                        <a:ext cx="2019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2" name="Object 6"/>
          <p:cNvGraphicFramePr>
            <a:graphicFrameLocks noChangeAspect="1"/>
          </p:cNvGraphicFramePr>
          <p:nvPr/>
        </p:nvGraphicFramePr>
        <p:xfrm>
          <a:off x="1494504" y="2637504"/>
          <a:ext cx="2514600" cy="381000"/>
        </p:xfrm>
        <a:graphic>
          <a:graphicData uri="http://schemas.openxmlformats.org/presentationml/2006/ole">
            <mc:AlternateContent xmlns:mc="http://schemas.openxmlformats.org/markup-compatibility/2006">
              <mc:Choice xmlns:v="urn:schemas-microsoft-com:vml" Requires="v">
                <p:oleObj spid="_x0000_s4117" name="Equation" r:id="rId9" imgW="2514600" imgH="380880" progId="Equation.DSMT4">
                  <p:embed/>
                </p:oleObj>
              </mc:Choice>
              <mc:Fallback>
                <p:oleObj name="Equation" r:id="rId9" imgW="2514600" imgH="3808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94504" y="2637504"/>
                        <a:ext cx="2514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3" name="Object 7"/>
          <p:cNvGraphicFramePr>
            <a:graphicFrameLocks noChangeAspect="1"/>
          </p:cNvGraphicFramePr>
          <p:nvPr/>
        </p:nvGraphicFramePr>
        <p:xfrm>
          <a:off x="1465008" y="3168444"/>
          <a:ext cx="2552700" cy="469900"/>
        </p:xfrm>
        <a:graphic>
          <a:graphicData uri="http://schemas.openxmlformats.org/presentationml/2006/ole">
            <mc:AlternateContent xmlns:mc="http://schemas.openxmlformats.org/markup-compatibility/2006">
              <mc:Choice xmlns:v="urn:schemas-microsoft-com:vml" Requires="v">
                <p:oleObj spid="_x0000_s4118" name="Equation" r:id="rId11" imgW="2552400" imgH="469800" progId="Equation.DSMT4">
                  <p:embed/>
                </p:oleObj>
              </mc:Choice>
              <mc:Fallback>
                <p:oleObj name="Equation" r:id="rId11" imgW="2552400" imgH="4698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65008" y="3168444"/>
                        <a:ext cx="2552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0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2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11271" grpId="0"/>
    </p:bld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TotalTime>
  <Words>1921</Words>
  <Application>Microsoft Office PowerPoint</Application>
  <PresentationFormat>On-screen Show (4:3)</PresentationFormat>
  <Paragraphs>261</Paragraphs>
  <Slides>52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9" baseType="lpstr">
      <vt:lpstr>Calibri</vt:lpstr>
      <vt:lpstr>Symbol</vt:lpstr>
      <vt:lpstr>Courier New</vt:lpstr>
      <vt:lpstr>Arial</vt:lpstr>
      <vt:lpstr>Ti86pc</vt:lpstr>
      <vt:lpstr>Office Theme</vt:lpstr>
      <vt:lpstr>Equation</vt:lpstr>
      <vt:lpstr>Section 10.6</vt:lpstr>
      <vt:lpstr>Objectives</vt:lpstr>
      <vt:lpstr>Quadratic Inequalities: Solved Algebraically</vt:lpstr>
      <vt:lpstr>Quadratic Inequalities: Solved Algebraically</vt:lpstr>
      <vt:lpstr>Example 1: Solving Polynomial Inequalities by Factoring</vt:lpstr>
      <vt:lpstr>Example 1: Solving Polynomial Inequalities by Factoring (cont.)</vt:lpstr>
      <vt:lpstr>Example 1: Solving Polynomial Inequalities by Factoring (cont.)</vt:lpstr>
      <vt:lpstr>Example 1: Solving Polynomial Inequalities by Factoring (cont.)</vt:lpstr>
      <vt:lpstr>Example 1: Solving Polynomial Inequalities by Factoring (cont.)</vt:lpstr>
      <vt:lpstr>Example 1: Solving Polynomial Inequalities by Factoring (cont.)</vt:lpstr>
      <vt:lpstr>Example 1: Solving Polynomial Inequalities by Factoring (cont.)</vt:lpstr>
      <vt:lpstr>Example 1: Solving Polynomial Inequalities by Factoring (cont.)</vt:lpstr>
      <vt:lpstr>Example 1: Solving Polynomial Inequalities by Factoring (cont.)</vt:lpstr>
      <vt:lpstr>Example 1: Solving Polynomial Inequalities by Factoring (cont.)</vt:lpstr>
      <vt:lpstr>Example 1: Solving Polynomial Inequalities by Factoring (cont.)</vt:lpstr>
      <vt:lpstr>Example 2: Solving Polynomial Inequalities Using the Quadratic Formula</vt:lpstr>
      <vt:lpstr>Example 2: Solving Polynomial Inequalities Using the Quadratic Formula (cont.)</vt:lpstr>
      <vt:lpstr>Example 2: Solving Polynomial Inequalities Using the Quadratic Formula (cont.)</vt:lpstr>
      <vt:lpstr>Example 2: Solving Polynomial Inequalities Using the Quadratic Formula (cont.)</vt:lpstr>
      <vt:lpstr>Example 2: Solving Polynomial Inequalities Using the Quadratic Formula (cont.)</vt:lpstr>
      <vt:lpstr>Example 2: Solving Polynomial Inequalities Using the Quadratic Formula (cont.)</vt:lpstr>
      <vt:lpstr>Example 2: Solving Polynomial Inequalities Using the Quadratic Formula (cont.)</vt:lpstr>
      <vt:lpstr>Example 2: Solving Polynomial Inequalities Using the Quadratic Formula (cont.)</vt:lpstr>
      <vt:lpstr>Solving Rational Inequalities</vt:lpstr>
      <vt:lpstr>Solving Rational Inequalities</vt:lpstr>
      <vt:lpstr>Example 3: Solving Rational Inequalities</vt:lpstr>
      <vt:lpstr>Example 3: Solving Rational Inequalities (cont.)</vt:lpstr>
      <vt:lpstr>Example 3: Solving Rational Inequalities (cont.)</vt:lpstr>
      <vt:lpstr>Example 3: Solving Rational Inequalities (cont.)</vt:lpstr>
      <vt:lpstr>Example 3: Solving Rational Inequalities (cont.)</vt:lpstr>
      <vt:lpstr>Example 4: Solving Rational Inequalities</vt:lpstr>
      <vt:lpstr>Example 4: Solving Rational Inequalities (cont.)</vt:lpstr>
      <vt:lpstr>Example 4: Solving Rational Inequalities (cont.)</vt:lpstr>
      <vt:lpstr>Example 4: Solving Rational Inequalities (cont.)</vt:lpstr>
      <vt:lpstr>Example 4: Solving Rational Inequalities (cont.)</vt:lpstr>
      <vt:lpstr>Solving Rational Inequalities</vt:lpstr>
      <vt:lpstr>Solving Quadratic Inequalities Using a Graphing Calculator</vt:lpstr>
      <vt:lpstr>Solving Quadratic Inequalities Using a Graphing Calculator</vt:lpstr>
      <vt:lpstr>Solving Quadratic Inequalities Using a Graphing Calculator</vt:lpstr>
      <vt:lpstr>Example 5: Solving a Quadratic Inequality Using a Graphing Calculator</vt:lpstr>
      <vt:lpstr>Example 5: Solving a Quadratic Inequality Using a Graphing Calculator (cont.)</vt:lpstr>
      <vt:lpstr>Example 5: Solving a Quadratic Inequality Using a Graphing Calculator (cont.)</vt:lpstr>
      <vt:lpstr>Example 5: Solving a Quadratic Inequality Using a Graphing Calculator (cont.)</vt:lpstr>
      <vt:lpstr>Example 5: Solving a Quadratic Inequality Using a Graphing Calculator (cont.)</vt:lpstr>
      <vt:lpstr>Example 5: Solving a Quadratic Inequality Using a Graphing Calculator (cont.)</vt:lpstr>
      <vt:lpstr>Example 5: Solving a Quadratic Inequality Using a Graphing Calculator (cont.)</vt:lpstr>
      <vt:lpstr>Example 5: Solving a Quadratic Inequality Using a Graphing Calculator (cont.)</vt:lpstr>
      <vt:lpstr>Example 6: Solving a Higher-Degree Polynomial Inequality Using a Graphing Calculator</vt:lpstr>
      <vt:lpstr>Example 6: Solving a Higher-Degree Polynomial Inequality Using a Graphing Calculator (cont.)</vt:lpstr>
      <vt:lpstr>Example 6: Solving a Higher-Degree Polynomial Inequality Using a Graphing Calculator (cont.)</vt:lpstr>
      <vt:lpstr>Practice Problems</vt:lpstr>
      <vt:lpstr>Practice Problem Answers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and Intermediate Algebra</dc:title>
  <dc:creator>Hawkes Learning Systems</dc:creator>
  <cp:lastModifiedBy>Nakita Jean-Charles</cp:lastModifiedBy>
  <cp:revision>3</cp:revision>
  <dcterms:created xsi:type="dcterms:W3CDTF">2013-04-26T14:43:13Z</dcterms:created>
  <dcterms:modified xsi:type="dcterms:W3CDTF">2016-10-04T20:03:49Z</dcterms:modified>
</cp:coreProperties>
</file>